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94" r:id="rId4"/>
  </p:sldMasterIdLst>
  <p:notesMasterIdLst>
    <p:notesMasterId r:id="rId62"/>
  </p:notesMasterIdLst>
  <p:sldIdLst>
    <p:sldId id="303" r:id="rId5"/>
    <p:sldId id="307" r:id="rId6"/>
    <p:sldId id="308" r:id="rId7"/>
    <p:sldId id="310" r:id="rId8"/>
    <p:sldId id="311" r:id="rId9"/>
    <p:sldId id="312" r:id="rId10"/>
    <p:sldId id="313" r:id="rId11"/>
    <p:sldId id="314" r:id="rId12"/>
    <p:sldId id="315" r:id="rId13"/>
    <p:sldId id="324" r:id="rId14"/>
    <p:sldId id="325" r:id="rId15"/>
    <p:sldId id="326" r:id="rId16"/>
    <p:sldId id="338" r:id="rId17"/>
    <p:sldId id="339" r:id="rId18"/>
    <p:sldId id="340" r:id="rId19"/>
    <p:sldId id="341" r:id="rId20"/>
    <p:sldId id="350" r:id="rId21"/>
    <p:sldId id="351" r:id="rId22"/>
    <p:sldId id="352" r:id="rId23"/>
    <p:sldId id="354" r:id="rId24"/>
    <p:sldId id="353" r:id="rId25"/>
    <p:sldId id="355" r:id="rId26"/>
    <p:sldId id="356" r:id="rId27"/>
    <p:sldId id="357" r:id="rId28"/>
    <p:sldId id="358" r:id="rId29"/>
    <p:sldId id="359" r:id="rId30"/>
    <p:sldId id="360" r:id="rId31"/>
    <p:sldId id="361" r:id="rId32"/>
    <p:sldId id="362" r:id="rId33"/>
    <p:sldId id="363" r:id="rId34"/>
    <p:sldId id="364" r:id="rId35"/>
    <p:sldId id="365" r:id="rId36"/>
    <p:sldId id="366" r:id="rId37"/>
    <p:sldId id="367" r:id="rId38"/>
    <p:sldId id="368" r:id="rId39"/>
    <p:sldId id="387" r:id="rId40"/>
    <p:sldId id="370" r:id="rId41"/>
    <p:sldId id="371" r:id="rId42"/>
    <p:sldId id="372" r:id="rId43"/>
    <p:sldId id="373" r:id="rId44"/>
    <p:sldId id="374" r:id="rId45"/>
    <p:sldId id="375" r:id="rId46"/>
    <p:sldId id="376" r:id="rId47"/>
    <p:sldId id="386" r:id="rId48"/>
    <p:sldId id="385" r:id="rId49"/>
    <p:sldId id="384" r:id="rId50"/>
    <p:sldId id="383" r:id="rId51"/>
    <p:sldId id="382" r:id="rId52"/>
    <p:sldId id="381" r:id="rId53"/>
    <p:sldId id="380" r:id="rId54"/>
    <p:sldId id="377" r:id="rId55"/>
    <p:sldId id="379" r:id="rId56"/>
    <p:sldId id="378" r:id="rId57"/>
    <p:sldId id="320" r:id="rId58"/>
    <p:sldId id="318" r:id="rId59"/>
    <p:sldId id="322" r:id="rId60"/>
    <p:sldId id="323" r:id="rId61"/>
  </p:sldIdLst>
  <p:sldSz cx="12192000" cy="6858000"/>
  <p:notesSz cx="6858000" cy="9144000"/>
  <p:embeddedFontLst>
    <p:embeddedFont>
      <p:font typeface="Quattrocento Sans" panose="020B0502050000020003" pitchFamily="34" charset="0"/>
      <p:regular r:id="rId63"/>
      <p:bold r:id="rId64"/>
      <p:italic r:id="rId65"/>
      <p:boldItalic r:id="rId66"/>
    </p:embeddedFont>
    <p:embeddedFont>
      <p:font typeface="Roboto" panose="02000000000000000000" pitchFamily="2" charset="0"/>
      <p:regular r:id="rId67"/>
      <p:bold r:id="rId68"/>
      <p:italic r:id="rId69"/>
      <p:boldItalic r:id="rId7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Intro slide." id="{D08F5FE9-0975-4DB3-9EFD-683771264008}">
          <p14:sldIdLst>
            <p14:sldId id="303"/>
          </p14:sldIdLst>
        </p14:section>
        <p14:section name="Introduction &amp; Welcome" id="{70E243F6-8510-486F-B245-EF2C32FCA941}">
          <p14:sldIdLst>
            <p14:sldId id="307"/>
            <p14:sldId id="308"/>
            <p14:sldId id="310"/>
            <p14:sldId id="311"/>
            <p14:sldId id="312"/>
            <p14:sldId id="313"/>
            <p14:sldId id="314"/>
            <p14:sldId id="315"/>
          </p14:sldIdLst>
        </p14:section>
        <p14:section name="Introducing the Must-Do-Actions (MDAs) and the Twin-Track Approach in the Food Security Sector" id="{52712E37-752E-4A6F-BD82-AECD23E3265A}">
          <p14:sldIdLst>
            <p14:sldId id="324"/>
            <p14:sldId id="325"/>
          </p14:sldIdLst>
        </p14:section>
        <p14:section name="Twin-Track Approach" id="{53C8C07D-52B2-45EE-A102-5BC9F24F44ED}">
          <p14:sldIdLst>
            <p14:sldId id="326"/>
            <p14:sldId id="338"/>
            <p14:sldId id="339"/>
            <p14:sldId id="340"/>
            <p14:sldId id="341"/>
            <p14:sldId id="350"/>
          </p14:sldIdLst>
        </p14:section>
        <p14:section name="Must-Do Actions (MDAs)" id="{DF2280E6-815C-4FA8-92F2-9D34A8A76E08}">
          <p14:sldIdLst>
            <p14:sldId id="351"/>
          </p14:sldIdLst>
        </p14:section>
        <p14:section name="Ensure Meaningful Participation" id="{C3F94F8A-1BFC-49D9-8EF9-69163FCE6B6F}">
          <p14:sldIdLst>
            <p14:sldId id="352"/>
            <p14:sldId id="354"/>
            <p14:sldId id="353"/>
            <p14:sldId id="355"/>
            <p14:sldId id="356"/>
            <p14:sldId id="357"/>
            <p14:sldId id="358"/>
            <p14:sldId id="359"/>
            <p14:sldId id="360"/>
          </p14:sldIdLst>
        </p14:section>
        <p14:section name="Identify &amp; Remove Barriers" id="{33D635F7-1215-4893-A5DD-55ECA4493C2A}">
          <p14:sldIdLst>
            <p14:sldId id="361"/>
            <p14:sldId id="362"/>
            <p14:sldId id="363"/>
            <p14:sldId id="364"/>
            <p14:sldId id="365"/>
            <p14:sldId id="366"/>
            <p14:sldId id="367"/>
            <p14:sldId id="368"/>
            <p14:sldId id="387"/>
          </p14:sldIdLst>
        </p14:section>
        <p14:section name="Empowerment and Capacity Development" id="{DB04963E-8B3F-497B-8447-BA07D3858E54}">
          <p14:sldIdLst>
            <p14:sldId id="370"/>
            <p14:sldId id="371"/>
            <p14:sldId id="372"/>
            <p14:sldId id="373"/>
            <p14:sldId id="374"/>
            <p14:sldId id="375"/>
          </p14:sldIdLst>
        </p14:section>
        <p14:section name="Collect and Disaggregate Data" id="{6A0C55EB-27EE-41C5-8574-A54B4A96BA5F}">
          <p14:sldIdLst>
            <p14:sldId id="376"/>
            <p14:sldId id="386"/>
            <p14:sldId id="385"/>
            <p14:sldId id="384"/>
            <p14:sldId id="383"/>
            <p14:sldId id="382"/>
            <p14:sldId id="381"/>
            <p14:sldId id="380"/>
            <p14:sldId id="377"/>
            <p14:sldId id="379"/>
          </p14:sldIdLst>
        </p14:section>
        <p14:section name="Key Learnings" id="{47F880F7-C1C9-42EA-805F-D915728FFC34}">
          <p14:sldIdLst>
            <p14:sldId id="378"/>
          </p14:sldIdLst>
        </p14:section>
        <p14:section name="Questions" id="{A43BC6AF-49EF-4E32-9C5A-3EA73FF953E5}">
          <p14:sldIdLst>
            <p14:sldId id="320"/>
            <p14:sldId id="318"/>
          </p14:sldIdLst>
        </p14:section>
        <p14:section name="Additional Resources and End" id="{F454CC6E-A270-4905-AFB0-D252C2D2FD10}">
          <p14:sldIdLst>
            <p14:sldId id="322"/>
            <p14:sldId id="32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C43"/>
    <a:srgbClr val="A8D08C"/>
    <a:srgbClr val="92D050"/>
    <a:srgbClr val="1C77C8"/>
    <a:srgbClr val="0077C9"/>
    <a:srgbClr val="9CC2E5"/>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5B0FC3-9384-4811-AD0F-D82E3A28E811}" v="12" dt="2026-08-11T14:02:02.27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0" autoAdjust="0"/>
    <p:restoredTop sz="86077" autoAdjust="0"/>
  </p:normalViewPr>
  <p:slideViewPr>
    <p:cSldViewPr snapToGrid="0">
      <p:cViewPr varScale="1">
        <p:scale>
          <a:sx n="91" d="100"/>
          <a:sy n="91" d="100"/>
        </p:scale>
        <p:origin x="498" y="96"/>
      </p:cViewPr>
      <p:guideLst/>
    </p:cSldViewPr>
  </p:slideViewPr>
  <p:outlineViewPr>
    <p:cViewPr>
      <p:scale>
        <a:sx n="33" d="100"/>
        <a:sy n="33" d="100"/>
      </p:scale>
      <p:origin x="0" y="-6012"/>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font" Target="fonts/font1.fntdata"/><Relationship Id="rId68" Type="http://schemas.openxmlformats.org/officeDocument/2006/relationships/font" Target="fonts/font6.fntdata"/><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font" Target="fonts/font4.fntdata"/><Relationship Id="rId74"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font" Target="fonts/font2.fntdata"/><Relationship Id="rId69" Type="http://schemas.openxmlformats.org/officeDocument/2006/relationships/font" Target="fonts/font7.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font" Target="fonts/font5.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 Id="rId70" Type="http://schemas.openxmlformats.org/officeDocument/2006/relationships/font" Target="fonts/font8.fntdata"/><Relationship Id="rId75"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font" Target="fonts/font3.fntdata"/><Relationship Id="rId73"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microsoft.com/office/2015/10/relationships/revisionInfo" Target="revisionInfo.xml"/><Relationship Id="rId7" Type="http://schemas.openxmlformats.org/officeDocument/2006/relationships/slide" Target="slides/slide3.xml"/><Relationship Id="rId7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udha PENTEK" userId="b354404a-4e33-48b9-9452-4877fa7854a3" providerId="ADAL" clId="{DD2A2A80-C448-42E8-89EF-5829F24A062C}"/>
    <pc:docChg chg="addSld modSld">
      <pc:chgData name="Amudha PENTEK" userId="b354404a-4e33-48b9-9452-4877fa7854a3" providerId="ADAL" clId="{DD2A2A80-C448-42E8-89EF-5829F24A062C}" dt="2026-08-04T12:26:51.462" v="156" actId="962"/>
      <pc:docMkLst>
        <pc:docMk/>
      </pc:docMkLst>
      <pc:sldChg chg="modSp">
        <pc:chgData name="Amudha PENTEK" userId="b354404a-4e33-48b9-9452-4877fa7854a3" providerId="ADAL" clId="{DD2A2A80-C448-42E8-89EF-5829F24A062C}" dt="2026-08-04T08:48:33.852" v="0"/>
        <pc:sldMkLst>
          <pc:docMk/>
          <pc:sldMk cId="1185726002" sldId="303"/>
        </pc:sldMkLst>
        <pc:spChg chg="mod">
          <ac:chgData name="Amudha PENTEK" userId="b354404a-4e33-48b9-9452-4877fa7854a3" providerId="ADAL" clId="{DD2A2A80-C448-42E8-89EF-5829F24A062C}" dt="2026-08-04T08:48:33.852" v="0"/>
          <ac:spMkLst>
            <pc:docMk/>
            <pc:sldMk cId="1185726002" sldId="303"/>
            <ac:spMk id="6" creationId="{28E60DF1-6A26-22A8-54CF-3F002DDAF635}"/>
          </ac:spMkLst>
        </pc:spChg>
      </pc:sldChg>
      <pc:sldChg chg="modSp">
        <pc:chgData name="Amudha PENTEK" userId="b354404a-4e33-48b9-9452-4877fa7854a3" providerId="ADAL" clId="{DD2A2A80-C448-42E8-89EF-5829F24A062C}" dt="2026-08-04T08:50:32.016" v="2"/>
        <pc:sldMkLst>
          <pc:docMk/>
          <pc:sldMk cId="3539959440" sldId="324"/>
        </pc:sldMkLst>
        <pc:spChg chg="mod">
          <ac:chgData name="Amudha PENTEK" userId="b354404a-4e33-48b9-9452-4877fa7854a3" providerId="ADAL" clId="{DD2A2A80-C448-42E8-89EF-5829F24A062C}" dt="2026-08-04T08:49:50.984" v="1"/>
          <ac:spMkLst>
            <pc:docMk/>
            <pc:sldMk cId="3539959440" sldId="324"/>
            <ac:spMk id="2" creationId="{2B6DEB88-5D94-2B4F-A39F-D84E21E07448}"/>
          </ac:spMkLst>
        </pc:spChg>
        <pc:spChg chg="mod">
          <ac:chgData name="Amudha PENTEK" userId="b354404a-4e33-48b9-9452-4877fa7854a3" providerId="ADAL" clId="{DD2A2A80-C448-42E8-89EF-5829F24A062C}" dt="2026-08-04T08:50:32.016" v="2"/>
          <ac:spMkLst>
            <pc:docMk/>
            <pc:sldMk cId="3539959440" sldId="324"/>
            <ac:spMk id="3" creationId="{6B2AE707-5E3B-B84E-352B-5F1406E81B74}"/>
          </ac:spMkLst>
        </pc:spChg>
      </pc:sldChg>
      <pc:sldChg chg="modSp add">
        <pc:chgData name="Amudha PENTEK" userId="b354404a-4e33-48b9-9452-4877fa7854a3" providerId="ADAL" clId="{DD2A2A80-C448-42E8-89EF-5829F24A062C}" dt="2026-08-04T08:50:50.141" v="4"/>
        <pc:sldMkLst>
          <pc:docMk/>
          <pc:sldMk cId="4232139340" sldId="325"/>
        </pc:sldMkLst>
        <pc:spChg chg="mod">
          <ac:chgData name="Amudha PENTEK" userId="b354404a-4e33-48b9-9452-4877fa7854a3" providerId="ADAL" clId="{DD2A2A80-C448-42E8-89EF-5829F24A062C}" dt="2026-08-04T08:50:50.141" v="4"/>
          <ac:spMkLst>
            <pc:docMk/>
            <pc:sldMk cId="4232139340" sldId="325"/>
            <ac:spMk id="3" creationId="{B0BB9FCD-E928-92CA-3E7D-DD53344BDECC}"/>
          </ac:spMkLst>
        </pc:spChg>
      </pc:sldChg>
      <pc:sldChg chg="modSp">
        <pc:chgData name="Amudha PENTEK" userId="b354404a-4e33-48b9-9452-4877fa7854a3" providerId="ADAL" clId="{DD2A2A80-C448-42E8-89EF-5829F24A062C}" dt="2026-08-04T08:51:11.693" v="5"/>
        <pc:sldMkLst>
          <pc:docMk/>
          <pc:sldMk cId="2906626533" sldId="326"/>
        </pc:sldMkLst>
        <pc:spChg chg="mod">
          <ac:chgData name="Amudha PENTEK" userId="b354404a-4e33-48b9-9452-4877fa7854a3" providerId="ADAL" clId="{DD2A2A80-C448-42E8-89EF-5829F24A062C}" dt="2026-08-04T08:51:11.693" v="5"/>
          <ac:spMkLst>
            <pc:docMk/>
            <pc:sldMk cId="2906626533" sldId="326"/>
            <ac:spMk id="5" creationId="{74613E1D-4206-7699-2103-D0AB088C5FD6}"/>
          </ac:spMkLst>
        </pc:spChg>
      </pc:sldChg>
      <pc:sldChg chg="modSp add">
        <pc:chgData name="Amudha PENTEK" userId="b354404a-4e33-48b9-9452-4877fa7854a3" providerId="ADAL" clId="{DD2A2A80-C448-42E8-89EF-5829F24A062C}" dt="2026-08-04T08:56:15.531" v="10"/>
        <pc:sldMkLst>
          <pc:docMk/>
          <pc:sldMk cId="1451130793" sldId="338"/>
        </pc:sldMkLst>
        <pc:spChg chg="mod">
          <ac:chgData name="Amudha PENTEK" userId="b354404a-4e33-48b9-9452-4877fa7854a3" providerId="ADAL" clId="{DD2A2A80-C448-42E8-89EF-5829F24A062C}" dt="2026-08-04T08:56:01.381" v="8"/>
          <ac:spMkLst>
            <pc:docMk/>
            <pc:sldMk cId="1451130793" sldId="338"/>
            <ac:spMk id="14" creationId="{79EE3E72-4712-723A-70F6-D23F5FDF8B3D}"/>
          </ac:spMkLst>
        </pc:spChg>
        <pc:spChg chg="mod">
          <ac:chgData name="Amudha PENTEK" userId="b354404a-4e33-48b9-9452-4877fa7854a3" providerId="ADAL" clId="{DD2A2A80-C448-42E8-89EF-5829F24A062C}" dt="2026-08-04T08:56:08.103" v="9"/>
          <ac:spMkLst>
            <pc:docMk/>
            <pc:sldMk cId="1451130793" sldId="338"/>
            <ac:spMk id="21" creationId="{C1CB2E4A-0BEA-0C77-0F57-C1657D32275A}"/>
          </ac:spMkLst>
        </pc:spChg>
        <pc:spChg chg="mod">
          <ac:chgData name="Amudha PENTEK" userId="b354404a-4e33-48b9-9452-4877fa7854a3" providerId="ADAL" clId="{DD2A2A80-C448-42E8-89EF-5829F24A062C}" dt="2026-08-04T08:56:15.531" v="10"/>
          <ac:spMkLst>
            <pc:docMk/>
            <pc:sldMk cId="1451130793" sldId="338"/>
            <ac:spMk id="25" creationId="{8BEE3CFF-231E-F657-B197-C9FC9D2BB570}"/>
          </ac:spMkLst>
        </pc:spChg>
      </pc:sldChg>
      <pc:sldChg chg="modSp add">
        <pc:chgData name="Amudha PENTEK" userId="b354404a-4e33-48b9-9452-4877fa7854a3" providerId="ADAL" clId="{DD2A2A80-C448-42E8-89EF-5829F24A062C}" dt="2026-08-04T08:56:45.927" v="12"/>
        <pc:sldMkLst>
          <pc:docMk/>
          <pc:sldMk cId="1123294576" sldId="339"/>
        </pc:sldMkLst>
        <pc:spChg chg="mod">
          <ac:chgData name="Amudha PENTEK" userId="b354404a-4e33-48b9-9452-4877fa7854a3" providerId="ADAL" clId="{DD2A2A80-C448-42E8-89EF-5829F24A062C}" dt="2026-08-04T08:56:29.918" v="11"/>
          <ac:spMkLst>
            <pc:docMk/>
            <pc:sldMk cId="1123294576" sldId="339"/>
            <ac:spMk id="14" creationId="{79EE3E72-4712-723A-70F6-D23F5FDF8B3D}"/>
          </ac:spMkLst>
        </pc:spChg>
        <pc:spChg chg="mod">
          <ac:chgData name="Amudha PENTEK" userId="b354404a-4e33-48b9-9452-4877fa7854a3" providerId="ADAL" clId="{DD2A2A80-C448-42E8-89EF-5829F24A062C}" dt="2026-08-04T08:56:45.927" v="12"/>
          <ac:spMkLst>
            <pc:docMk/>
            <pc:sldMk cId="1123294576" sldId="339"/>
            <ac:spMk id="21" creationId="{C1CB2E4A-0BEA-0C77-0F57-C1657D32275A}"/>
          </ac:spMkLst>
        </pc:spChg>
      </pc:sldChg>
      <pc:sldChg chg="modSp">
        <pc:chgData name="Amudha PENTEK" userId="b354404a-4e33-48b9-9452-4877fa7854a3" providerId="ADAL" clId="{DD2A2A80-C448-42E8-89EF-5829F24A062C}" dt="2026-08-04T08:57:34.047" v="13"/>
        <pc:sldMkLst>
          <pc:docMk/>
          <pc:sldMk cId="3713693568" sldId="340"/>
        </pc:sldMkLst>
        <pc:spChg chg="mod">
          <ac:chgData name="Amudha PENTEK" userId="b354404a-4e33-48b9-9452-4877fa7854a3" providerId="ADAL" clId="{DD2A2A80-C448-42E8-89EF-5829F24A062C}" dt="2026-08-04T08:57:34.047" v="13"/>
          <ac:spMkLst>
            <pc:docMk/>
            <pc:sldMk cId="3713693568" sldId="340"/>
            <ac:spMk id="2" creationId="{91B3923E-D8EF-6521-DC23-2DD2C5AA62E2}"/>
          </ac:spMkLst>
        </pc:spChg>
      </pc:sldChg>
      <pc:sldChg chg="modSp">
        <pc:chgData name="Amudha PENTEK" userId="b354404a-4e33-48b9-9452-4877fa7854a3" providerId="ADAL" clId="{DD2A2A80-C448-42E8-89EF-5829F24A062C}" dt="2026-08-04T09:13:06.870" v="27"/>
        <pc:sldMkLst>
          <pc:docMk/>
          <pc:sldMk cId="3952443964" sldId="341"/>
        </pc:sldMkLst>
        <pc:spChg chg="mod">
          <ac:chgData name="Amudha PENTEK" userId="b354404a-4e33-48b9-9452-4877fa7854a3" providerId="ADAL" clId="{DD2A2A80-C448-42E8-89EF-5829F24A062C}" dt="2026-08-04T09:10:41.683" v="16"/>
          <ac:spMkLst>
            <pc:docMk/>
            <pc:sldMk cId="3952443964" sldId="341"/>
            <ac:spMk id="2" creationId="{B842F6FA-43C4-A157-03AA-0FF8BFB14157}"/>
          </ac:spMkLst>
        </pc:spChg>
        <pc:spChg chg="mod">
          <ac:chgData name="Amudha PENTEK" userId="b354404a-4e33-48b9-9452-4877fa7854a3" providerId="ADAL" clId="{DD2A2A80-C448-42E8-89EF-5829F24A062C}" dt="2026-08-04T09:13:06.870" v="27"/>
          <ac:spMkLst>
            <pc:docMk/>
            <pc:sldMk cId="3952443964" sldId="341"/>
            <ac:spMk id="3" creationId="{60D963A1-FA90-06AE-66C3-1B1C5E4BAEA2}"/>
          </ac:spMkLst>
        </pc:spChg>
        <pc:spChg chg="mod">
          <ac:chgData name="Amudha PENTEK" userId="b354404a-4e33-48b9-9452-4877fa7854a3" providerId="ADAL" clId="{DD2A2A80-C448-42E8-89EF-5829F24A062C}" dt="2026-08-04T09:11:39.602" v="20"/>
          <ac:spMkLst>
            <pc:docMk/>
            <pc:sldMk cId="3952443964" sldId="341"/>
            <ac:spMk id="4" creationId="{FEDEA31A-95C8-B661-8F62-ED3D08D6AC01}"/>
          </ac:spMkLst>
        </pc:spChg>
        <pc:spChg chg="mod">
          <ac:chgData name="Amudha PENTEK" userId="b354404a-4e33-48b9-9452-4877fa7854a3" providerId="ADAL" clId="{DD2A2A80-C448-42E8-89EF-5829F24A062C}" dt="2026-08-04T09:10:55.079" v="18"/>
          <ac:spMkLst>
            <pc:docMk/>
            <pc:sldMk cId="3952443964" sldId="341"/>
            <ac:spMk id="9" creationId="{9BE4A922-79BB-C5EE-B54C-9376D90DA628}"/>
          </ac:spMkLst>
        </pc:spChg>
      </pc:sldChg>
      <pc:sldChg chg="add">
        <pc:chgData name="Amudha PENTEK" userId="b354404a-4e33-48b9-9452-4877fa7854a3" providerId="ADAL" clId="{DD2A2A80-C448-42E8-89EF-5829F24A062C}" dt="2026-08-04T09:14:26.962" v="28"/>
        <pc:sldMkLst>
          <pc:docMk/>
          <pc:sldMk cId="1949505256" sldId="350"/>
        </pc:sldMkLst>
      </pc:sldChg>
      <pc:sldChg chg="modSp add">
        <pc:chgData name="Amudha PENTEK" userId="b354404a-4e33-48b9-9452-4877fa7854a3" providerId="ADAL" clId="{DD2A2A80-C448-42E8-89EF-5829F24A062C}" dt="2026-08-04T09:16:50.218" v="31"/>
        <pc:sldMkLst>
          <pc:docMk/>
          <pc:sldMk cId="1546085254" sldId="351"/>
        </pc:sldMkLst>
        <pc:spChg chg="mod">
          <ac:chgData name="Amudha PENTEK" userId="b354404a-4e33-48b9-9452-4877fa7854a3" providerId="ADAL" clId="{DD2A2A80-C448-42E8-89EF-5829F24A062C}" dt="2026-08-04T09:15:03.492" v="30"/>
          <ac:spMkLst>
            <pc:docMk/>
            <pc:sldMk cId="1546085254" sldId="351"/>
            <ac:spMk id="5" creationId="{023A6DF6-A2ED-4D46-8694-24796EF47588}"/>
          </ac:spMkLst>
        </pc:spChg>
        <pc:spChg chg="mod">
          <ac:chgData name="Amudha PENTEK" userId="b354404a-4e33-48b9-9452-4877fa7854a3" providerId="ADAL" clId="{DD2A2A80-C448-42E8-89EF-5829F24A062C}" dt="2026-08-04T09:16:50.218" v="31"/>
          <ac:spMkLst>
            <pc:docMk/>
            <pc:sldMk cId="1546085254" sldId="351"/>
            <ac:spMk id="12" creationId="{811145B3-380E-4E4E-11A0-1022E05E6668}"/>
          </ac:spMkLst>
        </pc:spChg>
      </pc:sldChg>
      <pc:sldChg chg="add">
        <pc:chgData name="Amudha PENTEK" userId="b354404a-4e33-48b9-9452-4877fa7854a3" providerId="ADAL" clId="{DD2A2A80-C448-42E8-89EF-5829F24A062C}" dt="2026-08-04T09:17:59.491" v="32"/>
        <pc:sldMkLst>
          <pc:docMk/>
          <pc:sldMk cId="1829009358" sldId="352"/>
        </pc:sldMkLst>
      </pc:sldChg>
      <pc:sldChg chg="modSp">
        <pc:chgData name="Amudha PENTEK" userId="b354404a-4e33-48b9-9452-4877fa7854a3" providerId="ADAL" clId="{DD2A2A80-C448-42E8-89EF-5829F24A062C}" dt="2026-08-04T09:20:16.244" v="36"/>
        <pc:sldMkLst>
          <pc:docMk/>
          <pc:sldMk cId="2382650902" sldId="353"/>
        </pc:sldMkLst>
        <pc:spChg chg="mod">
          <ac:chgData name="Amudha PENTEK" userId="b354404a-4e33-48b9-9452-4877fa7854a3" providerId="ADAL" clId="{DD2A2A80-C448-42E8-89EF-5829F24A062C}" dt="2026-08-04T09:20:16.244" v="36"/>
          <ac:spMkLst>
            <pc:docMk/>
            <pc:sldMk cId="2382650902" sldId="353"/>
            <ac:spMk id="2" creationId="{8B433B5D-F6A7-4F4E-7DE2-ABEC3DE6CDE9}"/>
          </ac:spMkLst>
        </pc:spChg>
        <pc:spChg chg="mod">
          <ac:chgData name="Amudha PENTEK" userId="b354404a-4e33-48b9-9452-4877fa7854a3" providerId="ADAL" clId="{DD2A2A80-C448-42E8-89EF-5829F24A062C}" dt="2026-08-04T09:20:12.855" v="35"/>
          <ac:spMkLst>
            <pc:docMk/>
            <pc:sldMk cId="2382650902" sldId="353"/>
            <ac:spMk id="7" creationId="{10D032C5-CFC6-7FD7-94AF-CCDD4E3BF402}"/>
          </ac:spMkLst>
        </pc:spChg>
      </pc:sldChg>
      <pc:sldChg chg="modSp add">
        <pc:chgData name="Amudha PENTEK" userId="b354404a-4e33-48b9-9452-4877fa7854a3" providerId="ADAL" clId="{DD2A2A80-C448-42E8-89EF-5829F24A062C}" dt="2026-08-04T09:18:37.053" v="34"/>
        <pc:sldMkLst>
          <pc:docMk/>
          <pc:sldMk cId="3801488640" sldId="354"/>
        </pc:sldMkLst>
        <pc:spChg chg="mod">
          <ac:chgData name="Amudha PENTEK" userId="b354404a-4e33-48b9-9452-4877fa7854a3" providerId="ADAL" clId="{DD2A2A80-C448-42E8-89EF-5829F24A062C}" dt="2026-08-04T09:18:37.053" v="34"/>
          <ac:spMkLst>
            <pc:docMk/>
            <pc:sldMk cId="3801488640" sldId="354"/>
            <ac:spMk id="2" creationId="{14CB5052-58BC-C728-D159-33DBC0588188}"/>
          </ac:spMkLst>
        </pc:spChg>
      </pc:sldChg>
      <pc:sldChg chg="modSp">
        <pc:chgData name="Amudha PENTEK" userId="b354404a-4e33-48b9-9452-4877fa7854a3" providerId="ADAL" clId="{DD2A2A80-C448-42E8-89EF-5829F24A062C}" dt="2026-08-04T09:23:01.191" v="39"/>
        <pc:sldMkLst>
          <pc:docMk/>
          <pc:sldMk cId="2574984860" sldId="355"/>
        </pc:sldMkLst>
        <pc:spChg chg="mod">
          <ac:chgData name="Amudha PENTEK" userId="b354404a-4e33-48b9-9452-4877fa7854a3" providerId="ADAL" clId="{DD2A2A80-C448-42E8-89EF-5829F24A062C}" dt="2026-08-04T09:23:01.191" v="39"/>
          <ac:spMkLst>
            <pc:docMk/>
            <pc:sldMk cId="2574984860" sldId="355"/>
            <ac:spMk id="2" creationId="{7430A262-AB64-2BA6-38A9-47CB26A58530}"/>
          </ac:spMkLst>
        </pc:spChg>
      </pc:sldChg>
      <pc:sldChg chg="modSp">
        <pc:chgData name="Amudha PENTEK" userId="b354404a-4e33-48b9-9452-4877fa7854a3" providerId="ADAL" clId="{DD2A2A80-C448-42E8-89EF-5829F24A062C}" dt="2026-08-04T09:24:24.505" v="40"/>
        <pc:sldMkLst>
          <pc:docMk/>
          <pc:sldMk cId="1406326954" sldId="356"/>
        </pc:sldMkLst>
        <pc:spChg chg="mod">
          <ac:chgData name="Amudha PENTEK" userId="b354404a-4e33-48b9-9452-4877fa7854a3" providerId="ADAL" clId="{DD2A2A80-C448-42E8-89EF-5829F24A062C}" dt="2026-08-04T09:24:24.505" v="40"/>
          <ac:spMkLst>
            <pc:docMk/>
            <pc:sldMk cId="1406326954" sldId="356"/>
            <ac:spMk id="2" creationId="{0611B137-CC88-FE5C-559D-48187C63D360}"/>
          </ac:spMkLst>
        </pc:spChg>
      </pc:sldChg>
      <pc:sldChg chg="modSp">
        <pc:chgData name="Amudha PENTEK" userId="b354404a-4e33-48b9-9452-4877fa7854a3" providerId="ADAL" clId="{DD2A2A80-C448-42E8-89EF-5829F24A062C}" dt="2026-08-04T09:30:13.996" v="41"/>
        <pc:sldMkLst>
          <pc:docMk/>
          <pc:sldMk cId="2596055357" sldId="357"/>
        </pc:sldMkLst>
        <pc:spChg chg="mod">
          <ac:chgData name="Amudha PENTEK" userId="b354404a-4e33-48b9-9452-4877fa7854a3" providerId="ADAL" clId="{DD2A2A80-C448-42E8-89EF-5829F24A062C}" dt="2026-08-04T09:30:13.996" v="41"/>
          <ac:spMkLst>
            <pc:docMk/>
            <pc:sldMk cId="2596055357" sldId="357"/>
            <ac:spMk id="2" creationId="{06C5D6A9-7348-0D5E-B8C9-B1F8B17F0524}"/>
          </ac:spMkLst>
        </pc:spChg>
      </pc:sldChg>
      <pc:sldChg chg="modSp">
        <pc:chgData name="Amudha PENTEK" userId="b354404a-4e33-48b9-9452-4877fa7854a3" providerId="ADAL" clId="{DD2A2A80-C448-42E8-89EF-5829F24A062C}" dt="2026-08-04T09:38:54.178" v="44"/>
        <pc:sldMkLst>
          <pc:docMk/>
          <pc:sldMk cId="4144727066" sldId="358"/>
        </pc:sldMkLst>
        <pc:spChg chg="mod">
          <ac:chgData name="Amudha PENTEK" userId="b354404a-4e33-48b9-9452-4877fa7854a3" providerId="ADAL" clId="{DD2A2A80-C448-42E8-89EF-5829F24A062C}" dt="2026-08-04T09:37:06.679" v="42"/>
          <ac:spMkLst>
            <pc:docMk/>
            <pc:sldMk cId="4144727066" sldId="358"/>
            <ac:spMk id="2" creationId="{12096B77-EF04-5F69-5333-F7F6C8CE5284}"/>
          </ac:spMkLst>
        </pc:spChg>
        <pc:spChg chg="mod">
          <ac:chgData name="Amudha PENTEK" userId="b354404a-4e33-48b9-9452-4877fa7854a3" providerId="ADAL" clId="{DD2A2A80-C448-42E8-89EF-5829F24A062C}" dt="2026-08-04T09:38:09.048" v="43"/>
          <ac:spMkLst>
            <pc:docMk/>
            <pc:sldMk cId="4144727066" sldId="358"/>
            <ac:spMk id="10" creationId="{FB1F8741-C0EB-3BBC-CB74-689C61FC97BC}"/>
          </ac:spMkLst>
        </pc:spChg>
        <pc:spChg chg="mod">
          <ac:chgData name="Amudha PENTEK" userId="b354404a-4e33-48b9-9452-4877fa7854a3" providerId="ADAL" clId="{DD2A2A80-C448-42E8-89EF-5829F24A062C}" dt="2026-08-04T09:38:54.178" v="44"/>
          <ac:spMkLst>
            <pc:docMk/>
            <pc:sldMk cId="4144727066" sldId="358"/>
            <ac:spMk id="11" creationId="{50E9CB86-3C5D-F2AF-1026-CC867BC97BD6}"/>
          </ac:spMkLst>
        </pc:spChg>
      </pc:sldChg>
      <pc:sldChg chg="modSp">
        <pc:chgData name="Amudha PENTEK" userId="b354404a-4e33-48b9-9452-4877fa7854a3" providerId="ADAL" clId="{DD2A2A80-C448-42E8-89EF-5829F24A062C}" dt="2026-08-04T09:43:53.343" v="51"/>
        <pc:sldMkLst>
          <pc:docMk/>
          <pc:sldMk cId="4113825801" sldId="359"/>
        </pc:sldMkLst>
        <pc:spChg chg="mod">
          <ac:chgData name="Amudha PENTEK" userId="b354404a-4e33-48b9-9452-4877fa7854a3" providerId="ADAL" clId="{DD2A2A80-C448-42E8-89EF-5829F24A062C}" dt="2026-08-04T09:40:26.312" v="45"/>
          <ac:spMkLst>
            <pc:docMk/>
            <pc:sldMk cId="4113825801" sldId="359"/>
            <ac:spMk id="2" creationId="{A581C450-5A07-C8B0-A04C-C32589F8FB83}"/>
          </ac:spMkLst>
        </pc:spChg>
        <pc:spChg chg="mod">
          <ac:chgData name="Amudha PENTEK" userId="b354404a-4e33-48b9-9452-4877fa7854a3" providerId="ADAL" clId="{DD2A2A80-C448-42E8-89EF-5829F24A062C}" dt="2026-08-04T09:43:04.129" v="46"/>
          <ac:spMkLst>
            <pc:docMk/>
            <pc:sldMk cId="4113825801" sldId="359"/>
            <ac:spMk id="9" creationId="{BEC8311A-C3CE-65F2-72BD-A6DDADDABFAC}"/>
          </ac:spMkLst>
        </pc:spChg>
        <pc:spChg chg="mod">
          <ac:chgData name="Amudha PENTEK" userId="b354404a-4e33-48b9-9452-4877fa7854a3" providerId="ADAL" clId="{DD2A2A80-C448-42E8-89EF-5829F24A062C}" dt="2026-08-04T09:43:11.052" v="47"/>
          <ac:spMkLst>
            <pc:docMk/>
            <pc:sldMk cId="4113825801" sldId="359"/>
            <ac:spMk id="11" creationId="{17ED7DCA-79D3-A41D-E5A5-20E444495602}"/>
          </ac:spMkLst>
        </pc:spChg>
        <pc:spChg chg="mod">
          <ac:chgData name="Amudha PENTEK" userId="b354404a-4e33-48b9-9452-4877fa7854a3" providerId="ADAL" clId="{DD2A2A80-C448-42E8-89EF-5829F24A062C}" dt="2026-08-04T09:43:26.996" v="48"/>
          <ac:spMkLst>
            <pc:docMk/>
            <pc:sldMk cId="4113825801" sldId="359"/>
            <ac:spMk id="13" creationId="{1D4D61E9-2664-999A-086D-46C9A4827084}"/>
          </ac:spMkLst>
        </pc:spChg>
        <pc:spChg chg="mod">
          <ac:chgData name="Amudha PENTEK" userId="b354404a-4e33-48b9-9452-4877fa7854a3" providerId="ADAL" clId="{DD2A2A80-C448-42E8-89EF-5829F24A062C}" dt="2026-08-04T09:43:38.794" v="49"/>
          <ac:spMkLst>
            <pc:docMk/>
            <pc:sldMk cId="4113825801" sldId="359"/>
            <ac:spMk id="15" creationId="{41D2DFF7-E7FC-893D-9E46-51B22B3A51C4}"/>
          </ac:spMkLst>
        </pc:spChg>
        <pc:spChg chg="mod">
          <ac:chgData name="Amudha PENTEK" userId="b354404a-4e33-48b9-9452-4877fa7854a3" providerId="ADAL" clId="{DD2A2A80-C448-42E8-89EF-5829F24A062C}" dt="2026-08-04T09:43:46.824" v="50"/>
          <ac:spMkLst>
            <pc:docMk/>
            <pc:sldMk cId="4113825801" sldId="359"/>
            <ac:spMk id="17" creationId="{83CB3979-7826-3D83-2FF9-3DF71207DF26}"/>
          </ac:spMkLst>
        </pc:spChg>
        <pc:spChg chg="mod">
          <ac:chgData name="Amudha PENTEK" userId="b354404a-4e33-48b9-9452-4877fa7854a3" providerId="ADAL" clId="{DD2A2A80-C448-42E8-89EF-5829F24A062C}" dt="2026-08-04T09:43:53.343" v="51"/>
          <ac:spMkLst>
            <pc:docMk/>
            <pc:sldMk cId="4113825801" sldId="359"/>
            <ac:spMk id="19" creationId="{09DEDA1C-D172-ECE2-9247-550D446EC4D3}"/>
          </ac:spMkLst>
        </pc:spChg>
      </pc:sldChg>
      <pc:sldChg chg="modSp add">
        <pc:chgData name="Amudha PENTEK" userId="b354404a-4e33-48b9-9452-4877fa7854a3" providerId="ADAL" clId="{DD2A2A80-C448-42E8-89EF-5829F24A062C}" dt="2026-08-04T09:49:59.357" v="56"/>
        <pc:sldMkLst>
          <pc:docMk/>
          <pc:sldMk cId="1535278052" sldId="360"/>
        </pc:sldMkLst>
        <pc:spChg chg="mod">
          <ac:chgData name="Amudha PENTEK" userId="b354404a-4e33-48b9-9452-4877fa7854a3" providerId="ADAL" clId="{DD2A2A80-C448-42E8-89EF-5829F24A062C}" dt="2026-08-04T09:49:28.446" v="53"/>
          <ac:spMkLst>
            <pc:docMk/>
            <pc:sldMk cId="1535278052" sldId="360"/>
            <ac:spMk id="2" creationId="{0BF538A7-7865-6B1B-809D-0D156038322D}"/>
          </ac:spMkLst>
        </pc:spChg>
        <pc:spChg chg="mod">
          <ac:chgData name="Amudha PENTEK" userId="b354404a-4e33-48b9-9452-4877fa7854a3" providerId="ADAL" clId="{DD2A2A80-C448-42E8-89EF-5829F24A062C}" dt="2026-08-04T09:49:36.086" v="54"/>
          <ac:spMkLst>
            <pc:docMk/>
            <pc:sldMk cId="1535278052" sldId="360"/>
            <ac:spMk id="9" creationId="{0C83C6F5-EF4B-89A7-CC4F-421676B3DDBF}"/>
          </ac:spMkLst>
        </pc:spChg>
        <pc:spChg chg="mod">
          <ac:chgData name="Amudha PENTEK" userId="b354404a-4e33-48b9-9452-4877fa7854a3" providerId="ADAL" clId="{DD2A2A80-C448-42E8-89EF-5829F24A062C}" dt="2026-08-04T09:49:42.198" v="55"/>
          <ac:spMkLst>
            <pc:docMk/>
            <pc:sldMk cId="1535278052" sldId="360"/>
            <ac:spMk id="10" creationId="{AC97FF48-2290-806E-13D8-EE059CCAFC3A}"/>
          </ac:spMkLst>
        </pc:spChg>
        <pc:spChg chg="mod">
          <ac:chgData name="Amudha PENTEK" userId="b354404a-4e33-48b9-9452-4877fa7854a3" providerId="ADAL" clId="{DD2A2A80-C448-42E8-89EF-5829F24A062C}" dt="2026-08-04T09:49:59.357" v="56"/>
          <ac:spMkLst>
            <pc:docMk/>
            <pc:sldMk cId="1535278052" sldId="360"/>
            <ac:spMk id="11" creationId="{64937C6A-D942-B2D9-AE80-9A46BE71CC22}"/>
          </ac:spMkLst>
        </pc:spChg>
      </pc:sldChg>
      <pc:sldChg chg="modSp">
        <pc:chgData name="Amudha PENTEK" userId="b354404a-4e33-48b9-9452-4877fa7854a3" providerId="ADAL" clId="{DD2A2A80-C448-42E8-89EF-5829F24A062C}" dt="2026-08-04T09:52:06.209" v="58"/>
        <pc:sldMkLst>
          <pc:docMk/>
          <pc:sldMk cId="136549411" sldId="361"/>
        </pc:sldMkLst>
        <pc:spChg chg="mod">
          <ac:chgData name="Amudha PENTEK" userId="b354404a-4e33-48b9-9452-4877fa7854a3" providerId="ADAL" clId="{DD2A2A80-C448-42E8-89EF-5829F24A062C}" dt="2026-08-04T09:51:16.586" v="57"/>
          <ac:spMkLst>
            <pc:docMk/>
            <pc:sldMk cId="136549411" sldId="361"/>
            <ac:spMk id="2" creationId="{EE221F5B-F7A4-90DA-66F0-DFB00D54AABE}"/>
          </ac:spMkLst>
        </pc:spChg>
        <pc:spChg chg="mod">
          <ac:chgData name="Amudha PENTEK" userId="b354404a-4e33-48b9-9452-4877fa7854a3" providerId="ADAL" clId="{DD2A2A80-C448-42E8-89EF-5829F24A062C}" dt="2026-08-04T09:52:06.209" v="58"/>
          <ac:spMkLst>
            <pc:docMk/>
            <pc:sldMk cId="136549411" sldId="361"/>
            <ac:spMk id="7" creationId="{2F8ADAF2-1FC8-1B65-686A-23A288650767}"/>
          </ac:spMkLst>
        </pc:spChg>
      </pc:sldChg>
      <pc:sldChg chg="modSp">
        <pc:chgData name="Amudha PENTEK" userId="b354404a-4e33-48b9-9452-4877fa7854a3" providerId="ADAL" clId="{DD2A2A80-C448-42E8-89EF-5829F24A062C}" dt="2026-08-04T09:56:12.659" v="63"/>
        <pc:sldMkLst>
          <pc:docMk/>
          <pc:sldMk cId="3791136452" sldId="362"/>
        </pc:sldMkLst>
        <pc:spChg chg="mod">
          <ac:chgData name="Amudha PENTEK" userId="b354404a-4e33-48b9-9452-4877fa7854a3" providerId="ADAL" clId="{DD2A2A80-C448-42E8-89EF-5829F24A062C}" dt="2026-08-04T09:54:24.726" v="59"/>
          <ac:spMkLst>
            <pc:docMk/>
            <pc:sldMk cId="3791136452" sldId="362"/>
            <ac:spMk id="6" creationId="{81945E4B-17C4-56D2-168D-F574756F8B8A}"/>
          </ac:spMkLst>
        </pc:spChg>
        <pc:spChg chg="mod">
          <ac:chgData name="Amudha PENTEK" userId="b354404a-4e33-48b9-9452-4877fa7854a3" providerId="ADAL" clId="{DD2A2A80-C448-42E8-89EF-5829F24A062C}" dt="2026-08-04T09:56:12.659" v="63"/>
          <ac:spMkLst>
            <pc:docMk/>
            <pc:sldMk cId="3791136452" sldId="362"/>
            <ac:spMk id="12" creationId="{9E8AB92B-6842-FFE9-2F03-10688E00E0BF}"/>
          </ac:spMkLst>
        </pc:spChg>
      </pc:sldChg>
      <pc:sldChg chg="modSp">
        <pc:chgData name="Amudha PENTEK" userId="b354404a-4e33-48b9-9452-4877fa7854a3" providerId="ADAL" clId="{DD2A2A80-C448-42E8-89EF-5829F24A062C}" dt="2026-08-04T09:59:05.633" v="65"/>
        <pc:sldMkLst>
          <pc:docMk/>
          <pc:sldMk cId="3112620957" sldId="363"/>
        </pc:sldMkLst>
        <pc:spChg chg="mod">
          <ac:chgData name="Amudha PENTEK" userId="b354404a-4e33-48b9-9452-4877fa7854a3" providerId="ADAL" clId="{DD2A2A80-C448-42E8-89EF-5829F24A062C}" dt="2026-08-04T09:59:00.683" v="64"/>
          <ac:spMkLst>
            <pc:docMk/>
            <pc:sldMk cId="3112620957" sldId="363"/>
            <ac:spMk id="2" creationId="{5C909EF1-F1FD-8F41-63BD-4726CB96ADA4}"/>
          </ac:spMkLst>
        </pc:spChg>
        <pc:spChg chg="mod">
          <ac:chgData name="Amudha PENTEK" userId="b354404a-4e33-48b9-9452-4877fa7854a3" providerId="ADAL" clId="{DD2A2A80-C448-42E8-89EF-5829F24A062C}" dt="2026-08-04T09:59:05.633" v="65"/>
          <ac:spMkLst>
            <pc:docMk/>
            <pc:sldMk cId="3112620957" sldId="363"/>
            <ac:spMk id="3" creationId="{D822BEB9-23F5-BD68-3A34-4CC04494C5DA}"/>
          </ac:spMkLst>
        </pc:spChg>
      </pc:sldChg>
      <pc:sldChg chg="addSp modSp modAnim">
        <pc:chgData name="Amudha PENTEK" userId="b354404a-4e33-48b9-9452-4877fa7854a3" providerId="ADAL" clId="{DD2A2A80-C448-42E8-89EF-5829F24A062C}" dt="2026-08-04T12:11:50.261" v="138"/>
        <pc:sldMkLst>
          <pc:docMk/>
          <pc:sldMk cId="3744740549" sldId="364"/>
        </pc:sldMkLst>
        <pc:spChg chg="mod">
          <ac:chgData name="Amudha PENTEK" userId="b354404a-4e33-48b9-9452-4877fa7854a3" providerId="ADAL" clId="{DD2A2A80-C448-42E8-89EF-5829F24A062C}" dt="2026-08-04T10:00:21.123" v="66"/>
          <ac:spMkLst>
            <pc:docMk/>
            <pc:sldMk cId="3744740549" sldId="364"/>
            <ac:spMk id="2" creationId="{814F6D7D-40F5-4947-F22B-C4E667AECE91}"/>
          </ac:spMkLst>
        </pc:spChg>
        <pc:spChg chg="mod">
          <ac:chgData name="Amudha PENTEK" userId="b354404a-4e33-48b9-9452-4877fa7854a3" providerId="ADAL" clId="{DD2A2A80-C448-42E8-89EF-5829F24A062C}" dt="2026-08-04T10:01:00.119" v="67"/>
          <ac:spMkLst>
            <pc:docMk/>
            <pc:sldMk cId="3744740549" sldId="364"/>
            <ac:spMk id="3" creationId="{3F5D8D91-E9BB-7817-3D23-DF7F382235E3}"/>
          </ac:spMkLst>
        </pc:spChg>
        <pc:picChg chg="add mod">
          <ac:chgData name="Amudha PENTEK" userId="b354404a-4e33-48b9-9452-4877fa7854a3" providerId="ADAL" clId="{DD2A2A80-C448-42E8-89EF-5829F24A062C}" dt="2026-08-04T10:02:33.419" v="68"/>
          <ac:picMkLst>
            <pc:docMk/>
            <pc:sldMk cId="3744740549" sldId="364"/>
            <ac:picMk id="11" creationId="{E093AAB2-120E-4FAB-E845-F82A29E72DDC}"/>
          </ac:picMkLst>
        </pc:picChg>
      </pc:sldChg>
      <pc:sldChg chg="modSp add modAnim">
        <pc:chgData name="Amudha PENTEK" userId="b354404a-4e33-48b9-9452-4877fa7854a3" providerId="ADAL" clId="{DD2A2A80-C448-42E8-89EF-5829F24A062C}" dt="2026-08-04T12:11:57.243" v="140"/>
        <pc:sldMkLst>
          <pc:docMk/>
          <pc:sldMk cId="2353404087" sldId="365"/>
        </pc:sldMkLst>
        <pc:spChg chg="mod">
          <ac:chgData name="Amudha PENTEK" userId="b354404a-4e33-48b9-9452-4877fa7854a3" providerId="ADAL" clId="{DD2A2A80-C448-42E8-89EF-5829F24A062C}" dt="2026-08-04T10:03:14.571" v="71"/>
          <ac:spMkLst>
            <pc:docMk/>
            <pc:sldMk cId="2353404087" sldId="365"/>
            <ac:spMk id="2" creationId="{9A5C5D6A-2527-3F1C-92CC-23F9A38BF8F2}"/>
          </ac:spMkLst>
        </pc:spChg>
        <pc:spChg chg="mod">
          <ac:chgData name="Amudha PENTEK" userId="b354404a-4e33-48b9-9452-4877fa7854a3" providerId="ADAL" clId="{DD2A2A80-C448-42E8-89EF-5829F24A062C}" dt="2026-08-04T10:03:20.786" v="72"/>
          <ac:spMkLst>
            <pc:docMk/>
            <pc:sldMk cId="2353404087" sldId="365"/>
            <ac:spMk id="3" creationId="{7D140B03-2C0A-9A05-3CDE-B35727AEA760}"/>
          </ac:spMkLst>
        </pc:spChg>
        <pc:spChg chg="mod">
          <ac:chgData name="Amudha PENTEK" userId="b354404a-4e33-48b9-9452-4877fa7854a3" providerId="ADAL" clId="{DD2A2A80-C448-42E8-89EF-5829F24A062C}" dt="2026-08-04T10:03:50.172" v="73"/>
          <ac:spMkLst>
            <pc:docMk/>
            <pc:sldMk cId="2353404087" sldId="365"/>
            <ac:spMk id="5" creationId="{91C6E2E6-D5C2-F9E7-8A61-08E29A3BA833}"/>
          </ac:spMkLst>
        </pc:spChg>
        <pc:spChg chg="mod">
          <ac:chgData name="Amudha PENTEK" userId="b354404a-4e33-48b9-9452-4877fa7854a3" providerId="ADAL" clId="{DD2A2A80-C448-42E8-89EF-5829F24A062C}" dt="2026-08-04T10:04:16.742" v="74"/>
          <ac:spMkLst>
            <pc:docMk/>
            <pc:sldMk cId="2353404087" sldId="365"/>
            <ac:spMk id="9" creationId="{0AADD245-A5BA-9531-C21A-1E8A37842196}"/>
          </ac:spMkLst>
        </pc:spChg>
      </pc:sldChg>
      <pc:sldChg chg="modSp mod">
        <pc:chgData name="Amudha PENTEK" userId="b354404a-4e33-48b9-9452-4877fa7854a3" providerId="ADAL" clId="{DD2A2A80-C448-42E8-89EF-5829F24A062C}" dt="2026-08-04T12:23:55.861" v="143" actId="962"/>
        <pc:sldMkLst>
          <pc:docMk/>
          <pc:sldMk cId="2560248913" sldId="366"/>
        </pc:sldMkLst>
        <pc:spChg chg="mod">
          <ac:chgData name="Amudha PENTEK" userId="b354404a-4e33-48b9-9452-4877fa7854a3" providerId="ADAL" clId="{DD2A2A80-C448-42E8-89EF-5829F24A062C}" dt="2026-08-04T10:08:39.917" v="75"/>
          <ac:spMkLst>
            <pc:docMk/>
            <pc:sldMk cId="2560248913" sldId="366"/>
            <ac:spMk id="5" creationId="{454E27DA-9365-9C10-3621-1752B3192702}"/>
          </ac:spMkLst>
        </pc:spChg>
        <pc:spChg chg="mod">
          <ac:chgData name="Amudha PENTEK" userId="b354404a-4e33-48b9-9452-4877fa7854a3" providerId="ADAL" clId="{DD2A2A80-C448-42E8-89EF-5829F24A062C}" dt="2026-08-04T10:09:06.696" v="76"/>
          <ac:spMkLst>
            <pc:docMk/>
            <pc:sldMk cId="2560248913" sldId="366"/>
            <ac:spMk id="6" creationId="{47158ACC-5641-98D1-2A66-8D4F110F4F14}"/>
          </ac:spMkLst>
        </pc:spChg>
        <pc:spChg chg="mod">
          <ac:chgData name="Amudha PENTEK" userId="b354404a-4e33-48b9-9452-4877fa7854a3" providerId="ADAL" clId="{DD2A2A80-C448-42E8-89EF-5829F24A062C}" dt="2026-08-04T10:09:13.245" v="77"/>
          <ac:spMkLst>
            <pc:docMk/>
            <pc:sldMk cId="2560248913" sldId="366"/>
            <ac:spMk id="7" creationId="{B31E65F8-0120-EB07-76C5-EEEB65763585}"/>
          </ac:spMkLst>
        </pc:spChg>
        <pc:spChg chg="ord">
          <ac:chgData name="Amudha PENTEK" userId="b354404a-4e33-48b9-9452-4877fa7854a3" providerId="ADAL" clId="{DD2A2A80-C448-42E8-89EF-5829F24A062C}" dt="2026-08-04T12:23:50.362" v="141" actId="13244"/>
          <ac:spMkLst>
            <pc:docMk/>
            <pc:sldMk cId="2560248913" sldId="366"/>
            <ac:spMk id="9" creationId="{109AC7CB-6B10-A6DB-B8D9-7C6FDBF80E3E}"/>
          </ac:spMkLst>
        </pc:spChg>
        <pc:spChg chg="ord">
          <ac:chgData name="Amudha PENTEK" userId="b354404a-4e33-48b9-9452-4877fa7854a3" providerId="ADAL" clId="{DD2A2A80-C448-42E8-89EF-5829F24A062C}" dt="2026-08-04T12:23:54.429" v="142" actId="13244"/>
          <ac:spMkLst>
            <pc:docMk/>
            <pc:sldMk cId="2560248913" sldId="366"/>
            <ac:spMk id="11" creationId="{303046F9-ABF5-709F-A03F-B12A75317054}"/>
          </ac:spMkLst>
        </pc:spChg>
        <pc:picChg chg="mod">
          <ac:chgData name="Amudha PENTEK" userId="b354404a-4e33-48b9-9452-4877fa7854a3" providerId="ADAL" clId="{DD2A2A80-C448-42E8-89EF-5829F24A062C}" dt="2026-08-04T12:23:55.861" v="143" actId="962"/>
          <ac:picMkLst>
            <pc:docMk/>
            <pc:sldMk cId="2560248913" sldId="366"/>
            <ac:picMk id="13" creationId="{6B93E635-6AC4-BD2B-3664-403116DE3B10}"/>
          </ac:picMkLst>
        </pc:picChg>
      </pc:sldChg>
      <pc:sldChg chg="modSp mod">
        <pc:chgData name="Amudha PENTEK" userId="b354404a-4e33-48b9-9452-4877fa7854a3" providerId="ADAL" clId="{DD2A2A80-C448-42E8-89EF-5829F24A062C}" dt="2026-08-04T12:24:13.154" v="145" actId="13244"/>
        <pc:sldMkLst>
          <pc:docMk/>
          <pc:sldMk cId="2825395441" sldId="367"/>
        </pc:sldMkLst>
        <pc:spChg chg="mod">
          <ac:chgData name="Amudha PENTEK" userId="b354404a-4e33-48b9-9452-4877fa7854a3" providerId="ADAL" clId="{DD2A2A80-C448-42E8-89EF-5829F24A062C}" dt="2026-08-04T10:09:58.455" v="79"/>
          <ac:spMkLst>
            <pc:docMk/>
            <pc:sldMk cId="2825395441" sldId="367"/>
            <ac:spMk id="2" creationId="{891965A2-05FF-3132-CC55-CD494E801003}"/>
          </ac:spMkLst>
        </pc:spChg>
        <pc:spChg chg="ord">
          <ac:chgData name="Amudha PENTEK" userId="b354404a-4e33-48b9-9452-4877fa7854a3" providerId="ADAL" clId="{DD2A2A80-C448-42E8-89EF-5829F24A062C}" dt="2026-08-04T12:24:10.823" v="144" actId="13244"/>
          <ac:spMkLst>
            <pc:docMk/>
            <pc:sldMk cId="2825395441" sldId="367"/>
            <ac:spMk id="20" creationId="{9920851D-A3DF-8BD0-2C38-F2E3F7CDD54F}"/>
          </ac:spMkLst>
        </pc:spChg>
        <pc:spChg chg="ord">
          <ac:chgData name="Amudha PENTEK" userId="b354404a-4e33-48b9-9452-4877fa7854a3" providerId="ADAL" clId="{DD2A2A80-C448-42E8-89EF-5829F24A062C}" dt="2026-08-04T12:24:13.154" v="145" actId="13244"/>
          <ac:spMkLst>
            <pc:docMk/>
            <pc:sldMk cId="2825395441" sldId="367"/>
            <ac:spMk id="22" creationId="{42C20DB5-EC4C-A559-2EA3-74168AA98147}"/>
          </ac:spMkLst>
        </pc:spChg>
      </pc:sldChg>
      <pc:sldChg chg="modSp">
        <pc:chgData name="Amudha PENTEK" userId="b354404a-4e33-48b9-9452-4877fa7854a3" providerId="ADAL" clId="{DD2A2A80-C448-42E8-89EF-5829F24A062C}" dt="2026-08-04T11:19:16.460" v="80"/>
        <pc:sldMkLst>
          <pc:docMk/>
          <pc:sldMk cId="1318218681" sldId="368"/>
        </pc:sldMkLst>
        <pc:spChg chg="mod">
          <ac:chgData name="Amudha PENTEK" userId="b354404a-4e33-48b9-9452-4877fa7854a3" providerId="ADAL" clId="{DD2A2A80-C448-42E8-89EF-5829F24A062C}" dt="2026-08-04T11:19:16.460" v="80"/>
          <ac:spMkLst>
            <pc:docMk/>
            <pc:sldMk cId="1318218681" sldId="368"/>
            <ac:spMk id="2" creationId="{3B5F7081-8E8E-547B-2525-C8D615F45D57}"/>
          </ac:spMkLst>
        </pc:spChg>
      </pc:sldChg>
      <pc:sldChg chg="modSp mod">
        <pc:chgData name="Amudha PENTEK" userId="b354404a-4e33-48b9-9452-4877fa7854a3" providerId="ADAL" clId="{DD2A2A80-C448-42E8-89EF-5829F24A062C}" dt="2026-08-04T12:24:34.800" v="146" actId="962"/>
        <pc:sldMkLst>
          <pc:docMk/>
          <pc:sldMk cId="2890911994" sldId="370"/>
        </pc:sldMkLst>
        <pc:spChg chg="mod">
          <ac:chgData name="Amudha PENTEK" userId="b354404a-4e33-48b9-9452-4877fa7854a3" providerId="ADAL" clId="{DD2A2A80-C448-42E8-89EF-5829F24A062C}" dt="2026-08-04T11:22:48.210" v="82"/>
          <ac:spMkLst>
            <pc:docMk/>
            <pc:sldMk cId="2890911994" sldId="370"/>
            <ac:spMk id="5" creationId="{800A5F7C-6EAB-0F5C-BAE2-3F0FA73A3708}"/>
          </ac:spMkLst>
        </pc:spChg>
        <pc:picChg chg="mod">
          <ac:chgData name="Amudha PENTEK" userId="b354404a-4e33-48b9-9452-4877fa7854a3" providerId="ADAL" clId="{DD2A2A80-C448-42E8-89EF-5829F24A062C}" dt="2026-08-04T12:24:34.800" v="146" actId="962"/>
          <ac:picMkLst>
            <pc:docMk/>
            <pc:sldMk cId="2890911994" sldId="370"/>
            <ac:picMk id="9" creationId="{E831CD40-DCC0-C61E-EE56-BD00EC058BD1}"/>
          </ac:picMkLst>
        </pc:picChg>
      </pc:sldChg>
      <pc:sldChg chg="addSp modSp add modAnim">
        <pc:chgData name="Amudha PENTEK" userId="b354404a-4e33-48b9-9452-4877fa7854a3" providerId="ADAL" clId="{DD2A2A80-C448-42E8-89EF-5829F24A062C}" dt="2026-08-04T11:25:14.966" v="86"/>
        <pc:sldMkLst>
          <pc:docMk/>
          <pc:sldMk cId="2424150286" sldId="371"/>
        </pc:sldMkLst>
        <pc:spChg chg="mod">
          <ac:chgData name="Amudha PENTEK" userId="b354404a-4e33-48b9-9452-4877fa7854a3" providerId="ADAL" clId="{DD2A2A80-C448-42E8-89EF-5829F24A062C}" dt="2026-08-04T11:24:20.309" v="84"/>
          <ac:spMkLst>
            <pc:docMk/>
            <pc:sldMk cId="2424150286" sldId="371"/>
            <ac:spMk id="2" creationId="{EDCBA73B-B3EA-A83B-15AA-646816FFB073}"/>
          </ac:spMkLst>
        </pc:spChg>
        <pc:spChg chg="mod">
          <ac:chgData name="Amudha PENTEK" userId="b354404a-4e33-48b9-9452-4877fa7854a3" providerId="ADAL" clId="{DD2A2A80-C448-42E8-89EF-5829F24A062C}" dt="2026-08-04T11:24:35.287" v="85"/>
          <ac:spMkLst>
            <pc:docMk/>
            <pc:sldMk cId="2424150286" sldId="371"/>
            <ac:spMk id="3" creationId="{78F4D656-5858-D8C8-B0B9-10B18C4EF2FC}"/>
          </ac:spMkLst>
        </pc:spChg>
        <pc:picChg chg="add mod">
          <ac:chgData name="Amudha PENTEK" userId="b354404a-4e33-48b9-9452-4877fa7854a3" providerId="ADAL" clId="{DD2A2A80-C448-42E8-89EF-5829F24A062C}" dt="2026-08-04T11:25:14.966" v="86"/>
          <ac:picMkLst>
            <pc:docMk/>
            <pc:sldMk cId="2424150286" sldId="371"/>
            <ac:picMk id="5" creationId="{04E728AC-3AD7-E2F1-B46C-592FFCA6D255}"/>
          </ac:picMkLst>
        </pc:picChg>
      </pc:sldChg>
      <pc:sldChg chg="modSp mod">
        <pc:chgData name="Amudha PENTEK" userId="b354404a-4e33-48b9-9452-4877fa7854a3" providerId="ADAL" clId="{DD2A2A80-C448-42E8-89EF-5829F24A062C}" dt="2026-08-04T12:24:49.727" v="147" actId="962"/>
        <pc:sldMkLst>
          <pc:docMk/>
          <pc:sldMk cId="173990435" sldId="372"/>
        </pc:sldMkLst>
        <pc:spChg chg="mod">
          <ac:chgData name="Amudha PENTEK" userId="b354404a-4e33-48b9-9452-4877fa7854a3" providerId="ADAL" clId="{DD2A2A80-C448-42E8-89EF-5829F24A062C}" dt="2026-08-04T11:26:07.436" v="87"/>
          <ac:spMkLst>
            <pc:docMk/>
            <pc:sldMk cId="173990435" sldId="372"/>
            <ac:spMk id="2" creationId="{23C3F76C-7FCF-2193-C3A9-8B14B80C2723}"/>
          </ac:spMkLst>
        </pc:spChg>
        <pc:spChg chg="mod">
          <ac:chgData name="Amudha PENTEK" userId="b354404a-4e33-48b9-9452-4877fa7854a3" providerId="ADAL" clId="{DD2A2A80-C448-42E8-89EF-5829F24A062C}" dt="2026-08-04T11:26:12.633" v="88"/>
          <ac:spMkLst>
            <pc:docMk/>
            <pc:sldMk cId="173990435" sldId="372"/>
            <ac:spMk id="3" creationId="{0ECD44E3-C978-7909-90E4-4602C084AAB9}"/>
          </ac:spMkLst>
        </pc:spChg>
        <pc:picChg chg="mod">
          <ac:chgData name="Amudha PENTEK" userId="b354404a-4e33-48b9-9452-4877fa7854a3" providerId="ADAL" clId="{DD2A2A80-C448-42E8-89EF-5829F24A062C}" dt="2026-08-04T12:24:49.727" v="147" actId="962"/>
          <ac:picMkLst>
            <pc:docMk/>
            <pc:sldMk cId="173990435" sldId="372"/>
            <ac:picMk id="8" creationId="{B4C88E9A-EC05-3711-F6DB-15D4E1BE248E}"/>
          </ac:picMkLst>
        </pc:picChg>
      </pc:sldChg>
      <pc:sldChg chg="modSp mod">
        <pc:chgData name="Amudha PENTEK" userId="b354404a-4e33-48b9-9452-4877fa7854a3" providerId="ADAL" clId="{DD2A2A80-C448-42E8-89EF-5829F24A062C}" dt="2026-08-04T12:24:57.139" v="148" actId="962"/>
        <pc:sldMkLst>
          <pc:docMk/>
          <pc:sldMk cId="45277350" sldId="373"/>
        </pc:sldMkLst>
        <pc:spChg chg="mod">
          <ac:chgData name="Amudha PENTEK" userId="b354404a-4e33-48b9-9452-4877fa7854a3" providerId="ADAL" clId="{DD2A2A80-C448-42E8-89EF-5829F24A062C}" dt="2026-08-04T11:27:15.328" v="89"/>
          <ac:spMkLst>
            <pc:docMk/>
            <pc:sldMk cId="45277350" sldId="373"/>
            <ac:spMk id="2" creationId="{9BD714DB-51E7-856C-DAFB-41F3CDE8A844}"/>
          </ac:spMkLst>
        </pc:spChg>
        <pc:spChg chg="mod">
          <ac:chgData name="Amudha PENTEK" userId="b354404a-4e33-48b9-9452-4877fa7854a3" providerId="ADAL" clId="{DD2A2A80-C448-42E8-89EF-5829F24A062C}" dt="2026-08-04T11:27:21.331" v="90"/>
          <ac:spMkLst>
            <pc:docMk/>
            <pc:sldMk cId="45277350" sldId="373"/>
            <ac:spMk id="3" creationId="{76D6046A-7379-84ED-390C-11C20589894F}"/>
          </ac:spMkLst>
        </pc:spChg>
        <pc:picChg chg="mod">
          <ac:chgData name="Amudha PENTEK" userId="b354404a-4e33-48b9-9452-4877fa7854a3" providerId="ADAL" clId="{DD2A2A80-C448-42E8-89EF-5829F24A062C}" dt="2026-08-04T12:24:57.139" v="148" actId="962"/>
          <ac:picMkLst>
            <pc:docMk/>
            <pc:sldMk cId="45277350" sldId="373"/>
            <ac:picMk id="6" creationId="{34D92B2F-3497-14CE-361E-A21B059D8FAA}"/>
          </ac:picMkLst>
        </pc:picChg>
      </pc:sldChg>
      <pc:sldChg chg="modSp mod">
        <pc:chgData name="Amudha PENTEK" userId="b354404a-4e33-48b9-9452-4877fa7854a3" providerId="ADAL" clId="{DD2A2A80-C448-42E8-89EF-5829F24A062C}" dt="2026-08-04T12:25:08.154" v="149" actId="13244"/>
        <pc:sldMkLst>
          <pc:docMk/>
          <pc:sldMk cId="475703786" sldId="374"/>
        </pc:sldMkLst>
        <pc:spChg chg="mod">
          <ac:chgData name="Amudha PENTEK" userId="b354404a-4e33-48b9-9452-4877fa7854a3" providerId="ADAL" clId="{DD2A2A80-C448-42E8-89EF-5829F24A062C}" dt="2026-08-04T11:28:50.895" v="91"/>
          <ac:spMkLst>
            <pc:docMk/>
            <pc:sldMk cId="475703786" sldId="374"/>
            <ac:spMk id="2" creationId="{BE16D590-CF38-A14C-2CEE-782C9C7EB892}"/>
          </ac:spMkLst>
        </pc:spChg>
        <pc:spChg chg="ord">
          <ac:chgData name="Amudha PENTEK" userId="b354404a-4e33-48b9-9452-4877fa7854a3" providerId="ADAL" clId="{DD2A2A80-C448-42E8-89EF-5829F24A062C}" dt="2026-08-04T12:25:08.154" v="149" actId="13244"/>
          <ac:spMkLst>
            <pc:docMk/>
            <pc:sldMk cId="475703786" sldId="374"/>
            <ac:spMk id="10" creationId="{EE55DD7C-5533-A890-F148-A878A11CDC55}"/>
          </ac:spMkLst>
        </pc:spChg>
        <pc:spChg chg="mod">
          <ac:chgData name="Amudha PENTEK" userId="b354404a-4e33-48b9-9452-4877fa7854a3" providerId="ADAL" clId="{DD2A2A80-C448-42E8-89EF-5829F24A062C}" dt="2026-08-04T11:30:05.071" v="93"/>
          <ac:spMkLst>
            <pc:docMk/>
            <pc:sldMk cId="475703786" sldId="374"/>
            <ac:spMk id="12" creationId="{30CA68ED-D62A-22CB-B660-5BE192A28ACA}"/>
          </ac:spMkLst>
        </pc:spChg>
      </pc:sldChg>
      <pc:sldChg chg="addSp modSp">
        <pc:chgData name="Amudha PENTEK" userId="b354404a-4e33-48b9-9452-4877fa7854a3" providerId="ADAL" clId="{DD2A2A80-C448-42E8-89EF-5829F24A062C}" dt="2026-08-04T11:32:13.837" v="96"/>
        <pc:sldMkLst>
          <pc:docMk/>
          <pc:sldMk cId="1869948759" sldId="375"/>
        </pc:sldMkLst>
        <pc:spChg chg="mod">
          <ac:chgData name="Amudha PENTEK" userId="b354404a-4e33-48b9-9452-4877fa7854a3" providerId="ADAL" clId="{DD2A2A80-C448-42E8-89EF-5829F24A062C}" dt="2026-08-04T11:31:54.145" v="94"/>
          <ac:spMkLst>
            <pc:docMk/>
            <pc:sldMk cId="1869948759" sldId="375"/>
            <ac:spMk id="2" creationId="{B98BFF41-E086-478A-AD24-7CC715DAE739}"/>
          </ac:spMkLst>
        </pc:spChg>
        <pc:spChg chg="mod">
          <ac:chgData name="Amudha PENTEK" userId="b354404a-4e33-48b9-9452-4877fa7854a3" providerId="ADAL" clId="{DD2A2A80-C448-42E8-89EF-5829F24A062C}" dt="2026-08-04T11:32:00.198" v="95"/>
          <ac:spMkLst>
            <pc:docMk/>
            <pc:sldMk cId="1869948759" sldId="375"/>
            <ac:spMk id="3" creationId="{70E8ABFE-CEA1-06D1-A4B2-B1F4430C9096}"/>
          </ac:spMkLst>
        </pc:spChg>
        <pc:picChg chg="add mod">
          <ac:chgData name="Amudha PENTEK" userId="b354404a-4e33-48b9-9452-4877fa7854a3" providerId="ADAL" clId="{DD2A2A80-C448-42E8-89EF-5829F24A062C}" dt="2026-08-04T11:32:13.837" v="96"/>
          <ac:picMkLst>
            <pc:docMk/>
            <pc:sldMk cId="1869948759" sldId="375"/>
            <ac:picMk id="5" creationId="{6151B0BD-61C2-D1E1-8608-199DF356F3AB}"/>
          </ac:picMkLst>
        </pc:picChg>
      </pc:sldChg>
      <pc:sldChg chg="modSp mod">
        <pc:chgData name="Amudha PENTEK" userId="b354404a-4e33-48b9-9452-4877fa7854a3" providerId="ADAL" clId="{DD2A2A80-C448-42E8-89EF-5829F24A062C}" dt="2026-08-04T12:25:26.222" v="150" actId="962"/>
        <pc:sldMkLst>
          <pc:docMk/>
          <pc:sldMk cId="1160516930" sldId="376"/>
        </pc:sldMkLst>
        <pc:spChg chg="mod">
          <ac:chgData name="Amudha PENTEK" userId="b354404a-4e33-48b9-9452-4877fa7854a3" providerId="ADAL" clId="{DD2A2A80-C448-42E8-89EF-5829F24A062C}" dt="2026-08-04T11:34:17.744" v="97"/>
          <ac:spMkLst>
            <pc:docMk/>
            <pc:sldMk cId="1160516930" sldId="376"/>
            <ac:spMk id="2" creationId="{1FDADFEC-C3BC-C88A-61EF-40C98C973922}"/>
          </ac:spMkLst>
        </pc:spChg>
        <pc:picChg chg="mod">
          <ac:chgData name="Amudha PENTEK" userId="b354404a-4e33-48b9-9452-4877fa7854a3" providerId="ADAL" clId="{DD2A2A80-C448-42E8-89EF-5829F24A062C}" dt="2026-08-04T12:25:26.222" v="150" actId="962"/>
          <ac:picMkLst>
            <pc:docMk/>
            <pc:sldMk cId="1160516930" sldId="376"/>
            <ac:picMk id="8" creationId="{AC472802-AFE7-996E-C8E4-B371E9C82159}"/>
          </ac:picMkLst>
        </pc:picChg>
      </pc:sldChg>
      <pc:sldChg chg="modSp mod">
        <pc:chgData name="Amudha PENTEK" userId="b354404a-4e33-48b9-9452-4877fa7854a3" providerId="ADAL" clId="{DD2A2A80-C448-42E8-89EF-5829F24A062C}" dt="2026-08-04T12:26:51.462" v="156" actId="962"/>
        <pc:sldMkLst>
          <pc:docMk/>
          <pc:sldMk cId="556183495" sldId="377"/>
        </pc:sldMkLst>
        <pc:spChg chg="mod">
          <ac:chgData name="Amudha PENTEK" userId="b354404a-4e33-48b9-9452-4877fa7854a3" providerId="ADAL" clId="{DD2A2A80-C448-42E8-89EF-5829F24A062C}" dt="2026-08-04T11:39:14.578" v="109"/>
          <ac:spMkLst>
            <pc:docMk/>
            <pc:sldMk cId="556183495" sldId="377"/>
            <ac:spMk id="2" creationId="{9BDFA209-2C5A-7A12-C623-6F3632F0C5A7}"/>
          </ac:spMkLst>
        </pc:spChg>
        <pc:picChg chg="mod">
          <ac:chgData name="Amudha PENTEK" userId="b354404a-4e33-48b9-9452-4877fa7854a3" providerId="ADAL" clId="{DD2A2A80-C448-42E8-89EF-5829F24A062C}" dt="2026-08-04T12:26:51.462" v="156" actId="962"/>
          <ac:picMkLst>
            <pc:docMk/>
            <pc:sldMk cId="556183495" sldId="377"/>
            <ac:picMk id="8" creationId="{73674023-1817-AF83-D8C1-73DA3028E50F}"/>
          </ac:picMkLst>
        </pc:picChg>
      </pc:sldChg>
      <pc:sldChg chg="modSp add">
        <pc:chgData name="Amudha PENTEK" userId="b354404a-4e33-48b9-9452-4877fa7854a3" providerId="ADAL" clId="{DD2A2A80-C448-42E8-89EF-5829F24A062C}" dt="2026-08-04T11:36:59.531" v="99"/>
        <pc:sldMkLst>
          <pc:docMk/>
          <pc:sldMk cId="531600943" sldId="378"/>
        </pc:sldMkLst>
        <pc:spChg chg="mod">
          <ac:chgData name="Amudha PENTEK" userId="b354404a-4e33-48b9-9452-4877fa7854a3" providerId="ADAL" clId="{DD2A2A80-C448-42E8-89EF-5829F24A062C}" dt="2026-08-04T11:36:59.531" v="99"/>
          <ac:spMkLst>
            <pc:docMk/>
            <pc:sldMk cId="531600943" sldId="378"/>
            <ac:spMk id="3" creationId="{59FE5514-87CD-B36D-9F93-F0149AE2A46A}"/>
          </ac:spMkLst>
        </pc:spChg>
      </pc:sldChg>
      <pc:sldChg chg="modSp add">
        <pc:chgData name="Amudha PENTEK" userId="b354404a-4e33-48b9-9452-4877fa7854a3" providerId="ADAL" clId="{DD2A2A80-C448-42E8-89EF-5829F24A062C}" dt="2026-08-04T11:38:24.180" v="107"/>
        <pc:sldMkLst>
          <pc:docMk/>
          <pc:sldMk cId="3808596049" sldId="379"/>
        </pc:sldMkLst>
        <pc:spChg chg="mod">
          <ac:chgData name="Amudha PENTEK" userId="b354404a-4e33-48b9-9452-4877fa7854a3" providerId="ADAL" clId="{DD2A2A80-C448-42E8-89EF-5829F24A062C}" dt="2026-08-04T11:37:22.001" v="101"/>
          <ac:spMkLst>
            <pc:docMk/>
            <pc:sldMk cId="3808596049" sldId="379"/>
            <ac:spMk id="2" creationId="{907FA4F9-018C-8002-784B-DC7C778DF59C}"/>
          </ac:spMkLst>
        </pc:spChg>
        <pc:spChg chg="mod">
          <ac:chgData name="Amudha PENTEK" userId="b354404a-4e33-48b9-9452-4877fa7854a3" providerId="ADAL" clId="{DD2A2A80-C448-42E8-89EF-5829F24A062C}" dt="2026-08-04T11:37:41.748" v="103"/>
          <ac:spMkLst>
            <pc:docMk/>
            <pc:sldMk cId="3808596049" sldId="379"/>
            <ac:spMk id="6" creationId="{1B270FBA-72E2-939C-185B-A2DA69E8A49D}"/>
          </ac:spMkLst>
        </pc:spChg>
        <pc:spChg chg="mod">
          <ac:chgData name="Amudha PENTEK" userId="b354404a-4e33-48b9-9452-4877fa7854a3" providerId="ADAL" clId="{DD2A2A80-C448-42E8-89EF-5829F24A062C}" dt="2026-08-04T11:38:07.409" v="105"/>
          <ac:spMkLst>
            <pc:docMk/>
            <pc:sldMk cId="3808596049" sldId="379"/>
            <ac:spMk id="8" creationId="{535837A4-FFDD-7CF7-1CF4-2315A4D96C6C}"/>
          </ac:spMkLst>
        </pc:spChg>
        <pc:spChg chg="mod">
          <ac:chgData name="Amudha PENTEK" userId="b354404a-4e33-48b9-9452-4877fa7854a3" providerId="ADAL" clId="{DD2A2A80-C448-42E8-89EF-5829F24A062C}" dt="2026-08-04T11:38:12.869" v="106"/>
          <ac:spMkLst>
            <pc:docMk/>
            <pc:sldMk cId="3808596049" sldId="379"/>
            <ac:spMk id="12" creationId="{CE567957-8DE0-1EFE-A220-5A8121FCF8F4}"/>
          </ac:spMkLst>
        </pc:spChg>
        <pc:spChg chg="mod">
          <ac:chgData name="Amudha PENTEK" userId="b354404a-4e33-48b9-9452-4877fa7854a3" providerId="ADAL" clId="{DD2A2A80-C448-42E8-89EF-5829F24A062C}" dt="2026-08-04T11:38:24.180" v="107"/>
          <ac:spMkLst>
            <pc:docMk/>
            <pc:sldMk cId="3808596049" sldId="379"/>
            <ac:spMk id="14" creationId="{E5EC959B-DE82-C7CE-0FAA-2ACB8F286AE7}"/>
          </ac:spMkLst>
        </pc:spChg>
      </pc:sldChg>
      <pc:sldChg chg="modSp mod">
        <pc:chgData name="Amudha PENTEK" userId="b354404a-4e33-48b9-9452-4877fa7854a3" providerId="ADAL" clId="{DD2A2A80-C448-42E8-89EF-5829F24A062C}" dt="2026-08-04T12:26:47.287" v="155" actId="13244"/>
        <pc:sldMkLst>
          <pc:docMk/>
          <pc:sldMk cId="1408511488" sldId="380"/>
        </pc:sldMkLst>
        <pc:spChg chg="mod">
          <ac:chgData name="Amudha PENTEK" userId="b354404a-4e33-48b9-9452-4877fa7854a3" providerId="ADAL" clId="{DD2A2A80-C448-42E8-89EF-5829F24A062C}" dt="2026-08-04T11:41:57.649" v="110"/>
          <ac:spMkLst>
            <pc:docMk/>
            <pc:sldMk cId="1408511488" sldId="380"/>
            <ac:spMk id="2" creationId="{04817EF9-0323-2ADC-EBAE-EFC4CDBA3FB6}"/>
          </ac:spMkLst>
        </pc:spChg>
        <pc:picChg chg="ord">
          <ac:chgData name="Amudha PENTEK" userId="b354404a-4e33-48b9-9452-4877fa7854a3" providerId="ADAL" clId="{DD2A2A80-C448-42E8-89EF-5829F24A062C}" dt="2026-08-04T12:26:47.287" v="155" actId="13244"/>
          <ac:picMkLst>
            <pc:docMk/>
            <pc:sldMk cId="1408511488" sldId="380"/>
            <ac:picMk id="12" creationId="{E1B0F405-7697-F77D-1855-F026532FBD1F}"/>
          </ac:picMkLst>
        </pc:picChg>
      </pc:sldChg>
      <pc:sldChg chg="modSp">
        <pc:chgData name="Amudha PENTEK" userId="b354404a-4e33-48b9-9452-4877fa7854a3" providerId="ADAL" clId="{DD2A2A80-C448-42E8-89EF-5829F24A062C}" dt="2026-08-04T11:44:46.258" v="112"/>
        <pc:sldMkLst>
          <pc:docMk/>
          <pc:sldMk cId="4071860567" sldId="381"/>
        </pc:sldMkLst>
        <pc:spChg chg="mod">
          <ac:chgData name="Amudha PENTEK" userId="b354404a-4e33-48b9-9452-4877fa7854a3" providerId="ADAL" clId="{DD2A2A80-C448-42E8-89EF-5829F24A062C}" dt="2026-08-04T11:44:35.194" v="111"/>
          <ac:spMkLst>
            <pc:docMk/>
            <pc:sldMk cId="4071860567" sldId="381"/>
            <ac:spMk id="2" creationId="{C5686B4D-0CB5-D59E-97B3-154A4603490E}"/>
          </ac:spMkLst>
        </pc:spChg>
      </pc:sldChg>
      <pc:sldChg chg="modSp add">
        <pc:chgData name="Amudha PENTEK" userId="b354404a-4e33-48b9-9452-4877fa7854a3" providerId="ADAL" clId="{DD2A2A80-C448-42E8-89EF-5829F24A062C}" dt="2026-08-04T11:47:23.477" v="117"/>
        <pc:sldMkLst>
          <pc:docMk/>
          <pc:sldMk cId="1464362866" sldId="382"/>
        </pc:sldMkLst>
        <pc:spChg chg="mod">
          <ac:chgData name="Amudha PENTEK" userId="b354404a-4e33-48b9-9452-4877fa7854a3" providerId="ADAL" clId="{DD2A2A80-C448-42E8-89EF-5829F24A062C}" dt="2026-08-04T11:47:07.705" v="114"/>
          <ac:spMkLst>
            <pc:docMk/>
            <pc:sldMk cId="1464362866" sldId="382"/>
            <ac:spMk id="2" creationId="{59655942-061A-5548-F907-3AE7D4AF7039}"/>
          </ac:spMkLst>
        </pc:spChg>
        <pc:spChg chg="mod">
          <ac:chgData name="Amudha PENTEK" userId="b354404a-4e33-48b9-9452-4877fa7854a3" providerId="ADAL" clId="{DD2A2A80-C448-42E8-89EF-5829F24A062C}" dt="2026-08-04T11:47:12.662" v="115"/>
          <ac:spMkLst>
            <pc:docMk/>
            <pc:sldMk cId="1464362866" sldId="382"/>
            <ac:spMk id="9" creationId="{00CAB194-E2A1-4AA2-263C-BFEE838FC297}"/>
          </ac:spMkLst>
        </pc:spChg>
        <pc:spChg chg="mod">
          <ac:chgData name="Amudha PENTEK" userId="b354404a-4e33-48b9-9452-4877fa7854a3" providerId="ADAL" clId="{DD2A2A80-C448-42E8-89EF-5829F24A062C}" dt="2026-08-04T11:47:17.810" v="116"/>
          <ac:spMkLst>
            <pc:docMk/>
            <pc:sldMk cId="1464362866" sldId="382"/>
            <ac:spMk id="10" creationId="{E3C83706-EE58-AC4D-C979-F9C827A154E6}"/>
          </ac:spMkLst>
        </pc:spChg>
        <pc:spChg chg="mod">
          <ac:chgData name="Amudha PENTEK" userId="b354404a-4e33-48b9-9452-4877fa7854a3" providerId="ADAL" clId="{DD2A2A80-C448-42E8-89EF-5829F24A062C}" dt="2026-08-04T11:47:23.477" v="117"/>
          <ac:spMkLst>
            <pc:docMk/>
            <pc:sldMk cId="1464362866" sldId="382"/>
            <ac:spMk id="11" creationId="{FF58DE35-7A35-9A06-EA7F-EBCB7AB8A679}"/>
          </ac:spMkLst>
        </pc:spChg>
      </pc:sldChg>
      <pc:sldChg chg="modSp">
        <pc:chgData name="Amudha PENTEK" userId="b354404a-4e33-48b9-9452-4877fa7854a3" providerId="ADAL" clId="{DD2A2A80-C448-42E8-89EF-5829F24A062C}" dt="2026-08-04T11:47:45.413" v="119"/>
        <pc:sldMkLst>
          <pc:docMk/>
          <pc:sldMk cId="1398844232" sldId="383"/>
        </pc:sldMkLst>
        <pc:spChg chg="mod">
          <ac:chgData name="Amudha PENTEK" userId="b354404a-4e33-48b9-9452-4877fa7854a3" providerId="ADAL" clId="{DD2A2A80-C448-42E8-89EF-5829F24A062C}" dt="2026-08-04T11:47:41.521" v="118"/>
          <ac:spMkLst>
            <pc:docMk/>
            <pc:sldMk cId="1398844232" sldId="383"/>
            <ac:spMk id="2" creationId="{F3D8CD3E-FE0B-0ADD-2AEF-97BB00394AF0}"/>
          </ac:spMkLst>
        </pc:spChg>
        <pc:spChg chg="mod">
          <ac:chgData name="Amudha PENTEK" userId="b354404a-4e33-48b9-9452-4877fa7854a3" providerId="ADAL" clId="{DD2A2A80-C448-42E8-89EF-5829F24A062C}" dt="2026-08-04T11:47:45.413" v="119"/>
          <ac:spMkLst>
            <pc:docMk/>
            <pc:sldMk cId="1398844232" sldId="383"/>
            <ac:spMk id="3" creationId="{03CCE3CF-AF2D-16B4-AEEA-DDD29724A3DE}"/>
          </ac:spMkLst>
        </pc:spChg>
      </pc:sldChg>
      <pc:sldChg chg="addSp modSp mod modAnim">
        <pc:chgData name="Amudha PENTEK" userId="b354404a-4e33-48b9-9452-4877fa7854a3" providerId="ADAL" clId="{DD2A2A80-C448-42E8-89EF-5829F24A062C}" dt="2026-08-04T12:26:10.064" v="154" actId="13244"/>
        <pc:sldMkLst>
          <pc:docMk/>
          <pc:sldMk cId="3999954323" sldId="384"/>
        </pc:sldMkLst>
        <pc:spChg chg="mod">
          <ac:chgData name="Amudha PENTEK" userId="b354404a-4e33-48b9-9452-4877fa7854a3" providerId="ADAL" clId="{DD2A2A80-C448-42E8-89EF-5829F24A062C}" dt="2026-08-04T11:49:33.421" v="120"/>
          <ac:spMkLst>
            <pc:docMk/>
            <pc:sldMk cId="3999954323" sldId="384"/>
            <ac:spMk id="2" creationId="{3AD21E68-6729-5699-5CB4-B020C0A98E56}"/>
          </ac:spMkLst>
        </pc:spChg>
        <pc:spChg chg="mod">
          <ac:chgData name="Amudha PENTEK" userId="b354404a-4e33-48b9-9452-4877fa7854a3" providerId="ADAL" clId="{DD2A2A80-C448-42E8-89EF-5829F24A062C}" dt="2026-08-04T11:51:54.882" v="122"/>
          <ac:spMkLst>
            <pc:docMk/>
            <pc:sldMk cId="3999954323" sldId="384"/>
            <ac:spMk id="7" creationId="{06CB8F1B-BE08-E6FC-DEB9-E436BFD24B38}"/>
          </ac:spMkLst>
        </pc:spChg>
        <pc:spChg chg="mod">
          <ac:chgData name="Amudha PENTEK" userId="b354404a-4e33-48b9-9452-4877fa7854a3" providerId="ADAL" clId="{DD2A2A80-C448-42E8-89EF-5829F24A062C}" dt="2026-08-04T11:52:18.143" v="126"/>
          <ac:spMkLst>
            <pc:docMk/>
            <pc:sldMk cId="3999954323" sldId="384"/>
            <ac:spMk id="10" creationId="{1A87D179-A4A7-9E5D-8C61-0A393B6669F5}"/>
          </ac:spMkLst>
        </pc:spChg>
        <pc:spChg chg="mod">
          <ac:chgData name="Amudha PENTEK" userId="b354404a-4e33-48b9-9452-4877fa7854a3" providerId="ADAL" clId="{DD2A2A80-C448-42E8-89EF-5829F24A062C}" dt="2026-08-04T11:52:23.341" v="127"/>
          <ac:spMkLst>
            <pc:docMk/>
            <pc:sldMk cId="3999954323" sldId="384"/>
            <ac:spMk id="12" creationId="{0CF5926A-2113-1029-099E-6B1A18BE8675}"/>
          </ac:spMkLst>
        </pc:spChg>
        <pc:spChg chg="mod">
          <ac:chgData name="Amudha PENTEK" userId="b354404a-4e33-48b9-9452-4877fa7854a3" providerId="ADAL" clId="{DD2A2A80-C448-42E8-89EF-5829F24A062C}" dt="2026-08-04T11:52:29.174" v="128"/>
          <ac:spMkLst>
            <pc:docMk/>
            <pc:sldMk cId="3999954323" sldId="384"/>
            <ac:spMk id="14" creationId="{35E2DC34-AA36-BAE7-8CBF-1E56C90D4BBA}"/>
          </ac:spMkLst>
        </pc:spChg>
        <pc:spChg chg="mod ord">
          <ac:chgData name="Amudha PENTEK" userId="b354404a-4e33-48b9-9452-4877fa7854a3" providerId="ADAL" clId="{DD2A2A80-C448-42E8-89EF-5829F24A062C}" dt="2026-08-04T12:26:01.718" v="152" actId="13244"/>
          <ac:spMkLst>
            <pc:docMk/>
            <pc:sldMk cId="3999954323" sldId="384"/>
            <ac:spMk id="16" creationId="{12EAD5F2-204C-09F0-01AE-D95AE64C2533}"/>
          </ac:spMkLst>
        </pc:spChg>
        <pc:spChg chg="mod ord">
          <ac:chgData name="Amudha PENTEK" userId="b354404a-4e33-48b9-9452-4877fa7854a3" providerId="ADAL" clId="{DD2A2A80-C448-42E8-89EF-5829F24A062C}" dt="2026-08-04T12:26:05.364" v="153" actId="13244"/>
          <ac:spMkLst>
            <pc:docMk/>
            <pc:sldMk cId="3999954323" sldId="384"/>
            <ac:spMk id="18" creationId="{1A4C5888-02E4-27DB-0F90-4CD77CF1AFAC}"/>
          </ac:spMkLst>
        </pc:spChg>
        <pc:spChg chg="mod ord">
          <ac:chgData name="Amudha PENTEK" userId="b354404a-4e33-48b9-9452-4877fa7854a3" providerId="ADAL" clId="{DD2A2A80-C448-42E8-89EF-5829F24A062C}" dt="2026-08-04T12:26:10.064" v="154" actId="13244"/>
          <ac:spMkLst>
            <pc:docMk/>
            <pc:sldMk cId="3999954323" sldId="384"/>
            <ac:spMk id="20" creationId="{7C76024D-02D7-E371-29DA-03D739150148}"/>
          </ac:spMkLst>
        </pc:spChg>
      </pc:sldChg>
      <pc:sldChg chg="modSp mod">
        <pc:chgData name="Amudha PENTEK" userId="b354404a-4e33-48b9-9452-4877fa7854a3" providerId="ADAL" clId="{DD2A2A80-C448-42E8-89EF-5829F24A062C}" dt="2026-08-04T12:25:45.948" v="151" actId="962"/>
        <pc:sldMkLst>
          <pc:docMk/>
          <pc:sldMk cId="1151998666" sldId="385"/>
        </pc:sldMkLst>
        <pc:spChg chg="mod">
          <ac:chgData name="Amudha PENTEK" userId="b354404a-4e33-48b9-9452-4877fa7854a3" providerId="ADAL" clId="{DD2A2A80-C448-42E8-89EF-5829F24A062C}" dt="2026-08-04T11:52:45.212" v="129"/>
          <ac:spMkLst>
            <pc:docMk/>
            <pc:sldMk cId="1151998666" sldId="385"/>
            <ac:spMk id="2" creationId="{DFD96996-24F6-BD4F-0812-DBE4CB835B80}"/>
          </ac:spMkLst>
        </pc:spChg>
        <pc:spChg chg="mod">
          <ac:chgData name="Amudha PENTEK" userId="b354404a-4e33-48b9-9452-4877fa7854a3" providerId="ADAL" clId="{DD2A2A80-C448-42E8-89EF-5829F24A062C}" dt="2026-08-04T11:54:13.665" v="131"/>
          <ac:spMkLst>
            <pc:docMk/>
            <pc:sldMk cId="1151998666" sldId="385"/>
            <ac:spMk id="14" creationId="{24CE67E8-CD04-C281-6E00-F910D696F861}"/>
          </ac:spMkLst>
        </pc:spChg>
        <pc:picChg chg="mod">
          <ac:chgData name="Amudha PENTEK" userId="b354404a-4e33-48b9-9452-4877fa7854a3" providerId="ADAL" clId="{DD2A2A80-C448-42E8-89EF-5829F24A062C}" dt="2026-08-04T12:25:45.948" v="151" actId="962"/>
          <ac:picMkLst>
            <pc:docMk/>
            <pc:sldMk cId="1151998666" sldId="385"/>
            <ac:picMk id="24" creationId="{651EB23F-CFB6-9D86-BE33-DD0CCB31BC3B}"/>
          </ac:picMkLst>
        </pc:picChg>
      </pc:sldChg>
      <pc:sldChg chg="modSp">
        <pc:chgData name="Amudha PENTEK" userId="b354404a-4e33-48b9-9452-4877fa7854a3" providerId="ADAL" clId="{DD2A2A80-C448-42E8-89EF-5829F24A062C}" dt="2026-08-04T11:59:01.958" v="136"/>
        <pc:sldMkLst>
          <pc:docMk/>
          <pc:sldMk cId="1543053093" sldId="386"/>
        </pc:sldMkLst>
        <pc:spChg chg="mod">
          <ac:chgData name="Amudha PENTEK" userId="b354404a-4e33-48b9-9452-4877fa7854a3" providerId="ADAL" clId="{DD2A2A80-C448-42E8-89EF-5829F24A062C}" dt="2026-08-04T11:56:45.420" v="132"/>
          <ac:spMkLst>
            <pc:docMk/>
            <pc:sldMk cId="1543053093" sldId="386"/>
            <ac:spMk id="2" creationId="{941FE7D4-0057-8F43-3046-4885CBDFB2D7}"/>
          </ac:spMkLst>
        </pc:spChg>
        <pc:spChg chg="mod">
          <ac:chgData name="Amudha PENTEK" userId="b354404a-4e33-48b9-9452-4877fa7854a3" providerId="ADAL" clId="{DD2A2A80-C448-42E8-89EF-5829F24A062C}" dt="2026-08-04T11:58:43.320" v="133"/>
          <ac:spMkLst>
            <pc:docMk/>
            <pc:sldMk cId="1543053093" sldId="386"/>
            <ac:spMk id="9" creationId="{5A76216E-17A0-966E-F51D-D8BACD641D5F}"/>
          </ac:spMkLst>
        </pc:spChg>
        <pc:spChg chg="mod">
          <ac:chgData name="Amudha PENTEK" userId="b354404a-4e33-48b9-9452-4877fa7854a3" providerId="ADAL" clId="{DD2A2A80-C448-42E8-89EF-5829F24A062C}" dt="2026-08-04T11:58:50.191" v="134"/>
          <ac:spMkLst>
            <pc:docMk/>
            <pc:sldMk cId="1543053093" sldId="386"/>
            <ac:spMk id="11" creationId="{59477938-3FB3-CAC8-A212-299456FA84F0}"/>
          </ac:spMkLst>
        </pc:spChg>
        <pc:spChg chg="mod">
          <ac:chgData name="Amudha PENTEK" userId="b354404a-4e33-48b9-9452-4877fa7854a3" providerId="ADAL" clId="{DD2A2A80-C448-42E8-89EF-5829F24A062C}" dt="2026-08-04T11:58:55.678" v="135"/>
          <ac:spMkLst>
            <pc:docMk/>
            <pc:sldMk cId="1543053093" sldId="386"/>
            <ac:spMk id="13" creationId="{B87C9BFD-DD91-AC5D-B07C-F8A2499D776F}"/>
          </ac:spMkLst>
        </pc:spChg>
        <pc:spChg chg="mod">
          <ac:chgData name="Amudha PENTEK" userId="b354404a-4e33-48b9-9452-4877fa7854a3" providerId="ADAL" clId="{DD2A2A80-C448-42E8-89EF-5829F24A062C}" dt="2026-08-04T11:59:01.958" v="136"/>
          <ac:spMkLst>
            <pc:docMk/>
            <pc:sldMk cId="1543053093" sldId="386"/>
            <ac:spMk id="15" creationId="{A4472EE4-E8FC-3696-6F95-A72852D38CB1}"/>
          </ac:spMkLst>
        </pc:spChg>
      </pc:sldChg>
    </pc:docChg>
  </pc:docChgLst>
  <pc:docChgLst>
    <pc:chgData name="Haakon SPRIEWALD" userId="b8d286e1-ef59-47c6-81e6-48baef0a6f1e" providerId="ADAL" clId="{2956CB46-70BE-48FE-ACFA-44E797778CE3}"/>
    <pc:docChg chg="undo custSel addSld delSld modSld sldOrd modSection">
      <pc:chgData name="Haakon SPRIEWALD" userId="b8d286e1-ef59-47c6-81e6-48baef0a6f1e" providerId="ADAL" clId="{2956CB46-70BE-48FE-ACFA-44E797778CE3}" dt="2026-08-11T14:12:34.103" v="2584" actId="12"/>
      <pc:docMkLst>
        <pc:docMk/>
      </pc:docMkLst>
      <pc:sldChg chg="modSp mod">
        <pc:chgData name="Haakon SPRIEWALD" userId="b8d286e1-ef59-47c6-81e6-48baef0a6f1e" providerId="ADAL" clId="{2956CB46-70BE-48FE-ACFA-44E797778CE3}" dt="2026-08-11T12:48:04.702" v="31" actId="120"/>
        <pc:sldMkLst>
          <pc:docMk/>
          <pc:sldMk cId="3539959440" sldId="324"/>
        </pc:sldMkLst>
        <pc:spChg chg="mod">
          <ac:chgData name="Haakon SPRIEWALD" userId="b8d286e1-ef59-47c6-81e6-48baef0a6f1e" providerId="ADAL" clId="{2956CB46-70BE-48FE-ACFA-44E797778CE3}" dt="2026-08-11T12:48:04.702" v="31" actId="120"/>
          <ac:spMkLst>
            <pc:docMk/>
            <pc:sldMk cId="3539959440" sldId="324"/>
            <ac:spMk id="3" creationId="{6B2AE707-5E3B-B84E-352B-5F1406E81B74}"/>
          </ac:spMkLst>
        </pc:spChg>
      </pc:sldChg>
      <pc:sldChg chg="modSp mod">
        <pc:chgData name="Haakon SPRIEWALD" userId="b8d286e1-ef59-47c6-81e6-48baef0a6f1e" providerId="ADAL" clId="{2956CB46-70BE-48FE-ACFA-44E797778CE3}" dt="2026-08-11T12:47:55.870" v="30" actId="948"/>
        <pc:sldMkLst>
          <pc:docMk/>
          <pc:sldMk cId="4232139340" sldId="325"/>
        </pc:sldMkLst>
        <pc:spChg chg="mod">
          <ac:chgData name="Haakon SPRIEWALD" userId="b8d286e1-ef59-47c6-81e6-48baef0a6f1e" providerId="ADAL" clId="{2956CB46-70BE-48FE-ACFA-44E797778CE3}" dt="2026-08-11T12:47:35.517" v="28" actId="20577"/>
          <ac:spMkLst>
            <pc:docMk/>
            <pc:sldMk cId="4232139340" sldId="325"/>
            <ac:spMk id="2" creationId="{E06F386C-5710-4A19-F3F3-4AAC04D71E54}"/>
          </ac:spMkLst>
        </pc:spChg>
        <pc:spChg chg="mod">
          <ac:chgData name="Haakon SPRIEWALD" userId="b8d286e1-ef59-47c6-81e6-48baef0a6f1e" providerId="ADAL" clId="{2956CB46-70BE-48FE-ACFA-44E797778CE3}" dt="2026-08-11T12:47:55.870" v="30" actId="948"/>
          <ac:spMkLst>
            <pc:docMk/>
            <pc:sldMk cId="4232139340" sldId="325"/>
            <ac:spMk id="3" creationId="{B0BB9FCD-E928-92CA-3E7D-DD53344BDECC}"/>
          </ac:spMkLst>
        </pc:spChg>
      </pc:sldChg>
      <pc:sldChg chg="modSp mod">
        <pc:chgData name="Haakon SPRIEWALD" userId="b8d286e1-ef59-47c6-81e6-48baef0a6f1e" providerId="ADAL" clId="{2956CB46-70BE-48FE-ACFA-44E797778CE3}" dt="2026-08-11T12:49:22.495" v="33" actId="962"/>
        <pc:sldMkLst>
          <pc:docMk/>
          <pc:sldMk cId="1451130793" sldId="338"/>
        </pc:sldMkLst>
        <pc:spChg chg="mod">
          <ac:chgData name="Haakon SPRIEWALD" userId="b8d286e1-ef59-47c6-81e6-48baef0a6f1e" providerId="ADAL" clId="{2956CB46-70BE-48FE-ACFA-44E797778CE3}" dt="2026-08-11T12:49:15.034" v="32" actId="962"/>
          <ac:spMkLst>
            <pc:docMk/>
            <pc:sldMk cId="1451130793" sldId="338"/>
            <ac:spMk id="15" creationId="{44209BA9-1FA8-E548-E314-A303A1B882AE}"/>
          </ac:spMkLst>
        </pc:spChg>
        <pc:spChg chg="mod">
          <ac:chgData name="Haakon SPRIEWALD" userId="b8d286e1-ef59-47c6-81e6-48baef0a6f1e" providerId="ADAL" clId="{2956CB46-70BE-48FE-ACFA-44E797778CE3}" dt="2026-08-11T12:49:22.495" v="33" actId="962"/>
          <ac:spMkLst>
            <pc:docMk/>
            <pc:sldMk cId="1451130793" sldId="338"/>
            <ac:spMk id="23" creationId="{774BB7CE-CCEC-6F38-5B76-03F19959028B}"/>
          </ac:spMkLst>
        </pc:spChg>
      </pc:sldChg>
      <pc:sldChg chg="modSp mod">
        <pc:chgData name="Haakon SPRIEWALD" userId="b8d286e1-ef59-47c6-81e6-48baef0a6f1e" providerId="ADAL" clId="{2956CB46-70BE-48FE-ACFA-44E797778CE3}" dt="2026-08-11T12:49:43.849" v="38" actId="13244"/>
        <pc:sldMkLst>
          <pc:docMk/>
          <pc:sldMk cId="1123294576" sldId="339"/>
        </pc:sldMkLst>
        <pc:spChg chg="ord">
          <ac:chgData name="Haakon SPRIEWALD" userId="b8d286e1-ef59-47c6-81e6-48baef0a6f1e" providerId="ADAL" clId="{2956CB46-70BE-48FE-ACFA-44E797778CE3}" dt="2026-08-11T12:49:41.088" v="37" actId="13244"/>
          <ac:spMkLst>
            <pc:docMk/>
            <pc:sldMk cId="1123294576" sldId="339"/>
            <ac:spMk id="5" creationId="{3B494E14-E389-5B0C-D7AF-C3DDF8A40A08}"/>
          </ac:spMkLst>
        </pc:spChg>
        <pc:spChg chg="mod">
          <ac:chgData name="Haakon SPRIEWALD" userId="b8d286e1-ef59-47c6-81e6-48baef0a6f1e" providerId="ADAL" clId="{2956CB46-70BE-48FE-ACFA-44E797778CE3}" dt="2026-08-11T12:49:34.735" v="34" actId="962"/>
          <ac:spMkLst>
            <pc:docMk/>
            <pc:sldMk cId="1123294576" sldId="339"/>
            <ac:spMk id="15" creationId="{44209BA9-1FA8-E548-E314-A303A1B882AE}"/>
          </ac:spMkLst>
        </pc:spChg>
        <pc:spChg chg="mod ord">
          <ac:chgData name="Haakon SPRIEWALD" userId="b8d286e1-ef59-47c6-81e6-48baef0a6f1e" providerId="ADAL" clId="{2956CB46-70BE-48FE-ACFA-44E797778CE3}" dt="2026-08-11T12:49:43.849" v="38" actId="13244"/>
          <ac:spMkLst>
            <pc:docMk/>
            <pc:sldMk cId="1123294576" sldId="339"/>
            <ac:spMk id="23" creationId="{774BB7CE-CCEC-6F38-5B76-03F19959028B}"/>
          </ac:spMkLst>
        </pc:spChg>
      </pc:sldChg>
      <pc:sldChg chg="addSp delSp modSp mod">
        <pc:chgData name="Haakon SPRIEWALD" userId="b8d286e1-ef59-47c6-81e6-48baef0a6f1e" providerId="ADAL" clId="{2956CB46-70BE-48FE-ACFA-44E797778CE3}" dt="2026-08-11T12:53:37.456" v="89" actId="1076"/>
        <pc:sldMkLst>
          <pc:docMk/>
          <pc:sldMk cId="3713693568" sldId="340"/>
        </pc:sldMkLst>
        <pc:spChg chg="mod">
          <ac:chgData name="Haakon SPRIEWALD" userId="b8d286e1-ef59-47c6-81e6-48baef0a6f1e" providerId="ADAL" clId="{2956CB46-70BE-48FE-ACFA-44E797778CE3}" dt="2026-08-11T12:53:37.456" v="89" actId="1076"/>
          <ac:spMkLst>
            <pc:docMk/>
            <pc:sldMk cId="3713693568" sldId="340"/>
            <ac:spMk id="2" creationId="{91B3923E-D8EF-6521-DC23-2DD2C5AA62E2}"/>
          </ac:spMkLst>
        </pc:spChg>
        <pc:spChg chg="add mod ord">
          <ac:chgData name="Haakon SPRIEWALD" userId="b8d286e1-ef59-47c6-81e6-48baef0a6f1e" providerId="ADAL" clId="{2956CB46-70BE-48FE-ACFA-44E797778CE3}" dt="2026-08-11T12:52:59.078" v="81" actId="13244"/>
          <ac:spMkLst>
            <pc:docMk/>
            <pc:sldMk cId="3713693568" sldId="340"/>
            <ac:spMk id="3" creationId="{2E798BCA-51F1-3933-B0F4-004B332A3968}"/>
          </ac:spMkLst>
        </pc:spChg>
        <pc:spChg chg="del">
          <ac:chgData name="Haakon SPRIEWALD" userId="b8d286e1-ef59-47c6-81e6-48baef0a6f1e" providerId="ADAL" clId="{2956CB46-70BE-48FE-ACFA-44E797778CE3}" dt="2026-08-11T12:51:52.855" v="64" actId="478"/>
          <ac:spMkLst>
            <pc:docMk/>
            <pc:sldMk cId="3713693568" sldId="340"/>
            <ac:spMk id="9" creationId="{6835DF75-0ECB-F3C9-351A-FC9B2F27DBEA}"/>
          </ac:spMkLst>
        </pc:spChg>
        <pc:spChg chg="ord">
          <ac:chgData name="Haakon SPRIEWALD" userId="b8d286e1-ef59-47c6-81e6-48baef0a6f1e" providerId="ADAL" clId="{2956CB46-70BE-48FE-ACFA-44E797778CE3}" dt="2026-08-11T12:52:56.542" v="80" actId="13244"/>
          <ac:spMkLst>
            <pc:docMk/>
            <pc:sldMk cId="3713693568" sldId="340"/>
            <ac:spMk id="24" creationId="{42F5F543-1EBC-96AF-4D41-91AFAA53484E}"/>
          </ac:spMkLst>
        </pc:spChg>
        <pc:picChg chg="mod">
          <ac:chgData name="Haakon SPRIEWALD" userId="b8d286e1-ef59-47c6-81e6-48baef0a6f1e" providerId="ADAL" clId="{2956CB46-70BE-48FE-ACFA-44E797778CE3}" dt="2026-08-11T12:52:41.288" v="79" actId="962"/>
          <ac:picMkLst>
            <pc:docMk/>
            <pc:sldMk cId="3713693568" sldId="340"/>
            <ac:picMk id="16" creationId="{B0CFE8DD-5FAE-A889-3790-82C5C4DC3C51}"/>
          </ac:picMkLst>
        </pc:picChg>
      </pc:sldChg>
      <pc:sldChg chg="addSp delSp modSp mod">
        <pc:chgData name="Haakon SPRIEWALD" userId="b8d286e1-ef59-47c6-81e6-48baef0a6f1e" providerId="ADAL" clId="{2956CB46-70BE-48FE-ACFA-44E797778CE3}" dt="2026-08-11T12:59:16.712" v="128" actId="13244"/>
        <pc:sldMkLst>
          <pc:docMk/>
          <pc:sldMk cId="3952443964" sldId="341"/>
        </pc:sldMkLst>
        <pc:spChg chg="mod">
          <ac:chgData name="Haakon SPRIEWALD" userId="b8d286e1-ef59-47c6-81e6-48baef0a6f1e" providerId="ADAL" clId="{2956CB46-70BE-48FE-ACFA-44E797778CE3}" dt="2026-08-11T12:56:40.123" v="99" actId="1076"/>
          <ac:spMkLst>
            <pc:docMk/>
            <pc:sldMk cId="3952443964" sldId="341"/>
            <ac:spMk id="2" creationId="{B842F6FA-43C4-A157-03AA-0FF8BFB14157}"/>
          </ac:spMkLst>
        </pc:spChg>
        <pc:spChg chg="mod">
          <ac:chgData name="Haakon SPRIEWALD" userId="b8d286e1-ef59-47c6-81e6-48baef0a6f1e" providerId="ADAL" clId="{2956CB46-70BE-48FE-ACFA-44E797778CE3}" dt="2026-08-11T12:58:55.318" v="127" actId="255"/>
          <ac:spMkLst>
            <pc:docMk/>
            <pc:sldMk cId="3952443964" sldId="341"/>
            <ac:spMk id="3" creationId="{60D963A1-FA90-06AE-66C3-1B1C5E4BAEA2}"/>
          </ac:spMkLst>
        </pc:spChg>
        <pc:spChg chg="mod">
          <ac:chgData name="Haakon SPRIEWALD" userId="b8d286e1-ef59-47c6-81e6-48baef0a6f1e" providerId="ADAL" clId="{2956CB46-70BE-48FE-ACFA-44E797778CE3}" dt="2026-08-11T12:58:47.989" v="126" actId="948"/>
          <ac:spMkLst>
            <pc:docMk/>
            <pc:sldMk cId="3952443964" sldId="341"/>
            <ac:spMk id="4" creationId="{FEDEA31A-95C8-B661-8F62-ED3D08D6AC01}"/>
          </ac:spMkLst>
        </pc:spChg>
        <pc:spChg chg="add mod ord">
          <ac:chgData name="Haakon SPRIEWALD" userId="b8d286e1-ef59-47c6-81e6-48baef0a6f1e" providerId="ADAL" clId="{2956CB46-70BE-48FE-ACFA-44E797778CE3}" dt="2026-08-11T12:59:16.712" v="128" actId="13244"/>
          <ac:spMkLst>
            <pc:docMk/>
            <pc:sldMk cId="3952443964" sldId="341"/>
            <ac:spMk id="6" creationId="{84A9D6F4-8603-0B2E-2AB7-758B5B1D0F84}"/>
          </ac:spMkLst>
        </pc:spChg>
        <pc:spChg chg="del mod">
          <ac:chgData name="Haakon SPRIEWALD" userId="b8d286e1-ef59-47c6-81e6-48baef0a6f1e" providerId="ADAL" clId="{2956CB46-70BE-48FE-ACFA-44E797778CE3}" dt="2026-08-11T12:56:13.816" v="96" actId="478"/>
          <ac:spMkLst>
            <pc:docMk/>
            <pc:sldMk cId="3952443964" sldId="341"/>
            <ac:spMk id="7" creationId="{FA822A9E-FCCA-600A-887D-880FB0E55612}"/>
          </ac:spMkLst>
        </pc:spChg>
        <pc:spChg chg="mod">
          <ac:chgData name="Haakon SPRIEWALD" userId="b8d286e1-ef59-47c6-81e6-48baef0a6f1e" providerId="ADAL" clId="{2956CB46-70BE-48FE-ACFA-44E797778CE3}" dt="2026-08-11T12:57:13.274" v="103" actId="14100"/>
          <ac:spMkLst>
            <pc:docMk/>
            <pc:sldMk cId="3952443964" sldId="341"/>
            <ac:spMk id="9" creationId="{9BE4A922-79BB-C5EE-B54C-9376D90DA628}"/>
          </ac:spMkLst>
        </pc:spChg>
        <pc:spChg chg="mod">
          <ac:chgData name="Haakon SPRIEWALD" userId="b8d286e1-ef59-47c6-81e6-48baef0a6f1e" providerId="ADAL" clId="{2956CB46-70BE-48FE-ACFA-44E797778CE3}" dt="2026-08-11T12:57:17.855" v="105" actId="14100"/>
          <ac:spMkLst>
            <pc:docMk/>
            <pc:sldMk cId="3952443964" sldId="341"/>
            <ac:spMk id="11" creationId="{DB8661E2-8439-2C43-962B-EE6FA17B7922}"/>
          </ac:spMkLst>
        </pc:spChg>
      </pc:sldChg>
      <pc:sldChg chg="addSp modSp mod">
        <pc:chgData name="Haakon SPRIEWALD" userId="b8d286e1-ef59-47c6-81e6-48baef0a6f1e" providerId="ADAL" clId="{2956CB46-70BE-48FE-ACFA-44E797778CE3}" dt="2026-08-11T12:59:33.774" v="129" actId="33553"/>
        <pc:sldMkLst>
          <pc:docMk/>
          <pc:sldMk cId="1949505256" sldId="350"/>
        </pc:sldMkLst>
        <pc:spChg chg="add mod ord">
          <ac:chgData name="Haakon SPRIEWALD" userId="b8d286e1-ef59-47c6-81e6-48baef0a6f1e" providerId="ADAL" clId="{2956CB46-70BE-48FE-ACFA-44E797778CE3}" dt="2026-08-11T12:59:33.774" v="129" actId="33553"/>
          <ac:spMkLst>
            <pc:docMk/>
            <pc:sldMk cId="1949505256" sldId="350"/>
            <ac:spMk id="2" creationId="{FBF65FB4-0127-E25A-9D55-FFA4A8D5E38C}"/>
          </ac:spMkLst>
        </pc:spChg>
        <pc:picChg chg="mod">
          <ac:chgData name="Haakon SPRIEWALD" userId="b8d286e1-ef59-47c6-81e6-48baef0a6f1e" providerId="ADAL" clId="{2956CB46-70BE-48FE-ACFA-44E797778CE3}" dt="2026-08-11T12:51:22.107" v="59" actId="962"/>
          <ac:picMkLst>
            <pc:docMk/>
            <pc:sldMk cId="1949505256" sldId="350"/>
            <ac:picMk id="8" creationId="{DD9867F4-505A-D1D7-42E9-1BA88E026E15}"/>
          </ac:picMkLst>
        </pc:picChg>
      </pc:sldChg>
      <pc:sldChg chg="modSp mod">
        <pc:chgData name="Haakon SPRIEWALD" userId="b8d286e1-ef59-47c6-81e6-48baef0a6f1e" providerId="ADAL" clId="{2956CB46-70BE-48FE-ACFA-44E797778CE3}" dt="2026-08-11T13:00:22.287" v="132" actId="1076"/>
        <pc:sldMkLst>
          <pc:docMk/>
          <pc:sldMk cId="1546085254" sldId="351"/>
        </pc:sldMkLst>
        <pc:spChg chg="mod">
          <ac:chgData name="Haakon SPRIEWALD" userId="b8d286e1-ef59-47c6-81e6-48baef0a6f1e" providerId="ADAL" clId="{2956CB46-70BE-48FE-ACFA-44E797778CE3}" dt="2026-08-11T13:00:22.287" v="132" actId="1076"/>
          <ac:spMkLst>
            <pc:docMk/>
            <pc:sldMk cId="1546085254" sldId="351"/>
            <ac:spMk id="12" creationId="{811145B3-380E-4E4E-11A0-1022E05E6668}"/>
          </ac:spMkLst>
        </pc:spChg>
        <pc:picChg chg="mod">
          <ac:chgData name="Haakon SPRIEWALD" userId="b8d286e1-ef59-47c6-81e6-48baef0a6f1e" providerId="ADAL" clId="{2956CB46-70BE-48FE-ACFA-44E797778CE3}" dt="2026-08-11T13:00:11.073" v="131" actId="1076"/>
          <ac:picMkLst>
            <pc:docMk/>
            <pc:sldMk cId="1546085254" sldId="351"/>
            <ac:picMk id="4" creationId="{89255CFD-80DA-845E-9EB8-D740455B0FD4}"/>
          </ac:picMkLst>
        </pc:picChg>
        <pc:picChg chg="mod">
          <ac:chgData name="Haakon SPRIEWALD" userId="b8d286e1-ef59-47c6-81e6-48baef0a6f1e" providerId="ADAL" clId="{2956CB46-70BE-48FE-ACFA-44E797778CE3}" dt="2026-08-11T13:00:02.718" v="130" actId="1076"/>
          <ac:picMkLst>
            <pc:docMk/>
            <pc:sldMk cId="1546085254" sldId="351"/>
            <ac:picMk id="7" creationId="{9B342722-CADD-D8A6-A53A-156259F0B281}"/>
          </ac:picMkLst>
        </pc:picChg>
      </pc:sldChg>
      <pc:sldChg chg="modSp mod">
        <pc:chgData name="Haakon SPRIEWALD" userId="b8d286e1-ef59-47c6-81e6-48baef0a6f1e" providerId="ADAL" clId="{2956CB46-70BE-48FE-ACFA-44E797778CE3}" dt="2026-08-11T13:01:05.382" v="142" actId="1076"/>
        <pc:sldMkLst>
          <pc:docMk/>
          <pc:sldMk cId="1829009358" sldId="352"/>
        </pc:sldMkLst>
        <pc:spChg chg="mod">
          <ac:chgData name="Haakon SPRIEWALD" userId="b8d286e1-ef59-47c6-81e6-48baef0a6f1e" providerId="ADAL" clId="{2956CB46-70BE-48FE-ACFA-44E797778CE3}" dt="2026-08-11T13:01:05.382" v="142" actId="1076"/>
          <ac:spMkLst>
            <pc:docMk/>
            <pc:sldMk cId="1829009358" sldId="352"/>
            <ac:spMk id="2" creationId="{14CB5052-58BC-C728-D159-33DBC0588188}"/>
          </ac:spMkLst>
        </pc:spChg>
        <pc:spChg chg="mod">
          <ac:chgData name="Haakon SPRIEWALD" userId="b8d286e1-ef59-47c6-81e6-48baef0a6f1e" providerId="ADAL" clId="{2956CB46-70BE-48FE-ACFA-44E797778CE3}" dt="2026-08-11T13:00:45.261" v="135" actId="403"/>
          <ac:spMkLst>
            <pc:docMk/>
            <pc:sldMk cId="1829009358" sldId="352"/>
            <ac:spMk id="8" creationId="{3695FF13-C394-36E2-979F-D570091A2A9C}"/>
          </ac:spMkLst>
        </pc:spChg>
        <pc:spChg chg="mod">
          <ac:chgData name="Haakon SPRIEWALD" userId="b8d286e1-ef59-47c6-81e6-48baef0a6f1e" providerId="ADAL" clId="{2956CB46-70BE-48FE-ACFA-44E797778CE3}" dt="2026-08-11T13:00:55.850" v="138" actId="403"/>
          <ac:spMkLst>
            <pc:docMk/>
            <pc:sldMk cId="1829009358" sldId="352"/>
            <ac:spMk id="10" creationId="{73419B8B-484E-60B2-141B-319DD184771A}"/>
          </ac:spMkLst>
        </pc:spChg>
        <pc:spChg chg="mod">
          <ac:chgData name="Haakon SPRIEWALD" userId="b8d286e1-ef59-47c6-81e6-48baef0a6f1e" providerId="ADAL" clId="{2956CB46-70BE-48FE-ACFA-44E797778CE3}" dt="2026-08-11T13:01:00.328" v="141" actId="403"/>
          <ac:spMkLst>
            <pc:docMk/>
            <pc:sldMk cId="1829009358" sldId="352"/>
            <ac:spMk id="12" creationId="{7BEA3216-10EE-07EA-2B05-FAD7AC907710}"/>
          </ac:spMkLst>
        </pc:spChg>
      </pc:sldChg>
      <pc:sldChg chg="modSp mod">
        <pc:chgData name="Haakon SPRIEWALD" userId="b8d286e1-ef59-47c6-81e6-48baef0a6f1e" providerId="ADAL" clId="{2956CB46-70BE-48FE-ACFA-44E797778CE3}" dt="2026-08-11T13:05:08.424" v="184" actId="14100"/>
        <pc:sldMkLst>
          <pc:docMk/>
          <pc:sldMk cId="2382650902" sldId="353"/>
        </pc:sldMkLst>
        <pc:spChg chg="mod">
          <ac:chgData name="Haakon SPRIEWALD" userId="b8d286e1-ef59-47c6-81e6-48baef0a6f1e" providerId="ADAL" clId="{2956CB46-70BE-48FE-ACFA-44E797778CE3}" dt="2026-08-11T13:05:08.424" v="184" actId="14100"/>
          <ac:spMkLst>
            <pc:docMk/>
            <pc:sldMk cId="2382650902" sldId="353"/>
            <ac:spMk id="7" creationId="{10D032C5-CFC6-7FD7-94AF-CCDD4E3BF402}"/>
          </ac:spMkLst>
        </pc:spChg>
        <pc:spChg chg="mod">
          <ac:chgData name="Haakon SPRIEWALD" userId="b8d286e1-ef59-47c6-81e6-48baef0a6f1e" providerId="ADAL" clId="{2956CB46-70BE-48FE-ACFA-44E797778CE3}" dt="2026-08-11T13:05:04.268" v="183" actId="948"/>
          <ac:spMkLst>
            <pc:docMk/>
            <pc:sldMk cId="2382650902" sldId="353"/>
            <ac:spMk id="9" creationId="{9E408B81-9706-9B98-8F04-9B3C964FB0C2}"/>
          </ac:spMkLst>
        </pc:spChg>
        <pc:spChg chg="mod">
          <ac:chgData name="Haakon SPRIEWALD" userId="b8d286e1-ef59-47c6-81e6-48baef0a6f1e" providerId="ADAL" clId="{2956CB46-70BE-48FE-ACFA-44E797778CE3}" dt="2026-08-11T13:05:04.268" v="183" actId="948"/>
          <ac:spMkLst>
            <pc:docMk/>
            <pc:sldMk cId="2382650902" sldId="353"/>
            <ac:spMk id="11" creationId="{DB3A9E1A-76D3-C05D-23BA-C60590D77F2B}"/>
          </ac:spMkLst>
        </pc:spChg>
        <pc:spChg chg="mod">
          <ac:chgData name="Haakon SPRIEWALD" userId="b8d286e1-ef59-47c6-81e6-48baef0a6f1e" providerId="ADAL" clId="{2956CB46-70BE-48FE-ACFA-44E797778CE3}" dt="2026-08-11T13:05:04.268" v="183" actId="948"/>
          <ac:spMkLst>
            <pc:docMk/>
            <pc:sldMk cId="2382650902" sldId="353"/>
            <ac:spMk id="13" creationId="{95DED925-D6FD-0D30-CA86-7F8D8D68B053}"/>
          </ac:spMkLst>
        </pc:spChg>
      </pc:sldChg>
      <pc:sldChg chg="modSp mod">
        <pc:chgData name="Haakon SPRIEWALD" userId="b8d286e1-ef59-47c6-81e6-48baef0a6f1e" providerId="ADAL" clId="{2956CB46-70BE-48FE-ACFA-44E797778CE3}" dt="2026-08-11T13:04:14.020" v="181" actId="948"/>
        <pc:sldMkLst>
          <pc:docMk/>
          <pc:sldMk cId="3801488640" sldId="354"/>
        </pc:sldMkLst>
        <pc:spChg chg="mod">
          <ac:chgData name="Haakon SPRIEWALD" userId="b8d286e1-ef59-47c6-81e6-48baef0a6f1e" providerId="ADAL" clId="{2956CB46-70BE-48FE-ACFA-44E797778CE3}" dt="2026-08-11T13:03:33.180" v="172" actId="948"/>
          <ac:spMkLst>
            <pc:docMk/>
            <pc:sldMk cId="3801488640" sldId="354"/>
            <ac:spMk id="5" creationId="{9F3674D4-3966-2B81-14DC-3705B95B77BF}"/>
          </ac:spMkLst>
        </pc:spChg>
        <pc:spChg chg="mod">
          <ac:chgData name="Haakon SPRIEWALD" userId="b8d286e1-ef59-47c6-81e6-48baef0a6f1e" providerId="ADAL" clId="{2956CB46-70BE-48FE-ACFA-44E797778CE3}" dt="2026-08-11T13:03:48.896" v="176" actId="404"/>
          <ac:spMkLst>
            <pc:docMk/>
            <pc:sldMk cId="3801488640" sldId="354"/>
            <ac:spMk id="9" creationId="{9382A660-DAEA-4ABF-ECA9-07C187D946C2}"/>
          </ac:spMkLst>
        </pc:spChg>
        <pc:spChg chg="mod">
          <ac:chgData name="Haakon SPRIEWALD" userId="b8d286e1-ef59-47c6-81e6-48baef0a6f1e" providerId="ADAL" clId="{2956CB46-70BE-48FE-ACFA-44E797778CE3}" dt="2026-08-11T13:04:14.020" v="181" actId="948"/>
          <ac:spMkLst>
            <pc:docMk/>
            <pc:sldMk cId="3801488640" sldId="354"/>
            <ac:spMk id="13" creationId="{6126E3A1-D247-32FD-F0A6-5D73169C2B0B}"/>
          </ac:spMkLst>
        </pc:spChg>
      </pc:sldChg>
      <pc:sldChg chg="modSp mod">
        <pc:chgData name="Haakon SPRIEWALD" userId="b8d286e1-ef59-47c6-81e6-48baef0a6f1e" providerId="ADAL" clId="{2956CB46-70BE-48FE-ACFA-44E797778CE3}" dt="2026-08-11T13:05:37.724" v="189" actId="948"/>
        <pc:sldMkLst>
          <pc:docMk/>
          <pc:sldMk cId="2574984860" sldId="355"/>
        </pc:sldMkLst>
        <pc:spChg chg="mod">
          <ac:chgData name="Haakon SPRIEWALD" userId="b8d286e1-ef59-47c6-81e6-48baef0a6f1e" providerId="ADAL" clId="{2956CB46-70BE-48FE-ACFA-44E797778CE3}" dt="2026-08-11T13:05:18.241" v="185" actId="1076"/>
          <ac:spMkLst>
            <pc:docMk/>
            <pc:sldMk cId="2574984860" sldId="355"/>
            <ac:spMk id="9" creationId="{77315B11-AD3A-1B7B-6B9A-762FA3BBE6A6}"/>
          </ac:spMkLst>
        </pc:spChg>
        <pc:spChg chg="mod">
          <ac:chgData name="Haakon SPRIEWALD" userId="b8d286e1-ef59-47c6-81e6-48baef0a6f1e" providerId="ADAL" clId="{2956CB46-70BE-48FE-ACFA-44E797778CE3}" dt="2026-08-11T13:05:37.724" v="189" actId="948"/>
          <ac:spMkLst>
            <pc:docMk/>
            <pc:sldMk cId="2574984860" sldId="355"/>
            <ac:spMk id="11" creationId="{D80C228D-D684-DB5D-6B8C-584D359EB49B}"/>
          </ac:spMkLst>
        </pc:spChg>
      </pc:sldChg>
      <pc:sldChg chg="modSp mod">
        <pc:chgData name="Haakon SPRIEWALD" userId="b8d286e1-ef59-47c6-81e6-48baef0a6f1e" providerId="ADAL" clId="{2956CB46-70BE-48FE-ACFA-44E797778CE3}" dt="2026-08-11T13:07:06.531" v="193" actId="1076"/>
        <pc:sldMkLst>
          <pc:docMk/>
          <pc:sldMk cId="2596055357" sldId="357"/>
        </pc:sldMkLst>
        <pc:spChg chg="mod">
          <ac:chgData name="Haakon SPRIEWALD" userId="b8d286e1-ef59-47c6-81e6-48baef0a6f1e" providerId="ADAL" clId="{2956CB46-70BE-48FE-ACFA-44E797778CE3}" dt="2026-08-11T13:07:06.531" v="193" actId="1076"/>
          <ac:spMkLst>
            <pc:docMk/>
            <pc:sldMk cId="2596055357" sldId="357"/>
            <ac:spMk id="11" creationId="{8B4B4975-C072-BA11-A17A-814B33675949}"/>
          </ac:spMkLst>
        </pc:spChg>
        <pc:spChg chg="mod">
          <ac:chgData name="Haakon SPRIEWALD" userId="b8d286e1-ef59-47c6-81e6-48baef0a6f1e" providerId="ADAL" clId="{2956CB46-70BE-48FE-ACFA-44E797778CE3}" dt="2026-08-11T13:07:04.557" v="192" actId="1076"/>
          <ac:spMkLst>
            <pc:docMk/>
            <pc:sldMk cId="2596055357" sldId="357"/>
            <ac:spMk id="13" creationId="{6D5F9DA8-9567-EB4F-4CF8-8C4D58F04F72}"/>
          </ac:spMkLst>
        </pc:spChg>
        <pc:picChg chg="mod">
          <ac:chgData name="Haakon SPRIEWALD" userId="b8d286e1-ef59-47c6-81e6-48baef0a6f1e" providerId="ADAL" clId="{2956CB46-70BE-48FE-ACFA-44E797778CE3}" dt="2026-08-11T13:06:57.262" v="190" actId="962"/>
          <ac:picMkLst>
            <pc:docMk/>
            <pc:sldMk cId="2596055357" sldId="357"/>
            <ac:picMk id="9" creationId="{1B72A8AD-4215-DC49-EB88-D1CF5C823589}"/>
          </ac:picMkLst>
        </pc:picChg>
      </pc:sldChg>
      <pc:sldChg chg="modSp mod modNotesTx">
        <pc:chgData name="Haakon SPRIEWALD" userId="b8d286e1-ef59-47c6-81e6-48baef0a6f1e" providerId="ADAL" clId="{2956CB46-70BE-48FE-ACFA-44E797778CE3}" dt="2026-08-11T13:08:28.419" v="204" actId="113"/>
        <pc:sldMkLst>
          <pc:docMk/>
          <pc:sldMk cId="4144727066" sldId="358"/>
        </pc:sldMkLst>
        <pc:spChg chg="mod">
          <ac:chgData name="Haakon SPRIEWALD" userId="b8d286e1-ef59-47c6-81e6-48baef0a6f1e" providerId="ADAL" clId="{2956CB46-70BE-48FE-ACFA-44E797778CE3}" dt="2026-08-11T13:08:12.909" v="203" actId="2085"/>
          <ac:spMkLst>
            <pc:docMk/>
            <pc:sldMk cId="4144727066" sldId="358"/>
            <ac:spMk id="9" creationId="{B90A9F87-6098-A671-BAB1-1465A226C559}"/>
          </ac:spMkLst>
        </pc:spChg>
        <pc:spChg chg="mod">
          <ac:chgData name="Haakon SPRIEWALD" userId="b8d286e1-ef59-47c6-81e6-48baef0a6f1e" providerId="ADAL" clId="{2956CB46-70BE-48FE-ACFA-44E797778CE3}" dt="2026-08-11T13:08:03.885" v="201" actId="1076"/>
          <ac:spMkLst>
            <pc:docMk/>
            <pc:sldMk cId="4144727066" sldId="358"/>
            <ac:spMk id="10" creationId="{FB1F8741-C0EB-3BBC-CB74-689C61FC97BC}"/>
          </ac:spMkLst>
        </pc:spChg>
        <pc:spChg chg="mod">
          <ac:chgData name="Haakon SPRIEWALD" userId="b8d286e1-ef59-47c6-81e6-48baef0a6f1e" providerId="ADAL" clId="{2956CB46-70BE-48FE-ACFA-44E797778CE3}" dt="2026-08-11T13:08:03.885" v="201" actId="1076"/>
          <ac:spMkLst>
            <pc:docMk/>
            <pc:sldMk cId="4144727066" sldId="358"/>
            <ac:spMk id="11" creationId="{50E9CB86-3C5D-F2AF-1026-CC867BC97BD6}"/>
          </ac:spMkLst>
        </pc:spChg>
      </pc:sldChg>
      <pc:sldChg chg="modSp mod">
        <pc:chgData name="Haakon SPRIEWALD" userId="b8d286e1-ef59-47c6-81e6-48baef0a6f1e" providerId="ADAL" clId="{2956CB46-70BE-48FE-ACFA-44E797778CE3}" dt="2026-08-11T13:09:19.516" v="215" actId="255"/>
        <pc:sldMkLst>
          <pc:docMk/>
          <pc:sldMk cId="4113825801" sldId="359"/>
        </pc:sldMkLst>
        <pc:spChg chg="mod">
          <ac:chgData name="Haakon SPRIEWALD" userId="b8d286e1-ef59-47c6-81e6-48baef0a6f1e" providerId="ADAL" clId="{2956CB46-70BE-48FE-ACFA-44E797778CE3}" dt="2026-08-11T13:09:19.516" v="215" actId="255"/>
          <ac:spMkLst>
            <pc:docMk/>
            <pc:sldMk cId="4113825801" sldId="359"/>
            <ac:spMk id="7" creationId="{13068BF2-BFB6-9E21-4599-02ECFBADE313}"/>
          </ac:spMkLst>
        </pc:spChg>
        <pc:spChg chg="mod">
          <ac:chgData name="Haakon SPRIEWALD" userId="b8d286e1-ef59-47c6-81e6-48baef0a6f1e" providerId="ADAL" clId="{2956CB46-70BE-48FE-ACFA-44E797778CE3}" dt="2026-08-11T13:09:19.516" v="215" actId="255"/>
          <ac:spMkLst>
            <pc:docMk/>
            <pc:sldMk cId="4113825801" sldId="359"/>
            <ac:spMk id="9" creationId="{BEC8311A-C3CE-65F2-72BD-A6DDADDABFAC}"/>
          </ac:spMkLst>
        </pc:spChg>
        <pc:spChg chg="mod">
          <ac:chgData name="Haakon SPRIEWALD" userId="b8d286e1-ef59-47c6-81e6-48baef0a6f1e" providerId="ADAL" clId="{2956CB46-70BE-48FE-ACFA-44E797778CE3}" dt="2026-08-11T13:09:19.516" v="215" actId="255"/>
          <ac:spMkLst>
            <pc:docMk/>
            <pc:sldMk cId="4113825801" sldId="359"/>
            <ac:spMk id="11" creationId="{17ED7DCA-79D3-A41D-E5A5-20E444495602}"/>
          </ac:spMkLst>
        </pc:spChg>
        <pc:spChg chg="mod">
          <ac:chgData name="Haakon SPRIEWALD" userId="b8d286e1-ef59-47c6-81e6-48baef0a6f1e" providerId="ADAL" clId="{2956CB46-70BE-48FE-ACFA-44E797778CE3}" dt="2026-08-11T13:09:19.516" v="215" actId="255"/>
          <ac:spMkLst>
            <pc:docMk/>
            <pc:sldMk cId="4113825801" sldId="359"/>
            <ac:spMk id="13" creationId="{1D4D61E9-2664-999A-086D-46C9A4827084}"/>
          </ac:spMkLst>
        </pc:spChg>
        <pc:spChg chg="mod">
          <ac:chgData name="Haakon SPRIEWALD" userId="b8d286e1-ef59-47c6-81e6-48baef0a6f1e" providerId="ADAL" clId="{2956CB46-70BE-48FE-ACFA-44E797778CE3}" dt="2026-08-11T13:09:19.516" v="215" actId="255"/>
          <ac:spMkLst>
            <pc:docMk/>
            <pc:sldMk cId="4113825801" sldId="359"/>
            <ac:spMk id="15" creationId="{41D2DFF7-E7FC-893D-9E46-51B22B3A51C4}"/>
          </ac:spMkLst>
        </pc:spChg>
        <pc:spChg chg="mod">
          <ac:chgData name="Haakon SPRIEWALD" userId="b8d286e1-ef59-47c6-81e6-48baef0a6f1e" providerId="ADAL" clId="{2956CB46-70BE-48FE-ACFA-44E797778CE3}" dt="2026-08-11T13:09:19.516" v="215" actId="255"/>
          <ac:spMkLst>
            <pc:docMk/>
            <pc:sldMk cId="4113825801" sldId="359"/>
            <ac:spMk id="17" creationId="{83CB3979-7826-3D83-2FF9-3DF71207DF26}"/>
          </ac:spMkLst>
        </pc:spChg>
        <pc:spChg chg="mod">
          <ac:chgData name="Haakon SPRIEWALD" userId="b8d286e1-ef59-47c6-81e6-48baef0a6f1e" providerId="ADAL" clId="{2956CB46-70BE-48FE-ACFA-44E797778CE3}" dt="2026-08-11T13:09:19.516" v="215" actId="255"/>
          <ac:spMkLst>
            <pc:docMk/>
            <pc:sldMk cId="4113825801" sldId="359"/>
            <ac:spMk id="19" creationId="{09DEDA1C-D172-ECE2-9247-550D446EC4D3}"/>
          </ac:spMkLst>
        </pc:spChg>
      </pc:sldChg>
      <pc:sldChg chg="modSp mod">
        <pc:chgData name="Haakon SPRIEWALD" userId="b8d286e1-ef59-47c6-81e6-48baef0a6f1e" providerId="ADAL" clId="{2956CB46-70BE-48FE-ACFA-44E797778CE3}" dt="2026-08-11T13:10:37.008" v="229" actId="14100"/>
        <pc:sldMkLst>
          <pc:docMk/>
          <pc:sldMk cId="1535278052" sldId="360"/>
        </pc:sldMkLst>
        <pc:spChg chg="mod">
          <ac:chgData name="Haakon SPRIEWALD" userId="b8d286e1-ef59-47c6-81e6-48baef0a6f1e" providerId="ADAL" clId="{2956CB46-70BE-48FE-ACFA-44E797778CE3}" dt="2026-08-11T13:10:37.008" v="229" actId="14100"/>
          <ac:spMkLst>
            <pc:docMk/>
            <pc:sldMk cId="1535278052" sldId="360"/>
            <ac:spMk id="2" creationId="{0BF538A7-7865-6B1B-809D-0D156038322D}"/>
          </ac:spMkLst>
        </pc:spChg>
        <pc:spChg chg="mod">
          <ac:chgData name="Haakon SPRIEWALD" userId="b8d286e1-ef59-47c6-81e6-48baef0a6f1e" providerId="ADAL" clId="{2956CB46-70BE-48FE-ACFA-44E797778CE3}" dt="2026-08-11T13:10:34.445" v="228" actId="14100"/>
          <ac:spMkLst>
            <pc:docMk/>
            <pc:sldMk cId="1535278052" sldId="360"/>
            <ac:spMk id="9" creationId="{0C83C6F5-EF4B-89A7-CC4F-421676B3DDBF}"/>
          </ac:spMkLst>
        </pc:spChg>
        <pc:spChg chg="mod">
          <ac:chgData name="Haakon SPRIEWALD" userId="b8d286e1-ef59-47c6-81e6-48baef0a6f1e" providerId="ADAL" clId="{2956CB46-70BE-48FE-ACFA-44E797778CE3}" dt="2026-08-11T13:10:24.972" v="226" actId="14100"/>
          <ac:spMkLst>
            <pc:docMk/>
            <pc:sldMk cId="1535278052" sldId="360"/>
            <ac:spMk id="10" creationId="{AC97FF48-2290-806E-13D8-EE059CCAFC3A}"/>
          </ac:spMkLst>
        </pc:spChg>
        <pc:spChg chg="mod">
          <ac:chgData name="Haakon SPRIEWALD" userId="b8d286e1-ef59-47c6-81e6-48baef0a6f1e" providerId="ADAL" clId="{2956CB46-70BE-48FE-ACFA-44E797778CE3}" dt="2026-08-11T13:10:24.972" v="226" actId="14100"/>
          <ac:spMkLst>
            <pc:docMk/>
            <pc:sldMk cId="1535278052" sldId="360"/>
            <ac:spMk id="11" creationId="{64937C6A-D942-B2D9-AE80-9A46BE71CC22}"/>
          </ac:spMkLst>
        </pc:spChg>
      </pc:sldChg>
      <pc:sldChg chg="modSp mod">
        <pc:chgData name="Haakon SPRIEWALD" userId="b8d286e1-ef59-47c6-81e6-48baef0a6f1e" providerId="ADAL" clId="{2956CB46-70BE-48FE-ACFA-44E797778CE3}" dt="2026-08-11T13:11:37.799" v="236" actId="962"/>
        <pc:sldMkLst>
          <pc:docMk/>
          <pc:sldMk cId="136549411" sldId="361"/>
        </pc:sldMkLst>
        <pc:spChg chg="mod">
          <ac:chgData name="Haakon SPRIEWALD" userId="b8d286e1-ef59-47c6-81e6-48baef0a6f1e" providerId="ADAL" clId="{2956CB46-70BE-48FE-ACFA-44E797778CE3}" dt="2026-08-11T13:10:47.781" v="232" actId="403"/>
          <ac:spMkLst>
            <pc:docMk/>
            <pc:sldMk cId="136549411" sldId="361"/>
            <ac:spMk id="7" creationId="{2F8ADAF2-1FC8-1B65-686A-23A288650767}"/>
          </ac:spMkLst>
        </pc:spChg>
        <pc:picChg chg="mod">
          <ac:chgData name="Haakon SPRIEWALD" userId="b8d286e1-ef59-47c6-81e6-48baef0a6f1e" providerId="ADAL" clId="{2956CB46-70BE-48FE-ACFA-44E797778CE3}" dt="2026-08-11T13:11:37.799" v="236" actId="962"/>
          <ac:picMkLst>
            <pc:docMk/>
            <pc:sldMk cId="136549411" sldId="361"/>
            <ac:picMk id="17" creationId="{8D6343A2-1366-496A-9C6E-0EB78FEEC9BA}"/>
          </ac:picMkLst>
        </pc:picChg>
      </pc:sldChg>
      <pc:sldChg chg="modSp mod">
        <pc:chgData name="Haakon SPRIEWALD" userId="b8d286e1-ef59-47c6-81e6-48baef0a6f1e" providerId="ADAL" clId="{2956CB46-70BE-48FE-ACFA-44E797778CE3}" dt="2026-08-11T13:15:39.678" v="284" actId="1076"/>
        <pc:sldMkLst>
          <pc:docMk/>
          <pc:sldMk cId="3791136452" sldId="362"/>
        </pc:sldMkLst>
        <pc:spChg chg="mod">
          <ac:chgData name="Haakon SPRIEWALD" userId="b8d286e1-ef59-47c6-81e6-48baef0a6f1e" providerId="ADAL" clId="{2956CB46-70BE-48FE-ACFA-44E797778CE3}" dt="2026-08-11T13:15:38.024" v="283" actId="14100"/>
          <ac:spMkLst>
            <pc:docMk/>
            <pc:sldMk cId="3791136452" sldId="362"/>
            <ac:spMk id="6" creationId="{81945E4B-17C4-56D2-168D-F574756F8B8A}"/>
          </ac:spMkLst>
        </pc:spChg>
        <pc:spChg chg="mod">
          <ac:chgData name="Haakon SPRIEWALD" userId="b8d286e1-ef59-47c6-81e6-48baef0a6f1e" providerId="ADAL" clId="{2956CB46-70BE-48FE-ACFA-44E797778CE3}" dt="2026-08-11T13:15:39.678" v="284" actId="1076"/>
          <ac:spMkLst>
            <pc:docMk/>
            <pc:sldMk cId="3791136452" sldId="362"/>
            <ac:spMk id="12" creationId="{9E8AB92B-6842-FFE9-2F03-10688E00E0BF}"/>
          </ac:spMkLst>
        </pc:spChg>
        <pc:picChg chg="mod ord">
          <ac:chgData name="Haakon SPRIEWALD" userId="b8d286e1-ef59-47c6-81e6-48baef0a6f1e" providerId="ADAL" clId="{2956CB46-70BE-48FE-ACFA-44E797778CE3}" dt="2026-08-11T13:11:47.321" v="240" actId="13244"/>
          <ac:picMkLst>
            <pc:docMk/>
            <pc:sldMk cId="3791136452" sldId="362"/>
            <ac:picMk id="9" creationId="{26A1D9EA-11DF-E0F8-1FFE-60D246576C38}"/>
          </ac:picMkLst>
        </pc:picChg>
      </pc:sldChg>
      <pc:sldChg chg="modSp mod">
        <pc:chgData name="Haakon SPRIEWALD" userId="b8d286e1-ef59-47c6-81e6-48baef0a6f1e" providerId="ADAL" clId="{2956CB46-70BE-48FE-ACFA-44E797778CE3}" dt="2026-08-11T13:33:41.073" v="296" actId="962"/>
        <pc:sldMkLst>
          <pc:docMk/>
          <pc:sldMk cId="3112620957" sldId="363"/>
        </pc:sldMkLst>
        <pc:spChg chg="mod">
          <ac:chgData name="Haakon SPRIEWALD" userId="b8d286e1-ef59-47c6-81e6-48baef0a6f1e" providerId="ADAL" clId="{2956CB46-70BE-48FE-ACFA-44E797778CE3}" dt="2026-08-11T13:32:47.333" v="295" actId="20577"/>
          <ac:spMkLst>
            <pc:docMk/>
            <pc:sldMk cId="3112620957" sldId="363"/>
            <ac:spMk id="3" creationId="{D822BEB9-23F5-BD68-3A34-4CC04494C5DA}"/>
          </ac:spMkLst>
        </pc:spChg>
        <pc:picChg chg="mod">
          <ac:chgData name="Haakon SPRIEWALD" userId="b8d286e1-ef59-47c6-81e6-48baef0a6f1e" providerId="ADAL" clId="{2956CB46-70BE-48FE-ACFA-44E797778CE3}" dt="2026-08-11T13:33:41.073" v="296" actId="962"/>
          <ac:picMkLst>
            <pc:docMk/>
            <pc:sldMk cId="3112620957" sldId="363"/>
            <ac:picMk id="6" creationId="{7E8FACD2-443D-721D-4716-93F28F7FC1E5}"/>
          </ac:picMkLst>
        </pc:picChg>
      </pc:sldChg>
      <pc:sldChg chg="modSp mod">
        <pc:chgData name="Haakon SPRIEWALD" userId="b8d286e1-ef59-47c6-81e6-48baef0a6f1e" providerId="ADAL" clId="{2956CB46-70BE-48FE-ACFA-44E797778CE3}" dt="2026-08-11T13:34:09.629" v="301" actId="1076"/>
        <pc:sldMkLst>
          <pc:docMk/>
          <pc:sldMk cId="3744740549" sldId="364"/>
        </pc:sldMkLst>
        <pc:spChg chg="mod">
          <ac:chgData name="Haakon SPRIEWALD" userId="b8d286e1-ef59-47c6-81e6-48baef0a6f1e" providerId="ADAL" clId="{2956CB46-70BE-48FE-ACFA-44E797778CE3}" dt="2026-08-11T13:34:07.475" v="300" actId="14100"/>
          <ac:spMkLst>
            <pc:docMk/>
            <pc:sldMk cId="3744740549" sldId="364"/>
            <ac:spMk id="3" creationId="{3F5D8D91-E9BB-7817-3D23-DF7F382235E3}"/>
          </ac:spMkLst>
        </pc:spChg>
        <pc:picChg chg="mod">
          <ac:chgData name="Haakon SPRIEWALD" userId="b8d286e1-ef59-47c6-81e6-48baef0a6f1e" providerId="ADAL" clId="{2956CB46-70BE-48FE-ACFA-44E797778CE3}" dt="2026-08-11T13:34:09.629" v="301" actId="1076"/>
          <ac:picMkLst>
            <pc:docMk/>
            <pc:sldMk cId="3744740549" sldId="364"/>
            <ac:picMk id="11" creationId="{E093AAB2-120E-4FAB-E845-F82A29E72DDC}"/>
          </ac:picMkLst>
        </pc:picChg>
      </pc:sldChg>
      <pc:sldChg chg="modSp mod">
        <pc:chgData name="Haakon SPRIEWALD" userId="b8d286e1-ef59-47c6-81e6-48baef0a6f1e" providerId="ADAL" clId="{2956CB46-70BE-48FE-ACFA-44E797778CE3}" dt="2026-08-11T13:34:58.944" v="308" actId="1076"/>
        <pc:sldMkLst>
          <pc:docMk/>
          <pc:sldMk cId="2353404087" sldId="365"/>
        </pc:sldMkLst>
        <pc:picChg chg="mod">
          <ac:chgData name="Haakon SPRIEWALD" userId="b8d286e1-ef59-47c6-81e6-48baef0a6f1e" providerId="ADAL" clId="{2956CB46-70BE-48FE-ACFA-44E797778CE3}" dt="2026-08-11T13:34:23.653" v="302" actId="962"/>
          <ac:picMkLst>
            <pc:docMk/>
            <pc:sldMk cId="2353404087" sldId="365"/>
            <ac:picMk id="6" creationId="{6022830C-1E37-CDCC-8BB7-B9E900BD0E6D}"/>
          </ac:picMkLst>
        </pc:picChg>
        <pc:picChg chg="mod">
          <ac:chgData name="Haakon SPRIEWALD" userId="b8d286e1-ef59-47c6-81e6-48baef0a6f1e" providerId="ADAL" clId="{2956CB46-70BE-48FE-ACFA-44E797778CE3}" dt="2026-08-11T13:34:24.144" v="303" actId="962"/>
          <ac:picMkLst>
            <pc:docMk/>
            <pc:sldMk cId="2353404087" sldId="365"/>
            <ac:picMk id="8" creationId="{909CF57A-8B9A-6A61-32E6-B33D7A0574AA}"/>
          </ac:picMkLst>
        </pc:picChg>
        <pc:picChg chg="mod ord">
          <ac:chgData name="Haakon SPRIEWALD" userId="b8d286e1-ef59-47c6-81e6-48baef0a6f1e" providerId="ADAL" clId="{2956CB46-70BE-48FE-ACFA-44E797778CE3}" dt="2026-08-11T13:34:58.944" v="308" actId="1076"/>
          <ac:picMkLst>
            <pc:docMk/>
            <pc:sldMk cId="2353404087" sldId="365"/>
            <ac:picMk id="11" creationId="{515EF2A8-692D-835F-EE19-CE0A2022E56D}"/>
          </ac:picMkLst>
        </pc:picChg>
      </pc:sldChg>
      <pc:sldChg chg="modSp mod">
        <pc:chgData name="Haakon SPRIEWALD" userId="b8d286e1-ef59-47c6-81e6-48baef0a6f1e" providerId="ADAL" clId="{2956CB46-70BE-48FE-ACFA-44E797778CE3}" dt="2026-08-11T13:37:39.375" v="342" actId="1076"/>
        <pc:sldMkLst>
          <pc:docMk/>
          <pc:sldMk cId="2560248913" sldId="366"/>
        </pc:sldMkLst>
        <pc:spChg chg="mod">
          <ac:chgData name="Haakon SPRIEWALD" userId="b8d286e1-ef59-47c6-81e6-48baef0a6f1e" providerId="ADAL" clId="{2956CB46-70BE-48FE-ACFA-44E797778CE3}" dt="2026-08-11T13:36:45.243" v="330" actId="14100"/>
          <ac:spMkLst>
            <pc:docMk/>
            <pc:sldMk cId="2560248913" sldId="366"/>
            <ac:spMk id="5" creationId="{454E27DA-9365-9C10-3621-1752B3192702}"/>
          </ac:spMkLst>
        </pc:spChg>
        <pc:spChg chg="mod">
          <ac:chgData name="Haakon SPRIEWALD" userId="b8d286e1-ef59-47c6-81e6-48baef0a6f1e" providerId="ADAL" clId="{2956CB46-70BE-48FE-ACFA-44E797778CE3}" dt="2026-08-11T13:36:54.116" v="333" actId="14100"/>
          <ac:spMkLst>
            <pc:docMk/>
            <pc:sldMk cId="2560248913" sldId="366"/>
            <ac:spMk id="6" creationId="{47158ACC-5641-98D1-2A66-8D4F110F4F14}"/>
          </ac:spMkLst>
        </pc:spChg>
        <pc:spChg chg="mod">
          <ac:chgData name="Haakon SPRIEWALD" userId="b8d286e1-ef59-47c6-81e6-48baef0a6f1e" providerId="ADAL" clId="{2956CB46-70BE-48FE-ACFA-44E797778CE3}" dt="2026-08-11T13:37:35.845" v="341" actId="11"/>
          <ac:spMkLst>
            <pc:docMk/>
            <pc:sldMk cId="2560248913" sldId="366"/>
            <ac:spMk id="7" creationId="{B31E65F8-0120-EB07-76C5-EEEB65763585}"/>
          </ac:spMkLst>
        </pc:spChg>
        <pc:spChg chg="mod">
          <ac:chgData name="Haakon SPRIEWALD" userId="b8d286e1-ef59-47c6-81e6-48baef0a6f1e" providerId="ADAL" clId="{2956CB46-70BE-48FE-ACFA-44E797778CE3}" dt="2026-08-11T13:36:48.245" v="331" actId="1076"/>
          <ac:spMkLst>
            <pc:docMk/>
            <pc:sldMk cId="2560248913" sldId="366"/>
            <ac:spMk id="9" creationId="{109AC7CB-6B10-A6DB-B8D9-7C6FDBF80E3E}"/>
          </ac:spMkLst>
        </pc:spChg>
        <pc:spChg chg="mod">
          <ac:chgData name="Haakon SPRIEWALD" userId="b8d286e1-ef59-47c6-81e6-48baef0a6f1e" providerId="ADAL" clId="{2956CB46-70BE-48FE-ACFA-44E797778CE3}" dt="2026-08-11T13:37:04.201" v="336" actId="1076"/>
          <ac:spMkLst>
            <pc:docMk/>
            <pc:sldMk cId="2560248913" sldId="366"/>
            <ac:spMk id="11" creationId="{303046F9-ABF5-709F-A03F-B12A75317054}"/>
          </ac:spMkLst>
        </pc:spChg>
        <pc:picChg chg="mod">
          <ac:chgData name="Haakon SPRIEWALD" userId="b8d286e1-ef59-47c6-81e6-48baef0a6f1e" providerId="ADAL" clId="{2956CB46-70BE-48FE-ACFA-44E797778CE3}" dt="2026-08-11T13:37:39.375" v="342" actId="1076"/>
          <ac:picMkLst>
            <pc:docMk/>
            <pc:sldMk cId="2560248913" sldId="366"/>
            <ac:picMk id="13" creationId="{6B93E635-6AC4-BD2B-3664-403116DE3B10}"/>
          </ac:picMkLst>
        </pc:picChg>
      </pc:sldChg>
      <pc:sldChg chg="modSp mod">
        <pc:chgData name="Haakon SPRIEWALD" userId="b8d286e1-ef59-47c6-81e6-48baef0a6f1e" providerId="ADAL" clId="{2956CB46-70BE-48FE-ACFA-44E797778CE3}" dt="2026-08-11T13:38:24.263" v="351" actId="27636"/>
        <pc:sldMkLst>
          <pc:docMk/>
          <pc:sldMk cId="2825395441" sldId="367"/>
        </pc:sldMkLst>
        <pc:spChg chg="mod">
          <ac:chgData name="Haakon SPRIEWALD" userId="b8d286e1-ef59-47c6-81e6-48baef0a6f1e" providerId="ADAL" clId="{2956CB46-70BE-48FE-ACFA-44E797778CE3}" dt="2026-08-11T13:38:24.263" v="351" actId="27636"/>
          <ac:spMkLst>
            <pc:docMk/>
            <pc:sldMk cId="2825395441" sldId="367"/>
            <ac:spMk id="2" creationId="{891965A2-05FF-3132-CC55-CD494E801003}"/>
          </ac:spMkLst>
        </pc:spChg>
        <pc:spChg chg="mod">
          <ac:chgData name="Haakon SPRIEWALD" userId="b8d286e1-ef59-47c6-81e6-48baef0a6f1e" providerId="ADAL" clId="{2956CB46-70BE-48FE-ACFA-44E797778CE3}" dt="2026-08-11T13:38:19.450" v="349" actId="1076"/>
          <ac:spMkLst>
            <pc:docMk/>
            <pc:sldMk cId="2825395441" sldId="367"/>
            <ac:spMk id="20" creationId="{9920851D-A3DF-8BD0-2C38-F2E3F7CDD54F}"/>
          </ac:spMkLst>
        </pc:spChg>
        <pc:spChg chg="mod">
          <ac:chgData name="Haakon SPRIEWALD" userId="b8d286e1-ef59-47c6-81e6-48baef0a6f1e" providerId="ADAL" clId="{2956CB46-70BE-48FE-ACFA-44E797778CE3}" dt="2026-08-11T13:38:16.441" v="348" actId="962"/>
          <ac:spMkLst>
            <pc:docMk/>
            <pc:sldMk cId="2825395441" sldId="367"/>
            <ac:spMk id="22" creationId="{42C20DB5-EC4C-A559-2EA3-74168AA98147}"/>
          </ac:spMkLst>
        </pc:spChg>
      </pc:sldChg>
      <pc:sldChg chg="modSp mod">
        <pc:chgData name="Haakon SPRIEWALD" userId="b8d286e1-ef59-47c6-81e6-48baef0a6f1e" providerId="ADAL" clId="{2956CB46-70BE-48FE-ACFA-44E797778CE3}" dt="2026-08-11T13:38:49.575" v="358" actId="948"/>
        <pc:sldMkLst>
          <pc:docMk/>
          <pc:sldMk cId="1318218681" sldId="368"/>
        </pc:sldMkLst>
        <pc:spChg chg="mod">
          <ac:chgData name="Haakon SPRIEWALD" userId="b8d286e1-ef59-47c6-81e6-48baef0a6f1e" providerId="ADAL" clId="{2956CB46-70BE-48FE-ACFA-44E797778CE3}" dt="2026-08-11T13:38:36.077" v="356" actId="1076"/>
          <ac:spMkLst>
            <pc:docMk/>
            <pc:sldMk cId="1318218681" sldId="368"/>
            <ac:spMk id="2" creationId="{3B5F7081-8E8E-547B-2525-C8D615F45D57}"/>
          </ac:spMkLst>
        </pc:spChg>
        <pc:spChg chg="mod">
          <ac:chgData name="Haakon SPRIEWALD" userId="b8d286e1-ef59-47c6-81e6-48baef0a6f1e" providerId="ADAL" clId="{2956CB46-70BE-48FE-ACFA-44E797778CE3}" dt="2026-08-11T13:38:32.622" v="355" actId="403"/>
          <ac:spMkLst>
            <pc:docMk/>
            <pc:sldMk cId="1318218681" sldId="368"/>
            <ac:spMk id="7" creationId="{58E34437-ADAB-27E4-1DF2-44EF90F5482B}"/>
          </ac:spMkLst>
        </pc:spChg>
        <pc:spChg chg="mod">
          <ac:chgData name="Haakon SPRIEWALD" userId="b8d286e1-ef59-47c6-81e6-48baef0a6f1e" providerId="ADAL" clId="{2956CB46-70BE-48FE-ACFA-44E797778CE3}" dt="2026-08-11T13:38:49.575" v="358" actId="948"/>
          <ac:spMkLst>
            <pc:docMk/>
            <pc:sldMk cId="1318218681" sldId="368"/>
            <ac:spMk id="9" creationId="{A76084E7-D3AE-8CC2-F602-7B5D1E68DDD6}"/>
          </ac:spMkLst>
        </pc:spChg>
        <pc:spChg chg="mod">
          <ac:chgData name="Haakon SPRIEWALD" userId="b8d286e1-ef59-47c6-81e6-48baef0a6f1e" providerId="ADAL" clId="{2956CB46-70BE-48FE-ACFA-44E797778CE3}" dt="2026-08-11T13:38:49.575" v="358" actId="948"/>
          <ac:spMkLst>
            <pc:docMk/>
            <pc:sldMk cId="1318218681" sldId="368"/>
            <ac:spMk id="11" creationId="{593B2B28-AB10-8F07-E124-5997B69E1B57}"/>
          </ac:spMkLst>
        </pc:spChg>
        <pc:spChg chg="mod">
          <ac:chgData name="Haakon SPRIEWALD" userId="b8d286e1-ef59-47c6-81e6-48baef0a6f1e" providerId="ADAL" clId="{2956CB46-70BE-48FE-ACFA-44E797778CE3}" dt="2026-08-11T13:38:49.575" v="358" actId="948"/>
          <ac:spMkLst>
            <pc:docMk/>
            <pc:sldMk cId="1318218681" sldId="368"/>
            <ac:spMk id="13" creationId="{8653E2CF-44F7-4BB5-D25C-A25BF47CBA21}"/>
          </ac:spMkLst>
        </pc:spChg>
        <pc:spChg chg="mod">
          <ac:chgData name="Haakon SPRIEWALD" userId="b8d286e1-ef59-47c6-81e6-48baef0a6f1e" providerId="ADAL" clId="{2956CB46-70BE-48FE-ACFA-44E797778CE3}" dt="2026-08-11T13:38:49.575" v="358" actId="948"/>
          <ac:spMkLst>
            <pc:docMk/>
            <pc:sldMk cId="1318218681" sldId="368"/>
            <ac:spMk id="15" creationId="{4B56295E-329A-F12C-08F1-2460666C6F12}"/>
          </ac:spMkLst>
        </pc:spChg>
      </pc:sldChg>
      <pc:sldChg chg="del">
        <pc:chgData name="Haakon SPRIEWALD" userId="b8d286e1-ef59-47c6-81e6-48baef0a6f1e" providerId="ADAL" clId="{2956CB46-70BE-48FE-ACFA-44E797778CE3}" dt="2026-08-11T13:39:32.507" v="366" actId="47"/>
        <pc:sldMkLst>
          <pc:docMk/>
          <pc:sldMk cId="2862412204" sldId="369"/>
        </pc:sldMkLst>
      </pc:sldChg>
      <pc:sldChg chg="modSp mod">
        <pc:chgData name="Haakon SPRIEWALD" userId="b8d286e1-ef59-47c6-81e6-48baef0a6f1e" providerId="ADAL" clId="{2956CB46-70BE-48FE-ACFA-44E797778CE3}" dt="2026-08-11T13:40:50.332" v="404" actId="962"/>
        <pc:sldMkLst>
          <pc:docMk/>
          <pc:sldMk cId="2890911994" sldId="370"/>
        </pc:sldMkLst>
        <pc:spChg chg="mod">
          <ac:chgData name="Haakon SPRIEWALD" userId="b8d286e1-ef59-47c6-81e6-48baef0a6f1e" providerId="ADAL" clId="{2956CB46-70BE-48FE-ACFA-44E797778CE3}" dt="2026-08-11T13:39:48.296" v="371" actId="1076"/>
          <ac:spMkLst>
            <pc:docMk/>
            <pc:sldMk cId="2890911994" sldId="370"/>
            <ac:spMk id="7" creationId="{6975ED4E-0AC1-C4DF-F6FC-6521D48637EF}"/>
          </ac:spMkLst>
        </pc:spChg>
        <pc:picChg chg="mod">
          <ac:chgData name="Haakon SPRIEWALD" userId="b8d286e1-ef59-47c6-81e6-48baef0a6f1e" providerId="ADAL" clId="{2956CB46-70BE-48FE-ACFA-44E797778CE3}" dt="2026-08-11T13:40:50.332" v="404" actId="962"/>
          <ac:picMkLst>
            <pc:docMk/>
            <pc:sldMk cId="2890911994" sldId="370"/>
            <ac:picMk id="9" creationId="{E831CD40-DCC0-C61E-EE56-BD00EC058BD1}"/>
          </ac:picMkLst>
        </pc:picChg>
      </pc:sldChg>
      <pc:sldChg chg="modSp mod">
        <pc:chgData name="Haakon SPRIEWALD" userId="b8d286e1-ef59-47c6-81e6-48baef0a6f1e" providerId="ADAL" clId="{2956CB46-70BE-48FE-ACFA-44E797778CE3}" dt="2026-08-11T13:43:24.053" v="440" actId="13244"/>
        <pc:sldMkLst>
          <pc:docMk/>
          <pc:sldMk cId="2424150286" sldId="371"/>
        </pc:sldMkLst>
        <pc:spChg chg="mod">
          <ac:chgData name="Haakon SPRIEWALD" userId="b8d286e1-ef59-47c6-81e6-48baef0a6f1e" providerId="ADAL" clId="{2956CB46-70BE-48FE-ACFA-44E797778CE3}" dt="2026-08-11T13:42:47.499" v="433" actId="20577"/>
          <ac:spMkLst>
            <pc:docMk/>
            <pc:sldMk cId="2424150286" sldId="371"/>
            <ac:spMk id="3" creationId="{78F4D656-5858-D8C8-B0B9-10B18C4EF2FC}"/>
          </ac:spMkLst>
        </pc:spChg>
        <pc:spChg chg="mod ord">
          <ac:chgData name="Haakon SPRIEWALD" userId="b8d286e1-ef59-47c6-81e6-48baef0a6f1e" providerId="ADAL" clId="{2956CB46-70BE-48FE-ACFA-44E797778CE3}" dt="2026-08-11T13:43:15.618" v="439" actId="20577"/>
          <ac:spMkLst>
            <pc:docMk/>
            <pc:sldMk cId="2424150286" sldId="371"/>
            <ac:spMk id="9" creationId="{9D493813-C802-5772-9914-35EE37520079}"/>
          </ac:spMkLst>
        </pc:spChg>
        <pc:picChg chg="ord">
          <ac:chgData name="Haakon SPRIEWALD" userId="b8d286e1-ef59-47c6-81e6-48baef0a6f1e" providerId="ADAL" clId="{2956CB46-70BE-48FE-ACFA-44E797778CE3}" dt="2026-08-11T13:43:24.053" v="440" actId="13244"/>
          <ac:picMkLst>
            <pc:docMk/>
            <pc:sldMk cId="2424150286" sldId="371"/>
            <ac:picMk id="5" creationId="{04E728AC-3AD7-E2F1-B46C-592FFCA6D255}"/>
          </ac:picMkLst>
        </pc:picChg>
        <pc:picChg chg="mod">
          <ac:chgData name="Haakon SPRIEWALD" userId="b8d286e1-ef59-47c6-81e6-48baef0a6f1e" providerId="ADAL" clId="{2956CB46-70BE-48FE-ACFA-44E797778CE3}" dt="2026-08-11T13:41:01.521" v="405" actId="962"/>
          <ac:picMkLst>
            <pc:docMk/>
            <pc:sldMk cId="2424150286" sldId="371"/>
            <ac:picMk id="6" creationId="{D234697E-90CC-FB9B-227F-28CFF20AE09C}"/>
          </ac:picMkLst>
        </pc:picChg>
        <pc:picChg chg="mod">
          <ac:chgData name="Haakon SPRIEWALD" userId="b8d286e1-ef59-47c6-81e6-48baef0a6f1e" providerId="ADAL" clId="{2956CB46-70BE-48FE-ACFA-44E797778CE3}" dt="2026-08-11T13:41:02.326" v="406" actId="962"/>
          <ac:picMkLst>
            <pc:docMk/>
            <pc:sldMk cId="2424150286" sldId="371"/>
            <ac:picMk id="8" creationId="{6CAE66E9-C37F-863F-A830-32E7A7B02FD5}"/>
          </ac:picMkLst>
        </pc:picChg>
      </pc:sldChg>
      <pc:sldChg chg="addSp delSp modSp mod">
        <pc:chgData name="Haakon SPRIEWALD" userId="b8d286e1-ef59-47c6-81e6-48baef0a6f1e" providerId="ADAL" clId="{2956CB46-70BE-48FE-ACFA-44E797778CE3}" dt="2026-08-11T13:45:12.544" v="455" actId="13244"/>
        <pc:sldMkLst>
          <pc:docMk/>
          <pc:sldMk cId="173990435" sldId="372"/>
        </pc:sldMkLst>
        <pc:spChg chg="mod">
          <ac:chgData name="Haakon SPRIEWALD" userId="b8d286e1-ef59-47c6-81e6-48baef0a6f1e" providerId="ADAL" clId="{2956CB46-70BE-48FE-ACFA-44E797778CE3}" dt="2026-08-11T13:43:42.092" v="442" actId="948"/>
          <ac:spMkLst>
            <pc:docMk/>
            <pc:sldMk cId="173990435" sldId="372"/>
            <ac:spMk id="3" creationId="{0ECD44E3-C978-7909-90E4-4602C084AAB9}"/>
          </ac:spMkLst>
        </pc:spChg>
        <pc:spChg chg="add mod ord">
          <ac:chgData name="Haakon SPRIEWALD" userId="b8d286e1-ef59-47c6-81e6-48baef0a6f1e" providerId="ADAL" clId="{2956CB46-70BE-48FE-ACFA-44E797778CE3}" dt="2026-08-11T13:45:12.544" v="455" actId="13244"/>
          <ac:spMkLst>
            <pc:docMk/>
            <pc:sldMk cId="173990435" sldId="372"/>
            <ac:spMk id="5" creationId="{F57E3D90-E22D-7132-692D-9129F181B74D}"/>
          </ac:spMkLst>
        </pc:spChg>
        <pc:spChg chg="del mod">
          <ac:chgData name="Haakon SPRIEWALD" userId="b8d286e1-ef59-47c6-81e6-48baef0a6f1e" providerId="ADAL" clId="{2956CB46-70BE-48FE-ACFA-44E797778CE3}" dt="2026-08-11T13:44:51.958" v="448" actId="478"/>
          <ac:spMkLst>
            <pc:docMk/>
            <pc:sldMk cId="173990435" sldId="372"/>
            <ac:spMk id="6" creationId="{40086E55-7A93-237B-772F-E47F1660410F}"/>
          </ac:spMkLst>
        </pc:spChg>
      </pc:sldChg>
      <pc:sldChg chg="modSp mod">
        <pc:chgData name="Haakon SPRIEWALD" userId="b8d286e1-ef59-47c6-81e6-48baef0a6f1e" providerId="ADAL" clId="{2956CB46-70BE-48FE-ACFA-44E797778CE3}" dt="2026-08-11T13:46:09.089" v="472" actId="962"/>
        <pc:sldMkLst>
          <pc:docMk/>
          <pc:sldMk cId="45277350" sldId="373"/>
        </pc:sldMkLst>
        <pc:spChg chg="mod">
          <ac:chgData name="Haakon SPRIEWALD" userId="b8d286e1-ef59-47c6-81e6-48baef0a6f1e" providerId="ADAL" clId="{2956CB46-70BE-48FE-ACFA-44E797778CE3}" dt="2026-08-11T13:45:37.815" v="461" actId="27636"/>
          <ac:spMkLst>
            <pc:docMk/>
            <pc:sldMk cId="45277350" sldId="373"/>
            <ac:spMk id="3" creationId="{76D6046A-7379-84ED-390C-11C20589894F}"/>
          </ac:spMkLst>
        </pc:spChg>
        <pc:picChg chg="mod">
          <ac:chgData name="Haakon SPRIEWALD" userId="b8d286e1-ef59-47c6-81e6-48baef0a6f1e" providerId="ADAL" clId="{2956CB46-70BE-48FE-ACFA-44E797778CE3}" dt="2026-08-11T13:46:09.089" v="472" actId="962"/>
          <ac:picMkLst>
            <pc:docMk/>
            <pc:sldMk cId="45277350" sldId="373"/>
            <ac:picMk id="6" creationId="{34D92B2F-3497-14CE-361E-A21B059D8FAA}"/>
          </ac:picMkLst>
        </pc:picChg>
      </pc:sldChg>
      <pc:sldChg chg="modSp mod">
        <pc:chgData name="Haakon SPRIEWALD" userId="b8d286e1-ef59-47c6-81e6-48baef0a6f1e" providerId="ADAL" clId="{2956CB46-70BE-48FE-ACFA-44E797778CE3}" dt="2026-08-11T13:46:33.670" v="475" actId="403"/>
        <pc:sldMkLst>
          <pc:docMk/>
          <pc:sldMk cId="475703786" sldId="374"/>
        </pc:sldMkLst>
        <pc:spChg chg="mod">
          <ac:chgData name="Haakon SPRIEWALD" userId="b8d286e1-ef59-47c6-81e6-48baef0a6f1e" providerId="ADAL" clId="{2956CB46-70BE-48FE-ACFA-44E797778CE3}" dt="2026-08-11T13:46:33.670" v="475" actId="403"/>
          <ac:spMkLst>
            <pc:docMk/>
            <pc:sldMk cId="475703786" sldId="374"/>
            <ac:spMk id="6" creationId="{C58EA124-B9AE-2FD8-7930-EC745C98ABC8}"/>
          </ac:spMkLst>
        </pc:spChg>
      </pc:sldChg>
      <pc:sldChg chg="modSp mod">
        <pc:chgData name="Haakon SPRIEWALD" userId="b8d286e1-ef59-47c6-81e6-48baef0a6f1e" providerId="ADAL" clId="{2956CB46-70BE-48FE-ACFA-44E797778CE3}" dt="2026-08-11T13:47:25.191" v="484" actId="14100"/>
        <pc:sldMkLst>
          <pc:docMk/>
          <pc:sldMk cId="1869948759" sldId="375"/>
        </pc:sldMkLst>
        <pc:spChg chg="mod">
          <ac:chgData name="Haakon SPRIEWALD" userId="b8d286e1-ef59-47c6-81e6-48baef0a6f1e" providerId="ADAL" clId="{2956CB46-70BE-48FE-ACFA-44E797778CE3}" dt="2026-08-11T13:46:58.987" v="478" actId="14100"/>
          <ac:spMkLst>
            <pc:docMk/>
            <pc:sldMk cId="1869948759" sldId="375"/>
            <ac:spMk id="3" creationId="{70E8ABFE-CEA1-06D1-A4B2-B1F4430C9096}"/>
          </ac:spMkLst>
        </pc:spChg>
        <pc:spChg chg="mod">
          <ac:chgData name="Haakon SPRIEWALD" userId="b8d286e1-ef59-47c6-81e6-48baef0a6f1e" providerId="ADAL" clId="{2956CB46-70BE-48FE-ACFA-44E797778CE3}" dt="2026-08-11T13:47:25.191" v="484" actId="14100"/>
          <ac:spMkLst>
            <pc:docMk/>
            <pc:sldMk cId="1869948759" sldId="375"/>
            <ac:spMk id="8" creationId="{29289597-0832-A070-6820-895A46411BB0}"/>
          </ac:spMkLst>
        </pc:spChg>
        <pc:spChg chg="mod">
          <ac:chgData name="Haakon SPRIEWALD" userId="b8d286e1-ef59-47c6-81e6-48baef0a6f1e" providerId="ADAL" clId="{2956CB46-70BE-48FE-ACFA-44E797778CE3}" dt="2026-08-11T13:47:22.611" v="483" actId="14100"/>
          <ac:spMkLst>
            <pc:docMk/>
            <pc:sldMk cId="1869948759" sldId="375"/>
            <ac:spMk id="10" creationId="{DA68C2C9-0C91-4B56-F8A1-58E53128ACFB}"/>
          </ac:spMkLst>
        </pc:spChg>
      </pc:sldChg>
      <pc:sldChg chg="modSp mod">
        <pc:chgData name="Haakon SPRIEWALD" userId="b8d286e1-ef59-47c6-81e6-48baef0a6f1e" providerId="ADAL" clId="{2956CB46-70BE-48FE-ACFA-44E797778CE3}" dt="2026-08-11T13:48:08.515" v="495" actId="962"/>
        <pc:sldMkLst>
          <pc:docMk/>
          <pc:sldMk cId="1160516930" sldId="376"/>
        </pc:sldMkLst>
        <pc:spChg chg="mod">
          <ac:chgData name="Haakon SPRIEWALD" userId="b8d286e1-ef59-47c6-81e6-48baef0a6f1e" providerId="ADAL" clId="{2956CB46-70BE-48FE-ACFA-44E797778CE3}" dt="2026-08-11T13:47:48.442" v="487" actId="403"/>
          <ac:spMkLst>
            <pc:docMk/>
            <pc:sldMk cId="1160516930" sldId="376"/>
            <ac:spMk id="6" creationId="{6B78AD65-AB92-B1C6-7058-4407102A44DE}"/>
          </ac:spMkLst>
        </pc:spChg>
        <pc:picChg chg="mod">
          <ac:chgData name="Haakon SPRIEWALD" userId="b8d286e1-ef59-47c6-81e6-48baef0a6f1e" providerId="ADAL" clId="{2956CB46-70BE-48FE-ACFA-44E797778CE3}" dt="2026-08-11T13:48:08.515" v="495" actId="962"/>
          <ac:picMkLst>
            <pc:docMk/>
            <pc:sldMk cId="1160516930" sldId="376"/>
            <ac:picMk id="8" creationId="{AC472802-AFE7-996E-C8E4-B371E9C82159}"/>
          </ac:picMkLst>
        </pc:picChg>
      </pc:sldChg>
      <pc:sldChg chg="modSp mod">
        <pc:chgData name="Haakon SPRIEWALD" userId="b8d286e1-ef59-47c6-81e6-48baef0a6f1e" providerId="ADAL" clId="{2956CB46-70BE-48FE-ACFA-44E797778CE3}" dt="2026-08-11T14:11:10.846" v="2571" actId="1076"/>
        <pc:sldMkLst>
          <pc:docMk/>
          <pc:sldMk cId="556183495" sldId="377"/>
        </pc:sldMkLst>
        <pc:spChg chg="mod">
          <ac:chgData name="Haakon SPRIEWALD" userId="b8d286e1-ef59-47c6-81e6-48baef0a6f1e" providerId="ADAL" clId="{2956CB46-70BE-48FE-ACFA-44E797778CE3}" dt="2026-08-11T14:09:35.031" v="2416" actId="1076"/>
          <ac:spMkLst>
            <pc:docMk/>
            <pc:sldMk cId="556183495" sldId="377"/>
            <ac:spMk id="2" creationId="{9BDFA209-2C5A-7A12-C623-6F3632F0C5A7}"/>
          </ac:spMkLst>
        </pc:spChg>
        <pc:spChg chg="mod">
          <ac:chgData name="Haakon SPRIEWALD" userId="b8d286e1-ef59-47c6-81e6-48baef0a6f1e" providerId="ADAL" clId="{2956CB46-70BE-48FE-ACFA-44E797778CE3}" dt="2026-08-11T14:09:43.424" v="2419" actId="14100"/>
          <ac:spMkLst>
            <pc:docMk/>
            <pc:sldMk cId="556183495" sldId="377"/>
            <ac:spMk id="6" creationId="{5123AC72-E390-73C3-CB47-3D2C6AE91D1F}"/>
          </ac:spMkLst>
        </pc:spChg>
        <pc:picChg chg="mod">
          <ac:chgData name="Haakon SPRIEWALD" userId="b8d286e1-ef59-47c6-81e6-48baef0a6f1e" providerId="ADAL" clId="{2956CB46-70BE-48FE-ACFA-44E797778CE3}" dt="2026-08-11T14:10:36.538" v="2570" actId="962"/>
          <ac:picMkLst>
            <pc:docMk/>
            <pc:sldMk cId="556183495" sldId="377"/>
            <ac:picMk id="8" creationId="{73674023-1817-AF83-D8C1-73DA3028E50F}"/>
          </ac:picMkLst>
        </pc:picChg>
        <pc:picChg chg="mod">
          <ac:chgData name="Haakon SPRIEWALD" userId="b8d286e1-ef59-47c6-81e6-48baef0a6f1e" providerId="ADAL" clId="{2956CB46-70BE-48FE-ACFA-44E797778CE3}" dt="2026-08-11T14:11:10.846" v="2571" actId="1076"/>
          <ac:picMkLst>
            <pc:docMk/>
            <pc:sldMk cId="556183495" sldId="377"/>
            <ac:picMk id="10" creationId="{691D856E-C600-AE46-E7E8-BDA7C9293D7E}"/>
          </ac:picMkLst>
        </pc:picChg>
      </pc:sldChg>
      <pc:sldChg chg="modSp mod">
        <pc:chgData name="Haakon SPRIEWALD" userId="b8d286e1-ef59-47c6-81e6-48baef0a6f1e" providerId="ADAL" clId="{2956CB46-70BE-48FE-ACFA-44E797778CE3}" dt="2026-08-11T14:12:34.103" v="2584" actId="12"/>
        <pc:sldMkLst>
          <pc:docMk/>
          <pc:sldMk cId="531600943" sldId="378"/>
        </pc:sldMkLst>
        <pc:spChg chg="mod">
          <ac:chgData name="Haakon SPRIEWALD" userId="b8d286e1-ef59-47c6-81e6-48baef0a6f1e" providerId="ADAL" clId="{2956CB46-70BE-48FE-ACFA-44E797778CE3}" dt="2026-08-11T14:12:34.103" v="2584" actId="12"/>
          <ac:spMkLst>
            <pc:docMk/>
            <pc:sldMk cId="531600943" sldId="378"/>
            <ac:spMk id="3" creationId="{59FE5514-87CD-B36D-9F93-F0149AE2A46A}"/>
          </ac:spMkLst>
        </pc:spChg>
      </pc:sldChg>
      <pc:sldChg chg="modSp mod">
        <pc:chgData name="Haakon SPRIEWALD" userId="b8d286e1-ef59-47c6-81e6-48baef0a6f1e" providerId="ADAL" clId="{2956CB46-70BE-48FE-ACFA-44E797778CE3}" dt="2026-08-11T14:12:12.028" v="2583" actId="20577"/>
        <pc:sldMkLst>
          <pc:docMk/>
          <pc:sldMk cId="3808596049" sldId="379"/>
        </pc:sldMkLst>
        <pc:spChg chg="mod">
          <ac:chgData name="Haakon SPRIEWALD" userId="b8d286e1-ef59-47c6-81e6-48baef0a6f1e" providerId="ADAL" clId="{2956CB46-70BE-48FE-ACFA-44E797778CE3}" dt="2026-08-11T14:11:31.097" v="2578" actId="403"/>
          <ac:spMkLst>
            <pc:docMk/>
            <pc:sldMk cId="3808596049" sldId="379"/>
            <ac:spMk id="6" creationId="{1B270FBA-72E2-939C-185B-A2DA69E8A49D}"/>
          </ac:spMkLst>
        </pc:spChg>
        <pc:spChg chg="mod">
          <ac:chgData name="Haakon SPRIEWALD" userId="b8d286e1-ef59-47c6-81e6-48baef0a6f1e" providerId="ADAL" clId="{2956CB46-70BE-48FE-ACFA-44E797778CE3}" dt="2026-08-11T14:12:07.548" v="2581" actId="20577"/>
          <ac:spMkLst>
            <pc:docMk/>
            <pc:sldMk cId="3808596049" sldId="379"/>
            <ac:spMk id="8" creationId="{535837A4-FFDD-7CF7-1CF4-2315A4D96C6C}"/>
          </ac:spMkLst>
        </pc:spChg>
        <pc:spChg chg="mod">
          <ac:chgData name="Haakon SPRIEWALD" userId="b8d286e1-ef59-47c6-81e6-48baef0a6f1e" providerId="ADAL" clId="{2956CB46-70BE-48FE-ACFA-44E797778CE3}" dt="2026-08-11T14:12:09.778" v="2582" actId="20577"/>
          <ac:spMkLst>
            <pc:docMk/>
            <pc:sldMk cId="3808596049" sldId="379"/>
            <ac:spMk id="12" creationId="{CE567957-8DE0-1EFE-A220-5A8121FCF8F4}"/>
          </ac:spMkLst>
        </pc:spChg>
        <pc:spChg chg="mod">
          <ac:chgData name="Haakon SPRIEWALD" userId="b8d286e1-ef59-47c6-81e6-48baef0a6f1e" providerId="ADAL" clId="{2956CB46-70BE-48FE-ACFA-44E797778CE3}" dt="2026-08-11T14:12:12.028" v="2583" actId="20577"/>
          <ac:spMkLst>
            <pc:docMk/>
            <pc:sldMk cId="3808596049" sldId="379"/>
            <ac:spMk id="14" creationId="{E5EC959B-DE82-C7CE-0FAA-2ACB8F286AE7}"/>
          </ac:spMkLst>
        </pc:spChg>
      </pc:sldChg>
      <pc:sldChg chg="modSp mod">
        <pc:chgData name="Haakon SPRIEWALD" userId="b8d286e1-ef59-47c6-81e6-48baef0a6f1e" providerId="ADAL" clId="{2956CB46-70BE-48FE-ACFA-44E797778CE3}" dt="2026-08-11T14:09:10.219" v="2414" actId="1582"/>
        <pc:sldMkLst>
          <pc:docMk/>
          <pc:sldMk cId="1408511488" sldId="380"/>
        </pc:sldMkLst>
        <pc:spChg chg="mod">
          <ac:chgData name="Haakon SPRIEWALD" userId="b8d286e1-ef59-47c6-81e6-48baef0a6f1e" providerId="ADAL" clId="{2956CB46-70BE-48FE-ACFA-44E797778CE3}" dt="2026-08-11T14:08:26.869" v="2405" actId="1076"/>
          <ac:spMkLst>
            <pc:docMk/>
            <pc:sldMk cId="1408511488" sldId="380"/>
            <ac:spMk id="2" creationId="{04817EF9-0323-2ADC-EBAE-EFC4CDBA3FB6}"/>
          </ac:spMkLst>
        </pc:spChg>
        <pc:spChg chg="mod">
          <ac:chgData name="Haakon SPRIEWALD" userId="b8d286e1-ef59-47c6-81e6-48baef0a6f1e" providerId="ADAL" clId="{2956CB46-70BE-48FE-ACFA-44E797778CE3}" dt="2026-08-11T14:09:10.219" v="2414" actId="1582"/>
          <ac:spMkLst>
            <pc:docMk/>
            <pc:sldMk cId="1408511488" sldId="380"/>
            <ac:spMk id="6" creationId="{56B375A7-03DE-17E5-A875-12F81B6DA0A6}"/>
          </ac:spMkLst>
        </pc:spChg>
        <pc:spChg chg="mod">
          <ac:chgData name="Haakon SPRIEWALD" userId="b8d286e1-ef59-47c6-81e6-48baef0a6f1e" providerId="ADAL" clId="{2956CB46-70BE-48FE-ACFA-44E797778CE3}" dt="2026-08-11T14:09:10.219" v="2414" actId="1582"/>
          <ac:spMkLst>
            <pc:docMk/>
            <pc:sldMk cId="1408511488" sldId="380"/>
            <ac:spMk id="8" creationId="{6A51A2E3-7A20-44C3-6F94-698180CBEE7B}"/>
          </ac:spMkLst>
        </pc:spChg>
        <pc:picChg chg="mod">
          <ac:chgData name="Haakon SPRIEWALD" userId="b8d286e1-ef59-47c6-81e6-48baef0a6f1e" providerId="ADAL" clId="{2956CB46-70BE-48FE-ACFA-44E797778CE3}" dt="2026-08-11T14:08:46.631" v="2409" actId="1076"/>
          <ac:picMkLst>
            <pc:docMk/>
            <pc:sldMk cId="1408511488" sldId="380"/>
            <ac:picMk id="10" creationId="{3F2555A2-A951-20C5-F792-DFB722F0F4BF}"/>
          </ac:picMkLst>
        </pc:picChg>
        <pc:picChg chg="mod">
          <ac:chgData name="Haakon SPRIEWALD" userId="b8d286e1-ef59-47c6-81e6-48baef0a6f1e" providerId="ADAL" clId="{2956CB46-70BE-48FE-ACFA-44E797778CE3}" dt="2026-08-11T14:08:51.710" v="2411" actId="14100"/>
          <ac:picMkLst>
            <pc:docMk/>
            <pc:sldMk cId="1408511488" sldId="380"/>
            <ac:picMk id="12" creationId="{E1B0F405-7697-F77D-1855-F026532FBD1F}"/>
          </ac:picMkLst>
        </pc:picChg>
      </pc:sldChg>
      <pc:sldChg chg="addSp delSp modSp mod">
        <pc:chgData name="Haakon SPRIEWALD" userId="b8d286e1-ef59-47c6-81e6-48baef0a6f1e" providerId="ADAL" clId="{2956CB46-70BE-48FE-ACFA-44E797778CE3}" dt="2026-08-11T14:08:18.845" v="2403" actId="1076"/>
        <pc:sldMkLst>
          <pc:docMk/>
          <pc:sldMk cId="4071860567" sldId="381"/>
        </pc:sldMkLst>
        <pc:spChg chg="mod">
          <ac:chgData name="Haakon SPRIEWALD" userId="b8d286e1-ef59-47c6-81e6-48baef0a6f1e" providerId="ADAL" clId="{2956CB46-70BE-48FE-ACFA-44E797778CE3}" dt="2026-08-11T14:08:18.845" v="2403" actId="1076"/>
          <ac:spMkLst>
            <pc:docMk/>
            <pc:sldMk cId="4071860567" sldId="381"/>
            <ac:spMk id="2" creationId="{C5686B4D-0CB5-D59E-97B3-154A4603490E}"/>
          </ac:spMkLst>
        </pc:spChg>
        <pc:spChg chg="del">
          <ac:chgData name="Haakon SPRIEWALD" userId="b8d286e1-ef59-47c6-81e6-48baef0a6f1e" providerId="ADAL" clId="{2956CB46-70BE-48FE-ACFA-44E797778CE3}" dt="2026-08-11T14:01:54.286" v="1383" actId="478"/>
          <ac:spMkLst>
            <pc:docMk/>
            <pc:sldMk cId="4071860567" sldId="381"/>
            <ac:spMk id="3" creationId="{E8A9A288-EC9F-11E1-643E-C2DA3FF657B9}"/>
          </ac:spMkLst>
        </pc:spChg>
        <pc:spChg chg="add mod ord">
          <ac:chgData name="Haakon SPRIEWALD" userId="b8d286e1-ef59-47c6-81e6-48baef0a6f1e" providerId="ADAL" clId="{2956CB46-70BE-48FE-ACFA-44E797778CE3}" dt="2026-08-11T14:07:27.335" v="2399" actId="1076"/>
          <ac:spMkLst>
            <pc:docMk/>
            <pc:sldMk cId="4071860567" sldId="381"/>
            <ac:spMk id="5" creationId="{E4AB5B9E-4055-1264-0B78-84ABE49EAA94}"/>
          </ac:spMkLst>
        </pc:spChg>
        <pc:spChg chg="mod">
          <ac:chgData name="Haakon SPRIEWALD" userId="b8d286e1-ef59-47c6-81e6-48baef0a6f1e" providerId="ADAL" clId="{2956CB46-70BE-48FE-ACFA-44E797778CE3}" dt="2026-08-11T14:07:34.262" v="2402" actId="1076"/>
          <ac:spMkLst>
            <pc:docMk/>
            <pc:sldMk cId="4071860567" sldId="381"/>
            <ac:spMk id="6" creationId="{7C0DFB19-E9D3-DD84-CF30-12AB9E2E223B}"/>
          </ac:spMkLst>
        </pc:spChg>
        <pc:spChg chg="add del mod">
          <ac:chgData name="Haakon SPRIEWALD" userId="b8d286e1-ef59-47c6-81e6-48baef0a6f1e" providerId="ADAL" clId="{2956CB46-70BE-48FE-ACFA-44E797778CE3}" dt="2026-08-11T14:01:57.065" v="1384" actId="478"/>
          <ac:spMkLst>
            <pc:docMk/>
            <pc:sldMk cId="4071860567" sldId="381"/>
            <ac:spMk id="10" creationId="{285B42A7-11D6-A062-C974-D9E964A1F006}"/>
          </ac:spMkLst>
        </pc:spChg>
        <pc:picChg chg="mod ord">
          <ac:chgData name="Haakon SPRIEWALD" userId="b8d286e1-ef59-47c6-81e6-48baef0a6f1e" providerId="ADAL" clId="{2956CB46-70BE-48FE-ACFA-44E797778CE3}" dt="2026-08-11T14:07:32.090" v="2401" actId="14100"/>
          <ac:picMkLst>
            <pc:docMk/>
            <pc:sldMk cId="4071860567" sldId="381"/>
            <ac:picMk id="8" creationId="{C46C54AF-1452-265D-F6E8-AE896D9E87FD}"/>
          </ac:picMkLst>
        </pc:picChg>
      </pc:sldChg>
      <pc:sldChg chg="modSp mod">
        <pc:chgData name="Haakon SPRIEWALD" userId="b8d286e1-ef59-47c6-81e6-48baef0a6f1e" providerId="ADAL" clId="{2956CB46-70BE-48FE-ACFA-44E797778CE3}" dt="2026-08-11T14:09:19.345" v="2415" actId="1582"/>
        <pc:sldMkLst>
          <pc:docMk/>
          <pc:sldMk cId="1464362866" sldId="382"/>
        </pc:sldMkLst>
        <pc:spChg chg="mod">
          <ac:chgData name="Haakon SPRIEWALD" userId="b8d286e1-ef59-47c6-81e6-48baef0a6f1e" providerId="ADAL" clId="{2956CB46-70BE-48FE-ACFA-44E797778CE3}" dt="2026-08-11T14:01:01.549" v="1376" actId="2085"/>
          <ac:spMkLst>
            <pc:docMk/>
            <pc:sldMk cId="1464362866" sldId="382"/>
            <ac:spMk id="9" creationId="{00CAB194-E2A1-4AA2-263C-BFEE838FC297}"/>
          </ac:spMkLst>
        </pc:spChg>
        <pc:spChg chg="mod">
          <ac:chgData name="Haakon SPRIEWALD" userId="b8d286e1-ef59-47c6-81e6-48baef0a6f1e" providerId="ADAL" clId="{2956CB46-70BE-48FE-ACFA-44E797778CE3}" dt="2026-08-11T14:09:19.345" v="2415" actId="1582"/>
          <ac:spMkLst>
            <pc:docMk/>
            <pc:sldMk cId="1464362866" sldId="382"/>
            <ac:spMk id="10" creationId="{E3C83706-EE58-AC4D-C979-F9C827A154E6}"/>
          </ac:spMkLst>
        </pc:spChg>
        <pc:spChg chg="mod">
          <ac:chgData name="Haakon SPRIEWALD" userId="b8d286e1-ef59-47c6-81e6-48baef0a6f1e" providerId="ADAL" clId="{2956CB46-70BE-48FE-ACFA-44E797778CE3}" dt="2026-08-11T14:09:19.345" v="2415" actId="1582"/>
          <ac:spMkLst>
            <pc:docMk/>
            <pc:sldMk cId="1464362866" sldId="382"/>
            <ac:spMk id="11" creationId="{FF58DE35-7A35-9A06-EA7F-EBCB7AB8A679}"/>
          </ac:spMkLst>
        </pc:spChg>
      </pc:sldChg>
      <pc:sldChg chg="modSp mod">
        <pc:chgData name="Haakon SPRIEWALD" userId="b8d286e1-ef59-47c6-81e6-48baef0a6f1e" providerId="ADAL" clId="{2956CB46-70BE-48FE-ACFA-44E797778CE3}" dt="2026-08-11T14:00:36.724" v="1373" actId="948"/>
        <pc:sldMkLst>
          <pc:docMk/>
          <pc:sldMk cId="1398844232" sldId="383"/>
        </pc:sldMkLst>
        <pc:spChg chg="mod">
          <ac:chgData name="Haakon SPRIEWALD" userId="b8d286e1-ef59-47c6-81e6-48baef0a6f1e" providerId="ADAL" clId="{2956CB46-70BE-48FE-ACFA-44E797778CE3}" dt="2026-08-11T14:00:36.724" v="1373" actId="948"/>
          <ac:spMkLst>
            <pc:docMk/>
            <pc:sldMk cId="1398844232" sldId="383"/>
            <ac:spMk id="3" creationId="{03CCE3CF-AF2D-16B4-AEEA-DDD29724A3DE}"/>
          </ac:spMkLst>
        </pc:spChg>
      </pc:sldChg>
      <pc:sldChg chg="addSp delSp modSp mod">
        <pc:chgData name="Haakon SPRIEWALD" userId="b8d286e1-ef59-47c6-81e6-48baef0a6f1e" providerId="ADAL" clId="{2956CB46-70BE-48FE-ACFA-44E797778CE3}" dt="2026-08-11T14:00:15.966" v="1368" actId="948"/>
        <pc:sldMkLst>
          <pc:docMk/>
          <pc:sldMk cId="3999954323" sldId="384"/>
        </pc:sldMkLst>
        <pc:spChg chg="mod">
          <ac:chgData name="Haakon SPRIEWALD" userId="b8d286e1-ef59-47c6-81e6-48baef0a6f1e" providerId="ADAL" clId="{2956CB46-70BE-48FE-ACFA-44E797778CE3}" dt="2026-08-11T13:59:51.304" v="1365" actId="1076"/>
          <ac:spMkLst>
            <pc:docMk/>
            <pc:sldMk cId="3999954323" sldId="384"/>
            <ac:spMk id="2" creationId="{3AD21E68-6729-5699-5CB4-B020C0A98E56}"/>
          </ac:spMkLst>
        </pc:spChg>
        <pc:spChg chg="add ord">
          <ac:chgData name="Haakon SPRIEWALD" userId="b8d286e1-ef59-47c6-81e6-48baef0a6f1e" providerId="ADAL" clId="{2956CB46-70BE-48FE-ACFA-44E797778CE3}" dt="2026-08-11T13:59:40.049" v="1363" actId="13244"/>
          <ac:spMkLst>
            <pc:docMk/>
            <pc:sldMk cId="3999954323" sldId="384"/>
            <ac:spMk id="4" creationId="{504B5534-7BB5-63A5-40F1-769BD1F7A419}"/>
          </ac:spMkLst>
        </pc:spChg>
        <pc:spChg chg="del">
          <ac:chgData name="Haakon SPRIEWALD" userId="b8d286e1-ef59-47c6-81e6-48baef0a6f1e" providerId="ADAL" clId="{2956CB46-70BE-48FE-ACFA-44E797778CE3}" dt="2026-08-11T13:59:20.868" v="1360" actId="478"/>
          <ac:spMkLst>
            <pc:docMk/>
            <pc:sldMk cId="3999954323" sldId="384"/>
            <ac:spMk id="6" creationId="{A99AFB03-7C32-98C1-E5B2-15B4BE3BC274}"/>
          </ac:spMkLst>
        </pc:spChg>
        <pc:spChg chg="mod">
          <ac:chgData name="Haakon SPRIEWALD" userId="b8d286e1-ef59-47c6-81e6-48baef0a6f1e" providerId="ADAL" clId="{2956CB46-70BE-48FE-ACFA-44E797778CE3}" dt="2026-08-11T14:00:15.966" v="1368" actId="948"/>
          <ac:spMkLst>
            <pc:docMk/>
            <pc:sldMk cId="3999954323" sldId="384"/>
            <ac:spMk id="7" creationId="{06CB8F1B-BE08-E6FC-DEB9-E436BFD24B38}"/>
          </ac:spMkLst>
        </pc:spChg>
        <pc:spChg chg="mod">
          <ac:chgData name="Haakon SPRIEWALD" userId="b8d286e1-ef59-47c6-81e6-48baef0a6f1e" providerId="ADAL" clId="{2956CB46-70BE-48FE-ACFA-44E797778CE3}" dt="2026-08-11T14:00:15.966" v="1368" actId="948"/>
          <ac:spMkLst>
            <pc:docMk/>
            <pc:sldMk cId="3999954323" sldId="384"/>
            <ac:spMk id="10" creationId="{1A87D179-A4A7-9E5D-8C61-0A393B6669F5}"/>
          </ac:spMkLst>
        </pc:spChg>
        <pc:spChg chg="mod">
          <ac:chgData name="Haakon SPRIEWALD" userId="b8d286e1-ef59-47c6-81e6-48baef0a6f1e" providerId="ADAL" clId="{2956CB46-70BE-48FE-ACFA-44E797778CE3}" dt="2026-08-11T14:00:15.966" v="1368" actId="948"/>
          <ac:spMkLst>
            <pc:docMk/>
            <pc:sldMk cId="3999954323" sldId="384"/>
            <ac:spMk id="12" creationId="{0CF5926A-2113-1029-099E-6B1A18BE8675}"/>
          </ac:spMkLst>
        </pc:spChg>
        <pc:spChg chg="mod">
          <ac:chgData name="Haakon SPRIEWALD" userId="b8d286e1-ef59-47c6-81e6-48baef0a6f1e" providerId="ADAL" clId="{2956CB46-70BE-48FE-ACFA-44E797778CE3}" dt="2026-08-11T14:00:15.966" v="1368" actId="948"/>
          <ac:spMkLst>
            <pc:docMk/>
            <pc:sldMk cId="3999954323" sldId="384"/>
            <ac:spMk id="14" creationId="{35E2DC34-AA36-BAE7-8CBF-1E56C90D4BBA}"/>
          </ac:spMkLst>
        </pc:spChg>
        <pc:spChg chg="mod">
          <ac:chgData name="Haakon SPRIEWALD" userId="b8d286e1-ef59-47c6-81e6-48baef0a6f1e" providerId="ADAL" clId="{2956CB46-70BE-48FE-ACFA-44E797778CE3}" dt="2026-08-11T14:00:15.966" v="1368" actId="948"/>
          <ac:spMkLst>
            <pc:docMk/>
            <pc:sldMk cId="3999954323" sldId="384"/>
            <ac:spMk id="16" creationId="{12EAD5F2-204C-09F0-01AE-D95AE64C2533}"/>
          </ac:spMkLst>
        </pc:spChg>
        <pc:spChg chg="mod">
          <ac:chgData name="Haakon SPRIEWALD" userId="b8d286e1-ef59-47c6-81e6-48baef0a6f1e" providerId="ADAL" clId="{2956CB46-70BE-48FE-ACFA-44E797778CE3}" dt="2026-08-11T14:00:15.966" v="1368" actId="948"/>
          <ac:spMkLst>
            <pc:docMk/>
            <pc:sldMk cId="3999954323" sldId="384"/>
            <ac:spMk id="18" creationId="{1A4C5888-02E4-27DB-0F90-4CD77CF1AFAC}"/>
          </ac:spMkLst>
        </pc:spChg>
        <pc:spChg chg="mod">
          <ac:chgData name="Haakon SPRIEWALD" userId="b8d286e1-ef59-47c6-81e6-48baef0a6f1e" providerId="ADAL" clId="{2956CB46-70BE-48FE-ACFA-44E797778CE3}" dt="2026-08-11T14:00:15.966" v="1368" actId="948"/>
          <ac:spMkLst>
            <pc:docMk/>
            <pc:sldMk cId="3999954323" sldId="384"/>
            <ac:spMk id="20" creationId="{7C76024D-02D7-E371-29DA-03D739150148}"/>
          </ac:spMkLst>
        </pc:spChg>
      </pc:sldChg>
      <pc:sldChg chg="addSp delSp modSp mod">
        <pc:chgData name="Haakon SPRIEWALD" userId="b8d286e1-ef59-47c6-81e6-48baef0a6f1e" providerId="ADAL" clId="{2956CB46-70BE-48FE-ACFA-44E797778CE3}" dt="2026-08-11T13:59:31.034" v="1361" actId="1076"/>
        <pc:sldMkLst>
          <pc:docMk/>
          <pc:sldMk cId="1151998666" sldId="385"/>
        </pc:sldMkLst>
        <pc:spChg chg="add mod ord">
          <ac:chgData name="Haakon SPRIEWALD" userId="b8d286e1-ef59-47c6-81e6-48baef0a6f1e" providerId="ADAL" clId="{2956CB46-70BE-48FE-ACFA-44E797778CE3}" dt="2026-08-11T13:59:31.034" v="1361" actId="1076"/>
          <ac:spMkLst>
            <pc:docMk/>
            <pc:sldMk cId="1151998666" sldId="385"/>
            <ac:spMk id="4" creationId="{9568656D-1F49-F712-D086-E62879A66AB8}"/>
          </ac:spMkLst>
        </pc:spChg>
        <pc:spChg chg="del">
          <ac:chgData name="Haakon SPRIEWALD" userId="b8d286e1-ef59-47c6-81e6-48baef0a6f1e" providerId="ADAL" clId="{2956CB46-70BE-48FE-ACFA-44E797778CE3}" dt="2026-08-11T13:58:13.068" v="1353" actId="478"/>
          <ac:spMkLst>
            <pc:docMk/>
            <pc:sldMk cId="1151998666" sldId="385"/>
            <ac:spMk id="6" creationId="{AE87B0C8-E04D-17C6-FFF9-802612A6FBAC}"/>
          </ac:spMkLst>
        </pc:spChg>
        <pc:spChg chg="mod">
          <ac:chgData name="Haakon SPRIEWALD" userId="b8d286e1-ef59-47c6-81e6-48baef0a6f1e" providerId="ADAL" clId="{2956CB46-70BE-48FE-ACFA-44E797778CE3}" dt="2026-08-11T13:58:26.804" v="1355" actId="1076"/>
          <ac:spMkLst>
            <pc:docMk/>
            <pc:sldMk cId="1151998666" sldId="385"/>
            <ac:spMk id="8" creationId="{E7B00C13-56E2-BF4A-16EB-CABCA6C37C6E}"/>
          </ac:spMkLst>
        </pc:spChg>
        <pc:spChg chg="mod">
          <ac:chgData name="Haakon SPRIEWALD" userId="b8d286e1-ef59-47c6-81e6-48baef0a6f1e" providerId="ADAL" clId="{2956CB46-70BE-48FE-ACFA-44E797778CE3}" dt="2026-08-11T13:58:41.245" v="1358" actId="1076"/>
          <ac:spMkLst>
            <pc:docMk/>
            <pc:sldMk cId="1151998666" sldId="385"/>
            <ac:spMk id="10" creationId="{25738241-B359-2358-8883-21214DDD53BF}"/>
          </ac:spMkLst>
        </pc:spChg>
        <pc:spChg chg="mod">
          <ac:chgData name="Haakon SPRIEWALD" userId="b8d286e1-ef59-47c6-81e6-48baef0a6f1e" providerId="ADAL" clId="{2956CB46-70BE-48FE-ACFA-44E797778CE3}" dt="2026-08-11T13:58:26.804" v="1355" actId="1076"/>
          <ac:spMkLst>
            <pc:docMk/>
            <pc:sldMk cId="1151998666" sldId="385"/>
            <ac:spMk id="12" creationId="{FA8D881B-568F-C085-BB09-9E9010FB2D87}"/>
          </ac:spMkLst>
        </pc:spChg>
        <pc:spChg chg="mod">
          <ac:chgData name="Haakon SPRIEWALD" userId="b8d286e1-ef59-47c6-81e6-48baef0a6f1e" providerId="ADAL" clId="{2956CB46-70BE-48FE-ACFA-44E797778CE3}" dt="2026-08-11T13:58:26.804" v="1355" actId="1076"/>
          <ac:spMkLst>
            <pc:docMk/>
            <pc:sldMk cId="1151998666" sldId="385"/>
            <ac:spMk id="14" creationId="{24CE67E8-CD04-C281-6E00-F910D696F861}"/>
          </ac:spMkLst>
        </pc:spChg>
      </pc:sldChg>
      <pc:sldChg chg="addSp delSp modSp mod">
        <pc:chgData name="Haakon SPRIEWALD" userId="b8d286e1-ef59-47c6-81e6-48baef0a6f1e" providerId="ADAL" clId="{2956CB46-70BE-48FE-ACFA-44E797778CE3}" dt="2026-08-11T13:57:25.725" v="1348" actId="1076"/>
        <pc:sldMkLst>
          <pc:docMk/>
          <pc:sldMk cId="1543053093" sldId="386"/>
        </pc:sldMkLst>
        <pc:spChg chg="mod">
          <ac:chgData name="Haakon SPRIEWALD" userId="b8d286e1-ef59-47c6-81e6-48baef0a6f1e" providerId="ADAL" clId="{2956CB46-70BE-48FE-ACFA-44E797778CE3}" dt="2026-08-11T13:57:25.725" v="1348" actId="1076"/>
          <ac:spMkLst>
            <pc:docMk/>
            <pc:sldMk cId="1543053093" sldId="386"/>
            <ac:spMk id="2" creationId="{941FE7D4-0057-8F43-3046-4885CBDFB2D7}"/>
          </ac:spMkLst>
        </pc:spChg>
        <pc:spChg chg="mod">
          <ac:chgData name="Haakon SPRIEWALD" userId="b8d286e1-ef59-47c6-81e6-48baef0a6f1e" providerId="ADAL" clId="{2956CB46-70BE-48FE-ACFA-44E797778CE3}" dt="2026-08-11T13:56:25.992" v="1337" actId="120"/>
          <ac:spMkLst>
            <pc:docMk/>
            <pc:sldMk cId="1543053093" sldId="386"/>
            <ac:spMk id="9" creationId="{5A76216E-17A0-966E-F51D-D8BACD641D5F}"/>
          </ac:spMkLst>
        </pc:spChg>
        <pc:spChg chg="mod">
          <ac:chgData name="Haakon SPRIEWALD" userId="b8d286e1-ef59-47c6-81e6-48baef0a6f1e" providerId="ADAL" clId="{2956CB46-70BE-48FE-ACFA-44E797778CE3}" dt="2026-08-11T13:56:25.992" v="1337" actId="120"/>
          <ac:spMkLst>
            <pc:docMk/>
            <pc:sldMk cId="1543053093" sldId="386"/>
            <ac:spMk id="11" creationId="{59477938-3FB3-CAC8-A212-299456FA84F0}"/>
          </ac:spMkLst>
        </pc:spChg>
        <pc:spChg chg="mod">
          <ac:chgData name="Haakon SPRIEWALD" userId="b8d286e1-ef59-47c6-81e6-48baef0a6f1e" providerId="ADAL" clId="{2956CB46-70BE-48FE-ACFA-44E797778CE3}" dt="2026-08-11T13:56:25.992" v="1337" actId="120"/>
          <ac:spMkLst>
            <pc:docMk/>
            <pc:sldMk cId="1543053093" sldId="386"/>
            <ac:spMk id="13" creationId="{B87C9BFD-DD91-AC5D-B07C-F8A2499D776F}"/>
          </ac:spMkLst>
        </pc:spChg>
        <pc:spChg chg="mod">
          <ac:chgData name="Haakon SPRIEWALD" userId="b8d286e1-ef59-47c6-81e6-48baef0a6f1e" providerId="ADAL" clId="{2956CB46-70BE-48FE-ACFA-44E797778CE3}" dt="2026-08-11T13:56:25.992" v="1337" actId="120"/>
          <ac:spMkLst>
            <pc:docMk/>
            <pc:sldMk cId="1543053093" sldId="386"/>
            <ac:spMk id="15" creationId="{A4472EE4-E8FC-3696-6F95-A72852D38CB1}"/>
          </ac:spMkLst>
        </pc:spChg>
        <pc:picChg chg="add mod ord">
          <ac:chgData name="Haakon SPRIEWALD" userId="b8d286e1-ef59-47c6-81e6-48baef0a6f1e" providerId="ADAL" clId="{2956CB46-70BE-48FE-ACFA-44E797778CE3}" dt="2026-08-11T13:57:06.784" v="1344" actId="13244"/>
          <ac:picMkLst>
            <pc:docMk/>
            <pc:sldMk cId="1543053093" sldId="386"/>
            <ac:picMk id="4" creationId="{CCF8D847-733C-90D5-80BA-A632EF7ED4B7}"/>
          </ac:picMkLst>
        </pc:picChg>
        <pc:picChg chg="add mod ord">
          <ac:chgData name="Haakon SPRIEWALD" userId="b8d286e1-ef59-47c6-81e6-48baef0a6f1e" providerId="ADAL" clId="{2956CB46-70BE-48FE-ACFA-44E797778CE3}" dt="2026-08-11T13:57:12.244" v="1345" actId="13244"/>
          <ac:picMkLst>
            <pc:docMk/>
            <pc:sldMk cId="1543053093" sldId="386"/>
            <ac:picMk id="6" creationId="{02F1B872-EC31-C531-A8C0-E5D6A896B712}"/>
          </ac:picMkLst>
        </pc:picChg>
        <pc:picChg chg="del mod">
          <ac:chgData name="Haakon SPRIEWALD" userId="b8d286e1-ef59-47c6-81e6-48baef0a6f1e" providerId="ADAL" clId="{2956CB46-70BE-48FE-ACFA-44E797778CE3}" dt="2026-08-11T13:52:31.421" v="802" actId="478"/>
          <ac:picMkLst>
            <pc:docMk/>
            <pc:sldMk cId="1543053093" sldId="386"/>
            <ac:picMk id="8" creationId="{7537AD71-CEFA-74FF-2D97-E58BB108A109}"/>
          </ac:picMkLst>
        </pc:picChg>
        <pc:picChg chg="add mod ord">
          <ac:chgData name="Haakon SPRIEWALD" userId="b8d286e1-ef59-47c6-81e6-48baef0a6f1e" providerId="ADAL" clId="{2956CB46-70BE-48FE-ACFA-44E797778CE3}" dt="2026-08-11T13:57:15.953" v="1346" actId="13244"/>
          <ac:picMkLst>
            <pc:docMk/>
            <pc:sldMk cId="1543053093" sldId="386"/>
            <ac:picMk id="10" creationId="{A72D7935-325B-3F21-DB24-2351FBC5D28E}"/>
          </ac:picMkLst>
        </pc:picChg>
        <pc:picChg chg="add mod ord">
          <ac:chgData name="Haakon SPRIEWALD" userId="b8d286e1-ef59-47c6-81e6-48baef0a6f1e" providerId="ADAL" clId="{2956CB46-70BE-48FE-ACFA-44E797778CE3}" dt="2026-08-11T13:57:19.828" v="1347" actId="13244"/>
          <ac:picMkLst>
            <pc:docMk/>
            <pc:sldMk cId="1543053093" sldId="386"/>
            <ac:picMk id="14" creationId="{4831CBB9-5D06-35FF-3F79-6A9B86AF556F}"/>
          </ac:picMkLst>
        </pc:picChg>
      </pc:sldChg>
      <pc:sldChg chg="modSp new del mod">
        <pc:chgData name="Haakon SPRIEWALD" userId="b8d286e1-ef59-47c6-81e6-48baef0a6f1e" providerId="ADAL" clId="{2956CB46-70BE-48FE-ACFA-44E797778CE3}" dt="2026-08-11T12:53:06.172" v="82" actId="47"/>
        <pc:sldMkLst>
          <pc:docMk/>
          <pc:sldMk cId="1409660380" sldId="387"/>
        </pc:sldMkLst>
        <pc:spChg chg="mod">
          <ac:chgData name="Haakon SPRIEWALD" userId="b8d286e1-ef59-47c6-81e6-48baef0a6f1e" providerId="ADAL" clId="{2956CB46-70BE-48FE-ACFA-44E797778CE3}" dt="2026-08-11T12:51:47.737" v="63" actId="14100"/>
          <ac:spMkLst>
            <pc:docMk/>
            <pc:sldMk cId="1409660380" sldId="387"/>
            <ac:spMk id="3" creationId="{8714512D-B060-AC65-C78C-382FB7C00EA2}"/>
          </ac:spMkLst>
        </pc:spChg>
      </pc:sldChg>
      <pc:sldChg chg="modSp add mod ord">
        <pc:chgData name="Haakon SPRIEWALD" userId="b8d286e1-ef59-47c6-81e6-48baef0a6f1e" providerId="ADAL" clId="{2956CB46-70BE-48FE-ACFA-44E797778CE3}" dt="2026-08-11T13:39:30.429" v="365"/>
        <pc:sldMkLst>
          <pc:docMk/>
          <pc:sldMk cId="2315260324" sldId="387"/>
        </pc:sldMkLst>
        <pc:spChg chg="mod">
          <ac:chgData name="Haakon SPRIEWALD" userId="b8d286e1-ef59-47c6-81e6-48baef0a6f1e" providerId="ADAL" clId="{2956CB46-70BE-48FE-ACFA-44E797778CE3}" dt="2026-08-11T13:39:21.856" v="362" actId="20577"/>
          <ac:spMkLst>
            <pc:docMk/>
            <pc:sldMk cId="2315260324" sldId="387"/>
            <ac:spMk id="2" creationId="{17A5504F-27AA-1A19-6FDE-F9D5EDCA0F24}"/>
          </ac:spMkLst>
        </pc:spChg>
        <pc:picChg chg="mod">
          <ac:chgData name="Haakon SPRIEWALD" userId="b8d286e1-ef59-47c6-81e6-48baef0a6f1e" providerId="ADAL" clId="{2956CB46-70BE-48FE-ACFA-44E797778CE3}" dt="2026-08-11T13:39:24.876" v="363" actId="1076"/>
          <ac:picMkLst>
            <pc:docMk/>
            <pc:sldMk cId="2315260324" sldId="387"/>
            <ac:picMk id="8" creationId="{FBB86BEF-6EE6-3200-664D-3440833E49FA}"/>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s-CO"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youtube.com/watch?v=UXIlqvPKdxs"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youtube.com/watch?v=UXIlqvPKdxs"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www.youtube.com/watch?v=wsfuvqyW2M0"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reliefweb.int/report/world/guidance-adapt-food-security-data-collection-tools-generate-better-information-persons-disabilities"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www.globalprotectioncluster.org/wp-content/uploads/Disability_Prevalence-and-Impact_FINAL-2.pdf"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s://www.un.org/development/desa/disabilities/convention-on-the-rights-of-persons-with-disabilities.html" TargetMode="External"/><Relationship Id="rId7" Type="http://schemas.openxmlformats.org/officeDocument/2006/relationships/hyperlink" Target="https://onedrive.live.com/:x:/g/personal/0D2881BEF0969125/IQC3OrNCxDrMQpxxTCtik2cPAaOhxQ-HV4O-twxXZm1JIcs?rtime=RRu32Mdz3kg&amp;redeem=aHR0cHM6Ly8xZHJ2Lm1zL3gvYy8wRDI4ODFCRUYwOTY5MTI1L0ViYzZzMExFT3N4Q25IRk1LMktUWnc4Qm82SEZENGRYZzc2M0RGZG1iVWtoeXc_ZT01dGJyblYmQ1Q9MTc2ODkxNjU0MDE3NSZPUj1PdXRsb29rLUJvZHkmQ0lEPTVBQjNENTk1LTU1NkEtNDZFQi04MkZDLTRCNTRBQkMyQUVGMCZXU0w9MQ" TargetMode="External"/><Relationship Id="rId2" Type="http://schemas.openxmlformats.org/officeDocument/2006/relationships/slide" Target="../slides/slide56.xml"/><Relationship Id="rId1" Type="http://schemas.openxmlformats.org/officeDocument/2006/relationships/notesMaster" Target="../notesMasters/notesMaster1.xml"/><Relationship Id="rId6" Type="http://schemas.openxmlformats.org/officeDocument/2006/relationships/hyperlink" Target="https://social.desa.un.org/publications/un-flagship-report-on-disability-and-development-2024" TargetMode="External"/><Relationship Id="rId5" Type="http://schemas.openxmlformats.org/officeDocument/2006/relationships/hyperlink" Target="https://sdgs.un.org/2030agenda" TargetMode="External"/><Relationship Id="rId4" Type="http://schemas.openxmlformats.org/officeDocument/2006/relationships/hyperlink" Target="https://www.un.org/en/content/disabilitystrategy/" TargetMode="Externa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a:t>https://disabilityreferencegroup.org/portfolio-items/introduction-to-disability-inclusive-humanitarian-action/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970637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dirty="0">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200" b="1" dirty="0">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Arial"/>
              <a:buNone/>
            </a:pPr>
            <a:r>
              <a:rPr lang="en-IN" sz="1200" dirty="0">
                <a:latin typeface="Arial"/>
                <a:ea typeface="Arial"/>
                <a:cs typeface="Arial"/>
                <a:sym typeface="Arial"/>
              </a:rPr>
              <a:t>In this section we will explore the twin-track approach in Food Security programming and how it looks like when applied in humanitarian contexts. </a:t>
            </a:r>
          </a:p>
          <a:p>
            <a:pPr marL="0" marR="0" lvl="0" indent="0" algn="l" rtl="0">
              <a:lnSpc>
                <a:spcPct val="100000"/>
              </a:lnSpc>
              <a:spcBef>
                <a:spcPts val="0"/>
              </a:spcBef>
              <a:spcAft>
                <a:spcPts val="0"/>
              </a:spcAft>
              <a:buClr>
                <a:schemeClr val="dk1"/>
              </a:buClr>
              <a:buSzPts val="1800"/>
              <a:buFont typeface="Arial"/>
              <a:buNone/>
            </a:pPr>
            <a:endParaRPr lang="en-IN" sz="1200" dirty="0">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Arial"/>
              <a:buNone/>
            </a:pPr>
            <a:r>
              <a:rPr lang="en-IN" sz="1200" dirty="0">
                <a:latin typeface="Arial"/>
                <a:ea typeface="Arial"/>
                <a:cs typeface="Arial"/>
                <a:sym typeface="Arial"/>
              </a:rPr>
              <a:t>(Note: Adapt the images to the context if possible).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737189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dirty="0">
                <a:latin typeface="Arial"/>
                <a:ea typeface="Arial"/>
                <a:cs typeface="Arial"/>
                <a:sym typeface="Arial"/>
              </a:rPr>
              <a:t>Facilitator Notes:</a:t>
            </a:r>
            <a:endParaRPr lang="en-IN" sz="1200" dirty="0">
              <a:highlight>
                <a:srgbClr val="FFFF00"/>
              </a:highlight>
              <a:latin typeface="Arial"/>
              <a:ea typeface="Arial"/>
              <a:cs typeface="Arial"/>
              <a:sym typeface="Arial"/>
            </a:endParaRPr>
          </a:p>
          <a:p>
            <a:pPr marL="0" lvl="0" indent="0" algn="l" rtl="0">
              <a:lnSpc>
                <a:spcPct val="100000"/>
              </a:lnSpc>
              <a:spcBef>
                <a:spcPts val="0"/>
              </a:spcBef>
              <a:spcAft>
                <a:spcPts val="0"/>
              </a:spcAft>
              <a:buSzPts val="1400"/>
              <a:buNone/>
            </a:pPr>
            <a:endParaRPr lang="en-IN" sz="1200" dirty="0">
              <a:highlight>
                <a:srgbClr val="FFFF00"/>
              </a:highlight>
              <a:latin typeface="Arial"/>
              <a:ea typeface="Arial"/>
              <a:cs typeface="Arial"/>
              <a:sym typeface="Arial"/>
            </a:endParaRPr>
          </a:p>
          <a:p>
            <a:pPr marL="0" lvl="0" indent="0" algn="l" rtl="0">
              <a:lnSpc>
                <a:spcPct val="100000"/>
              </a:lnSpc>
              <a:spcBef>
                <a:spcPts val="0"/>
              </a:spcBef>
              <a:spcAft>
                <a:spcPts val="0"/>
              </a:spcAft>
              <a:buSzPts val="1400"/>
              <a:buNone/>
            </a:pPr>
            <a:r>
              <a:rPr lang="en-IN" sz="1200" dirty="0">
                <a:latin typeface="Arial"/>
                <a:ea typeface="Arial"/>
                <a:cs typeface="Arial"/>
                <a:sym typeface="Arial"/>
              </a:rPr>
              <a:t>The key message here is that disability-inclusive programming is cross-cutting and must be integrated at every stage of the humanitarian response from assessment and design to implementation, monitoring, and evaluation.</a:t>
            </a:r>
          </a:p>
          <a:p>
            <a:pPr marL="0" lvl="0" indent="0" algn="l" rtl="0">
              <a:lnSpc>
                <a:spcPct val="115000"/>
              </a:lnSpc>
              <a:spcBef>
                <a:spcPts val="1200"/>
              </a:spcBef>
              <a:spcAft>
                <a:spcPts val="0"/>
              </a:spcAft>
              <a:buClr>
                <a:schemeClr val="dk1"/>
              </a:buClr>
              <a:buSzPts val="1100"/>
              <a:buFont typeface="Arial"/>
              <a:buNone/>
            </a:pPr>
            <a:r>
              <a:rPr lang="en-IN" sz="1200" dirty="0">
                <a:latin typeface="Arial"/>
                <a:ea typeface="Arial"/>
                <a:cs typeface="Arial"/>
                <a:sym typeface="Arial"/>
              </a:rPr>
              <a:t>Begin by explaining that persons with disabilities have the right to access humanitarian assistance on the same terms as other members of the affected population. Achieving this requires a twin-track approach, which combines:</a:t>
            </a:r>
          </a:p>
          <a:p>
            <a:pPr marL="457200" lvl="0" indent="-342900" algn="l" rtl="0">
              <a:lnSpc>
                <a:spcPct val="115000"/>
              </a:lnSpc>
              <a:spcBef>
                <a:spcPts val="1200"/>
              </a:spcBef>
              <a:spcAft>
                <a:spcPts val="0"/>
              </a:spcAft>
              <a:buClr>
                <a:schemeClr val="dk1"/>
              </a:buClr>
              <a:buSzPts val="1800"/>
              <a:buAutoNum type="arabicPeriod"/>
            </a:pPr>
            <a:r>
              <a:rPr lang="en-IN" sz="1200" b="1" dirty="0">
                <a:latin typeface="Arial"/>
                <a:ea typeface="Arial"/>
                <a:cs typeface="Arial"/>
                <a:sym typeface="Arial"/>
              </a:rPr>
              <a:t>Inclusive mainstream programmes</a:t>
            </a:r>
            <a:r>
              <a:rPr lang="en-IN" sz="1200" dirty="0">
                <a:latin typeface="Arial"/>
                <a:ea typeface="Arial"/>
                <a:cs typeface="Arial"/>
                <a:sym typeface="Arial"/>
              </a:rPr>
              <a:t> for the whole population, and</a:t>
            </a:r>
            <a:br>
              <a:rPr lang="en-IN" sz="1200" dirty="0">
                <a:latin typeface="Arial"/>
                <a:ea typeface="Arial"/>
                <a:cs typeface="Arial"/>
                <a:sym typeface="Arial"/>
              </a:rPr>
            </a:br>
            <a:endParaRPr lang="en-IN" sz="1200" dirty="0">
              <a:latin typeface="Arial"/>
              <a:ea typeface="Arial"/>
              <a:cs typeface="Arial"/>
              <a:sym typeface="Arial"/>
            </a:endParaRPr>
          </a:p>
          <a:p>
            <a:pPr marL="457200" lvl="0" indent="-342900" algn="l" rtl="0">
              <a:lnSpc>
                <a:spcPct val="115000"/>
              </a:lnSpc>
              <a:spcBef>
                <a:spcPts val="0"/>
              </a:spcBef>
              <a:spcAft>
                <a:spcPts val="0"/>
              </a:spcAft>
              <a:buClr>
                <a:schemeClr val="dk1"/>
              </a:buClr>
              <a:buSzPts val="1800"/>
              <a:buAutoNum type="arabicPeriod"/>
            </a:pPr>
            <a:r>
              <a:rPr lang="en-IN" sz="1200" b="1" dirty="0">
                <a:latin typeface="Arial"/>
                <a:ea typeface="Arial"/>
                <a:cs typeface="Arial"/>
                <a:sym typeface="Arial"/>
              </a:rPr>
              <a:t>Targeted interventions</a:t>
            </a:r>
            <a:r>
              <a:rPr lang="en-IN" sz="1200" dirty="0">
                <a:latin typeface="Arial"/>
                <a:ea typeface="Arial"/>
                <a:cs typeface="Arial"/>
                <a:sym typeface="Arial"/>
              </a:rPr>
              <a:t> to address specific requirements of persons with disabilities.</a:t>
            </a:r>
          </a:p>
          <a:p>
            <a:pPr marL="0" marR="0" lvl="0" indent="0" algn="l" rtl="0">
              <a:lnSpc>
                <a:spcPct val="100000"/>
              </a:lnSpc>
              <a:spcBef>
                <a:spcPts val="1200"/>
              </a:spcBef>
              <a:spcAft>
                <a:spcPts val="0"/>
              </a:spcAft>
              <a:buClr>
                <a:schemeClr val="dk1"/>
              </a:buClr>
              <a:buSzPts val="1800"/>
              <a:buFont typeface="Calibri"/>
              <a:buNone/>
            </a:pPr>
            <a:r>
              <a:rPr lang="en-IN" sz="1200" dirty="0">
                <a:latin typeface="Arial"/>
                <a:ea typeface="Arial"/>
                <a:cs typeface="Arial"/>
                <a:sym typeface="Arial"/>
              </a:rPr>
              <a:t>Let’s go into more detail for each track: </a:t>
            </a:r>
          </a:p>
          <a:p>
            <a:pPr marL="457200" lvl="0" indent="-342900" algn="l" rtl="0">
              <a:lnSpc>
                <a:spcPct val="115000"/>
              </a:lnSpc>
              <a:spcBef>
                <a:spcPts val="1200"/>
              </a:spcBef>
              <a:spcAft>
                <a:spcPts val="0"/>
              </a:spcAft>
              <a:buSzPts val="1800"/>
              <a:buAutoNum type="arabicPeriod"/>
            </a:pPr>
            <a:r>
              <a:rPr lang="en-IN" sz="1200" b="1" dirty="0">
                <a:latin typeface="Arial"/>
                <a:ea typeface="Arial"/>
                <a:cs typeface="Arial"/>
                <a:sym typeface="Arial"/>
              </a:rPr>
              <a:t>Inclusive mainstream programmes</a:t>
            </a:r>
          </a:p>
          <a:p>
            <a:pPr marL="0" lvl="0" indent="0" algn="l" rtl="0">
              <a:lnSpc>
                <a:spcPct val="115000"/>
              </a:lnSpc>
              <a:spcBef>
                <a:spcPts val="1200"/>
              </a:spcBef>
              <a:spcAft>
                <a:spcPts val="0"/>
              </a:spcAft>
              <a:buSzPts val="1400"/>
              <a:buNone/>
            </a:pPr>
            <a:r>
              <a:rPr lang="en-IN" sz="1200" dirty="0">
                <a:latin typeface="Arial"/>
                <a:ea typeface="Arial"/>
                <a:cs typeface="Arial"/>
                <a:sym typeface="Arial"/>
              </a:rPr>
              <a:t>Explain that mainstream humanitarian programmes, designed for the general population, must intentionally include persons with disabilities throughout the project cycle.</a:t>
            </a:r>
          </a:p>
          <a:p>
            <a:pPr marL="0" lvl="0" indent="0" algn="l" rtl="0">
              <a:lnSpc>
                <a:spcPct val="115000"/>
              </a:lnSpc>
              <a:spcBef>
                <a:spcPts val="1200"/>
              </a:spcBef>
              <a:spcAft>
                <a:spcPts val="0"/>
              </a:spcAft>
              <a:buClr>
                <a:schemeClr val="dk1"/>
              </a:buClr>
              <a:buSzPts val="1100"/>
              <a:buFont typeface="Arial"/>
              <a:buNone/>
            </a:pPr>
            <a:r>
              <a:rPr lang="en-IN" sz="1200" dirty="0">
                <a:latin typeface="Arial"/>
                <a:ea typeface="Arial"/>
                <a:cs typeface="Arial"/>
                <a:sym typeface="Arial"/>
              </a:rPr>
              <a:t>Emphasize that this means:</a:t>
            </a:r>
          </a:p>
          <a:p>
            <a:pPr marL="457200" lvl="0" indent="-342900" algn="l" rtl="0">
              <a:lnSpc>
                <a:spcPct val="115000"/>
              </a:lnSpc>
              <a:spcBef>
                <a:spcPts val="1200"/>
              </a:spcBef>
              <a:spcAft>
                <a:spcPts val="0"/>
              </a:spcAft>
              <a:buClr>
                <a:schemeClr val="dk1"/>
              </a:buClr>
              <a:buSzPts val="1800"/>
              <a:buChar char="●"/>
            </a:pPr>
            <a:r>
              <a:rPr lang="en-IN" sz="1200" dirty="0">
                <a:latin typeface="Arial"/>
                <a:ea typeface="Arial"/>
                <a:cs typeface="Arial"/>
                <a:sym typeface="Arial"/>
              </a:rPr>
              <a:t>Recognizing persons with disabilities as part of the general affected population, not a separate group;</a:t>
            </a:r>
          </a:p>
          <a:p>
            <a:pPr marL="457200" lvl="0" indent="-342900" algn="l" rtl="0">
              <a:lnSpc>
                <a:spcPct val="115000"/>
              </a:lnSpc>
              <a:spcBef>
                <a:spcPts val="0"/>
              </a:spcBef>
              <a:spcAft>
                <a:spcPts val="0"/>
              </a:spcAft>
              <a:buClr>
                <a:schemeClr val="dk1"/>
              </a:buClr>
              <a:buSzPts val="1800"/>
              <a:buChar char="●"/>
            </a:pPr>
            <a:r>
              <a:rPr lang="en-IN" sz="1200" dirty="0">
                <a:latin typeface="Arial"/>
                <a:ea typeface="Arial"/>
                <a:cs typeface="Arial"/>
                <a:sym typeface="Arial"/>
              </a:rPr>
              <a:t>Applying inclusive project cycle management and Universal Design principles in planning, design, implementation, and evaluation;</a:t>
            </a:r>
          </a:p>
          <a:p>
            <a:pPr marL="457200" lvl="0" indent="-342900" algn="l" rtl="0">
              <a:lnSpc>
                <a:spcPct val="115000"/>
              </a:lnSpc>
              <a:spcBef>
                <a:spcPts val="0"/>
              </a:spcBef>
              <a:spcAft>
                <a:spcPts val="0"/>
              </a:spcAft>
              <a:buClr>
                <a:schemeClr val="dk1"/>
              </a:buClr>
              <a:buSzPts val="1800"/>
              <a:buChar char="●"/>
            </a:pPr>
            <a:r>
              <a:rPr lang="en-IN" sz="1200" dirty="0">
                <a:latin typeface="Arial"/>
                <a:ea typeface="Arial"/>
                <a:cs typeface="Arial"/>
                <a:sym typeface="Arial"/>
              </a:rPr>
              <a:t>Systematically identifying and removing barriers through accessibility audits, barrier analysis, and monitoring of enabling factors.</a:t>
            </a:r>
          </a:p>
          <a:p>
            <a:pPr marL="0" lvl="0" indent="0" algn="l" rtl="0">
              <a:lnSpc>
                <a:spcPct val="115000"/>
              </a:lnSpc>
              <a:spcBef>
                <a:spcPts val="1200"/>
              </a:spcBef>
              <a:spcAft>
                <a:spcPts val="0"/>
              </a:spcAft>
              <a:buClr>
                <a:schemeClr val="dk1"/>
              </a:buClr>
              <a:buSzPts val="1100"/>
              <a:buFont typeface="Arial"/>
              <a:buNone/>
            </a:pPr>
            <a:r>
              <a:rPr lang="en-IN" sz="1200" dirty="0">
                <a:latin typeface="Arial"/>
                <a:ea typeface="Arial"/>
                <a:cs typeface="Arial"/>
                <a:sym typeface="Arial"/>
              </a:rPr>
              <a:t>Examples to highlight:</a:t>
            </a:r>
          </a:p>
          <a:p>
            <a:pPr marL="457200" lvl="0" indent="-342900" algn="l" rtl="0">
              <a:lnSpc>
                <a:spcPct val="115000"/>
              </a:lnSpc>
              <a:spcBef>
                <a:spcPts val="1200"/>
              </a:spcBef>
              <a:spcAft>
                <a:spcPts val="0"/>
              </a:spcAft>
              <a:buClr>
                <a:schemeClr val="dk1"/>
              </a:buClr>
              <a:buSzPts val="1800"/>
              <a:buChar char="●"/>
            </a:pPr>
            <a:r>
              <a:rPr lang="en-IN" sz="1200" dirty="0">
                <a:latin typeface="Arial"/>
                <a:ea typeface="Arial"/>
                <a:cs typeface="Arial"/>
                <a:sym typeface="Arial"/>
              </a:rPr>
              <a:t>Information is shared in multiple accessible formats (ex. oral, print, easy-to-read/plain language, sign language, pictorial formats, etc.)</a:t>
            </a:r>
          </a:p>
          <a:p>
            <a:pPr marL="457200" lvl="0" indent="-342900" algn="l" rtl="0">
              <a:lnSpc>
                <a:spcPct val="115000"/>
              </a:lnSpc>
              <a:spcBef>
                <a:spcPts val="0"/>
              </a:spcBef>
              <a:spcAft>
                <a:spcPts val="0"/>
              </a:spcAft>
              <a:buClr>
                <a:schemeClr val="dk1"/>
              </a:buClr>
              <a:buSzPts val="1800"/>
              <a:buChar char="●"/>
            </a:pPr>
            <a:r>
              <a:rPr lang="en-IN" sz="1200" dirty="0">
                <a:latin typeface="Arial"/>
                <a:ea typeface="Arial"/>
                <a:cs typeface="Arial"/>
                <a:sym typeface="Arial"/>
              </a:rPr>
              <a:t>Distribution sites are located and designed to be physically accessible to everyone, including persons with disabilities.</a:t>
            </a:r>
          </a:p>
          <a:p>
            <a:pPr marL="0" lvl="0" indent="0" algn="l" rtl="0">
              <a:lnSpc>
                <a:spcPct val="115000"/>
              </a:lnSpc>
              <a:spcBef>
                <a:spcPts val="1400"/>
              </a:spcBef>
              <a:spcAft>
                <a:spcPts val="0"/>
              </a:spcAft>
              <a:buSzPts val="1400"/>
              <a:buNone/>
            </a:pPr>
            <a:r>
              <a:rPr lang="en-IN" sz="1200" b="1" dirty="0">
                <a:latin typeface="Arial"/>
                <a:ea typeface="Arial"/>
                <a:cs typeface="Arial"/>
                <a:sym typeface="Arial"/>
              </a:rPr>
              <a:t>2. Targeted interventions</a:t>
            </a:r>
          </a:p>
          <a:p>
            <a:pPr marL="0" lvl="0" indent="0" algn="l" rtl="0">
              <a:lnSpc>
                <a:spcPct val="115000"/>
              </a:lnSpc>
              <a:spcBef>
                <a:spcPts val="1200"/>
              </a:spcBef>
              <a:spcAft>
                <a:spcPts val="0"/>
              </a:spcAft>
              <a:buSzPts val="1400"/>
              <a:buNone/>
            </a:pPr>
            <a:r>
              <a:rPr lang="en-IN" sz="1200" dirty="0">
                <a:latin typeface="Arial"/>
                <a:ea typeface="Arial"/>
                <a:cs typeface="Arial"/>
                <a:sym typeface="Arial"/>
              </a:rPr>
              <a:t>Explain that even well-designed mainstream programmes may not meet all needs. Targeted interventions are sometimes required to address specific barriers or requirements that the broader population does not typically face.</a:t>
            </a:r>
          </a:p>
          <a:p>
            <a:pPr marL="0" lvl="0" indent="0" algn="l" rtl="0">
              <a:lnSpc>
                <a:spcPct val="115000"/>
              </a:lnSpc>
              <a:spcBef>
                <a:spcPts val="1200"/>
              </a:spcBef>
              <a:spcAft>
                <a:spcPts val="0"/>
              </a:spcAft>
              <a:buSzPts val="1400"/>
              <a:buNone/>
            </a:pPr>
            <a:r>
              <a:rPr lang="en-IN" sz="1200" dirty="0">
                <a:latin typeface="Arial"/>
                <a:ea typeface="Arial"/>
                <a:cs typeface="Arial"/>
                <a:sym typeface="Arial"/>
              </a:rPr>
              <a:t>These interventions may include:</a:t>
            </a:r>
          </a:p>
          <a:p>
            <a:pPr marL="457200" lvl="0" indent="-342900" algn="l" rtl="0">
              <a:lnSpc>
                <a:spcPct val="115000"/>
              </a:lnSpc>
              <a:spcBef>
                <a:spcPts val="1200"/>
              </a:spcBef>
              <a:spcAft>
                <a:spcPts val="0"/>
              </a:spcAft>
              <a:buClr>
                <a:schemeClr val="dk1"/>
              </a:buClr>
              <a:buSzPts val="1800"/>
              <a:buChar char="●"/>
            </a:pPr>
            <a:r>
              <a:rPr lang="en-IN" sz="1200" dirty="0">
                <a:latin typeface="Arial"/>
                <a:ea typeface="Arial"/>
                <a:cs typeface="Arial"/>
                <a:sym typeface="Arial"/>
              </a:rPr>
              <a:t>Provision or referral for assistive devices or food-related assistive tools</a:t>
            </a:r>
          </a:p>
          <a:p>
            <a:pPr marL="457200" lvl="0" indent="-342900" algn="l" rtl="0">
              <a:lnSpc>
                <a:spcPct val="115000"/>
              </a:lnSpc>
              <a:spcBef>
                <a:spcPts val="0"/>
              </a:spcBef>
              <a:spcAft>
                <a:spcPts val="0"/>
              </a:spcAft>
              <a:buClr>
                <a:schemeClr val="dk1"/>
              </a:buClr>
              <a:buSzPts val="1800"/>
              <a:buChar char="●"/>
            </a:pPr>
            <a:r>
              <a:rPr lang="en-IN" sz="1200" dirty="0">
                <a:latin typeface="Arial"/>
                <a:ea typeface="Arial"/>
                <a:cs typeface="Arial"/>
                <a:sym typeface="Arial"/>
              </a:rPr>
              <a:t>Transport allowances or other support to enable access to services</a:t>
            </a:r>
          </a:p>
          <a:p>
            <a:pPr marL="457200" lvl="0" indent="-342900" algn="l" rtl="0">
              <a:lnSpc>
                <a:spcPct val="115000"/>
              </a:lnSpc>
              <a:spcBef>
                <a:spcPts val="0"/>
              </a:spcBef>
              <a:spcAft>
                <a:spcPts val="0"/>
              </a:spcAft>
              <a:buClr>
                <a:schemeClr val="dk1"/>
              </a:buClr>
              <a:buSzPts val="1800"/>
              <a:buChar char="●"/>
            </a:pPr>
            <a:r>
              <a:rPr lang="en-IN" sz="1200" dirty="0">
                <a:latin typeface="Arial"/>
                <a:ea typeface="Arial"/>
                <a:cs typeface="Arial"/>
                <a:sym typeface="Arial"/>
              </a:rPr>
              <a:t>Outreach or home delivery of food, cash, or NFIs for persons with disabilities who cannot safely reach distribution points</a:t>
            </a:r>
          </a:p>
          <a:p>
            <a:pPr marL="0" lvl="0" indent="0" algn="l" rtl="0">
              <a:lnSpc>
                <a:spcPct val="100000"/>
              </a:lnSpc>
              <a:spcBef>
                <a:spcPts val="1200"/>
              </a:spcBef>
              <a:spcAft>
                <a:spcPts val="0"/>
              </a:spcAft>
              <a:buClr>
                <a:schemeClr val="dk1"/>
              </a:buClr>
              <a:buSzPts val="1200"/>
              <a:buFont typeface="Calibri"/>
              <a:buNone/>
            </a:pPr>
            <a:r>
              <a:rPr lang="en-IN" sz="1200" b="1" dirty="0">
                <a:latin typeface="Arial"/>
                <a:ea typeface="Arial"/>
                <a:cs typeface="Arial"/>
                <a:sym typeface="Arial"/>
              </a:rPr>
              <a:t>Note:</a:t>
            </a:r>
          </a:p>
          <a:p>
            <a:pPr marL="0" lvl="0" indent="0" algn="l" rtl="0">
              <a:lnSpc>
                <a:spcPct val="115000"/>
              </a:lnSpc>
              <a:spcBef>
                <a:spcPts val="1200"/>
              </a:spcBef>
              <a:spcAft>
                <a:spcPts val="0"/>
              </a:spcAft>
              <a:buClr>
                <a:schemeClr val="dk1"/>
              </a:buClr>
              <a:buSzPts val="1100"/>
              <a:buFont typeface="Arial"/>
              <a:buNone/>
            </a:pPr>
            <a:r>
              <a:rPr lang="en-IN" sz="1200" dirty="0">
                <a:latin typeface="Arial"/>
                <a:ea typeface="Arial"/>
                <a:cs typeface="Arial"/>
                <a:sym typeface="Arial"/>
              </a:rPr>
              <a:t>Stress that the twin-track approach is context-specific. The form it takes will vary depending on needs assessments, operational constraints, and the local environment. As a result, the “WHY” and </a:t>
            </a:r>
            <a:r>
              <a:rPr lang="en-IN" sz="1200" i="1" dirty="0">
                <a:latin typeface="Arial"/>
                <a:ea typeface="Arial"/>
                <a:cs typeface="Arial"/>
                <a:sym typeface="Arial"/>
              </a:rPr>
              <a:t>“</a:t>
            </a:r>
            <a:r>
              <a:rPr lang="en-IN" sz="1200" dirty="0">
                <a:latin typeface="Arial"/>
                <a:ea typeface="Arial"/>
                <a:cs typeface="Arial"/>
                <a:sym typeface="Arial"/>
              </a:rPr>
              <a:t>HOW” of applying the twin-track approach may differ across contexts.</a:t>
            </a:r>
          </a:p>
          <a:p>
            <a:pPr marL="0" lvl="0" indent="0" algn="l" rtl="0">
              <a:lnSpc>
                <a:spcPct val="115000"/>
              </a:lnSpc>
              <a:spcBef>
                <a:spcPts val="1200"/>
              </a:spcBef>
              <a:spcAft>
                <a:spcPts val="0"/>
              </a:spcAft>
              <a:buClr>
                <a:schemeClr val="dk1"/>
              </a:buClr>
              <a:buSzPts val="1100"/>
              <a:buFont typeface="Arial"/>
              <a:buNone/>
            </a:pPr>
            <a:r>
              <a:rPr lang="en-IN" sz="1200" dirty="0">
                <a:latin typeface="Arial"/>
                <a:ea typeface="Arial"/>
                <a:cs typeface="Arial"/>
                <a:sym typeface="Arial"/>
              </a:rPr>
              <a:t>However, the principle remains constant which is:</a:t>
            </a:r>
            <a:br>
              <a:rPr lang="en-IN" sz="1200" dirty="0">
                <a:latin typeface="Arial"/>
                <a:ea typeface="Arial"/>
                <a:cs typeface="Arial"/>
                <a:sym typeface="Arial"/>
              </a:rPr>
            </a:br>
            <a:r>
              <a:rPr lang="en-IN" sz="1200" dirty="0">
                <a:latin typeface="Arial"/>
                <a:ea typeface="Arial"/>
                <a:cs typeface="Arial"/>
                <a:sym typeface="Arial"/>
              </a:rPr>
              <a:t>To genuinely leave no one behind, both tracks must be applied together. Inclusive mainstreaming without targeted support is insufficient, and targeted interventions without inclusive mainstreaming risk segregation.</a:t>
            </a:r>
          </a:p>
          <a:p>
            <a:pPr marL="0" lvl="0" indent="0" algn="l" rtl="0">
              <a:lnSpc>
                <a:spcPct val="115000"/>
              </a:lnSpc>
              <a:spcBef>
                <a:spcPts val="1200"/>
              </a:spcBef>
              <a:spcAft>
                <a:spcPts val="1200"/>
              </a:spcAft>
              <a:buClr>
                <a:schemeClr val="dk1"/>
              </a:buClr>
              <a:buSzPts val="1100"/>
              <a:buFont typeface="Arial"/>
              <a:buNone/>
            </a:pPr>
            <a:r>
              <a:rPr lang="en-IN" sz="1200" dirty="0">
                <a:latin typeface="Arial"/>
                <a:ea typeface="Arial"/>
                <a:cs typeface="Arial"/>
                <a:sym typeface="Arial"/>
              </a:rPr>
              <a:t>Finally, reinforce that the twin-track approach is the responsibility of all humanitarian actors, across all sectors and contexts, not a specialized or optional activity.</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646432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dirty="0">
                <a:latin typeface="Arial"/>
                <a:ea typeface="Arial"/>
                <a:cs typeface="Arial"/>
                <a:sym typeface="Arial"/>
              </a:rPr>
              <a:t>Facilitator Notes:</a:t>
            </a:r>
          </a:p>
          <a:p>
            <a:pPr marL="0" marR="0" lvl="0" indent="0" algn="l" rtl="0">
              <a:lnSpc>
                <a:spcPct val="100000"/>
              </a:lnSpc>
              <a:spcBef>
                <a:spcPts val="0"/>
              </a:spcBef>
              <a:spcAft>
                <a:spcPts val="0"/>
              </a:spcAft>
              <a:buClr>
                <a:schemeClr val="dk1"/>
              </a:buClr>
              <a:buSzPts val="1800"/>
              <a:buFont typeface="Calibri"/>
              <a:buNone/>
            </a:pPr>
            <a:endParaRPr lang="en-IN" sz="1200" dirty="0">
              <a:highlight>
                <a:srgbClr val="FFFF00"/>
              </a:highlight>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IN" sz="1200" dirty="0">
                <a:latin typeface="Arial"/>
                <a:ea typeface="Arial"/>
                <a:cs typeface="Arial"/>
                <a:sym typeface="Arial"/>
              </a:rPr>
              <a:t>Remind participants that disability inclusive Food Security programming is at each stage of humanitarian response. </a:t>
            </a:r>
          </a:p>
          <a:p>
            <a:pPr marL="0" marR="0" lvl="0" indent="0" algn="l" rtl="0">
              <a:lnSpc>
                <a:spcPct val="100000"/>
              </a:lnSpc>
              <a:spcBef>
                <a:spcPts val="0"/>
              </a:spcBef>
              <a:spcAft>
                <a:spcPts val="0"/>
              </a:spcAft>
              <a:buClr>
                <a:schemeClr val="dk1"/>
              </a:buClr>
              <a:buSzPts val="1200"/>
              <a:buFont typeface="Calibri"/>
              <a:buNone/>
            </a:pPr>
            <a:endParaRPr lang="en-IN" sz="1200" b="1" dirty="0">
              <a:latin typeface="Arial"/>
              <a:ea typeface="Arial"/>
              <a:cs typeface="Arial"/>
              <a:sym typeface="Arial"/>
            </a:endParaRPr>
          </a:p>
          <a:p>
            <a:pPr marL="228600" marR="0" lvl="0" indent="-228600" algn="l" rtl="0">
              <a:lnSpc>
                <a:spcPct val="100000"/>
              </a:lnSpc>
              <a:spcBef>
                <a:spcPts val="0"/>
              </a:spcBef>
              <a:spcAft>
                <a:spcPts val="0"/>
              </a:spcAft>
              <a:buClr>
                <a:schemeClr val="dk1"/>
              </a:buClr>
              <a:buSzPts val="1800"/>
              <a:buAutoNum type="arabicPeriod"/>
            </a:pPr>
            <a:r>
              <a:rPr lang="en-IN" sz="1200" b="1" dirty="0">
                <a:latin typeface="Arial"/>
                <a:ea typeface="Arial"/>
                <a:cs typeface="Arial"/>
                <a:sym typeface="Arial"/>
              </a:rPr>
              <a:t>Inclusive mainstream Food Security programmes:</a:t>
            </a:r>
          </a:p>
          <a:p>
            <a:pPr marL="457200" marR="0" lvl="0" indent="0" algn="l" rtl="0">
              <a:lnSpc>
                <a:spcPct val="100000"/>
              </a:lnSpc>
              <a:spcBef>
                <a:spcPts val="0"/>
              </a:spcBef>
              <a:spcAft>
                <a:spcPts val="0"/>
              </a:spcAft>
              <a:buSzPts val="1400"/>
              <a:buNone/>
            </a:pPr>
            <a:endParaRPr lang="en-IN" sz="1200" b="1" dirty="0">
              <a:latin typeface="Arial"/>
              <a:ea typeface="Arial"/>
              <a:cs typeface="Arial"/>
              <a:sym typeface="Arial"/>
            </a:endParaRPr>
          </a:p>
          <a:p>
            <a:pPr marL="457200" lvl="0" indent="-342900" algn="l" rtl="0">
              <a:lnSpc>
                <a:spcPct val="110000"/>
              </a:lnSpc>
              <a:spcBef>
                <a:spcPts val="1200"/>
              </a:spcBef>
              <a:spcAft>
                <a:spcPts val="0"/>
              </a:spcAft>
              <a:buSzPts val="1800"/>
              <a:buFont typeface="Arial"/>
              <a:buChar char="●"/>
            </a:pPr>
            <a:r>
              <a:rPr lang="en-IN" sz="1200" dirty="0">
                <a:latin typeface="Arial"/>
                <a:ea typeface="Arial"/>
                <a:cs typeface="Arial"/>
                <a:sym typeface="Arial"/>
              </a:rPr>
              <a:t>Food and nutrition programmes and interventions are designed and adapted to ensure that they are inclusive of and accessible to everyone, including persons with disabilities.</a:t>
            </a:r>
          </a:p>
          <a:p>
            <a:pPr marL="457200" lvl="0" indent="-342900" algn="l" rtl="0">
              <a:lnSpc>
                <a:spcPct val="110000"/>
              </a:lnSpc>
              <a:spcBef>
                <a:spcPts val="0"/>
              </a:spcBef>
              <a:spcAft>
                <a:spcPts val="0"/>
              </a:spcAft>
              <a:buSzPts val="1800"/>
              <a:buFont typeface="Arial"/>
              <a:buChar char="●"/>
            </a:pPr>
            <a:r>
              <a:rPr lang="en-IN" sz="1200" dirty="0">
                <a:latin typeface="Arial"/>
                <a:ea typeface="Arial"/>
                <a:cs typeface="Arial"/>
                <a:sym typeface="Arial"/>
              </a:rPr>
              <a:t>Explain that there is a participatory activities after this slide, displaying examples of inclusive mainstream programmes and interventions. </a:t>
            </a:r>
          </a:p>
          <a:p>
            <a:pPr marL="525463" lvl="0" indent="-342900" algn="l" rtl="0">
              <a:lnSpc>
                <a:spcPct val="110000"/>
              </a:lnSpc>
              <a:spcBef>
                <a:spcPts val="1200"/>
              </a:spcBef>
              <a:spcAft>
                <a:spcPts val="0"/>
              </a:spcAft>
              <a:buSzPts val="1400"/>
              <a:buNone/>
            </a:pPr>
            <a:r>
              <a:rPr lang="en-IN" sz="1200" b="1" dirty="0">
                <a:latin typeface="Arial"/>
                <a:ea typeface="Arial"/>
                <a:cs typeface="Arial"/>
                <a:sym typeface="Arial"/>
              </a:rPr>
              <a:t>2. Humanitarian programmes also include Targeted</a:t>
            </a:r>
            <a:r>
              <a:rPr lang="en-IN" sz="1200" dirty="0">
                <a:latin typeface="Arial"/>
                <a:ea typeface="Arial"/>
                <a:cs typeface="Arial"/>
                <a:sym typeface="Arial"/>
              </a:rPr>
              <a:t> </a:t>
            </a:r>
            <a:r>
              <a:rPr lang="en-IN" sz="1200" b="1" dirty="0">
                <a:latin typeface="Arial"/>
                <a:ea typeface="Arial"/>
                <a:cs typeface="Arial"/>
                <a:sym typeface="Arial"/>
              </a:rPr>
              <a:t>interventions</a:t>
            </a:r>
            <a:endParaRPr lang="en-IN" sz="1200" dirty="0">
              <a:latin typeface="Arial"/>
              <a:ea typeface="Arial"/>
              <a:cs typeface="Arial"/>
              <a:sym typeface="Arial"/>
            </a:endParaRPr>
          </a:p>
          <a:p>
            <a:pPr marL="457200" lvl="0" indent="-342900" algn="l" rtl="0">
              <a:lnSpc>
                <a:spcPct val="110000"/>
              </a:lnSpc>
              <a:spcBef>
                <a:spcPts val="1200"/>
              </a:spcBef>
              <a:spcAft>
                <a:spcPts val="0"/>
              </a:spcAft>
              <a:buSzPts val="1800"/>
              <a:buFont typeface="Arial"/>
              <a:buChar char="●"/>
            </a:pPr>
            <a:r>
              <a:rPr lang="en-IN" sz="1200" dirty="0">
                <a:latin typeface="Arial"/>
                <a:ea typeface="Arial"/>
                <a:cs typeface="Arial"/>
                <a:sym typeface="Arial"/>
              </a:rPr>
              <a:t>Food and nutrition programmes accommodate the individual requirements of persons with disabilities, with respect to outreach, infrastructure, communications, food rations, packaging, and assistive devices relevant to food and nutrition. </a:t>
            </a:r>
          </a:p>
          <a:p>
            <a:pPr marL="457200" lvl="0" indent="-342900" algn="l" rtl="0">
              <a:lnSpc>
                <a:spcPct val="110000"/>
              </a:lnSpc>
              <a:spcBef>
                <a:spcPts val="0"/>
              </a:spcBef>
              <a:spcAft>
                <a:spcPts val="0"/>
              </a:spcAft>
              <a:buSzPts val="1800"/>
              <a:buFont typeface="Arial"/>
              <a:buChar char="●"/>
            </a:pPr>
            <a:r>
              <a:rPr lang="en-IN" sz="1200" dirty="0">
                <a:latin typeface="Arial"/>
                <a:ea typeface="Arial"/>
                <a:cs typeface="Arial"/>
                <a:sym typeface="Arial"/>
              </a:rPr>
              <a:t>Explain that they’ll now participate in an activity to identify mainstream programmes and targeted interventions.</a:t>
            </a:r>
          </a:p>
          <a:p>
            <a:pPr marL="525462" marR="0" lvl="0" indent="-342900" algn="l" rtl="0">
              <a:lnSpc>
                <a:spcPct val="110000"/>
              </a:lnSpc>
              <a:spcBef>
                <a:spcPts val="1200"/>
              </a:spcBef>
              <a:spcAft>
                <a:spcPts val="0"/>
              </a:spcAft>
              <a:buClr>
                <a:schemeClr val="dk1"/>
              </a:buClr>
              <a:buSzPts val="1200"/>
              <a:buFont typeface="Calibri"/>
              <a:buNone/>
            </a:pPr>
            <a:r>
              <a:rPr lang="en-IN" sz="1200" dirty="0">
                <a:latin typeface="Arial"/>
                <a:ea typeface="Arial"/>
                <a:cs typeface="Arial"/>
                <a:sym typeface="Arial"/>
              </a:rPr>
              <a:t>Conclude this slide explaining that the twin-track approach combined with must-do-actions (explored later in this module) ensure persons with disabilities have equal rights and opportunities to access and participate in Food Security &amp; Nutrition programmes and services.</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646432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800" b="1" dirty="0">
                <a:latin typeface="Arial"/>
                <a:ea typeface="Arial"/>
                <a:cs typeface="Arial"/>
                <a:sym typeface="Arial"/>
              </a:rPr>
              <a:t>Facilitator Notes:</a:t>
            </a:r>
            <a:endParaRPr lang="en-IN" sz="1300" b="1"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N" sz="1800" b="1" dirty="0">
                <a:latin typeface="Arial"/>
                <a:ea typeface="Arial"/>
                <a:cs typeface="Arial"/>
                <a:sym typeface="Arial"/>
              </a:rPr>
              <a:t>Preparation for activity: </a:t>
            </a:r>
          </a:p>
          <a:p>
            <a:pPr marL="457200" lvl="0" indent="-342900" algn="l" rtl="0">
              <a:lnSpc>
                <a:spcPct val="115000"/>
              </a:lnSpc>
              <a:spcBef>
                <a:spcPts val="1200"/>
              </a:spcBef>
              <a:spcAft>
                <a:spcPts val="0"/>
              </a:spcAft>
              <a:buClr>
                <a:schemeClr val="dk1"/>
              </a:buClr>
              <a:buSzPts val="1800"/>
              <a:buChar char="●"/>
            </a:pPr>
            <a:r>
              <a:rPr lang="en-IN" sz="1800" dirty="0">
                <a:latin typeface="Arial"/>
                <a:ea typeface="Arial"/>
                <a:cs typeface="Arial"/>
                <a:sym typeface="Arial"/>
              </a:rPr>
              <a:t>Adapt Scenarios to the country/context - </a:t>
            </a:r>
            <a:r>
              <a:rPr lang="en-IN" sz="1800" b="1" dirty="0">
                <a:latin typeface="Arial"/>
                <a:ea typeface="Arial"/>
                <a:cs typeface="Arial"/>
                <a:sym typeface="Arial"/>
              </a:rPr>
              <a:t>Ensure to tailor the examples, language, and modality to reflect how assistance is delivered in your humanitarian setting.</a:t>
            </a:r>
            <a:endParaRPr lang="en-IN" sz="1800" dirty="0">
              <a:latin typeface="Arial"/>
              <a:ea typeface="Arial"/>
              <a:cs typeface="Arial"/>
              <a:sym typeface="Arial"/>
            </a:endParaRPr>
          </a:p>
          <a:p>
            <a:pPr marL="457200" lvl="0" indent="-342900" algn="l" rtl="0">
              <a:lnSpc>
                <a:spcPct val="115000"/>
              </a:lnSpc>
              <a:spcBef>
                <a:spcPts val="0"/>
              </a:spcBef>
              <a:spcAft>
                <a:spcPts val="0"/>
              </a:spcAft>
              <a:buClr>
                <a:schemeClr val="dk1"/>
              </a:buClr>
              <a:buSzPts val="1800"/>
              <a:buChar char="●"/>
            </a:pPr>
            <a:r>
              <a:rPr lang="en-IN" sz="1800" dirty="0">
                <a:latin typeface="Arial"/>
                <a:ea typeface="Arial"/>
                <a:cs typeface="Arial"/>
                <a:sym typeface="Arial"/>
              </a:rPr>
              <a:t>If persons with disabilities are present, intentionally distribute them across groups and ensure participation is voluntary and meaningful </a:t>
            </a:r>
          </a:p>
          <a:p>
            <a:pPr marL="0" lvl="0" indent="0" algn="l" rtl="0">
              <a:lnSpc>
                <a:spcPct val="115000"/>
              </a:lnSpc>
              <a:spcBef>
                <a:spcPts val="1400"/>
              </a:spcBef>
              <a:spcAft>
                <a:spcPts val="0"/>
              </a:spcAft>
              <a:buSzPts val="1400"/>
              <a:buNone/>
            </a:pPr>
            <a:r>
              <a:rPr lang="en-IN" sz="1800" b="1" dirty="0">
                <a:latin typeface="Arial"/>
                <a:ea typeface="Arial"/>
                <a:cs typeface="Arial"/>
                <a:sym typeface="Arial"/>
              </a:rPr>
              <a:t>Step 1: Form Groups</a:t>
            </a:r>
          </a:p>
          <a:p>
            <a:pPr marL="457200" lvl="0" indent="-342900" algn="l" rtl="0">
              <a:lnSpc>
                <a:spcPct val="115000"/>
              </a:lnSpc>
              <a:spcBef>
                <a:spcPts val="1200"/>
              </a:spcBef>
              <a:spcAft>
                <a:spcPts val="0"/>
              </a:spcAft>
              <a:buClr>
                <a:schemeClr val="dk1"/>
              </a:buClr>
              <a:buSzPts val="1800"/>
              <a:buChar char="●"/>
            </a:pPr>
            <a:r>
              <a:rPr lang="en-IN" sz="1800" dirty="0">
                <a:latin typeface="Arial"/>
                <a:ea typeface="Arial"/>
                <a:cs typeface="Arial"/>
                <a:sym typeface="Arial"/>
              </a:rPr>
              <a:t>Organize participants into small groups of 4–5 people</a:t>
            </a:r>
          </a:p>
          <a:p>
            <a:pPr marL="457200" lvl="0" indent="-342900" algn="l" rtl="0">
              <a:lnSpc>
                <a:spcPct val="115000"/>
              </a:lnSpc>
              <a:spcBef>
                <a:spcPts val="0"/>
              </a:spcBef>
              <a:spcAft>
                <a:spcPts val="0"/>
              </a:spcAft>
              <a:buClr>
                <a:schemeClr val="dk1"/>
              </a:buClr>
              <a:buSzPts val="1800"/>
              <a:buChar char="●"/>
            </a:pPr>
            <a:r>
              <a:rPr lang="en-IN" sz="1800" dirty="0">
                <a:latin typeface="Arial"/>
                <a:ea typeface="Arial"/>
                <a:cs typeface="Arial"/>
                <a:sym typeface="Arial"/>
              </a:rPr>
              <a:t>Ask each group to designate a presenter and note taker</a:t>
            </a:r>
          </a:p>
          <a:p>
            <a:pPr marL="0" lvl="0" indent="0" algn="l" rtl="0">
              <a:lnSpc>
                <a:spcPct val="115000"/>
              </a:lnSpc>
              <a:spcBef>
                <a:spcPts val="1400"/>
              </a:spcBef>
              <a:spcAft>
                <a:spcPts val="0"/>
              </a:spcAft>
              <a:buSzPts val="1400"/>
              <a:buNone/>
            </a:pPr>
            <a:r>
              <a:rPr lang="en-IN" sz="1800" b="1" dirty="0">
                <a:latin typeface="Arial"/>
                <a:ea typeface="Arial"/>
                <a:cs typeface="Arial"/>
                <a:sym typeface="Arial"/>
              </a:rPr>
              <a:t>Step 2: Define the project (Please adapt based on the humanitarian context (ex. CVA, livelihoods)</a:t>
            </a:r>
          </a:p>
          <a:p>
            <a:pPr marL="0" lvl="0" indent="0" algn="l" rtl="0">
              <a:lnSpc>
                <a:spcPct val="115000"/>
              </a:lnSpc>
              <a:spcBef>
                <a:spcPts val="1200"/>
              </a:spcBef>
              <a:spcAft>
                <a:spcPts val="0"/>
              </a:spcAft>
              <a:buSzPts val="1400"/>
              <a:buNone/>
            </a:pPr>
            <a:r>
              <a:rPr lang="en-IN" sz="1800" dirty="0">
                <a:latin typeface="Arial"/>
                <a:ea typeface="Arial"/>
                <a:cs typeface="Arial"/>
                <a:sym typeface="Arial"/>
              </a:rPr>
              <a:t>Ask each group to imagine a humanitarian Food Security and Nutrition project with the following components:</a:t>
            </a:r>
          </a:p>
          <a:p>
            <a:pPr marL="457200" lvl="0" indent="-342900" algn="l" rtl="0">
              <a:lnSpc>
                <a:spcPct val="115000"/>
              </a:lnSpc>
              <a:spcBef>
                <a:spcPts val="1200"/>
              </a:spcBef>
              <a:spcAft>
                <a:spcPts val="0"/>
              </a:spcAft>
              <a:buClr>
                <a:schemeClr val="dk1"/>
              </a:buClr>
              <a:buSzPts val="1800"/>
              <a:buFont typeface="Arial"/>
              <a:buChar char="●"/>
            </a:pPr>
            <a:r>
              <a:rPr lang="en-IN" sz="1800" b="1" dirty="0">
                <a:latin typeface="Arial"/>
                <a:ea typeface="Arial"/>
                <a:cs typeface="Arial"/>
                <a:sym typeface="Arial"/>
              </a:rPr>
              <a:t>Food Assistance - </a:t>
            </a:r>
            <a:r>
              <a:rPr lang="en-IN" sz="1800" dirty="0">
                <a:latin typeface="Arial"/>
                <a:ea typeface="Arial"/>
                <a:cs typeface="Arial"/>
                <a:sym typeface="Arial"/>
              </a:rPr>
              <a:t>General food distribution </a:t>
            </a:r>
            <a:r>
              <a:rPr lang="en-IN" sz="1800" i="1" dirty="0">
                <a:latin typeface="Arial"/>
                <a:ea typeface="Arial"/>
                <a:cs typeface="Arial"/>
                <a:sym typeface="Arial"/>
              </a:rPr>
              <a:t>or</a:t>
            </a:r>
            <a:r>
              <a:rPr lang="en-IN" sz="1800" dirty="0">
                <a:latin typeface="Arial"/>
                <a:ea typeface="Arial"/>
                <a:cs typeface="Arial"/>
                <a:sym typeface="Arial"/>
              </a:rPr>
              <a:t> cash/voucher assistance to crisis-affected households</a:t>
            </a:r>
          </a:p>
          <a:p>
            <a:pPr marL="457200" lvl="0" indent="-342900" algn="l" rtl="0">
              <a:lnSpc>
                <a:spcPct val="115000"/>
              </a:lnSpc>
              <a:spcBef>
                <a:spcPts val="0"/>
              </a:spcBef>
              <a:spcAft>
                <a:spcPts val="0"/>
              </a:spcAft>
              <a:buClr>
                <a:schemeClr val="dk1"/>
              </a:buClr>
              <a:buSzPts val="1800"/>
              <a:buFont typeface="Arial"/>
              <a:buChar char="●"/>
            </a:pPr>
            <a:r>
              <a:rPr lang="en-IN" sz="1800" b="1" dirty="0">
                <a:latin typeface="Arial"/>
                <a:ea typeface="Arial"/>
                <a:cs typeface="Arial"/>
                <a:sym typeface="Arial"/>
              </a:rPr>
              <a:t>Nutrition - </a:t>
            </a:r>
            <a:r>
              <a:rPr lang="en-IN" sz="1800" dirty="0">
                <a:latin typeface="Arial"/>
                <a:ea typeface="Arial"/>
                <a:cs typeface="Arial"/>
                <a:sym typeface="Arial"/>
              </a:rPr>
              <a:t>Support to prevent or address malnutrition (ex. supplementary feeding, nutrition counselling, etc.)</a:t>
            </a:r>
          </a:p>
          <a:p>
            <a:pPr marL="457200" lvl="0" indent="-342900" algn="l" rtl="0">
              <a:lnSpc>
                <a:spcPct val="115000"/>
              </a:lnSpc>
              <a:spcBef>
                <a:spcPts val="0"/>
              </a:spcBef>
              <a:spcAft>
                <a:spcPts val="0"/>
              </a:spcAft>
              <a:buClr>
                <a:schemeClr val="dk1"/>
              </a:buClr>
              <a:buSzPts val="1800"/>
              <a:buFont typeface="Arial"/>
              <a:buChar char="●"/>
            </a:pPr>
            <a:r>
              <a:rPr lang="en-IN" sz="1800" b="1" dirty="0">
                <a:latin typeface="Arial"/>
                <a:ea typeface="Arial"/>
                <a:cs typeface="Arial"/>
                <a:sym typeface="Arial"/>
              </a:rPr>
              <a:t>Delivery modality - </a:t>
            </a:r>
            <a:r>
              <a:rPr lang="en-IN" sz="1800" dirty="0">
                <a:latin typeface="Arial"/>
                <a:ea typeface="Arial"/>
                <a:cs typeface="Arial"/>
                <a:sym typeface="Arial"/>
              </a:rPr>
              <a:t>Centralized distribution sites, markets/vendors, or community-level delivery</a:t>
            </a:r>
          </a:p>
          <a:p>
            <a:pPr marL="0" lvl="0" indent="0" algn="l" rtl="0">
              <a:lnSpc>
                <a:spcPct val="115000"/>
              </a:lnSpc>
              <a:spcBef>
                <a:spcPts val="1200"/>
              </a:spcBef>
              <a:spcAft>
                <a:spcPts val="0"/>
              </a:spcAft>
              <a:buSzPts val="1400"/>
              <a:buNone/>
            </a:pPr>
            <a:r>
              <a:rPr lang="en-IN" sz="1800" dirty="0">
                <a:latin typeface="Arial"/>
                <a:ea typeface="Arial"/>
                <a:cs typeface="Arial"/>
                <a:sym typeface="Arial"/>
              </a:rPr>
              <a:t>Encourage groups to briefly agree on:</a:t>
            </a:r>
          </a:p>
          <a:p>
            <a:pPr marL="457200" lvl="0" indent="-342900" algn="l" rtl="0">
              <a:lnSpc>
                <a:spcPct val="115000"/>
              </a:lnSpc>
              <a:spcBef>
                <a:spcPts val="1200"/>
              </a:spcBef>
              <a:spcAft>
                <a:spcPts val="0"/>
              </a:spcAft>
              <a:buClr>
                <a:schemeClr val="dk1"/>
              </a:buClr>
              <a:buSzPts val="1800"/>
              <a:buChar char="●"/>
            </a:pPr>
            <a:r>
              <a:rPr lang="en-IN" sz="1800" dirty="0">
                <a:latin typeface="Arial"/>
                <a:ea typeface="Arial"/>
                <a:cs typeface="Arial"/>
                <a:sym typeface="Arial"/>
              </a:rPr>
              <a:t>Who the target population is</a:t>
            </a:r>
          </a:p>
          <a:p>
            <a:pPr marL="457200" lvl="0" indent="-342900" algn="l" rtl="0">
              <a:lnSpc>
                <a:spcPct val="115000"/>
              </a:lnSpc>
              <a:spcBef>
                <a:spcPts val="0"/>
              </a:spcBef>
              <a:spcAft>
                <a:spcPts val="0"/>
              </a:spcAft>
              <a:buClr>
                <a:schemeClr val="dk1"/>
              </a:buClr>
              <a:buSzPts val="1800"/>
              <a:buChar char="●"/>
            </a:pPr>
            <a:r>
              <a:rPr lang="en-IN" sz="1800" dirty="0">
                <a:latin typeface="Arial"/>
                <a:ea typeface="Arial"/>
                <a:cs typeface="Arial"/>
                <a:sym typeface="Arial"/>
              </a:rPr>
              <a:t>Where assistance is delivered</a:t>
            </a:r>
          </a:p>
          <a:p>
            <a:pPr marL="457200" lvl="0" indent="-342900" algn="l" rtl="0">
              <a:lnSpc>
                <a:spcPct val="115000"/>
              </a:lnSpc>
              <a:spcBef>
                <a:spcPts val="0"/>
              </a:spcBef>
              <a:spcAft>
                <a:spcPts val="0"/>
              </a:spcAft>
              <a:buClr>
                <a:schemeClr val="dk1"/>
              </a:buClr>
              <a:buSzPts val="1800"/>
              <a:buChar char="●"/>
            </a:pPr>
            <a:r>
              <a:rPr lang="en-IN" sz="1800" dirty="0">
                <a:latin typeface="Arial"/>
                <a:ea typeface="Arial"/>
                <a:cs typeface="Arial"/>
                <a:sym typeface="Arial"/>
              </a:rPr>
              <a:t>How people are expected to access the assistance</a:t>
            </a:r>
          </a:p>
          <a:p>
            <a:pPr marL="0" lvl="0" indent="0" algn="l" rtl="0">
              <a:lnSpc>
                <a:spcPct val="115000"/>
              </a:lnSpc>
              <a:spcBef>
                <a:spcPts val="1400"/>
              </a:spcBef>
              <a:spcAft>
                <a:spcPts val="0"/>
              </a:spcAft>
              <a:buSzPts val="1400"/>
              <a:buNone/>
            </a:pPr>
            <a:r>
              <a:rPr lang="en-IN" sz="1800" b="1" dirty="0">
                <a:latin typeface="Arial"/>
                <a:ea typeface="Arial"/>
                <a:cs typeface="Arial"/>
                <a:sym typeface="Arial"/>
              </a:rPr>
              <a:t>Step 3: Identify mainstream and targeted interventions </a:t>
            </a:r>
          </a:p>
          <a:p>
            <a:pPr marL="457200" lvl="0" indent="-342900" algn="l" rtl="0">
              <a:lnSpc>
                <a:spcPct val="115000"/>
              </a:lnSpc>
              <a:spcBef>
                <a:spcPts val="1200"/>
              </a:spcBef>
              <a:spcAft>
                <a:spcPts val="0"/>
              </a:spcAft>
              <a:buSzPts val="1800"/>
              <a:buFont typeface="Arial"/>
              <a:buChar char="●"/>
            </a:pPr>
            <a:r>
              <a:rPr lang="en-IN" sz="1800" dirty="0">
                <a:latin typeface="Arial"/>
                <a:ea typeface="Arial"/>
                <a:cs typeface="Arial"/>
                <a:sym typeface="Arial"/>
              </a:rPr>
              <a:t>Ask each group to define several mainstream and targeted interventions for this specific project.</a:t>
            </a:r>
          </a:p>
          <a:p>
            <a:pPr marL="457200" lvl="0" indent="-342900" algn="l" rtl="0">
              <a:lnSpc>
                <a:spcPct val="100000"/>
              </a:lnSpc>
              <a:spcBef>
                <a:spcPts val="0"/>
              </a:spcBef>
              <a:spcAft>
                <a:spcPts val="0"/>
              </a:spcAft>
              <a:buSzPts val="1800"/>
              <a:buFont typeface="Arial"/>
              <a:buChar char="●"/>
            </a:pPr>
            <a:r>
              <a:rPr lang="en-IN" sz="1800" dirty="0">
                <a:latin typeface="Arial"/>
                <a:ea typeface="Arial"/>
                <a:cs typeface="Arial"/>
                <a:sym typeface="Arial"/>
              </a:rPr>
              <a:t>Visit the groups and guide them. </a:t>
            </a:r>
          </a:p>
          <a:p>
            <a:pPr marL="457200" lvl="0" indent="-342900" algn="l" rtl="0">
              <a:lnSpc>
                <a:spcPct val="115000"/>
              </a:lnSpc>
              <a:spcBef>
                <a:spcPts val="0"/>
              </a:spcBef>
              <a:spcAft>
                <a:spcPts val="0"/>
              </a:spcAft>
              <a:buSzPts val="1800"/>
              <a:buFont typeface="Arial"/>
              <a:buChar char="●"/>
            </a:pPr>
            <a:r>
              <a:rPr lang="en-IN" sz="1800" dirty="0">
                <a:latin typeface="Arial"/>
                <a:ea typeface="Arial"/>
                <a:cs typeface="Arial"/>
                <a:sym typeface="Arial"/>
              </a:rPr>
              <a:t>Prompt questions for groups for mainstreamed interventions:</a:t>
            </a:r>
          </a:p>
          <a:p>
            <a:pPr marL="914400" lvl="1" indent="-342900" algn="l" rtl="0">
              <a:lnSpc>
                <a:spcPct val="115000"/>
              </a:lnSpc>
              <a:spcBef>
                <a:spcPts val="0"/>
              </a:spcBef>
              <a:spcAft>
                <a:spcPts val="0"/>
              </a:spcAft>
              <a:buSzPts val="1800"/>
              <a:buFont typeface="Arial"/>
              <a:buChar char="○"/>
            </a:pPr>
            <a:r>
              <a:rPr lang="en-IN" sz="1800" dirty="0">
                <a:latin typeface="Arial"/>
                <a:ea typeface="Arial"/>
                <a:cs typeface="Arial"/>
                <a:sym typeface="Arial"/>
              </a:rPr>
              <a:t>How will persons with disabilities access food, cash, or nutrition services on the same basis as others?</a:t>
            </a:r>
          </a:p>
          <a:p>
            <a:pPr marL="914400" lvl="1" indent="-342900" algn="l" rtl="0">
              <a:lnSpc>
                <a:spcPct val="115000"/>
              </a:lnSpc>
              <a:spcBef>
                <a:spcPts val="0"/>
              </a:spcBef>
              <a:spcAft>
                <a:spcPts val="0"/>
              </a:spcAft>
              <a:buSzPts val="1800"/>
              <a:buFont typeface="Arial"/>
              <a:buChar char="○"/>
            </a:pPr>
            <a:r>
              <a:rPr lang="en-IN" sz="1800" dirty="0">
                <a:latin typeface="Arial"/>
                <a:ea typeface="Arial"/>
                <a:cs typeface="Arial"/>
                <a:sym typeface="Arial"/>
              </a:rPr>
              <a:t>What barriers might exist at distribution points, markets, or nutrition services?</a:t>
            </a:r>
          </a:p>
          <a:p>
            <a:pPr marL="914400" lvl="1" indent="-342900" algn="l" rtl="0">
              <a:lnSpc>
                <a:spcPct val="115000"/>
              </a:lnSpc>
              <a:spcBef>
                <a:spcPts val="0"/>
              </a:spcBef>
              <a:spcAft>
                <a:spcPts val="0"/>
              </a:spcAft>
              <a:buSzPts val="1800"/>
              <a:buFont typeface="Arial"/>
              <a:buChar char="○"/>
            </a:pPr>
            <a:r>
              <a:rPr lang="en-IN" sz="1800" dirty="0">
                <a:latin typeface="Arial"/>
                <a:ea typeface="Arial"/>
                <a:cs typeface="Arial"/>
                <a:sym typeface="Arial"/>
              </a:rPr>
              <a:t>How can Universal Design and inclusive project cycle management address these barriers?</a:t>
            </a:r>
          </a:p>
          <a:p>
            <a:pPr marL="457200" lvl="0" indent="-342900" algn="l" rtl="0">
              <a:lnSpc>
                <a:spcPct val="115000"/>
              </a:lnSpc>
              <a:spcBef>
                <a:spcPts val="0"/>
              </a:spcBef>
              <a:spcAft>
                <a:spcPts val="0"/>
              </a:spcAft>
              <a:buClr>
                <a:schemeClr val="dk1"/>
              </a:buClr>
              <a:buSzPts val="1800"/>
              <a:buChar char="●"/>
            </a:pPr>
            <a:r>
              <a:rPr lang="en-IN" sz="1800" dirty="0">
                <a:latin typeface="Arial"/>
                <a:ea typeface="Arial"/>
                <a:cs typeface="Arial"/>
                <a:sym typeface="Arial"/>
              </a:rPr>
              <a:t>Prompt questions for groups for targeted interventions:</a:t>
            </a:r>
          </a:p>
          <a:p>
            <a:pPr marL="914400" lvl="1" indent="-342900" algn="l" rtl="0">
              <a:lnSpc>
                <a:spcPct val="115000"/>
              </a:lnSpc>
              <a:spcBef>
                <a:spcPts val="0"/>
              </a:spcBef>
              <a:spcAft>
                <a:spcPts val="0"/>
              </a:spcAft>
              <a:buClr>
                <a:schemeClr val="dk1"/>
              </a:buClr>
              <a:buSzPts val="1800"/>
              <a:buChar char="○"/>
            </a:pPr>
            <a:r>
              <a:rPr lang="en-IN" sz="1800" dirty="0">
                <a:latin typeface="Arial"/>
                <a:ea typeface="Arial"/>
                <a:cs typeface="Arial"/>
                <a:sym typeface="Arial"/>
              </a:rPr>
              <a:t>Which needs are specific and not shared by the broader population?</a:t>
            </a:r>
          </a:p>
          <a:p>
            <a:pPr marL="914400" lvl="1" indent="-342900" algn="l" rtl="0">
              <a:lnSpc>
                <a:spcPct val="115000"/>
              </a:lnSpc>
              <a:spcBef>
                <a:spcPts val="0"/>
              </a:spcBef>
              <a:spcAft>
                <a:spcPts val="0"/>
              </a:spcAft>
              <a:buClr>
                <a:schemeClr val="dk1"/>
              </a:buClr>
              <a:buSzPts val="1800"/>
              <a:buChar char="○"/>
            </a:pPr>
            <a:r>
              <a:rPr lang="en-IN" sz="1800" dirty="0">
                <a:latin typeface="Arial"/>
                <a:ea typeface="Arial"/>
                <a:cs typeface="Arial"/>
                <a:sym typeface="Arial"/>
              </a:rPr>
              <a:t>What additional support may be required to ensure equitable access and use of assistance?</a:t>
            </a:r>
          </a:p>
          <a:p>
            <a:pPr marL="0" lvl="0" indent="0" algn="l" rtl="0">
              <a:lnSpc>
                <a:spcPct val="115000"/>
              </a:lnSpc>
              <a:spcBef>
                <a:spcPts val="1200"/>
              </a:spcBef>
              <a:spcAft>
                <a:spcPts val="0"/>
              </a:spcAft>
              <a:buSzPts val="1400"/>
              <a:buNone/>
            </a:pPr>
            <a:r>
              <a:rPr lang="en-IN" sz="1800" b="1" dirty="0">
                <a:latin typeface="Arial"/>
                <a:ea typeface="Arial"/>
                <a:cs typeface="Arial"/>
                <a:sym typeface="Arial"/>
              </a:rPr>
              <a:t>Step 4: Debrief </a:t>
            </a:r>
          </a:p>
          <a:p>
            <a:pPr marL="457200" lvl="0" indent="-342900" algn="l" rtl="0">
              <a:lnSpc>
                <a:spcPct val="115000"/>
              </a:lnSpc>
              <a:spcBef>
                <a:spcPts val="1200"/>
              </a:spcBef>
              <a:spcAft>
                <a:spcPts val="0"/>
              </a:spcAft>
              <a:buSzPts val="1800"/>
              <a:buFont typeface="Arial"/>
              <a:buChar char="●"/>
            </a:pPr>
            <a:r>
              <a:rPr lang="en-IN" sz="1800" dirty="0">
                <a:latin typeface="Arial"/>
                <a:ea typeface="Arial"/>
                <a:cs typeface="Arial"/>
                <a:sym typeface="Arial"/>
              </a:rPr>
              <a:t>After 15 minutes ask each group to give an example of mainstream intervention and then targeted interventions. </a:t>
            </a:r>
          </a:p>
          <a:p>
            <a:pPr marL="457200" lvl="0" indent="-342900" algn="l" rtl="0">
              <a:lnSpc>
                <a:spcPct val="115000"/>
              </a:lnSpc>
              <a:spcBef>
                <a:spcPts val="0"/>
              </a:spcBef>
              <a:spcAft>
                <a:spcPts val="0"/>
              </a:spcAft>
              <a:buSzPts val="1800"/>
              <a:buFont typeface="Arial"/>
              <a:buChar char="●"/>
            </a:pPr>
            <a:r>
              <a:rPr lang="en-IN" sz="1800" dirty="0">
                <a:latin typeface="Arial"/>
                <a:ea typeface="Arial"/>
                <a:cs typeface="Arial"/>
                <a:sym typeface="Arial"/>
              </a:rPr>
              <a:t>Use the next slide to debrief.</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905748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Calibri"/>
              <a:buNone/>
            </a:pPr>
            <a:r>
              <a:rPr lang="en-IN" sz="1200" b="1" dirty="0">
                <a:latin typeface="Arial"/>
                <a:ea typeface="Arial"/>
                <a:cs typeface="Arial"/>
                <a:sym typeface="Arial"/>
              </a:rPr>
              <a:t>Facilitator Notes:</a:t>
            </a:r>
          </a:p>
          <a:p>
            <a:pPr marL="0" marR="0" lvl="0" indent="0" algn="l" rtl="0">
              <a:lnSpc>
                <a:spcPct val="100000"/>
              </a:lnSpc>
              <a:spcBef>
                <a:spcPts val="0"/>
              </a:spcBef>
              <a:spcAft>
                <a:spcPts val="0"/>
              </a:spcAft>
              <a:buClr>
                <a:schemeClr val="dk1"/>
              </a:buClr>
              <a:buSzPts val="1200"/>
              <a:buFont typeface="Calibri"/>
              <a:buNone/>
            </a:pPr>
            <a:endParaRPr lang="en-IN" b="1" dirty="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r>
              <a:rPr lang="en-IN" sz="1200" dirty="0">
                <a:latin typeface="Arial"/>
                <a:ea typeface="Arial"/>
                <a:cs typeface="Arial"/>
                <a:sym typeface="Arial"/>
              </a:rPr>
              <a:t>Following the exercise in the previous </a:t>
            </a:r>
            <a:r>
              <a:rPr lang="en-IN" sz="1200" dirty="0" err="1">
                <a:latin typeface="Arial"/>
                <a:ea typeface="Arial"/>
                <a:cs typeface="Arial"/>
                <a:sym typeface="Arial"/>
              </a:rPr>
              <a:t>slide,you</a:t>
            </a:r>
            <a:r>
              <a:rPr lang="en-IN" sz="1200" dirty="0">
                <a:latin typeface="Arial"/>
                <a:ea typeface="Arial"/>
                <a:cs typeface="Arial"/>
                <a:sym typeface="Arial"/>
              </a:rPr>
              <a:t> can find some examples of mainstream and targeted interventions. Please ensure that participants add on to this list examples. </a:t>
            </a:r>
            <a:endParaRPr lang="en-IN" sz="1200" b="1" dirty="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N" sz="1200" b="1" dirty="0">
                <a:latin typeface="Arial"/>
                <a:ea typeface="Arial"/>
                <a:cs typeface="Arial"/>
                <a:sym typeface="Arial"/>
              </a:rPr>
              <a:t>A. Mainstream (inclusive) interventions</a:t>
            </a:r>
          </a:p>
          <a:p>
            <a:pPr marL="0" lvl="0" indent="0" algn="l" rtl="0">
              <a:lnSpc>
                <a:spcPct val="115000"/>
              </a:lnSpc>
              <a:spcBef>
                <a:spcPts val="1200"/>
              </a:spcBef>
              <a:spcAft>
                <a:spcPts val="0"/>
              </a:spcAft>
              <a:buClr>
                <a:schemeClr val="dk1"/>
              </a:buClr>
              <a:buSzPts val="1100"/>
              <a:buFont typeface="Arial"/>
              <a:buNone/>
            </a:pPr>
            <a:r>
              <a:rPr lang="en-IN" sz="1200" dirty="0">
                <a:latin typeface="Arial"/>
                <a:ea typeface="Arial"/>
                <a:cs typeface="Arial"/>
                <a:sym typeface="Arial"/>
              </a:rPr>
              <a:t>Interventions that ensure </a:t>
            </a:r>
            <a:r>
              <a:rPr lang="en-IN" sz="1200" b="1" dirty="0">
                <a:latin typeface="Arial"/>
                <a:ea typeface="Arial"/>
                <a:cs typeface="Arial"/>
                <a:sym typeface="Arial"/>
              </a:rPr>
              <a:t>persons with disabilities are included as part of the general FSN response</a:t>
            </a:r>
            <a:r>
              <a:rPr lang="en-IN" sz="1200" dirty="0">
                <a:latin typeface="Arial"/>
                <a:ea typeface="Arial"/>
                <a:cs typeface="Arial"/>
                <a:sym typeface="Arial"/>
              </a:rPr>
              <a:t>.</a:t>
            </a:r>
          </a:p>
          <a:p>
            <a:pPr marL="0" lvl="0" indent="0" algn="l" rtl="0">
              <a:lnSpc>
                <a:spcPct val="115000"/>
              </a:lnSpc>
              <a:spcBef>
                <a:spcPts val="1200"/>
              </a:spcBef>
              <a:spcAft>
                <a:spcPts val="0"/>
              </a:spcAft>
              <a:buClr>
                <a:schemeClr val="dk1"/>
              </a:buClr>
              <a:buSzPts val="1100"/>
              <a:buFont typeface="Arial"/>
              <a:buNone/>
            </a:pPr>
            <a:r>
              <a:rPr lang="en-IN" sz="1200" b="1" dirty="0">
                <a:latin typeface="Arial"/>
                <a:ea typeface="Arial"/>
                <a:cs typeface="Arial"/>
                <a:sym typeface="Arial"/>
              </a:rPr>
              <a:t>Examples participants may identify:</a:t>
            </a:r>
          </a:p>
          <a:p>
            <a:pPr marL="457200" lvl="0" indent="-342900" algn="l" rtl="0">
              <a:lnSpc>
                <a:spcPct val="115000"/>
              </a:lnSpc>
              <a:spcBef>
                <a:spcPts val="1200"/>
              </a:spcBef>
              <a:spcAft>
                <a:spcPts val="0"/>
              </a:spcAft>
              <a:buClr>
                <a:schemeClr val="dk1"/>
              </a:buClr>
              <a:buSzPts val="1800"/>
              <a:buChar char="●"/>
            </a:pPr>
            <a:r>
              <a:rPr lang="en-IN" sz="1200" dirty="0">
                <a:latin typeface="Arial"/>
                <a:ea typeface="Arial"/>
                <a:cs typeface="Arial"/>
                <a:sym typeface="Arial"/>
              </a:rPr>
              <a:t>Accessible food or cash distribution sites (ramps, seating, clear signage) - apply universal design principles when designing food assistance or cash distribution points. </a:t>
            </a:r>
          </a:p>
          <a:p>
            <a:pPr marL="457200" lvl="0" indent="-342900" algn="l" rtl="0">
              <a:lnSpc>
                <a:spcPct val="115000"/>
              </a:lnSpc>
              <a:spcBef>
                <a:spcPts val="0"/>
              </a:spcBef>
              <a:spcAft>
                <a:spcPts val="0"/>
              </a:spcAft>
              <a:buClr>
                <a:schemeClr val="dk1"/>
              </a:buClr>
              <a:buSzPts val="1800"/>
              <a:buChar char="●"/>
            </a:pPr>
            <a:r>
              <a:rPr lang="en-IN" sz="1200" dirty="0">
                <a:latin typeface="Arial"/>
                <a:ea typeface="Arial"/>
                <a:cs typeface="Arial"/>
                <a:sym typeface="Arial"/>
              </a:rPr>
              <a:t>Multiple information formats regarding communications regarding distribution details, composition of food baskets, cash transfer amounts, nutrition support provided, etc.  (ex. oral, pictorial, easy-to-read, audio, etc.)</a:t>
            </a:r>
          </a:p>
          <a:p>
            <a:pPr marL="457200" lvl="0" indent="-342900" algn="l" rtl="0">
              <a:lnSpc>
                <a:spcPct val="115000"/>
              </a:lnSpc>
              <a:spcBef>
                <a:spcPts val="0"/>
              </a:spcBef>
              <a:spcAft>
                <a:spcPts val="0"/>
              </a:spcAft>
              <a:buClr>
                <a:schemeClr val="dk1"/>
              </a:buClr>
              <a:buSzPts val="1800"/>
              <a:buChar char="●"/>
            </a:pPr>
            <a:r>
              <a:rPr lang="en-IN" sz="1200" dirty="0">
                <a:latin typeface="Arial"/>
                <a:ea typeface="Arial"/>
                <a:cs typeface="Arial"/>
                <a:sym typeface="Arial"/>
              </a:rPr>
              <a:t>Flexible collection arrangements (ex. extended hours, proxy collection)</a:t>
            </a:r>
          </a:p>
          <a:p>
            <a:pPr marL="0" lvl="0" indent="0" algn="l" rtl="0">
              <a:lnSpc>
                <a:spcPct val="115000"/>
              </a:lnSpc>
              <a:spcBef>
                <a:spcPts val="1200"/>
              </a:spcBef>
              <a:spcAft>
                <a:spcPts val="0"/>
              </a:spcAft>
              <a:buSzPts val="1400"/>
              <a:buNone/>
            </a:pPr>
            <a:r>
              <a:rPr lang="en-IN" sz="1200" b="1" dirty="0">
                <a:latin typeface="Arial"/>
                <a:ea typeface="Arial"/>
                <a:cs typeface="Arial"/>
                <a:sym typeface="Arial"/>
              </a:rPr>
              <a:t>B. Targeted interventions</a:t>
            </a:r>
          </a:p>
          <a:p>
            <a:pPr marL="0" lvl="0" indent="0" algn="l" rtl="0">
              <a:lnSpc>
                <a:spcPct val="115000"/>
              </a:lnSpc>
              <a:spcBef>
                <a:spcPts val="1200"/>
              </a:spcBef>
              <a:spcAft>
                <a:spcPts val="0"/>
              </a:spcAft>
              <a:buSzPts val="1400"/>
              <a:buNone/>
            </a:pPr>
            <a:r>
              <a:rPr lang="en-IN" sz="1200" dirty="0">
                <a:latin typeface="Arial"/>
                <a:ea typeface="Arial"/>
                <a:cs typeface="Arial"/>
                <a:sym typeface="Arial"/>
              </a:rPr>
              <a:t>Interventions that address specific needs of persons with disabilities that are not met through mainstream design alone.</a:t>
            </a:r>
          </a:p>
          <a:p>
            <a:pPr marL="0" lvl="0" indent="0" algn="l" rtl="0">
              <a:lnSpc>
                <a:spcPct val="115000"/>
              </a:lnSpc>
              <a:spcBef>
                <a:spcPts val="1200"/>
              </a:spcBef>
              <a:spcAft>
                <a:spcPts val="0"/>
              </a:spcAft>
              <a:buSzPts val="1400"/>
              <a:buNone/>
            </a:pPr>
            <a:r>
              <a:rPr lang="en-IN" sz="1200" b="1" dirty="0">
                <a:latin typeface="Arial"/>
                <a:ea typeface="Arial"/>
                <a:cs typeface="Arial"/>
                <a:sym typeface="Arial"/>
              </a:rPr>
              <a:t>Examples participants may identify:</a:t>
            </a:r>
          </a:p>
          <a:p>
            <a:pPr marL="457200" lvl="0" indent="-342900" algn="l" rtl="0">
              <a:lnSpc>
                <a:spcPct val="115000"/>
              </a:lnSpc>
              <a:spcBef>
                <a:spcPts val="1200"/>
              </a:spcBef>
              <a:spcAft>
                <a:spcPts val="0"/>
              </a:spcAft>
              <a:buClr>
                <a:schemeClr val="dk1"/>
              </a:buClr>
              <a:buSzPts val="1800"/>
              <a:buChar char="●"/>
            </a:pPr>
            <a:r>
              <a:rPr lang="en-IN" sz="1200" dirty="0">
                <a:latin typeface="Arial"/>
                <a:ea typeface="Arial"/>
                <a:cs typeface="Arial"/>
                <a:sym typeface="Arial"/>
              </a:rPr>
              <a:t>Home delivery of food or nutrition support networks for those unable to travel to distribution sites</a:t>
            </a:r>
          </a:p>
          <a:p>
            <a:pPr marL="457200" lvl="0" indent="-342900" algn="l" rtl="0">
              <a:lnSpc>
                <a:spcPct val="115000"/>
              </a:lnSpc>
              <a:spcBef>
                <a:spcPts val="0"/>
              </a:spcBef>
              <a:spcAft>
                <a:spcPts val="0"/>
              </a:spcAft>
              <a:buClr>
                <a:schemeClr val="dk1"/>
              </a:buClr>
              <a:buSzPts val="1800"/>
              <a:buChar char="●"/>
            </a:pPr>
            <a:r>
              <a:rPr lang="en-IN" sz="1200" dirty="0">
                <a:latin typeface="Arial"/>
                <a:ea typeface="Arial"/>
                <a:cs typeface="Arial"/>
                <a:sym typeface="Arial"/>
              </a:rPr>
              <a:t>Transport support to reach markets or distribution sites (ex. cash top-ups, identifying and paying for local transport services, etc.)</a:t>
            </a:r>
          </a:p>
          <a:p>
            <a:pPr marL="457200" lvl="0" indent="-342900" algn="l" rtl="0">
              <a:lnSpc>
                <a:spcPct val="115000"/>
              </a:lnSpc>
              <a:spcBef>
                <a:spcPts val="0"/>
              </a:spcBef>
              <a:spcAft>
                <a:spcPts val="0"/>
              </a:spcAft>
              <a:buClr>
                <a:schemeClr val="dk1"/>
              </a:buClr>
              <a:buSzPts val="1800"/>
              <a:buChar char="●"/>
            </a:pPr>
            <a:r>
              <a:rPr lang="en-IN" sz="1200" dirty="0">
                <a:latin typeface="Arial"/>
                <a:ea typeface="Arial"/>
                <a:cs typeface="Arial"/>
                <a:sym typeface="Arial"/>
              </a:rPr>
              <a:t>Tailored or adapted food rations or nutrition support for people with feeding, chewing, or swallowing difficulties</a:t>
            </a:r>
          </a:p>
          <a:p>
            <a:pPr marL="457200" lvl="0" indent="-342900" algn="l" rtl="0">
              <a:lnSpc>
                <a:spcPct val="115000"/>
              </a:lnSpc>
              <a:spcBef>
                <a:spcPts val="0"/>
              </a:spcBef>
              <a:spcAft>
                <a:spcPts val="0"/>
              </a:spcAft>
              <a:buClr>
                <a:schemeClr val="dk1"/>
              </a:buClr>
              <a:buSzPts val="1800"/>
              <a:buChar char="●"/>
            </a:pPr>
            <a:r>
              <a:rPr lang="en-IN" sz="1200" dirty="0">
                <a:latin typeface="Arial"/>
                <a:ea typeface="Arial"/>
                <a:cs typeface="Arial"/>
                <a:sym typeface="Arial"/>
              </a:rPr>
              <a:t>Referral to assistive devices or services that enable food access and preparation</a:t>
            </a:r>
          </a:p>
          <a:p>
            <a:pPr marL="0" lvl="0" indent="0" algn="l" rtl="0">
              <a:lnSpc>
                <a:spcPct val="100000"/>
              </a:lnSpc>
              <a:spcBef>
                <a:spcPts val="1200"/>
              </a:spcBef>
              <a:spcAft>
                <a:spcPts val="0"/>
              </a:spcAft>
              <a:buSzPts val="1400"/>
              <a:buNone/>
            </a:pPr>
            <a:r>
              <a:rPr lang="en-IN" sz="1200" b="1" dirty="0">
                <a:latin typeface="Arial"/>
                <a:ea typeface="Arial"/>
                <a:cs typeface="Arial"/>
                <a:sym typeface="Arial"/>
              </a:rPr>
              <a:t>Key message to reinforce from this exercise: </a:t>
            </a:r>
          </a:p>
          <a:p>
            <a:pPr marL="0" lvl="0" indent="0" algn="l" rtl="0">
              <a:lnSpc>
                <a:spcPct val="100000"/>
              </a:lnSpc>
              <a:spcBef>
                <a:spcPts val="0"/>
              </a:spcBef>
              <a:spcAft>
                <a:spcPts val="0"/>
              </a:spcAft>
              <a:buSzPts val="1400"/>
              <a:buNone/>
            </a:pPr>
            <a:r>
              <a:rPr lang="en-IN" sz="1200" dirty="0">
                <a:latin typeface="Arial"/>
                <a:ea typeface="Arial"/>
                <a:cs typeface="Arial"/>
                <a:sym typeface="Arial"/>
              </a:rPr>
              <a:t>The </a:t>
            </a:r>
            <a:r>
              <a:rPr lang="en-IN" sz="1200" b="1" dirty="0">
                <a:latin typeface="Arial"/>
                <a:ea typeface="Arial"/>
                <a:cs typeface="Arial"/>
                <a:sym typeface="Arial"/>
              </a:rPr>
              <a:t>twin-track approach is essential</a:t>
            </a:r>
            <a:r>
              <a:rPr lang="en-IN" sz="1200" dirty="0">
                <a:latin typeface="Arial"/>
                <a:ea typeface="Arial"/>
                <a:cs typeface="Arial"/>
                <a:sym typeface="Arial"/>
              </a:rPr>
              <a:t> in Food Security and Nutrition. Inclusive mainstream programming must be combined with targeted interventions to effectively remove barriers and ensure that persons with disabilities are not left behind.</a:t>
            </a:r>
          </a:p>
          <a:p>
            <a:pPr marL="0" lvl="0" indent="0" algn="l" rtl="0">
              <a:lnSpc>
                <a:spcPct val="100000"/>
              </a:lnSpc>
              <a:spcBef>
                <a:spcPts val="0"/>
              </a:spcBef>
              <a:spcAft>
                <a:spcPts val="0"/>
              </a:spcAft>
              <a:buClr>
                <a:srgbClr val="0D0D0D"/>
              </a:buClr>
              <a:buSzPts val="1200"/>
              <a:buFont typeface="Calibri"/>
              <a:buNone/>
            </a:pPr>
            <a:endParaRPr lang="en-IN" sz="1200" b="1" i="0" dirty="0">
              <a:solidFill>
                <a:srgbClr val="0D0D0D"/>
              </a:solidFill>
              <a:highlight>
                <a:srgbClr val="FFFFFF"/>
              </a:highlight>
              <a:latin typeface="Arial"/>
              <a:ea typeface="Arial"/>
              <a:cs typeface="Arial"/>
              <a:sym typeface="Arial"/>
            </a:endParaRPr>
          </a:p>
          <a:p>
            <a:pPr marL="0" lvl="0" indent="0" algn="l" rtl="0">
              <a:lnSpc>
                <a:spcPct val="100000"/>
              </a:lnSpc>
              <a:spcBef>
                <a:spcPts val="0"/>
              </a:spcBef>
              <a:spcAft>
                <a:spcPts val="0"/>
              </a:spcAft>
              <a:buClr>
                <a:srgbClr val="0D0D0D"/>
              </a:buClr>
              <a:buSzPts val="1200"/>
              <a:buFont typeface="Calibri"/>
              <a:buNone/>
            </a:pPr>
            <a:endParaRPr lang="en-IN" sz="1200" dirty="0">
              <a:latin typeface="Arial"/>
              <a:ea typeface="Arial"/>
              <a:cs typeface="Arial"/>
              <a:sym typeface="Arial"/>
            </a:endParaRPr>
          </a:p>
          <a:p>
            <a:endParaRPr lang="en-IN"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0363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dirty="0">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200" dirty="0">
              <a:latin typeface="Arial"/>
              <a:ea typeface="Arial"/>
              <a:cs typeface="Arial"/>
              <a:sym typeface="Arial"/>
            </a:endParaRPr>
          </a:p>
          <a:p>
            <a:pPr marL="0" lvl="0" indent="0" algn="l" rtl="0">
              <a:lnSpc>
                <a:spcPct val="100000"/>
              </a:lnSpc>
              <a:spcBef>
                <a:spcPts val="0"/>
              </a:spcBef>
              <a:spcAft>
                <a:spcPts val="0"/>
              </a:spcAft>
              <a:buSzPts val="1400"/>
              <a:buNone/>
            </a:pPr>
            <a:r>
              <a:rPr lang="en-IN" sz="1200" dirty="0">
                <a:latin typeface="Arial"/>
                <a:ea typeface="Arial"/>
                <a:cs typeface="Arial"/>
                <a:sym typeface="Arial"/>
              </a:rPr>
              <a:t>Allow for 15 – 20 minute break depending on time.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813089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dirty="0">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200" b="1" dirty="0">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Arial"/>
              <a:buNone/>
            </a:pPr>
            <a:r>
              <a:rPr lang="en-IN" sz="1200" dirty="0">
                <a:latin typeface="Arial"/>
                <a:ea typeface="Arial"/>
                <a:cs typeface="Arial"/>
                <a:sym typeface="Arial"/>
              </a:rPr>
              <a:t>Now we’ll explore the MDAs of the IASC guidelines.</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900455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dirty="0">
                <a:latin typeface="Arial"/>
                <a:ea typeface="Arial"/>
                <a:cs typeface="Arial"/>
                <a:sym typeface="Arial"/>
              </a:rPr>
              <a:t>Facilitator Notes:</a:t>
            </a:r>
            <a:endParaRPr lang="en-IN" sz="1200" dirty="0">
              <a:latin typeface="Arial"/>
              <a:ea typeface="Arial"/>
              <a:cs typeface="Arial"/>
              <a:sym typeface="Arial"/>
            </a:endParaRPr>
          </a:p>
          <a:p>
            <a:pPr marL="0" lvl="0" indent="0" algn="l" rtl="0">
              <a:lnSpc>
                <a:spcPct val="100000"/>
              </a:lnSpc>
              <a:spcBef>
                <a:spcPts val="0"/>
              </a:spcBef>
              <a:spcAft>
                <a:spcPts val="0"/>
              </a:spcAft>
              <a:buSzPts val="1400"/>
              <a:buNone/>
            </a:pPr>
            <a:endParaRPr lang="en-IN" sz="1200" dirty="0">
              <a:latin typeface="Arial"/>
              <a:ea typeface="Arial"/>
              <a:cs typeface="Arial"/>
              <a:sym typeface="Arial"/>
            </a:endParaRPr>
          </a:p>
          <a:p>
            <a:pPr marL="0" lvl="0" indent="0" algn="just" rtl="0">
              <a:lnSpc>
                <a:spcPct val="107000"/>
              </a:lnSpc>
              <a:spcBef>
                <a:spcPts val="800"/>
              </a:spcBef>
              <a:spcAft>
                <a:spcPts val="0"/>
              </a:spcAft>
              <a:buClr>
                <a:schemeClr val="dk1"/>
              </a:buClr>
              <a:buSzPts val="1400"/>
              <a:buFont typeface="Arial"/>
              <a:buNone/>
            </a:pPr>
            <a:r>
              <a:rPr lang="en-IN" sz="1200" dirty="0">
                <a:latin typeface="Arial"/>
                <a:ea typeface="Arial"/>
                <a:cs typeface="Arial"/>
                <a:sym typeface="Arial"/>
              </a:rPr>
              <a:t>According to the IASC Guidelines, Must-Do-Actions (MDAs) must be undertaken in all phases of humanitarian action when implementing Food Security and/or Nutrition programmes for persons with disabilities.</a:t>
            </a:r>
          </a:p>
          <a:p>
            <a:pPr marL="0" lvl="0" indent="0" algn="l" rtl="0">
              <a:lnSpc>
                <a:spcPct val="100000"/>
              </a:lnSpc>
              <a:spcBef>
                <a:spcPts val="800"/>
              </a:spcBef>
              <a:spcAft>
                <a:spcPts val="0"/>
              </a:spcAft>
              <a:buSzPts val="1400"/>
              <a:buNone/>
            </a:pPr>
            <a:r>
              <a:rPr lang="en-IN" sz="1200" b="1" dirty="0">
                <a:latin typeface="Arial"/>
                <a:ea typeface="Arial"/>
                <a:cs typeface="Arial"/>
                <a:sym typeface="Arial"/>
              </a:rPr>
              <a:t>Ask participants if they know the 4 Must Do Actions before reading them out. </a:t>
            </a:r>
            <a:r>
              <a:rPr lang="en-IN" sz="1200" dirty="0">
                <a:latin typeface="Arial"/>
                <a:ea typeface="Arial"/>
                <a:cs typeface="Arial"/>
                <a:sym typeface="Arial"/>
              </a:rPr>
              <a:t>Explain that each MDA are explored deeper in the module. Explain briefly each of these MDAs, asking the participants if they have experience with each.</a:t>
            </a:r>
          </a:p>
          <a:p>
            <a:pPr marL="0" lvl="0" indent="0" algn="l" rtl="0">
              <a:lnSpc>
                <a:spcPct val="100000"/>
              </a:lnSpc>
              <a:spcBef>
                <a:spcPts val="0"/>
              </a:spcBef>
              <a:spcAft>
                <a:spcPts val="0"/>
              </a:spcAft>
              <a:buSzPts val="1400"/>
              <a:buNone/>
            </a:pPr>
            <a:endParaRPr lang="en-IN" sz="1200" dirty="0">
              <a:latin typeface="Arial"/>
              <a:ea typeface="Arial"/>
              <a:cs typeface="Arial"/>
              <a:sym typeface="Arial"/>
            </a:endParaRPr>
          </a:p>
          <a:p>
            <a:pPr marL="0" lvl="0" indent="0" algn="l" rtl="0">
              <a:lnSpc>
                <a:spcPct val="100000"/>
              </a:lnSpc>
              <a:spcBef>
                <a:spcPts val="0"/>
              </a:spcBef>
              <a:spcAft>
                <a:spcPts val="0"/>
              </a:spcAft>
              <a:buSzPts val="1400"/>
              <a:buNone/>
            </a:pPr>
            <a:r>
              <a:rPr lang="en-IN" sz="1200" b="1" dirty="0">
                <a:latin typeface="Arial"/>
                <a:ea typeface="Arial"/>
                <a:cs typeface="Arial"/>
                <a:sym typeface="Arial"/>
              </a:rPr>
              <a:t>4 Must do Actions:</a:t>
            </a:r>
          </a:p>
          <a:p>
            <a:pPr marL="0" lvl="0" indent="0" algn="l" rtl="0">
              <a:lnSpc>
                <a:spcPct val="100000"/>
              </a:lnSpc>
              <a:spcBef>
                <a:spcPts val="0"/>
              </a:spcBef>
              <a:spcAft>
                <a:spcPts val="0"/>
              </a:spcAft>
              <a:buSzPts val="1400"/>
              <a:buNone/>
            </a:pPr>
            <a:endParaRPr lang="en-IN" sz="1200" dirty="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IN" sz="1200" b="1" dirty="0">
                <a:latin typeface="Arial"/>
                <a:ea typeface="Arial"/>
                <a:cs typeface="Arial"/>
                <a:sym typeface="Arial"/>
              </a:rPr>
              <a:t>Meaningful Participation: </a:t>
            </a:r>
            <a:r>
              <a:rPr lang="en-IN" sz="1200" dirty="0">
                <a:latin typeface="Arial"/>
                <a:ea typeface="Arial"/>
                <a:cs typeface="Arial"/>
                <a:sym typeface="Arial"/>
              </a:rPr>
              <a:t>To enhance accessibility and inclusion in Food and Nutrition policies and programmes, it's essential to actively involve persons with disabilities, their families, and organizations of persons with disabilities (OPDs) in all stages from planning, designing, implementing, monitoring and evaluation, ensuring diverse and fair representation. Fostering partnerships with OPDs and other relevant organizations is crucial to support persons with disabilities and promote inclusive food security and nutrition services. Additionally, recognizing that, with adequate nutrition and food, persons with disabilities have the capacity to participate in activities and in society on an equal basis. </a:t>
            </a:r>
          </a:p>
          <a:p>
            <a:pPr marL="457200" lvl="0" indent="0" algn="l" rtl="0">
              <a:lnSpc>
                <a:spcPct val="100000"/>
              </a:lnSpc>
              <a:spcBef>
                <a:spcPts val="0"/>
              </a:spcBef>
              <a:spcAft>
                <a:spcPts val="0"/>
              </a:spcAft>
              <a:buSzPts val="1400"/>
              <a:buNone/>
            </a:pPr>
            <a:endParaRPr lang="en-IN" sz="1200" dirty="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IN" sz="1200" b="1" dirty="0">
                <a:latin typeface="Arial"/>
                <a:ea typeface="Arial"/>
                <a:cs typeface="Arial"/>
                <a:sym typeface="Arial"/>
              </a:rPr>
              <a:t>Addressing barriers – </a:t>
            </a:r>
            <a:r>
              <a:rPr lang="en-IN" sz="1200" dirty="0">
                <a:latin typeface="Arial"/>
                <a:ea typeface="Arial"/>
                <a:cs typeface="Arial"/>
                <a:sym typeface="Arial"/>
              </a:rPr>
              <a:t>Neither inclusion nor participation can be achieved as long as barriers are present – attitudinal, environment, institutional, or communication barriers need to be </a:t>
            </a:r>
            <a:r>
              <a:rPr lang="en-IN" sz="1200" b="1" u="sng" dirty="0">
                <a:latin typeface="Arial"/>
                <a:ea typeface="Arial"/>
                <a:cs typeface="Arial"/>
                <a:sym typeface="Arial"/>
              </a:rPr>
              <a:t>identified</a:t>
            </a:r>
            <a:r>
              <a:rPr lang="en-IN" sz="1200" b="1" dirty="0">
                <a:latin typeface="Arial"/>
                <a:ea typeface="Arial"/>
                <a:cs typeface="Arial"/>
                <a:sym typeface="Arial"/>
              </a:rPr>
              <a:t> </a:t>
            </a:r>
            <a:r>
              <a:rPr lang="en-IN" sz="1200" i="0" dirty="0">
                <a:latin typeface="Arial"/>
                <a:ea typeface="Arial"/>
                <a:cs typeface="Arial"/>
                <a:sym typeface="Arial"/>
              </a:rPr>
              <a:t>and</a:t>
            </a:r>
            <a:r>
              <a:rPr lang="en-IN" sz="1200" b="1" dirty="0">
                <a:latin typeface="Arial"/>
                <a:ea typeface="Arial"/>
                <a:cs typeface="Arial"/>
                <a:sym typeface="Arial"/>
              </a:rPr>
              <a:t> </a:t>
            </a:r>
            <a:r>
              <a:rPr lang="en-IN" sz="1200" b="1" u="sng" dirty="0">
                <a:latin typeface="Arial"/>
                <a:ea typeface="Arial"/>
                <a:cs typeface="Arial"/>
                <a:sym typeface="Arial"/>
              </a:rPr>
              <a:t>removed</a:t>
            </a:r>
            <a:r>
              <a:rPr lang="en-IN" sz="1200" dirty="0">
                <a:latin typeface="Arial"/>
                <a:ea typeface="Arial"/>
                <a:cs typeface="Arial"/>
                <a:sym typeface="Arial"/>
              </a:rPr>
              <a:t> through a targeted and mainstream approach (Refer to accessibility, reasonable accommodation and universal design). Additionally, strategies should be developed to reduce stigma, raise awareness of disability rights, and review policies to affirm these rights comprehensively. </a:t>
            </a:r>
          </a:p>
          <a:p>
            <a:pPr marL="457200" lvl="0" indent="0" algn="l" rtl="0">
              <a:lnSpc>
                <a:spcPct val="100000"/>
              </a:lnSpc>
              <a:spcBef>
                <a:spcPts val="0"/>
              </a:spcBef>
              <a:spcAft>
                <a:spcPts val="0"/>
              </a:spcAft>
              <a:buSzPts val="1400"/>
              <a:buNone/>
            </a:pPr>
            <a:endParaRPr lang="en-IN" sz="1200" dirty="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IN" sz="1200" b="1" dirty="0">
                <a:latin typeface="Arial"/>
                <a:ea typeface="Arial"/>
                <a:cs typeface="Arial"/>
                <a:sym typeface="Arial"/>
              </a:rPr>
              <a:t>Empower persons with disabilities &amp; support capacity development – </a:t>
            </a:r>
            <a:r>
              <a:rPr lang="en-IN" sz="1200" dirty="0">
                <a:latin typeface="Arial"/>
                <a:ea typeface="Arial"/>
                <a:cs typeface="Arial"/>
                <a:sym typeface="Arial"/>
              </a:rPr>
              <a:t>To ensure food security and nutrition interventions are safe, equitable, and accessible for persons with disabilities, humanitarian actors must mainstream protection and rights-based approaches across all FSN activities, provide disability inclusion and rights training to FSN staff and partners, and raise awareness of disability-specific risks related to food access, distribution, and nutrition support. Programmes should actively involve persons with disabilities and OPDs in needs assessments, outreach, accessibility reviews, and accountability mechanisms, while strengthening OPD capacity to meaningfully participate in FSN design, implementation, and monitoring.</a:t>
            </a:r>
          </a:p>
          <a:p>
            <a:pPr marL="457200" lvl="0" indent="0" algn="l" rtl="0">
              <a:lnSpc>
                <a:spcPct val="100000"/>
              </a:lnSpc>
              <a:spcBef>
                <a:spcPts val="0"/>
              </a:spcBef>
              <a:spcAft>
                <a:spcPts val="0"/>
              </a:spcAft>
              <a:buSzPts val="1400"/>
              <a:buNone/>
            </a:pPr>
            <a:endParaRPr lang="en-IN" sz="1200" dirty="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IN" sz="1200" b="1" dirty="0">
                <a:latin typeface="Arial"/>
                <a:ea typeface="Arial"/>
                <a:cs typeface="Arial"/>
                <a:sym typeface="Arial"/>
              </a:rPr>
              <a:t>Collect and disaggregate data on disability, age and sex to identify individuals with disabilities of different age groups.</a:t>
            </a:r>
            <a:r>
              <a:rPr lang="en-IN" sz="1200" dirty="0">
                <a:latin typeface="Arial"/>
                <a:ea typeface="Arial"/>
                <a:cs typeface="Arial"/>
                <a:sym typeface="Arial"/>
              </a:rPr>
              <a:t>  Collect</a:t>
            </a:r>
            <a:r>
              <a:rPr lang="en-IN" sz="1200" b="1" dirty="0">
                <a:latin typeface="Arial"/>
                <a:ea typeface="Arial"/>
                <a:cs typeface="Arial"/>
                <a:sym typeface="Arial"/>
              </a:rPr>
              <a:t> </a:t>
            </a:r>
            <a:r>
              <a:rPr lang="en-IN" sz="1200" dirty="0">
                <a:latin typeface="Arial"/>
                <a:ea typeface="Arial"/>
                <a:cs typeface="Arial"/>
                <a:sym typeface="Arial"/>
              </a:rPr>
              <a:t>data on barriers, enablers and intersectional factors and risks. Data  must be disaggregated to ensure that humanitarian action in planning, implementation and monitoring is accessible and inclusive to all. </a:t>
            </a:r>
            <a:endParaRPr lang="en-IN" sz="1200" b="1" dirty="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Arial"/>
              <a:buNone/>
            </a:pPr>
            <a:endParaRPr lang="en-IN" sz="1200" b="1" dirty="0">
              <a:solidFill>
                <a:srgbClr val="000000"/>
              </a:solidFill>
              <a:latin typeface="Arial"/>
              <a:ea typeface="Arial"/>
              <a:cs typeface="Arial"/>
              <a:sym typeface="Arial"/>
            </a:endParaRPr>
          </a:p>
          <a:p>
            <a:pPr marL="0" lvl="0" indent="0" algn="l" rtl="0">
              <a:lnSpc>
                <a:spcPct val="100000"/>
              </a:lnSpc>
              <a:spcBef>
                <a:spcPts val="0"/>
              </a:spcBef>
              <a:spcAft>
                <a:spcPts val="0"/>
              </a:spcAft>
              <a:buClr>
                <a:srgbClr val="000000"/>
              </a:buClr>
              <a:buSzPts val="1200"/>
              <a:buFont typeface="Arial"/>
              <a:buNone/>
            </a:pPr>
            <a:r>
              <a:rPr lang="en-IN" sz="1200" dirty="0">
                <a:solidFill>
                  <a:srgbClr val="000000"/>
                </a:solidFill>
                <a:latin typeface="Arial"/>
                <a:ea typeface="Arial"/>
                <a:cs typeface="Arial"/>
                <a:sym typeface="Arial"/>
              </a:rPr>
              <a:t>Say that we’ll unpack each of these four actions in context using lived experiences of persons with disabilities to showcase impact. </a:t>
            </a:r>
          </a:p>
          <a:p>
            <a:pPr marL="0" lvl="0" indent="0" algn="l" rtl="0">
              <a:lnSpc>
                <a:spcPct val="100000"/>
              </a:lnSpc>
              <a:spcBef>
                <a:spcPts val="0"/>
              </a:spcBef>
              <a:spcAft>
                <a:spcPts val="0"/>
              </a:spcAft>
              <a:buClr>
                <a:srgbClr val="000000"/>
              </a:buClr>
              <a:buSzPts val="1200"/>
              <a:buFont typeface="Arial"/>
              <a:buNone/>
            </a:pPr>
            <a:endParaRPr lang="en-IN" sz="1200" dirty="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800"/>
              <a:buFont typeface="Arial"/>
              <a:buNone/>
            </a:pPr>
            <a:r>
              <a:rPr lang="en-IN" sz="1200" dirty="0">
                <a:latin typeface="Arial"/>
                <a:ea typeface="Arial"/>
                <a:cs typeface="Arial"/>
                <a:sym typeface="Arial"/>
              </a:rPr>
              <a:t>Explain that the IASC guidelines propose a set of “recommended actions” for each stage of the humanitarian program cycle. These recommended actions are explored in Module 6 on, “Inclusive Project Cycle Management” of this training package.</a:t>
            </a:r>
            <a:endParaRPr lang="en-IN" dirty="0">
              <a:latin typeface="Arial"/>
              <a:ea typeface="Arial"/>
              <a:cs typeface="Arial"/>
              <a:sym typeface="Arial"/>
            </a:endParaRPr>
          </a:p>
          <a:p>
            <a:pPr marL="0" lvl="0" indent="0" algn="l" rtl="0">
              <a:lnSpc>
                <a:spcPct val="100000"/>
              </a:lnSpc>
              <a:spcBef>
                <a:spcPts val="0"/>
              </a:spcBef>
              <a:spcAft>
                <a:spcPts val="0"/>
              </a:spcAft>
              <a:buClr>
                <a:srgbClr val="000000"/>
              </a:buClr>
              <a:buSzPts val="1200"/>
              <a:buFont typeface="Arial"/>
              <a:buNone/>
            </a:pPr>
            <a:endParaRPr lang="en-IN" sz="1200" b="1" dirty="0">
              <a:solidFill>
                <a:srgbClr val="000000"/>
              </a:solidFill>
              <a:latin typeface="Arial"/>
              <a:ea typeface="Arial"/>
              <a:cs typeface="Arial"/>
              <a:sym typeface="Arial"/>
            </a:endParaRPr>
          </a:p>
          <a:p>
            <a:pPr marL="171450" lvl="0" indent="-95250" algn="l" rtl="0">
              <a:lnSpc>
                <a:spcPct val="100000"/>
              </a:lnSpc>
              <a:spcBef>
                <a:spcPts val="0"/>
              </a:spcBef>
              <a:spcAft>
                <a:spcPts val="0"/>
              </a:spcAft>
              <a:buClr>
                <a:schemeClr val="dk1"/>
              </a:buClr>
              <a:buSzPts val="1200"/>
              <a:buFont typeface="Arial"/>
              <a:buNone/>
            </a:pPr>
            <a:endParaRPr lang="en-IN"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232026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200" b="1" dirty="0">
                <a:latin typeface="Arial"/>
                <a:ea typeface="Arial"/>
                <a:cs typeface="Arial"/>
                <a:sym typeface="Arial"/>
              </a:rPr>
              <a:t>Facilitator Notes:</a:t>
            </a:r>
          </a:p>
          <a:p>
            <a:pPr marL="0" lvl="0" indent="0" algn="just" rtl="0">
              <a:lnSpc>
                <a:spcPct val="107000"/>
              </a:lnSpc>
              <a:spcBef>
                <a:spcPts val="0"/>
              </a:spcBef>
              <a:spcAft>
                <a:spcPts val="0"/>
              </a:spcAft>
              <a:buSzPts val="1400"/>
              <a:buNone/>
            </a:pPr>
            <a:endParaRPr lang="en-IN" sz="1200" b="1" dirty="0">
              <a:latin typeface="Arial"/>
              <a:ea typeface="Arial"/>
              <a:cs typeface="Arial"/>
              <a:sym typeface="Arial"/>
            </a:endParaRPr>
          </a:p>
          <a:p>
            <a:pPr marL="0" lvl="0" indent="0" algn="just" rtl="0">
              <a:lnSpc>
                <a:spcPct val="107000"/>
              </a:lnSpc>
              <a:spcBef>
                <a:spcPts val="0"/>
              </a:spcBef>
              <a:spcAft>
                <a:spcPts val="0"/>
              </a:spcAft>
              <a:buClr>
                <a:schemeClr val="dk1"/>
              </a:buClr>
              <a:buSzPts val="1400"/>
              <a:buFont typeface="Arial"/>
              <a:buNone/>
            </a:pPr>
            <a:r>
              <a:rPr lang="en-IN" sz="1200" dirty="0">
                <a:latin typeface="Arial"/>
                <a:ea typeface="Arial"/>
                <a:cs typeface="Arial"/>
                <a:sym typeface="Arial"/>
              </a:rPr>
              <a:t>Explain to participants that we will learn about the first must do action - Promoting meaningful participation. </a:t>
            </a:r>
          </a:p>
          <a:p>
            <a:pPr marL="0" lvl="0" indent="0" algn="just" rtl="0">
              <a:lnSpc>
                <a:spcPct val="107000"/>
              </a:lnSpc>
              <a:spcBef>
                <a:spcPts val="800"/>
              </a:spcBef>
              <a:spcAft>
                <a:spcPts val="0"/>
              </a:spcAft>
              <a:buClr>
                <a:schemeClr val="dk1"/>
              </a:buClr>
              <a:buSzPts val="1400"/>
              <a:buFont typeface="Arial"/>
              <a:buNone/>
            </a:pPr>
            <a:r>
              <a:rPr lang="en-IN" sz="1200" dirty="0">
                <a:latin typeface="Arial"/>
                <a:ea typeface="Arial"/>
                <a:cs typeface="Arial"/>
                <a:sym typeface="Arial"/>
              </a:rPr>
              <a:t>Explain to the participants that meaningful participation of persons with disabilities is a precondition in order to ensure relevance and impact of the intervention.</a:t>
            </a:r>
          </a:p>
          <a:p>
            <a:pPr marL="0" lvl="0" indent="0" algn="just" rtl="0">
              <a:lnSpc>
                <a:spcPct val="107000"/>
              </a:lnSpc>
              <a:spcBef>
                <a:spcPts val="800"/>
              </a:spcBef>
              <a:spcAft>
                <a:spcPts val="0"/>
              </a:spcAft>
              <a:buClr>
                <a:schemeClr val="dk1"/>
              </a:buClr>
              <a:buSzPts val="1400"/>
              <a:buFont typeface="Arial"/>
              <a:buNone/>
            </a:pPr>
            <a:r>
              <a:rPr lang="en-IN" sz="1200" dirty="0">
                <a:latin typeface="Arial"/>
                <a:ea typeface="Arial"/>
                <a:cs typeface="Arial"/>
                <a:sym typeface="Arial"/>
              </a:rPr>
              <a:t>Explain that meaningful participation helps break down </a:t>
            </a:r>
            <a:r>
              <a:rPr lang="en-IN" sz="1200" b="1" dirty="0">
                <a:latin typeface="Arial"/>
                <a:ea typeface="Arial"/>
                <a:cs typeface="Arial"/>
                <a:sym typeface="Arial"/>
              </a:rPr>
              <a:t>societal power imbalances </a:t>
            </a:r>
            <a:r>
              <a:rPr lang="en-IN" sz="1200" dirty="0">
                <a:latin typeface="Arial"/>
                <a:ea typeface="Arial"/>
                <a:cs typeface="Arial"/>
                <a:sym typeface="Arial"/>
              </a:rPr>
              <a:t>that contribute to exclusion. It is also a core principle of the ‘right to food’.</a:t>
            </a:r>
          </a:p>
          <a:p>
            <a:pPr marL="0" lvl="0" indent="0" algn="just" rtl="0">
              <a:lnSpc>
                <a:spcPct val="107000"/>
              </a:lnSpc>
              <a:spcBef>
                <a:spcPts val="800"/>
              </a:spcBef>
              <a:spcAft>
                <a:spcPts val="0"/>
              </a:spcAft>
              <a:buSzPts val="1400"/>
              <a:buNone/>
            </a:pPr>
            <a:r>
              <a:rPr lang="en-IN" sz="1200" b="1" dirty="0">
                <a:latin typeface="Arial"/>
                <a:ea typeface="Arial"/>
                <a:cs typeface="Arial"/>
                <a:sym typeface="Arial"/>
              </a:rPr>
              <a:t>Who participates? </a:t>
            </a:r>
            <a:r>
              <a:rPr lang="en-IN" sz="1200" dirty="0">
                <a:latin typeface="Arial"/>
                <a:ea typeface="Arial"/>
                <a:cs typeface="Arial"/>
                <a:sym typeface="Arial"/>
              </a:rPr>
              <a:t>Identify persons with disabilities persons and representative organisations among affected communities so you can identify their needs and priorities. Ensure that persons with disabilities are fairly represented, taking into account the various types of disabilities as well as age, gender and diversity. Also include networks and support systems such as parents of children with disabilities, care givers, support persons who have a lived experience of the barriers. Create an inclusive and accessible environment for consultation, ensuring materials are all in accessible formats and secure inclusive budgeting (ex. for accessible transportation). </a:t>
            </a:r>
          </a:p>
          <a:p>
            <a:pPr marL="0" lvl="0" indent="0" algn="just" rtl="0">
              <a:lnSpc>
                <a:spcPct val="107000"/>
              </a:lnSpc>
              <a:spcBef>
                <a:spcPts val="800"/>
              </a:spcBef>
              <a:spcAft>
                <a:spcPts val="0"/>
              </a:spcAft>
              <a:buSzPts val="1400"/>
              <a:buNone/>
            </a:pPr>
            <a:endParaRPr lang="en-IN" dirty="0">
              <a:latin typeface="Arial"/>
              <a:ea typeface="Arial"/>
              <a:cs typeface="Arial"/>
              <a:sym typeface="Arial"/>
            </a:endParaRPr>
          </a:p>
          <a:p>
            <a:pPr marL="0" lvl="0" indent="0" algn="just" rtl="0">
              <a:lnSpc>
                <a:spcPct val="107000"/>
              </a:lnSpc>
              <a:spcBef>
                <a:spcPts val="800"/>
              </a:spcBef>
              <a:spcAft>
                <a:spcPts val="0"/>
              </a:spcAft>
              <a:buClr>
                <a:schemeClr val="dk1"/>
              </a:buClr>
              <a:buSzPts val="1400"/>
              <a:buFont typeface="Arial"/>
              <a:buNone/>
            </a:pPr>
            <a:r>
              <a:rPr lang="en-IN" sz="1200" b="1" dirty="0">
                <a:latin typeface="Arial"/>
                <a:ea typeface="Arial"/>
                <a:cs typeface="Arial"/>
                <a:sym typeface="Arial"/>
              </a:rPr>
              <a:t>What type of participation? </a:t>
            </a:r>
            <a:r>
              <a:rPr lang="en-IN" sz="1200" dirty="0">
                <a:latin typeface="Arial"/>
                <a:ea typeface="Arial"/>
                <a:cs typeface="Arial"/>
                <a:sym typeface="Arial"/>
              </a:rPr>
              <a:t>Consultative, learning, dialogue, shared experiences, formal meetings, etc. to find out … What do you need? What are the barriers? What enablers will work? Where should facilities be? How should facilities/services be adapted? Is this working? What are we doing right? Can you work with us on capacity building of our staff?</a:t>
            </a:r>
          </a:p>
          <a:p>
            <a:pPr marL="0" lvl="0" indent="0" algn="just" rtl="0">
              <a:lnSpc>
                <a:spcPct val="107000"/>
              </a:lnSpc>
              <a:spcBef>
                <a:spcPts val="800"/>
              </a:spcBef>
              <a:spcAft>
                <a:spcPts val="0"/>
              </a:spcAft>
              <a:buClr>
                <a:schemeClr val="dk1"/>
              </a:buClr>
              <a:buSzPts val="1400"/>
              <a:buFont typeface="Arial"/>
              <a:buNone/>
            </a:pPr>
            <a:r>
              <a:rPr lang="en-IN" sz="1200" dirty="0">
                <a:latin typeface="Arial"/>
                <a:ea typeface="Arial"/>
                <a:cs typeface="Arial"/>
                <a:sym typeface="Arial"/>
              </a:rPr>
              <a:t> </a:t>
            </a:r>
            <a:endParaRPr lang="en-IN" dirty="0">
              <a:latin typeface="Arial"/>
              <a:ea typeface="Arial"/>
              <a:cs typeface="Arial"/>
              <a:sym typeface="Arial"/>
            </a:endParaRPr>
          </a:p>
          <a:p>
            <a:pPr marL="0" lvl="0" indent="0" algn="just" rtl="0">
              <a:lnSpc>
                <a:spcPct val="107000"/>
              </a:lnSpc>
              <a:spcBef>
                <a:spcPts val="800"/>
              </a:spcBef>
              <a:spcAft>
                <a:spcPts val="0"/>
              </a:spcAft>
              <a:buSzPts val="1400"/>
              <a:buNone/>
            </a:pPr>
            <a:r>
              <a:rPr lang="en-IN" sz="1200" b="1" dirty="0">
                <a:latin typeface="Arial"/>
                <a:ea typeface="Arial"/>
                <a:cs typeface="Arial"/>
                <a:sym typeface="Arial"/>
              </a:rPr>
              <a:t>When? </a:t>
            </a:r>
            <a:r>
              <a:rPr lang="en-IN" sz="1200" dirty="0">
                <a:latin typeface="Arial"/>
                <a:ea typeface="Arial"/>
                <a:cs typeface="Arial"/>
                <a:sym typeface="Arial"/>
              </a:rPr>
              <a:t>Meaningful participation must be ongoing, consistent, 2-way and present at every phase of humanitarian programming.</a:t>
            </a:r>
          </a:p>
          <a:p>
            <a:pPr marL="0" lvl="0" indent="0" algn="just" rtl="0">
              <a:lnSpc>
                <a:spcPct val="107000"/>
              </a:lnSpc>
              <a:spcBef>
                <a:spcPts val="800"/>
              </a:spcBef>
              <a:spcAft>
                <a:spcPts val="0"/>
              </a:spcAft>
              <a:buSzPts val="1400"/>
              <a:buNone/>
            </a:pPr>
            <a:endParaRPr lang="en-IN" sz="1200" dirty="0">
              <a:latin typeface="Arial"/>
              <a:ea typeface="Arial"/>
              <a:cs typeface="Arial"/>
              <a:sym typeface="Arial"/>
            </a:endParaRPr>
          </a:p>
          <a:p>
            <a:pPr marL="0" lvl="0" indent="0" algn="just" rtl="0">
              <a:lnSpc>
                <a:spcPct val="107000"/>
              </a:lnSpc>
              <a:spcBef>
                <a:spcPts val="800"/>
              </a:spcBef>
              <a:spcAft>
                <a:spcPts val="0"/>
              </a:spcAft>
              <a:buClr>
                <a:schemeClr val="dk1"/>
              </a:buClr>
              <a:buSzPts val="1400"/>
              <a:buFont typeface="Arial"/>
              <a:buNone/>
            </a:pPr>
            <a:r>
              <a:rPr lang="en-IN" sz="1200" b="1" dirty="0">
                <a:latin typeface="Arial"/>
                <a:ea typeface="Arial"/>
                <a:cs typeface="Arial"/>
                <a:sym typeface="Arial"/>
              </a:rPr>
              <a:t>According to the IASC guidelines:</a:t>
            </a:r>
            <a:endParaRPr lang="en-IN" sz="1200" dirty="0">
              <a:latin typeface="Arial"/>
              <a:ea typeface="Arial"/>
              <a:cs typeface="Arial"/>
              <a:sym typeface="Arial"/>
            </a:endParaRPr>
          </a:p>
          <a:p>
            <a:pPr marL="0" lvl="0" indent="0" algn="just" rtl="0">
              <a:lnSpc>
                <a:spcPct val="107000"/>
              </a:lnSpc>
              <a:spcBef>
                <a:spcPts val="800"/>
              </a:spcBef>
              <a:spcAft>
                <a:spcPts val="0"/>
              </a:spcAft>
              <a:buClr>
                <a:schemeClr val="dk1"/>
              </a:buClr>
              <a:buSzPts val="1400"/>
              <a:buFont typeface="Arial"/>
              <a:buNone/>
            </a:pPr>
            <a:r>
              <a:rPr lang="en-IN" sz="1200" b="1" dirty="0">
                <a:latin typeface="Arial"/>
                <a:ea typeface="Arial"/>
                <a:cs typeface="Arial"/>
                <a:sym typeface="Arial"/>
              </a:rPr>
              <a:t>There are 3 Key actions for humanitarian actors to ensure meaningful participation:</a:t>
            </a:r>
            <a:endParaRPr lang="en-IN" sz="1200" dirty="0">
              <a:latin typeface="Arial"/>
              <a:ea typeface="Arial"/>
              <a:cs typeface="Arial"/>
              <a:sym typeface="Arial"/>
            </a:endParaRPr>
          </a:p>
          <a:p>
            <a:pPr marL="457200" lvl="0" indent="-342900" algn="just" rtl="0">
              <a:lnSpc>
                <a:spcPct val="107000"/>
              </a:lnSpc>
              <a:spcBef>
                <a:spcPts val="800"/>
              </a:spcBef>
              <a:spcAft>
                <a:spcPts val="0"/>
              </a:spcAft>
              <a:buSzPts val="1800"/>
              <a:buChar char="●"/>
            </a:pPr>
            <a:r>
              <a:rPr lang="en-IN" sz="1200" dirty="0">
                <a:latin typeface="Arial"/>
                <a:ea typeface="Arial"/>
                <a:cs typeface="Arial"/>
                <a:sym typeface="Arial"/>
              </a:rPr>
              <a:t>Enable persons with disabilities to participate in all processes that assess, plan, design, implement, monitor or evaluate humanitarian programmes, in all phases and at all levels.  Note – this may include a degree of capacity sharing to ensure cross-learning e.g. Humanitarian actors sharing information about humanitarian processes, and OPDs sharing with Humanitarian actors about local perceptions around disability, intersectional factors, risk and barriers faced by them.</a:t>
            </a:r>
          </a:p>
          <a:p>
            <a:pPr marL="457200" lvl="0" indent="-342900" algn="just" rtl="0">
              <a:lnSpc>
                <a:spcPct val="107000"/>
              </a:lnSpc>
              <a:spcBef>
                <a:spcPts val="0"/>
              </a:spcBef>
              <a:spcAft>
                <a:spcPts val="0"/>
              </a:spcAft>
              <a:buSzPts val="1800"/>
              <a:buChar char="●"/>
            </a:pPr>
            <a:r>
              <a:rPr lang="en-IN" sz="1200" dirty="0">
                <a:latin typeface="Arial"/>
                <a:ea typeface="Arial"/>
                <a:cs typeface="Arial"/>
                <a:sym typeface="Arial"/>
              </a:rPr>
              <a:t>Recruit persons with disabilities as staff at all levels of humanitarian organizations, including as front-line workers and community mobilizers. Note - Involve in ensuring services are delivered in an accessible and audience relevant manner and build capacity to support this.</a:t>
            </a:r>
          </a:p>
          <a:p>
            <a:pPr marL="457200" lvl="0" indent="-342900" algn="just" rtl="0">
              <a:lnSpc>
                <a:spcPct val="107000"/>
              </a:lnSpc>
              <a:spcBef>
                <a:spcPts val="0"/>
              </a:spcBef>
              <a:spcAft>
                <a:spcPts val="0"/>
              </a:spcAft>
              <a:buSzPts val="1800"/>
              <a:buChar char="●"/>
            </a:pPr>
            <a:r>
              <a:rPr lang="en-IN" sz="1200" dirty="0">
                <a:latin typeface="Arial"/>
                <a:ea typeface="Arial"/>
                <a:cs typeface="Arial"/>
                <a:sym typeface="Arial"/>
              </a:rPr>
              <a:t>Engage with OPDs and other representative groups in designing and delivering the humanitarian response.</a:t>
            </a:r>
          </a:p>
          <a:p>
            <a:pPr marL="0" lvl="0" indent="0" algn="just" rtl="0">
              <a:lnSpc>
                <a:spcPct val="107000"/>
              </a:lnSpc>
              <a:spcBef>
                <a:spcPts val="800"/>
              </a:spcBef>
              <a:spcAft>
                <a:spcPts val="0"/>
              </a:spcAft>
              <a:buClr>
                <a:schemeClr val="dk1"/>
              </a:buClr>
              <a:buSzPts val="1400"/>
              <a:buFont typeface="Arial"/>
              <a:buNone/>
            </a:pPr>
            <a:r>
              <a:rPr lang="en-IN" sz="1200" dirty="0">
                <a:latin typeface="Arial"/>
                <a:ea typeface="Arial"/>
                <a:cs typeface="Arial"/>
                <a:sym typeface="Arial"/>
              </a:rPr>
              <a:t>In the next slide, we will look more specifically at the</a:t>
            </a:r>
            <a:r>
              <a:rPr lang="en-IN" sz="1200" b="1" dirty="0">
                <a:latin typeface="Arial"/>
                <a:ea typeface="Arial"/>
                <a:cs typeface="Arial"/>
                <a:sym typeface="Arial"/>
              </a:rPr>
              <a:t> 3 key actions in Food Security and Nutrition</a:t>
            </a:r>
            <a:r>
              <a:rPr lang="en-IN" sz="1200" dirty="0">
                <a:latin typeface="Arial"/>
                <a:ea typeface="Arial"/>
                <a:cs typeface="Arial"/>
                <a:sym typeface="Arial"/>
              </a:rPr>
              <a:t> to ensure meaningful participation.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232026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200" b="1" dirty="0">
                <a:latin typeface="Arial"/>
                <a:ea typeface="Arial"/>
                <a:cs typeface="Arial"/>
                <a:sym typeface="Arial"/>
              </a:rPr>
              <a:t>Facilitator’s notes:</a:t>
            </a: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According to the IASC guidelines these are the 3 key action for food security and nutrition actors to ensure meaningful participation of persons with disabilities: </a:t>
            </a: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3 Key actions for humanitarian Food Security and Nutrition actors to ensure meaningful participation:</a:t>
            </a:r>
          </a:p>
          <a:p>
            <a:pPr marL="457200" lvl="0" indent="-342900" algn="just" rtl="0">
              <a:lnSpc>
                <a:spcPct val="107000"/>
              </a:lnSpc>
              <a:spcBef>
                <a:spcPts val="800"/>
              </a:spcBef>
              <a:spcAft>
                <a:spcPts val="0"/>
              </a:spcAft>
              <a:buSzPts val="1800"/>
              <a:buFont typeface="Arial"/>
              <a:buChar char="●"/>
            </a:pPr>
            <a:r>
              <a:rPr lang="en-IN" sz="1200" dirty="0">
                <a:latin typeface="Arial"/>
                <a:ea typeface="Arial"/>
                <a:cs typeface="Arial"/>
                <a:sym typeface="Arial"/>
              </a:rPr>
              <a:t>Ensure that persons with disabilities, their families, and OPDs are actively involved in identifying barriers, and in planning, designing, implementing, monitoring, and evaluating food security and nutrition policies and programmes. Consider a wide range of issues, including appropriate locations, time, frequency, distribution and assistance arrangements. </a:t>
            </a:r>
          </a:p>
          <a:p>
            <a:pPr marL="457200" lvl="0" indent="-342900" algn="just" rtl="0">
              <a:lnSpc>
                <a:spcPct val="107000"/>
              </a:lnSpc>
              <a:spcBef>
                <a:spcPts val="0"/>
              </a:spcBef>
              <a:spcAft>
                <a:spcPts val="0"/>
              </a:spcAft>
              <a:buSzPts val="1800"/>
              <a:buFont typeface="Arial"/>
              <a:buChar char="●"/>
            </a:pPr>
            <a:r>
              <a:rPr lang="en-IN" sz="1200" dirty="0">
                <a:latin typeface="Arial"/>
                <a:ea typeface="Arial"/>
                <a:cs typeface="Arial"/>
                <a:sym typeface="Arial"/>
              </a:rPr>
              <a:t>Ensure that persons with disabilities are fairly represented, taking into account the full range of disabilities as well as age, gender, and diversity. Make concerted effort to encourage the participation of underrepresented groups, including persons with disabilities, indigenous persons, women and girls in formal, and informal mechanisms and processes that address food security and nutrition. </a:t>
            </a:r>
          </a:p>
          <a:p>
            <a:pPr marL="457200" lvl="0" indent="-342900" algn="just" rtl="0">
              <a:lnSpc>
                <a:spcPct val="107000"/>
              </a:lnSpc>
              <a:spcBef>
                <a:spcPts val="0"/>
              </a:spcBef>
              <a:spcAft>
                <a:spcPts val="0"/>
              </a:spcAft>
              <a:buSzPts val="1800"/>
              <a:buFont typeface="Arial"/>
              <a:buChar char="●"/>
            </a:pPr>
            <a:r>
              <a:rPr lang="en-IN" sz="1200" dirty="0">
                <a:latin typeface="Arial"/>
                <a:ea typeface="Arial"/>
                <a:cs typeface="Arial"/>
                <a:sym typeface="Arial"/>
              </a:rPr>
              <a:t>Recognize that, with adequate nutrition, persons with disabilities have the capacity to participate in activities and in society on an equal basis with others. </a:t>
            </a: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 These actions are from Chapter 13 pg. 96 in the IASC guidelines.</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48431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Clr>
                <a:schemeClr val="dk1"/>
              </a:buClr>
              <a:buSzPts val="1100"/>
              <a:buFont typeface="Arial"/>
              <a:buNone/>
            </a:pPr>
            <a:r>
              <a:rPr lang="en-US" sz="1200" b="1">
                <a:latin typeface="Arial"/>
                <a:ea typeface="Arial"/>
                <a:cs typeface="Arial"/>
                <a:sym typeface="Arial"/>
              </a:rPr>
              <a:t>Facilitator Notes: </a:t>
            </a:r>
            <a:endParaRPr lang="en-US" sz="12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US" sz="1200" b="0">
                <a:latin typeface="Arial"/>
                <a:cs typeface="Arial"/>
                <a:sym typeface="Arial"/>
              </a:rPr>
              <a:t>Handicap International / Humanity &amp; Inclusion (HI) led the inter-agency development process of this “Disability-inclusive Food Security Training Package” within the frame of the project “Phase 4 – Leave no one behind” (LNOB). The project is funded by the German Federal Foreign Office (GFFO) and implemented in consortia with CBM International as well as in collaboration with African Disability Forum (ADF) and International Disability Alliance (IDA). The next slide shows the 4 project results. </a:t>
            </a:r>
            <a:endParaRPr lang="en-US" b="0"/>
          </a:p>
          <a:p>
            <a:pPr marL="0" lvl="0" indent="0" algn="l" rtl="0">
              <a:lnSpc>
                <a:spcPct val="100000"/>
              </a:lnSpc>
              <a:spcBef>
                <a:spcPts val="0"/>
              </a:spcBef>
              <a:spcAft>
                <a:spcPts val="0"/>
              </a:spcAft>
              <a:buSzPts val="1400"/>
              <a:buNone/>
            </a:pPr>
            <a:endParaRPr lang="en-US"/>
          </a:p>
          <a:p>
            <a:pPr marL="0" lvl="0" indent="0" algn="l" rtl="0">
              <a:lnSpc>
                <a:spcPct val="100000"/>
              </a:lnSpc>
              <a:spcBef>
                <a:spcPts val="0"/>
              </a:spcBef>
              <a:spcAft>
                <a:spcPts val="0"/>
              </a:spcAft>
              <a:buSzPts val="1400"/>
              <a:buNone/>
            </a:pPr>
            <a:r>
              <a:rPr lang="en-US" b="1"/>
              <a:t>History of LNOB project:</a:t>
            </a:r>
          </a:p>
          <a:p>
            <a:pPr marL="171450" lvl="0" indent="-171450" algn="l" rtl="0">
              <a:lnSpc>
                <a:spcPct val="100000"/>
              </a:lnSpc>
              <a:spcBef>
                <a:spcPts val="0"/>
              </a:spcBef>
              <a:spcAft>
                <a:spcPts val="0"/>
              </a:spcAft>
              <a:buSzPts val="1400"/>
              <a:buFont typeface="Arial" panose="020B0604020202020204" pitchFamily="34" charset="0"/>
              <a:buChar char="•"/>
            </a:pPr>
            <a:r>
              <a:rPr lang="en-US"/>
              <a:t>Since 2016, the LNOB-project series focuses on </a:t>
            </a:r>
            <a:r>
              <a:rPr lang="en-US" b="1"/>
              <a:t>mainstreaming disability </a:t>
            </a:r>
            <a:r>
              <a:rPr lang="en-US"/>
              <a:t>in humanitarian action in line with the IASC Guidelines on Inclusion of Persons with Disabilities in Humanitarian Action. Further information can be found</a:t>
            </a:r>
            <a:r>
              <a:rPr lang="en-US" baseline="0"/>
              <a:t> on the project website: https://www.hi-deutschland-projekte.de/lnob/about-lnob/ </a:t>
            </a:r>
          </a:p>
          <a:p>
            <a:pPr marL="171450" lvl="0" indent="-171450" algn="l" rtl="0">
              <a:lnSpc>
                <a:spcPct val="100000"/>
              </a:lnSpc>
              <a:spcBef>
                <a:spcPts val="0"/>
              </a:spcBef>
              <a:spcAft>
                <a:spcPts val="0"/>
              </a:spcAft>
              <a:buSzPts val="1400"/>
              <a:buFont typeface="Arial" panose="020B0604020202020204" pitchFamily="34" charset="0"/>
              <a:buChar char="•"/>
            </a:pPr>
            <a:r>
              <a:rPr lang="en-US" b="1"/>
              <a:t>Phase 4 (2025-2026) </a:t>
            </a:r>
            <a:r>
              <a:rPr lang="en-US"/>
              <a:t>builds upon our successes of the previous phases and enhances the uptake of the IASC Guidelines for lasting impact through side-scaling and localization. We are working on global level and in six countries in East (Somalia/Somaliland, South Sudan, Uganda) and West (Cameroon, Niger, Nigeria) Africa.    </a:t>
            </a:r>
          </a:p>
          <a:p>
            <a:pPr marL="171450" marR="0" lvl="0" indent="-171450" algn="l" rtl="0">
              <a:lnSpc>
                <a:spcPct val="100000"/>
              </a:lnSpc>
              <a:spcBef>
                <a:spcPts val="0"/>
              </a:spcBef>
              <a:spcAft>
                <a:spcPts val="0"/>
              </a:spcAft>
              <a:buClr>
                <a:srgbClr val="000000"/>
              </a:buClr>
              <a:buSzPts val="1400"/>
              <a:buFont typeface="Arial" panose="020B0604020202020204" pitchFamily="34" charset="0"/>
              <a:buChar char="•"/>
            </a:pPr>
            <a:r>
              <a:rPr lang="en-US" b="1"/>
              <a:t>Phase 3 (2022-2023): </a:t>
            </a:r>
            <a:r>
              <a:rPr lang="en-US"/>
              <a:t>Mainstreaming Disability in Global and Local Humanitarian Action in Line with the IASC Guidelines on Inclusion (Capacity development of international, regional and local humanitarian actors, Development and piloting of tools to identify and monitor disability-specific needs, barriers and enablers, Set up and support of technical support and surge capacity mechanisms at humanitarian response level, Documentation of good and promising practices and applied research on the operationalization of the IASC Guidelines).</a:t>
            </a:r>
          </a:p>
          <a:p>
            <a:pPr marL="171450" marR="0" lvl="0" indent="-171450" algn="l" rtl="0">
              <a:lnSpc>
                <a:spcPct val="100000"/>
              </a:lnSpc>
              <a:spcBef>
                <a:spcPts val="0"/>
              </a:spcBef>
              <a:spcAft>
                <a:spcPts val="0"/>
              </a:spcAft>
              <a:buClr>
                <a:srgbClr val="000000"/>
              </a:buClr>
              <a:buSzPts val="1400"/>
              <a:buFont typeface="Arial" panose="020B0604020202020204" pitchFamily="34" charset="0"/>
              <a:buChar char="•"/>
            </a:pPr>
            <a:r>
              <a:rPr lang="en-US" b="1"/>
              <a:t>Phase 2 (2018-2021): </a:t>
            </a:r>
            <a:r>
              <a:rPr lang="en-US"/>
              <a:t>Mainstreaming Disability in Humanitarian Action (Capacity building of German humanitarian actors and their local partners, Support for the development &amp; dissemination of IASC-Guidelines on inclusion, Applied accompanying research to document good practices and lessons learned).</a:t>
            </a:r>
          </a:p>
          <a:p>
            <a:pPr marL="0" marR="0" lvl="0" indent="-171450" algn="l" rtl="0">
              <a:lnSpc>
                <a:spcPct val="100000"/>
              </a:lnSpc>
              <a:spcBef>
                <a:spcPts val="0"/>
              </a:spcBef>
              <a:spcAft>
                <a:spcPts val="0"/>
              </a:spcAft>
              <a:buClr>
                <a:srgbClr val="000000"/>
              </a:buClr>
              <a:buSzPts val="1100"/>
              <a:buFont typeface="Arial" panose="020B0604020202020204" pitchFamily="34" charset="0"/>
              <a:buChar char="•"/>
            </a:pPr>
            <a:r>
              <a:rPr lang="en-US" b="1"/>
              <a:t>Phase 1 (2016-2018): </a:t>
            </a:r>
            <a:r>
              <a:rPr lang="en-US"/>
              <a:t>Capacity Building of German Humanitarian Actors to Mainstream Disability (Seminars, Workshops &amp; Events, Coaching, Cooperation with Universities).</a:t>
            </a:r>
          </a:p>
          <a:p>
            <a:endParaRPr lang="de-DE"/>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482061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200" b="1" dirty="0">
                <a:latin typeface="Arial"/>
                <a:ea typeface="Arial"/>
                <a:cs typeface="Arial"/>
                <a:sym typeface="Arial"/>
              </a:rPr>
              <a:t>Facilitator notes:</a:t>
            </a: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Make sure the participants understand that meaningful participation is not only about sharing information, or participating in a meeting, or expressing an opinion. </a:t>
            </a:r>
            <a:endParaRPr lang="en-IN" dirty="0"/>
          </a:p>
          <a:p>
            <a:pPr marL="0" lvl="0" indent="0" algn="just" rtl="0">
              <a:lnSpc>
                <a:spcPct val="107000"/>
              </a:lnSpc>
              <a:spcBef>
                <a:spcPts val="800"/>
              </a:spcBef>
              <a:spcAft>
                <a:spcPts val="0"/>
              </a:spcAft>
              <a:buSzPts val="1400"/>
              <a:buNone/>
            </a:pPr>
            <a:endParaRPr lang="en-IN" sz="1200" b="1" dirty="0">
              <a:latin typeface="Arial"/>
              <a:ea typeface="Arial"/>
              <a:cs typeface="Arial"/>
              <a:sym typeface="Arial"/>
            </a:endParaRPr>
          </a:p>
          <a:p>
            <a:pPr marL="0" lvl="0" indent="0" algn="just" rtl="0">
              <a:lnSpc>
                <a:spcPct val="107000"/>
              </a:lnSpc>
              <a:spcBef>
                <a:spcPts val="800"/>
              </a:spcBef>
              <a:spcAft>
                <a:spcPts val="0"/>
              </a:spcAft>
              <a:buSzPts val="1400"/>
              <a:buNone/>
            </a:pPr>
            <a:r>
              <a:rPr lang="en-IN" sz="1200" b="0" dirty="0">
                <a:latin typeface="Arial"/>
                <a:ea typeface="Arial"/>
                <a:cs typeface="Arial"/>
                <a:sym typeface="Arial"/>
              </a:rPr>
              <a:t>Read the slide explaining that “token participation” is, for example, sharing information or superficial consultation. </a:t>
            </a:r>
            <a:endParaRPr lang="en-IN" dirty="0"/>
          </a:p>
          <a:p>
            <a:pPr marL="0" lvl="0" indent="0" algn="just" rtl="0">
              <a:lnSpc>
                <a:spcPct val="107000"/>
              </a:lnSpc>
              <a:spcBef>
                <a:spcPts val="800"/>
              </a:spcBef>
              <a:spcAft>
                <a:spcPts val="0"/>
              </a:spcAft>
              <a:buSzPts val="1400"/>
              <a:buNone/>
            </a:pPr>
            <a:endParaRPr lang="en-IN" sz="1200" b="0" dirty="0">
              <a:latin typeface="Arial"/>
              <a:ea typeface="Arial"/>
              <a:cs typeface="Arial"/>
              <a:sym typeface="Arial"/>
            </a:endParaRPr>
          </a:p>
          <a:p>
            <a:pPr marL="0" lvl="0" indent="0" algn="just" rtl="0">
              <a:lnSpc>
                <a:spcPct val="107000"/>
              </a:lnSpc>
              <a:spcBef>
                <a:spcPts val="800"/>
              </a:spcBef>
              <a:spcAft>
                <a:spcPts val="0"/>
              </a:spcAft>
              <a:buSzPts val="1400"/>
              <a:buNone/>
            </a:pPr>
            <a:r>
              <a:rPr lang="en-IN" sz="1200" b="0" dirty="0">
                <a:latin typeface="Arial"/>
                <a:ea typeface="Arial"/>
                <a:cs typeface="Arial"/>
                <a:sym typeface="Arial"/>
              </a:rPr>
              <a:t>In this module, we’ll discuss about the </a:t>
            </a:r>
            <a:r>
              <a:rPr lang="en-IN" sz="1200" dirty="0">
                <a:latin typeface="Arial"/>
                <a:ea typeface="Arial"/>
                <a:cs typeface="Arial"/>
                <a:sym typeface="Arial"/>
              </a:rPr>
              <a:t>“P</a:t>
            </a:r>
            <a:r>
              <a:rPr lang="en-IN" sz="1200" b="0" dirty="0">
                <a:latin typeface="Arial"/>
                <a:ea typeface="Arial"/>
                <a:cs typeface="Arial"/>
                <a:sym typeface="Arial"/>
              </a:rPr>
              <a:t>articipation Ladder</a:t>
            </a:r>
            <a:r>
              <a:rPr lang="en-IN" sz="1200" dirty="0">
                <a:latin typeface="Arial"/>
                <a:ea typeface="Arial"/>
                <a:cs typeface="Arial"/>
                <a:sym typeface="Arial"/>
              </a:rPr>
              <a:t>”</a:t>
            </a:r>
            <a:r>
              <a:rPr lang="en-IN" sz="1200" b="0" dirty="0">
                <a:latin typeface="Arial"/>
                <a:ea typeface="Arial"/>
                <a:cs typeface="Arial"/>
                <a:sym typeface="Arial"/>
              </a:rPr>
              <a:t> to understand the different levels of participation. </a:t>
            </a:r>
            <a:endParaRPr lang="en-IN" sz="1200" b="0" dirty="0">
              <a:latin typeface="Calibri"/>
              <a:ea typeface="Calibri"/>
              <a:cs typeface="Calibri"/>
              <a:sym typeface="Calibri"/>
            </a:endParaRP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 </a:t>
            </a:r>
            <a:endParaRPr lang="en-IN" sz="1200" dirty="0">
              <a:latin typeface="Calibri"/>
              <a:ea typeface="Calibri"/>
              <a:cs typeface="Calibri"/>
              <a:sym typeface="Calibri"/>
            </a:endParaRPr>
          </a:p>
          <a:p>
            <a:endParaRPr lang="en-IN"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338637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200" b="1" dirty="0">
                <a:latin typeface="Arial"/>
                <a:ea typeface="Arial"/>
                <a:cs typeface="Arial"/>
                <a:sym typeface="Arial"/>
              </a:rPr>
              <a:t>Facilitator notes:</a:t>
            </a:r>
          </a:p>
          <a:p>
            <a:pPr marL="0" lvl="0" indent="0" algn="just" rtl="0">
              <a:lnSpc>
                <a:spcPct val="107000"/>
              </a:lnSpc>
              <a:spcBef>
                <a:spcPts val="800"/>
              </a:spcBef>
              <a:spcAft>
                <a:spcPts val="0"/>
              </a:spcAft>
              <a:buSzPts val="1400"/>
              <a:buNone/>
            </a:pPr>
            <a:r>
              <a:rPr lang="en-IN" sz="1200" b="1" dirty="0">
                <a:latin typeface="Arial"/>
                <a:ea typeface="Arial"/>
                <a:cs typeface="Arial"/>
                <a:sym typeface="Arial"/>
              </a:rPr>
              <a:t>Following the previous slide reminding the participants the importance and added-value of continuous consultations and participations, present the Participation Ladder.</a:t>
            </a:r>
            <a:endParaRPr lang="en-IN" sz="1200" dirty="0">
              <a:latin typeface="Arial"/>
              <a:ea typeface="Arial"/>
              <a:cs typeface="Arial"/>
              <a:sym typeface="Arial"/>
            </a:endParaRP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It is essential to assess the quality of participation over time, as it is likely to change. Barriers that may have been addressed in the past could reappear, and that may require a different approach to bring about long-term change.</a:t>
            </a:r>
          </a:p>
          <a:p>
            <a:pPr marL="0" lvl="0" indent="0" algn="just" rtl="0">
              <a:lnSpc>
                <a:spcPct val="107000"/>
              </a:lnSpc>
              <a:spcBef>
                <a:spcPts val="800"/>
              </a:spcBef>
              <a:spcAft>
                <a:spcPts val="0"/>
              </a:spcAft>
              <a:buSzPts val="1400"/>
              <a:buNone/>
            </a:pPr>
            <a:endParaRPr lang="en-IN" sz="1200" dirty="0">
              <a:latin typeface="Arial"/>
              <a:ea typeface="Arial"/>
              <a:cs typeface="Arial"/>
              <a:sym typeface="Arial"/>
            </a:endParaRP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The participation ladder helps to assess how effectively different people feel they are participating and their involvement in decision-making. It can be used with a random or targeted selection of community members. If used over time, it can help to show how participation changes through the activity and whether or not the efforts to increase the involvement of persons with disabilities are having an impact. Practitioners should use the participation ladder to look at the quality of participation of those who are present at meetings and to plan how to reach the ones absent.</a:t>
            </a:r>
          </a:p>
          <a:p>
            <a:pPr marL="0" lvl="0" indent="0" algn="just" rtl="0">
              <a:lnSpc>
                <a:spcPct val="107000"/>
              </a:lnSpc>
              <a:spcBef>
                <a:spcPts val="800"/>
              </a:spcBef>
              <a:spcAft>
                <a:spcPts val="0"/>
              </a:spcAft>
              <a:buSzPts val="1400"/>
              <a:buNone/>
            </a:pPr>
            <a:r>
              <a:rPr lang="en-IN" sz="1200" i="0" dirty="0">
                <a:solidFill>
                  <a:srgbClr val="000000"/>
                </a:solidFill>
                <a:latin typeface="Arial"/>
                <a:ea typeface="Arial"/>
                <a:cs typeface="Arial"/>
                <a:sym typeface="Arial"/>
              </a:rPr>
              <a:t>By assessing persons’ participation, </a:t>
            </a:r>
            <a:r>
              <a:rPr lang="en-IN" sz="1200" dirty="0">
                <a:solidFill>
                  <a:srgbClr val="000000"/>
                </a:solidFill>
                <a:latin typeface="Arial"/>
                <a:ea typeface="Arial"/>
                <a:cs typeface="Arial"/>
                <a:sym typeface="Arial"/>
              </a:rPr>
              <a:t>humanitarian </a:t>
            </a:r>
            <a:r>
              <a:rPr lang="en-IN" sz="1200" i="0" dirty="0">
                <a:solidFill>
                  <a:srgbClr val="000000"/>
                </a:solidFill>
                <a:latin typeface="Arial"/>
                <a:ea typeface="Arial"/>
                <a:cs typeface="Arial"/>
                <a:sym typeface="Arial"/>
              </a:rPr>
              <a:t>practitioners will know what action you need to take to improve the quality of participation. Some questions to consider:</a:t>
            </a:r>
            <a:br>
              <a:rPr lang="en-IN" sz="1200" i="0" dirty="0">
                <a:solidFill>
                  <a:srgbClr val="000000"/>
                </a:solidFill>
                <a:latin typeface="Arial"/>
                <a:ea typeface="Arial"/>
                <a:cs typeface="Arial"/>
                <a:sym typeface="Arial"/>
              </a:rPr>
            </a:br>
            <a:r>
              <a:rPr lang="en-IN" sz="1200" i="0" dirty="0">
                <a:solidFill>
                  <a:srgbClr val="000000"/>
                </a:solidFill>
                <a:latin typeface="Arial"/>
                <a:ea typeface="Arial"/>
                <a:cs typeface="Arial"/>
                <a:sym typeface="Arial"/>
              </a:rPr>
              <a:t>What additional support might pe</a:t>
            </a:r>
            <a:r>
              <a:rPr lang="en-IN" sz="1200" dirty="0">
                <a:solidFill>
                  <a:srgbClr val="000000"/>
                </a:solidFill>
                <a:latin typeface="Arial"/>
                <a:ea typeface="Arial"/>
                <a:cs typeface="Arial"/>
                <a:sym typeface="Arial"/>
              </a:rPr>
              <a:t>ople </a:t>
            </a:r>
            <a:r>
              <a:rPr lang="en-IN" sz="1200" i="0" dirty="0">
                <a:solidFill>
                  <a:srgbClr val="000000"/>
                </a:solidFill>
                <a:latin typeface="Arial"/>
                <a:ea typeface="Arial"/>
                <a:cs typeface="Arial"/>
                <a:sym typeface="Arial"/>
              </a:rPr>
              <a:t>need?</a:t>
            </a:r>
            <a:endParaRPr lang="en-IN" sz="1200" i="0" dirty="0">
              <a:solidFill>
                <a:srgbClr val="313537"/>
              </a:solidFill>
              <a:latin typeface="Arial"/>
              <a:ea typeface="Arial"/>
              <a:cs typeface="Arial"/>
              <a:sym typeface="Arial"/>
            </a:endParaRPr>
          </a:p>
          <a:p>
            <a:pPr marL="457200" lvl="0" indent="-342900" algn="l" rtl="0">
              <a:lnSpc>
                <a:spcPct val="100000"/>
              </a:lnSpc>
              <a:spcBef>
                <a:spcPts val="0"/>
              </a:spcBef>
              <a:spcAft>
                <a:spcPts val="0"/>
              </a:spcAft>
              <a:buClr>
                <a:srgbClr val="000000"/>
              </a:buClr>
              <a:buSzPts val="1800"/>
              <a:buFont typeface="Arial"/>
              <a:buChar char="●"/>
            </a:pPr>
            <a:r>
              <a:rPr lang="en-IN" sz="1200" i="0" dirty="0">
                <a:solidFill>
                  <a:srgbClr val="000000"/>
                </a:solidFill>
                <a:latin typeface="Arial"/>
                <a:ea typeface="Arial"/>
                <a:cs typeface="Arial"/>
                <a:sym typeface="Arial"/>
              </a:rPr>
              <a:t>Are the proposed ideas and solutions valued?</a:t>
            </a:r>
            <a:endParaRPr lang="en-IN" sz="1200" i="0" dirty="0">
              <a:solidFill>
                <a:srgbClr val="313537"/>
              </a:solidFill>
              <a:latin typeface="Arial"/>
              <a:ea typeface="Arial"/>
              <a:cs typeface="Arial"/>
              <a:sym typeface="Arial"/>
            </a:endParaRPr>
          </a:p>
          <a:p>
            <a:pPr marL="457200" lvl="0" indent="-342900" algn="l" rtl="0">
              <a:lnSpc>
                <a:spcPct val="100000"/>
              </a:lnSpc>
              <a:spcBef>
                <a:spcPts val="0"/>
              </a:spcBef>
              <a:spcAft>
                <a:spcPts val="0"/>
              </a:spcAft>
              <a:buClr>
                <a:srgbClr val="000000"/>
              </a:buClr>
              <a:buSzPts val="1800"/>
              <a:buFont typeface="Arial"/>
              <a:buChar char="●"/>
            </a:pPr>
            <a:r>
              <a:rPr lang="en-IN" sz="1200" i="0" dirty="0">
                <a:solidFill>
                  <a:srgbClr val="000000"/>
                </a:solidFill>
                <a:latin typeface="Arial"/>
                <a:ea typeface="Arial"/>
                <a:cs typeface="Arial"/>
                <a:sym typeface="Arial"/>
              </a:rPr>
              <a:t>What could be done differently?</a:t>
            </a:r>
            <a:endParaRPr lang="en-IN" sz="1200" i="0" dirty="0">
              <a:solidFill>
                <a:srgbClr val="313537"/>
              </a:solidFill>
              <a:latin typeface="Arial"/>
              <a:ea typeface="Arial"/>
              <a:cs typeface="Arial"/>
              <a:sym typeface="Arial"/>
            </a:endParaRPr>
          </a:p>
          <a:p>
            <a:pPr marL="457200" lvl="0" indent="-342900" algn="l" rtl="0">
              <a:lnSpc>
                <a:spcPct val="100000"/>
              </a:lnSpc>
              <a:spcBef>
                <a:spcPts val="0"/>
              </a:spcBef>
              <a:spcAft>
                <a:spcPts val="0"/>
              </a:spcAft>
              <a:buClr>
                <a:srgbClr val="000000"/>
              </a:buClr>
              <a:buSzPts val="1800"/>
              <a:buFont typeface="Arial"/>
              <a:buChar char="●"/>
            </a:pPr>
            <a:r>
              <a:rPr lang="en-IN" sz="1200" i="0" dirty="0">
                <a:solidFill>
                  <a:srgbClr val="000000"/>
                </a:solidFill>
                <a:latin typeface="Arial"/>
                <a:ea typeface="Arial"/>
                <a:cs typeface="Arial"/>
                <a:sym typeface="Arial"/>
              </a:rPr>
              <a:t>Do </a:t>
            </a:r>
            <a:r>
              <a:rPr lang="en-IN" sz="1200" dirty="0">
                <a:solidFill>
                  <a:srgbClr val="000000"/>
                </a:solidFill>
                <a:latin typeface="Arial"/>
                <a:ea typeface="Arial"/>
                <a:cs typeface="Arial"/>
                <a:sym typeface="Arial"/>
              </a:rPr>
              <a:t>individuals</a:t>
            </a:r>
            <a:r>
              <a:rPr lang="en-IN" sz="1200" i="0" dirty="0">
                <a:solidFill>
                  <a:srgbClr val="000000"/>
                </a:solidFill>
                <a:latin typeface="Arial"/>
                <a:ea typeface="Arial"/>
                <a:cs typeface="Arial"/>
                <a:sym typeface="Arial"/>
              </a:rPr>
              <a:t> have the opportunity to give feedback on their issues or concerns?</a:t>
            </a:r>
            <a:endParaRPr lang="en-IN" sz="1200" i="0" dirty="0">
              <a:solidFill>
                <a:srgbClr val="313537"/>
              </a:solidFill>
              <a:latin typeface="Arial"/>
              <a:ea typeface="Arial"/>
              <a:cs typeface="Arial"/>
              <a:sym typeface="Arial"/>
            </a:endParaRPr>
          </a:p>
          <a:p>
            <a:pPr marL="457200" lvl="0" indent="-342900" algn="l" rtl="0">
              <a:lnSpc>
                <a:spcPct val="100000"/>
              </a:lnSpc>
              <a:spcBef>
                <a:spcPts val="0"/>
              </a:spcBef>
              <a:spcAft>
                <a:spcPts val="0"/>
              </a:spcAft>
              <a:buClr>
                <a:srgbClr val="000000"/>
              </a:buClr>
              <a:buSzPts val="1800"/>
              <a:buFont typeface="Arial"/>
              <a:buChar char="●"/>
            </a:pPr>
            <a:r>
              <a:rPr lang="en-IN" sz="1200" i="0" dirty="0">
                <a:solidFill>
                  <a:srgbClr val="000000"/>
                </a:solidFill>
                <a:latin typeface="Arial"/>
                <a:ea typeface="Arial"/>
                <a:cs typeface="Arial"/>
                <a:sym typeface="Arial"/>
              </a:rPr>
              <a:t>Who are the decision makers?</a:t>
            </a:r>
            <a:endParaRPr lang="en-IN" sz="1200" i="0" dirty="0">
              <a:solidFill>
                <a:srgbClr val="313537"/>
              </a:solidFill>
              <a:latin typeface="Arial"/>
              <a:ea typeface="Arial"/>
              <a:cs typeface="Arial"/>
              <a:sym typeface="Arial"/>
            </a:endParaRPr>
          </a:p>
          <a:p>
            <a:pPr marL="457200" lvl="0" indent="-342900" algn="l" rtl="0">
              <a:lnSpc>
                <a:spcPct val="100000"/>
              </a:lnSpc>
              <a:spcBef>
                <a:spcPts val="0"/>
              </a:spcBef>
              <a:spcAft>
                <a:spcPts val="0"/>
              </a:spcAft>
              <a:buClr>
                <a:srgbClr val="000000"/>
              </a:buClr>
              <a:buSzPts val="1800"/>
              <a:buFont typeface="Arial"/>
              <a:buChar char="●"/>
            </a:pPr>
            <a:r>
              <a:rPr lang="en-IN" sz="1200" i="0" dirty="0">
                <a:solidFill>
                  <a:srgbClr val="000000"/>
                </a:solidFill>
                <a:latin typeface="Arial"/>
                <a:ea typeface="Arial"/>
                <a:cs typeface="Arial"/>
                <a:sym typeface="Arial"/>
              </a:rPr>
              <a:t>What barriers may exist within decision-making processes?</a:t>
            </a:r>
            <a:endParaRPr lang="en-IN" sz="1200" i="0" dirty="0">
              <a:solidFill>
                <a:srgbClr val="313537"/>
              </a:solidFill>
              <a:latin typeface="Arial"/>
              <a:ea typeface="Arial"/>
              <a:cs typeface="Arial"/>
              <a:sym typeface="Arial"/>
            </a:endParaRPr>
          </a:p>
          <a:p>
            <a:pPr marL="457200" lvl="0" indent="-342900" algn="l" rtl="0">
              <a:lnSpc>
                <a:spcPct val="100000"/>
              </a:lnSpc>
              <a:spcBef>
                <a:spcPts val="0"/>
              </a:spcBef>
              <a:spcAft>
                <a:spcPts val="0"/>
              </a:spcAft>
              <a:buClr>
                <a:srgbClr val="000000"/>
              </a:buClr>
              <a:buSzPts val="1800"/>
              <a:buFont typeface="Arial"/>
              <a:buChar char="●"/>
            </a:pPr>
            <a:r>
              <a:rPr lang="en-IN" sz="1200" i="0" dirty="0">
                <a:solidFill>
                  <a:srgbClr val="000000"/>
                </a:solidFill>
                <a:latin typeface="Arial"/>
                <a:ea typeface="Arial"/>
                <a:cs typeface="Arial"/>
                <a:sym typeface="Arial"/>
              </a:rPr>
              <a:t>Are there power imbalances?</a:t>
            </a:r>
            <a:endParaRPr lang="en-IN" sz="1200" i="0" dirty="0">
              <a:solidFill>
                <a:srgbClr val="313537"/>
              </a:solidFill>
              <a:latin typeface="Arial"/>
              <a:ea typeface="Arial"/>
              <a:cs typeface="Arial"/>
              <a:sym typeface="Arial"/>
            </a:endParaRPr>
          </a:p>
          <a:p>
            <a:pPr marL="457200" lvl="0" indent="-342900" algn="l" rtl="0">
              <a:lnSpc>
                <a:spcPct val="100000"/>
              </a:lnSpc>
              <a:spcBef>
                <a:spcPts val="0"/>
              </a:spcBef>
              <a:spcAft>
                <a:spcPts val="0"/>
              </a:spcAft>
              <a:buClr>
                <a:srgbClr val="000000"/>
              </a:buClr>
              <a:buSzPts val="1800"/>
              <a:buFont typeface="Arial"/>
              <a:buChar char="●"/>
            </a:pPr>
            <a:r>
              <a:rPr lang="en-IN" sz="1200" i="0" dirty="0">
                <a:solidFill>
                  <a:srgbClr val="000000"/>
                </a:solidFill>
                <a:latin typeface="Arial"/>
                <a:ea typeface="Arial"/>
                <a:cs typeface="Arial"/>
                <a:sym typeface="Arial"/>
              </a:rPr>
              <a:t>Are men, women, persons with different types of disabilities participating equally?</a:t>
            </a:r>
            <a:endParaRPr lang="en-IN" sz="1200" i="0" dirty="0">
              <a:solidFill>
                <a:srgbClr val="313537"/>
              </a:solidFill>
              <a:latin typeface="Arial"/>
              <a:ea typeface="Arial"/>
              <a:cs typeface="Arial"/>
              <a:sym typeface="Arial"/>
            </a:endParaRP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243822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200" b="1" dirty="0">
                <a:latin typeface="Arial"/>
                <a:ea typeface="Arial"/>
                <a:cs typeface="Arial"/>
                <a:sym typeface="Arial"/>
              </a:rPr>
              <a:t>Facilitator Notes</a:t>
            </a:r>
            <a:r>
              <a:rPr lang="en-IN" sz="1200" dirty="0">
                <a:latin typeface="Arial"/>
                <a:ea typeface="Arial"/>
                <a:cs typeface="Arial"/>
                <a:sym typeface="Arial"/>
              </a:rPr>
              <a:t>:  </a:t>
            </a:r>
          </a:p>
          <a:p>
            <a:pPr marL="0" lvl="0" indent="0" algn="just" rtl="0">
              <a:lnSpc>
                <a:spcPct val="107000"/>
              </a:lnSpc>
              <a:spcBef>
                <a:spcPts val="0"/>
              </a:spcBef>
              <a:spcAft>
                <a:spcPts val="0"/>
              </a:spcAft>
              <a:buSzPts val="1400"/>
              <a:buNone/>
            </a:pPr>
            <a:r>
              <a:rPr lang="en-IN" sz="1200" dirty="0">
                <a:latin typeface="Arial"/>
                <a:ea typeface="Arial"/>
                <a:cs typeface="Arial"/>
                <a:sym typeface="Arial"/>
              </a:rPr>
              <a:t>Make a choice between the case study (next slide) or the exchange on experience (this slide), depending on your audience’s experience level and priorities. </a:t>
            </a:r>
          </a:p>
          <a:p>
            <a:pPr marL="0" lvl="0" indent="0" algn="l" rtl="0">
              <a:lnSpc>
                <a:spcPct val="100000"/>
              </a:lnSpc>
              <a:spcBef>
                <a:spcPts val="800"/>
              </a:spcBef>
              <a:spcAft>
                <a:spcPts val="0"/>
              </a:spcAft>
              <a:buSzPts val="1400"/>
              <a:buNone/>
            </a:pPr>
            <a:endParaRPr lang="en-IN" sz="1200" dirty="0">
              <a:latin typeface="Arial"/>
              <a:ea typeface="Arial"/>
              <a:cs typeface="Arial"/>
              <a:sym typeface="Arial"/>
            </a:endParaRPr>
          </a:p>
          <a:p>
            <a:pPr marL="0" lvl="0" indent="0" algn="l" rtl="0">
              <a:lnSpc>
                <a:spcPct val="100000"/>
              </a:lnSpc>
              <a:spcBef>
                <a:spcPts val="0"/>
              </a:spcBef>
              <a:spcAft>
                <a:spcPts val="0"/>
              </a:spcAft>
              <a:buSzPts val="1400"/>
              <a:buNone/>
            </a:pPr>
            <a:r>
              <a:rPr lang="en-IN" sz="1200" dirty="0">
                <a:latin typeface="Arial"/>
                <a:ea typeface="Arial"/>
                <a:cs typeface="Arial"/>
                <a:sym typeface="Arial"/>
              </a:rPr>
              <a:t>Ask one or two participants (who volunteer, or ask select) to share examples of actions to promote meaningful participation which enhance inclusive humanitarian action. Prompt them about the phase of the program cycle this example was taking place.  </a:t>
            </a:r>
          </a:p>
          <a:p>
            <a:pPr marL="0" lvl="0" indent="0" algn="l" rtl="0">
              <a:lnSpc>
                <a:spcPct val="100000"/>
              </a:lnSpc>
              <a:spcBef>
                <a:spcPts val="0"/>
              </a:spcBef>
              <a:spcAft>
                <a:spcPts val="0"/>
              </a:spcAft>
              <a:buClr>
                <a:schemeClr val="dk1"/>
              </a:buClr>
              <a:buSzPts val="1200"/>
              <a:buFont typeface="Arial"/>
              <a:buNone/>
            </a:pPr>
            <a:endParaRPr lang="en-IN" sz="1200" dirty="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Arial"/>
              <a:buNone/>
            </a:pPr>
            <a:r>
              <a:rPr lang="en-IN" sz="1200" b="1" dirty="0">
                <a:latin typeface="Arial"/>
                <a:ea typeface="Arial"/>
                <a:cs typeface="Arial"/>
                <a:sym typeface="Arial"/>
              </a:rPr>
              <a:t>Note</a:t>
            </a:r>
            <a:r>
              <a:rPr lang="en-IN" sz="1200" dirty="0">
                <a:latin typeface="Arial"/>
                <a:ea typeface="Arial"/>
                <a:cs typeface="Arial"/>
                <a:sym typeface="Arial"/>
              </a:rPr>
              <a:t>: Refer to Sector Specific actions and recommendations in the IASC guidelines</a:t>
            </a:r>
          </a:p>
          <a:p>
            <a:pPr marL="0" lvl="0" indent="0" algn="l" rtl="0">
              <a:lnSpc>
                <a:spcPct val="100000"/>
              </a:lnSpc>
              <a:spcBef>
                <a:spcPts val="0"/>
              </a:spcBef>
              <a:spcAft>
                <a:spcPts val="0"/>
              </a:spcAft>
              <a:buSzPts val="1400"/>
              <a:buNone/>
            </a:pPr>
            <a:endParaRPr lang="en-IN" dirty="0"/>
          </a:p>
          <a:p>
            <a:endParaRPr lang="en-IN"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480151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200" b="1" dirty="0">
                <a:latin typeface="Arial"/>
                <a:ea typeface="Arial"/>
                <a:cs typeface="Arial"/>
                <a:sym typeface="Arial"/>
              </a:rPr>
              <a:t>Facilitator Notes:</a:t>
            </a:r>
            <a:endParaRPr lang="en-IN" sz="1200" dirty="0">
              <a:latin typeface="Arial"/>
              <a:ea typeface="Arial"/>
              <a:cs typeface="Arial"/>
              <a:sym typeface="Arial"/>
            </a:endParaRPr>
          </a:p>
          <a:p>
            <a:pPr marL="0" lvl="0" indent="0" algn="just" rtl="0">
              <a:lnSpc>
                <a:spcPct val="107000"/>
              </a:lnSpc>
              <a:spcBef>
                <a:spcPts val="800"/>
              </a:spcBef>
              <a:spcAft>
                <a:spcPts val="0"/>
              </a:spcAft>
              <a:buSzPts val="1400"/>
              <a:buNone/>
            </a:pPr>
            <a:r>
              <a:rPr lang="en-IN" sz="1200" b="1" dirty="0">
                <a:latin typeface="Arial"/>
                <a:ea typeface="Arial"/>
                <a:cs typeface="Arial"/>
                <a:sym typeface="Arial"/>
              </a:rPr>
              <a:t>Important Note: </a:t>
            </a:r>
            <a:r>
              <a:rPr lang="en-IN" sz="1200" b="0" dirty="0">
                <a:latin typeface="Arial"/>
                <a:ea typeface="Arial"/>
                <a:cs typeface="Arial"/>
                <a:sym typeface="Arial"/>
              </a:rPr>
              <a:t>You can adapt this case study based on the operational context. Ensure to tailor the examples, language, and modality to reflect how assistance is delivered in your humanitarian setting. For example, if cash and voucher assistance (CVA) is the primary modality for meeting food or nutrition  needs, adjust the case study to focus on using CVA rather than in-kind food assistance. </a:t>
            </a:r>
          </a:p>
          <a:p>
            <a:pPr marL="0" lvl="0" indent="0" algn="just" rtl="0">
              <a:lnSpc>
                <a:spcPct val="107000"/>
              </a:lnSpc>
              <a:spcBef>
                <a:spcPts val="800"/>
              </a:spcBef>
              <a:spcAft>
                <a:spcPts val="0"/>
              </a:spcAft>
              <a:buSzPts val="1400"/>
              <a:buNone/>
            </a:pPr>
            <a:endParaRPr lang="en-IN" sz="1200" b="1" dirty="0">
              <a:latin typeface="Arial"/>
              <a:ea typeface="Arial"/>
              <a:cs typeface="Arial"/>
              <a:sym typeface="Arial"/>
            </a:endParaRPr>
          </a:p>
          <a:p>
            <a:pPr marL="0" lvl="0" indent="0" algn="just" rtl="0">
              <a:lnSpc>
                <a:spcPct val="107000"/>
              </a:lnSpc>
              <a:spcBef>
                <a:spcPts val="800"/>
              </a:spcBef>
              <a:spcAft>
                <a:spcPts val="0"/>
              </a:spcAft>
              <a:buSzPts val="1400"/>
              <a:buNone/>
            </a:pPr>
            <a:r>
              <a:rPr lang="en-IN" sz="1200" b="1" dirty="0">
                <a:latin typeface="Arial"/>
                <a:ea typeface="Arial"/>
                <a:cs typeface="Arial"/>
                <a:sym typeface="Arial"/>
              </a:rPr>
              <a:t>Explain the scenario: </a:t>
            </a:r>
            <a:r>
              <a:rPr lang="en-IN" sz="1200" dirty="0">
                <a:latin typeface="Arial"/>
                <a:ea typeface="Arial"/>
                <a:cs typeface="Arial"/>
                <a:sym typeface="Arial"/>
              </a:rPr>
              <a:t>You are planning a community consultation to decide on the locations of food assistance distribution sites. There are representatives from the affected population, including 3 women and 3 men with disabilities who are participating.</a:t>
            </a:r>
          </a:p>
          <a:p>
            <a:pPr marL="0" lvl="0" indent="0" algn="just" rtl="0">
              <a:lnSpc>
                <a:spcPct val="107000"/>
              </a:lnSpc>
              <a:spcBef>
                <a:spcPts val="800"/>
              </a:spcBef>
              <a:spcAft>
                <a:spcPts val="0"/>
              </a:spcAft>
              <a:buSzPts val="1400"/>
              <a:buNone/>
            </a:pPr>
            <a:endParaRPr lang="en-IN" sz="1200" dirty="0">
              <a:latin typeface="Arial"/>
              <a:ea typeface="Arial"/>
              <a:cs typeface="Arial"/>
              <a:sym typeface="Arial"/>
            </a:endParaRPr>
          </a:p>
          <a:p>
            <a:pPr marL="0" lvl="0" indent="0" algn="just" rtl="0">
              <a:lnSpc>
                <a:spcPct val="107000"/>
              </a:lnSpc>
              <a:spcBef>
                <a:spcPts val="800"/>
              </a:spcBef>
              <a:spcAft>
                <a:spcPts val="0"/>
              </a:spcAft>
              <a:buSzPts val="1400"/>
              <a:buNone/>
            </a:pPr>
            <a:r>
              <a:rPr lang="en-IN" sz="1200" b="1" dirty="0">
                <a:latin typeface="Arial"/>
                <a:ea typeface="Arial"/>
                <a:cs typeface="Arial"/>
                <a:sym typeface="Arial"/>
              </a:rPr>
              <a:t>Question 1:</a:t>
            </a:r>
            <a:r>
              <a:rPr lang="en-IN" sz="1200" dirty="0">
                <a:latin typeface="Arial"/>
                <a:ea typeface="Arial"/>
                <a:cs typeface="Arial"/>
                <a:sym typeface="Arial"/>
              </a:rPr>
              <a:t> </a:t>
            </a:r>
            <a:r>
              <a:rPr lang="en-IN" sz="1200" b="1" dirty="0">
                <a:latin typeface="Arial"/>
                <a:ea typeface="Arial"/>
                <a:cs typeface="Arial"/>
                <a:sym typeface="Arial"/>
              </a:rPr>
              <a:t>What measures would you take to ensure their meaningful participation in the community consultation?</a:t>
            </a:r>
            <a:endParaRPr lang="en-IN" sz="1200" dirty="0">
              <a:latin typeface="Arial"/>
              <a:ea typeface="Arial"/>
              <a:cs typeface="Arial"/>
              <a:sym typeface="Arial"/>
            </a:endParaRP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After you have allowed time for feedback from participants, prompt or summarise with the following suggestions:</a:t>
            </a:r>
          </a:p>
          <a:p>
            <a:pPr marL="0" lvl="0" indent="0" algn="just" rtl="0">
              <a:lnSpc>
                <a:spcPct val="107000"/>
              </a:lnSpc>
              <a:spcBef>
                <a:spcPts val="800"/>
              </a:spcBef>
              <a:spcAft>
                <a:spcPts val="0"/>
              </a:spcAft>
              <a:buSzPts val="1400"/>
              <a:buNone/>
            </a:pPr>
            <a:r>
              <a:rPr lang="en-IN" sz="1000" b="1" dirty="0">
                <a:latin typeface="Arial"/>
                <a:ea typeface="Arial"/>
                <a:cs typeface="Arial"/>
                <a:sym typeface="Arial"/>
              </a:rPr>
              <a:t> </a:t>
            </a:r>
            <a:endParaRPr lang="en-IN" sz="900" dirty="0">
              <a:latin typeface="Calibri"/>
              <a:ea typeface="Calibri"/>
              <a:cs typeface="Calibri"/>
              <a:sym typeface="Calibri"/>
            </a:endParaRPr>
          </a:p>
          <a:p>
            <a:pPr marL="0" lvl="0" indent="0" algn="just" rtl="0">
              <a:lnSpc>
                <a:spcPct val="107000"/>
              </a:lnSpc>
              <a:spcBef>
                <a:spcPts val="800"/>
              </a:spcBef>
              <a:spcAft>
                <a:spcPts val="0"/>
              </a:spcAft>
              <a:buSzPts val="1400"/>
              <a:buNone/>
            </a:pPr>
            <a:r>
              <a:rPr lang="en-IN" sz="1200" b="1" dirty="0">
                <a:latin typeface="Arial"/>
                <a:ea typeface="Arial"/>
                <a:cs typeface="Arial"/>
                <a:sym typeface="Arial"/>
              </a:rPr>
              <a:t>Reasonable Accommodation? Examples</a:t>
            </a:r>
            <a:endParaRPr lang="en-IN" sz="1200" dirty="0">
              <a:latin typeface="Arial"/>
              <a:ea typeface="Arial"/>
              <a:cs typeface="Arial"/>
              <a:sym typeface="Arial"/>
            </a:endParaRPr>
          </a:p>
          <a:p>
            <a:pPr marL="457200" lvl="0" indent="-342900" algn="just" rtl="0">
              <a:lnSpc>
                <a:spcPct val="107000"/>
              </a:lnSpc>
              <a:spcBef>
                <a:spcPts val="800"/>
              </a:spcBef>
              <a:spcAft>
                <a:spcPts val="0"/>
              </a:spcAft>
              <a:buSzPts val="1800"/>
              <a:buFont typeface="Arial"/>
              <a:buChar char="●"/>
            </a:pPr>
            <a:r>
              <a:rPr lang="en-IN" sz="1200" dirty="0">
                <a:latin typeface="Arial"/>
                <a:ea typeface="Arial"/>
                <a:cs typeface="Arial"/>
                <a:sym typeface="Arial"/>
              </a:rPr>
              <a:t>Accessible venue with accessible facilities</a:t>
            </a:r>
          </a:p>
          <a:p>
            <a:pPr marL="457200" lvl="0" indent="-342900" algn="just" rtl="0">
              <a:lnSpc>
                <a:spcPct val="107000"/>
              </a:lnSpc>
              <a:spcBef>
                <a:spcPts val="0"/>
              </a:spcBef>
              <a:spcAft>
                <a:spcPts val="0"/>
              </a:spcAft>
              <a:buSzPts val="1800"/>
              <a:buFont typeface="Arial"/>
              <a:buChar char="●"/>
            </a:pPr>
            <a:r>
              <a:rPr lang="en-IN" sz="1200" dirty="0">
                <a:latin typeface="Arial"/>
                <a:ea typeface="Arial"/>
                <a:cs typeface="Arial"/>
                <a:sym typeface="Arial"/>
              </a:rPr>
              <a:t>Accessible transport for those who need it</a:t>
            </a:r>
          </a:p>
          <a:p>
            <a:pPr marL="457200" lvl="0" indent="-342900" algn="just" rtl="0">
              <a:lnSpc>
                <a:spcPct val="107000"/>
              </a:lnSpc>
              <a:spcBef>
                <a:spcPts val="0"/>
              </a:spcBef>
              <a:spcAft>
                <a:spcPts val="0"/>
              </a:spcAft>
              <a:buSzPts val="1800"/>
              <a:buFont typeface="Arial"/>
              <a:buChar char="●"/>
            </a:pPr>
            <a:r>
              <a:rPr lang="en-IN" sz="1200" dirty="0">
                <a:latin typeface="Arial"/>
                <a:ea typeface="Arial"/>
                <a:cs typeface="Arial"/>
                <a:sym typeface="Arial"/>
              </a:rPr>
              <a:t>Sign language interpreter for those who need it</a:t>
            </a:r>
          </a:p>
          <a:p>
            <a:pPr marL="457200" lvl="0" indent="-342900" algn="just" rtl="0">
              <a:lnSpc>
                <a:spcPct val="107000"/>
              </a:lnSpc>
              <a:spcBef>
                <a:spcPts val="0"/>
              </a:spcBef>
              <a:spcAft>
                <a:spcPts val="0"/>
              </a:spcAft>
              <a:buSzPts val="1800"/>
              <a:buFont typeface="Arial"/>
              <a:buChar char="●"/>
            </a:pPr>
            <a:r>
              <a:rPr lang="en-IN" sz="1200" dirty="0">
                <a:latin typeface="Arial"/>
                <a:ea typeface="Arial"/>
                <a:cs typeface="Arial"/>
                <a:sym typeface="Arial"/>
              </a:rPr>
              <a:t>Ask what they need?</a:t>
            </a:r>
            <a:endParaRPr lang="en-IN" sz="1200" dirty="0">
              <a:latin typeface="Calibri"/>
              <a:ea typeface="Calibri"/>
              <a:cs typeface="Calibri"/>
              <a:sym typeface="Calibri"/>
            </a:endParaRPr>
          </a:p>
          <a:p>
            <a:pPr marL="0" lvl="0" indent="0" algn="just" rtl="0">
              <a:lnSpc>
                <a:spcPct val="107000"/>
              </a:lnSpc>
              <a:spcBef>
                <a:spcPts val="800"/>
              </a:spcBef>
              <a:spcAft>
                <a:spcPts val="0"/>
              </a:spcAft>
              <a:buSzPts val="1400"/>
              <a:buNone/>
            </a:pPr>
            <a:r>
              <a:rPr lang="en-IN" sz="1000" dirty="0">
                <a:latin typeface="Arial"/>
                <a:ea typeface="Arial"/>
                <a:cs typeface="Arial"/>
                <a:sym typeface="Arial"/>
              </a:rPr>
              <a:t> </a:t>
            </a:r>
            <a:endParaRPr lang="en-IN" sz="900" dirty="0">
              <a:latin typeface="Calibri"/>
              <a:ea typeface="Calibri"/>
              <a:cs typeface="Calibri"/>
              <a:sym typeface="Calibri"/>
            </a:endParaRPr>
          </a:p>
          <a:p>
            <a:pPr marL="0" lvl="0" indent="0" algn="just" rtl="0">
              <a:lnSpc>
                <a:spcPct val="107000"/>
              </a:lnSpc>
              <a:spcBef>
                <a:spcPts val="800"/>
              </a:spcBef>
              <a:spcAft>
                <a:spcPts val="0"/>
              </a:spcAft>
              <a:buSzPts val="1400"/>
              <a:buNone/>
            </a:pPr>
            <a:r>
              <a:rPr lang="en-IN" sz="1200" b="1" dirty="0">
                <a:latin typeface="Arial"/>
                <a:ea typeface="Arial"/>
                <a:cs typeface="Arial"/>
                <a:sym typeface="Arial"/>
              </a:rPr>
              <a:t>Question 2: What steps would you take  to ensure they can meaningfully participate? </a:t>
            </a:r>
            <a:endParaRPr lang="en-IN" sz="1200" dirty="0">
              <a:latin typeface="Arial"/>
              <a:ea typeface="Arial"/>
              <a:cs typeface="Arial"/>
              <a:sym typeface="Arial"/>
            </a:endParaRPr>
          </a:p>
          <a:p>
            <a:pPr marL="0" lvl="0" indent="0" algn="just" rtl="0">
              <a:lnSpc>
                <a:spcPct val="107000"/>
              </a:lnSpc>
              <a:spcBef>
                <a:spcPts val="800"/>
              </a:spcBef>
              <a:spcAft>
                <a:spcPts val="0"/>
              </a:spcAft>
              <a:buSzPts val="1400"/>
              <a:buNone/>
            </a:pPr>
            <a:r>
              <a:rPr lang="en-IN" sz="1200" b="1" dirty="0">
                <a:latin typeface="Arial"/>
                <a:ea typeface="Arial"/>
                <a:cs typeface="Arial"/>
                <a:sym typeface="Arial"/>
              </a:rPr>
              <a:t>Examples:</a:t>
            </a:r>
            <a:endParaRPr lang="en-IN" sz="1200" dirty="0">
              <a:latin typeface="Arial"/>
              <a:ea typeface="Arial"/>
              <a:cs typeface="Arial"/>
              <a:sym typeface="Arial"/>
            </a:endParaRPr>
          </a:p>
          <a:p>
            <a:pPr marL="342900" lvl="0" indent="-342900" algn="just" rtl="0">
              <a:lnSpc>
                <a:spcPct val="107000"/>
              </a:lnSpc>
              <a:spcBef>
                <a:spcPts val="800"/>
              </a:spcBef>
              <a:spcAft>
                <a:spcPts val="0"/>
              </a:spcAft>
              <a:buClr>
                <a:schemeClr val="dk1"/>
              </a:buClr>
              <a:buSzPts val="1800"/>
              <a:buChar char="●"/>
            </a:pPr>
            <a:r>
              <a:rPr lang="en-IN" sz="1200" dirty="0">
                <a:latin typeface="Arial"/>
                <a:ea typeface="Arial"/>
                <a:cs typeface="Arial"/>
                <a:sym typeface="Arial"/>
              </a:rPr>
              <a:t>Ask what reasonable accommodation requirements they need beforehand</a:t>
            </a:r>
          </a:p>
          <a:p>
            <a:pPr marL="342900" lvl="0" indent="-342900" algn="just" rtl="0">
              <a:lnSpc>
                <a:spcPct val="107000"/>
              </a:lnSpc>
              <a:spcBef>
                <a:spcPts val="0"/>
              </a:spcBef>
              <a:spcAft>
                <a:spcPts val="0"/>
              </a:spcAft>
              <a:buClr>
                <a:schemeClr val="dk1"/>
              </a:buClr>
              <a:buSzPts val="1800"/>
              <a:buChar char="●"/>
            </a:pPr>
            <a:r>
              <a:rPr lang="en-IN" sz="1200" dirty="0">
                <a:latin typeface="Arial"/>
                <a:ea typeface="Arial"/>
                <a:cs typeface="Arial"/>
                <a:sym typeface="Arial"/>
              </a:rPr>
              <a:t>Provide Sign Language, plain language, support person’s participation or other alternative communication channels if needed</a:t>
            </a:r>
          </a:p>
          <a:p>
            <a:pPr marL="342900" lvl="0" indent="-342900" algn="just" rtl="0">
              <a:lnSpc>
                <a:spcPct val="107000"/>
              </a:lnSpc>
              <a:spcBef>
                <a:spcPts val="0"/>
              </a:spcBef>
              <a:spcAft>
                <a:spcPts val="0"/>
              </a:spcAft>
              <a:buClr>
                <a:schemeClr val="dk1"/>
              </a:buClr>
              <a:buSzPts val="1800"/>
              <a:buChar char="●"/>
            </a:pPr>
            <a:r>
              <a:rPr lang="en-IN" sz="1200" dirty="0">
                <a:latin typeface="Arial"/>
                <a:ea typeface="Arial"/>
                <a:cs typeface="Arial"/>
                <a:sym typeface="Arial"/>
              </a:rPr>
              <a:t>Consider intersectional factors which may influence inputs</a:t>
            </a:r>
          </a:p>
          <a:p>
            <a:pPr marL="342900" lvl="0" indent="-342900" algn="just" rtl="0">
              <a:lnSpc>
                <a:spcPct val="107000"/>
              </a:lnSpc>
              <a:spcBef>
                <a:spcPts val="0"/>
              </a:spcBef>
              <a:spcAft>
                <a:spcPts val="0"/>
              </a:spcAft>
              <a:buClr>
                <a:schemeClr val="dk1"/>
              </a:buClr>
              <a:buSzPts val="1800"/>
              <a:buChar char="●"/>
            </a:pPr>
            <a:r>
              <a:rPr lang="en-IN" sz="1200" dirty="0">
                <a:latin typeface="Arial"/>
                <a:ea typeface="Arial"/>
                <a:cs typeface="Arial"/>
                <a:sym typeface="Arial"/>
              </a:rPr>
              <a:t>Offer to consult individually those who cannot participate in focus groups.</a:t>
            </a: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 </a:t>
            </a:r>
          </a:p>
          <a:p>
            <a:pPr marL="0" lvl="0" indent="0" algn="just" rtl="0">
              <a:lnSpc>
                <a:spcPct val="107000"/>
              </a:lnSpc>
              <a:spcBef>
                <a:spcPts val="800"/>
              </a:spcBef>
              <a:spcAft>
                <a:spcPts val="0"/>
              </a:spcAft>
              <a:buSzPts val="1400"/>
              <a:buNone/>
            </a:pPr>
            <a:r>
              <a:rPr lang="en-IN" sz="1200" b="1" dirty="0">
                <a:latin typeface="Arial"/>
                <a:ea typeface="Arial"/>
                <a:cs typeface="Arial"/>
                <a:sym typeface="Arial"/>
              </a:rPr>
              <a:t>3. Discuss your planning steps and potential resources you may or may not need? </a:t>
            </a:r>
            <a:endParaRPr lang="en-IN" sz="1200" dirty="0">
              <a:latin typeface="Arial"/>
              <a:ea typeface="Arial"/>
              <a:cs typeface="Arial"/>
              <a:sym typeface="Arial"/>
            </a:endParaRPr>
          </a:p>
          <a:p>
            <a:pPr marL="0" lvl="0" indent="0" algn="just" rtl="0">
              <a:lnSpc>
                <a:spcPct val="107000"/>
              </a:lnSpc>
              <a:spcBef>
                <a:spcPts val="800"/>
              </a:spcBef>
              <a:spcAft>
                <a:spcPts val="0"/>
              </a:spcAft>
              <a:buSzPts val="1400"/>
              <a:buNone/>
            </a:pPr>
            <a:r>
              <a:rPr lang="en-IN" sz="1200" b="1" dirty="0">
                <a:latin typeface="Arial"/>
                <a:ea typeface="Arial"/>
                <a:cs typeface="Arial"/>
                <a:sym typeface="Arial"/>
              </a:rPr>
              <a:t>    NB steps in planning:</a:t>
            </a:r>
            <a:endParaRPr lang="en-IN" sz="1200" dirty="0">
              <a:latin typeface="Arial"/>
              <a:ea typeface="Arial"/>
              <a:cs typeface="Arial"/>
              <a:sym typeface="Arial"/>
            </a:endParaRPr>
          </a:p>
          <a:p>
            <a:pPr marL="342900" lvl="0" indent="-342900" algn="just" rtl="0">
              <a:lnSpc>
                <a:spcPct val="107000"/>
              </a:lnSpc>
              <a:spcBef>
                <a:spcPts val="800"/>
              </a:spcBef>
              <a:spcAft>
                <a:spcPts val="0"/>
              </a:spcAft>
              <a:buClr>
                <a:schemeClr val="dk1"/>
              </a:buClr>
              <a:buSzPts val="1800"/>
              <a:buChar char="●"/>
            </a:pPr>
            <a:r>
              <a:rPr lang="en-IN" sz="1200" dirty="0">
                <a:latin typeface="Arial"/>
                <a:ea typeface="Arial"/>
                <a:cs typeface="Arial"/>
                <a:sym typeface="Arial"/>
              </a:rPr>
              <a:t>Consult OPDs and persons with disabilities to agree on local communication preferences. </a:t>
            </a:r>
          </a:p>
          <a:p>
            <a:pPr marL="342900" lvl="0" indent="-342900" algn="just" rtl="0">
              <a:lnSpc>
                <a:spcPct val="107000"/>
              </a:lnSpc>
              <a:spcBef>
                <a:spcPts val="0"/>
              </a:spcBef>
              <a:spcAft>
                <a:spcPts val="0"/>
              </a:spcAft>
              <a:buClr>
                <a:schemeClr val="dk1"/>
              </a:buClr>
              <a:buSzPts val="1800"/>
              <a:buChar char="●"/>
            </a:pPr>
            <a:r>
              <a:rPr lang="en-IN" sz="1200" dirty="0">
                <a:latin typeface="Arial"/>
                <a:ea typeface="Arial"/>
                <a:cs typeface="Arial"/>
                <a:sym typeface="Arial"/>
              </a:rPr>
              <a:t>Train steering committee and stakeholders on accessible communication methods or secure sign interpreters etc</a:t>
            </a:r>
          </a:p>
          <a:p>
            <a:pPr marL="342900" lvl="0" indent="-342900" algn="just" rtl="0">
              <a:lnSpc>
                <a:spcPct val="107000"/>
              </a:lnSpc>
              <a:spcBef>
                <a:spcPts val="0"/>
              </a:spcBef>
              <a:spcAft>
                <a:spcPts val="0"/>
              </a:spcAft>
              <a:buClr>
                <a:schemeClr val="dk1"/>
              </a:buClr>
              <a:buSzPts val="1800"/>
              <a:buChar char="●"/>
            </a:pPr>
            <a:r>
              <a:rPr lang="en-IN" sz="1200" dirty="0">
                <a:latin typeface="Arial"/>
                <a:ea typeface="Arial"/>
                <a:cs typeface="Arial"/>
                <a:sym typeface="Arial"/>
              </a:rPr>
              <a:t>Select accessible and safe meeting venues suitable for persons with disabilities, and ensure access to accessible transport etc to get to the venue</a:t>
            </a: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 </a:t>
            </a: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 </a:t>
            </a:r>
          </a:p>
          <a:p>
            <a:pPr marL="0" lvl="0" indent="0" algn="just" rtl="0">
              <a:lnSpc>
                <a:spcPct val="107000"/>
              </a:lnSpc>
              <a:spcBef>
                <a:spcPts val="800"/>
              </a:spcBef>
              <a:spcAft>
                <a:spcPts val="0"/>
              </a:spcAft>
              <a:buSzPts val="1400"/>
              <a:buNone/>
            </a:pPr>
            <a:endParaRPr lang="en-IN" sz="1200" dirty="0">
              <a:latin typeface="Arial"/>
              <a:ea typeface="Arial"/>
              <a:cs typeface="Arial"/>
              <a:sym typeface="Arial"/>
            </a:endParaRPr>
          </a:p>
          <a:p>
            <a:endParaRPr lang="en-IN"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84206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200" b="1" dirty="0">
                <a:latin typeface="Arial"/>
                <a:ea typeface="Arial"/>
                <a:cs typeface="Arial"/>
                <a:sym typeface="Arial"/>
              </a:rPr>
              <a:t>Facilitator’s notes:</a:t>
            </a: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Explain to the participants that in any Food Security and Nutrition programme, practitioners must develop and strengthen systems and structures that enable the meaningful participation of persons with disabilities in decision-making, as well as mechanisms to hold government authorities, implementing partners, and service providers accountable. Building and sustaining these systems takes time and resources, and can be particularly challenging in humanitarian contexts where programmes are time-bound, resource-constrained, and rapidly evolving.</a:t>
            </a: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Go through each action. Say to the participants, “Here are some tips on actions you can take to ensure meaningful participation of persons with disabilities in Food Security and Nutrition programming.” </a:t>
            </a:r>
          </a:p>
          <a:p>
            <a:pPr marL="457200" lvl="0" indent="-342900" algn="just" rtl="0">
              <a:lnSpc>
                <a:spcPct val="107000"/>
              </a:lnSpc>
              <a:spcBef>
                <a:spcPts val="800"/>
              </a:spcBef>
              <a:spcAft>
                <a:spcPts val="0"/>
              </a:spcAft>
              <a:buSzPts val="1800"/>
              <a:buFont typeface="Arial"/>
              <a:buChar char="●"/>
            </a:pPr>
            <a:r>
              <a:rPr lang="en-IN" sz="1200" b="1" dirty="0">
                <a:latin typeface="Arial"/>
                <a:ea typeface="Arial"/>
                <a:cs typeface="Arial"/>
                <a:sym typeface="Arial"/>
              </a:rPr>
              <a:t>Ensure fair and diverse representation</a:t>
            </a:r>
            <a:r>
              <a:rPr lang="en-IN" sz="1200" dirty="0">
                <a:latin typeface="Arial"/>
                <a:ea typeface="Arial"/>
                <a:cs typeface="Arial"/>
                <a:sym typeface="Arial"/>
              </a:rPr>
              <a:t> of persons with disabilities in Food Security &amp; Nutrition consultations and decision-making, reflecting different types of impairments (physical, sensory, psychosocial, intellectual), as well as age, gender, and other diversity factors. This includes </a:t>
            </a:r>
            <a:r>
              <a:rPr lang="en-IN" sz="1200" b="1" dirty="0">
                <a:latin typeface="Arial"/>
                <a:ea typeface="Arial"/>
                <a:cs typeface="Arial"/>
                <a:sym typeface="Arial"/>
              </a:rPr>
              <a:t>engaging relevant stakeholders throughout the Food Security &amp; Nutrition project cycle</a:t>
            </a:r>
            <a:r>
              <a:rPr lang="en-IN" sz="1200" dirty="0">
                <a:latin typeface="Arial"/>
                <a:ea typeface="Arial"/>
                <a:cs typeface="Arial"/>
                <a:sym typeface="Arial"/>
              </a:rPr>
              <a:t>, including OPDs, community representatives, local authorities, and organizations working on food security, nutrition, protection, and disability inclusion.</a:t>
            </a:r>
          </a:p>
          <a:p>
            <a:pPr marL="457200" lvl="0" indent="-342900" algn="just" rtl="0">
              <a:lnSpc>
                <a:spcPct val="107000"/>
              </a:lnSpc>
              <a:spcBef>
                <a:spcPts val="0"/>
              </a:spcBef>
              <a:spcAft>
                <a:spcPts val="0"/>
              </a:spcAft>
              <a:buSzPts val="1800"/>
              <a:buFont typeface="Arial"/>
              <a:buChar char="●"/>
            </a:pPr>
            <a:r>
              <a:rPr lang="en-IN" sz="1200" b="1" dirty="0">
                <a:latin typeface="Arial"/>
                <a:ea typeface="Arial"/>
                <a:cs typeface="Arial"/>
                <a:sym typeface="Arial"/>
              </a:rPr>
              <a:t>Create inclusive and accessible consultation environments</a:t>
            </a:r>
            <a:r>
              <a:rPr lang="en-IN" sz="1200" dirty="0">
                <a:latin typeface="Arial"/>
                <a:ea typeface="Arial"/>
                <a:cs typeface="Arial"/>
                <a:sym typeface="Arial"/>
              </a:rPr>
              <a:t> for Food Security &amp; Nutrition activities by providing information and materials in accessible formats (e.g. easy-to-read, pictorial, audio, sign language interpretation) and allocating adequate budgets for accessibility measures such as transport, support persons, or assistive communication.</a:t>
            </a:r>
          </a:p>
          <a:p>
            <a:pPr marL="457200" lvl="0" indent="-342900" algn="just" rtl="0">
              <a:lnSpc>
                <a:spcPct val="107000"/>
              </a:lnSpc>
              <a:spcBef>
                <a:spcPts val="0"/>
              </a:spcBef>
              <a:spcAft>
                <a:spcPts val="0"/>
              </a:spcAft>
              <a:buSzPts val="1800"/>
              <a:buFont typeface="Arial"/>
              <a:buChar char="●"/>
            </a:pPr>
            <a:r>
              <a:rPr lang="en-IN" sz="1200" b="1" dirty="0">
                <a:latin typeface="Arial"/>
                <a:ea typeface="Arial"/>
                <a:cs typeface="Arial"/>
                <a:sym typeface="Arial"/>
              </a:rPr>
              <a:t>Actively seek input from persons with disabilities and others with specific Food Security &amp; Nutrition -related needs</a:t>
            </a:r>
            <a:r>
              <a:rPr lang="en-IN" sz="1200" dirty="0">
                <a:latin typeface="Arial"/>
                <a:ea typeface="Arial"/>
                <a:cs typeface="Arial"/>
                <a:sym typeface="Arial"/>
              </a:rPr>
              <a:t>, including older persons, female- or widow-headed households, caregivers, children, persons with chronic illness, or people with feeding or mobility challenges, through community meetings and, where appropriate,</a:t>
            </a:r>
            <a:r>
              <a:rPr lang="en-IN" sz="1200" b="1" dirty="0">
                <a:latin typeface="Arial"/>
                <a:ea typeface="Arial"/>
                <a:cs typeface="Arial"/>
                <a:sym typeface="Arial"/>
              </a:rPr>
              <a:t> separate or targeted consultations.</a:t>
            </a:r>
          </a:p>
          <a:p>
            <a:pPr marL="457200" lvl="0" indent="-342900" algn="just" rtl="0">
              <a:lnSpc>
                <a:spcPct val="107000"/>
              </a:lnSpc>
              <a:spcBef>
                <a:spcPts val="0"/>
              </a:spcBef>
              <a:spcAft>
                <a:spcPts val="0"/>
              </a:spcAft>
              <a:buSzPts val="1800"/>
              <a:buFont typeface="Arial"/>
              <a:buChar char="●"/>
            </a:pPr>
            <a:r>
              <a:rPr lang="en-IN" sz="1200" b="1" dirty="0">
                <a:latin typeface="Arial"/>
                <a:ea typeface="Arial"/>
                <a:cs typeface="Arial"/>
                <a:sym typeface="Arial"/>
              </a:rPr>
              <a:t>Support continuous and meaningful engagement</a:t>
            </a:r>
            <a:r>
              <a:rPr lang="en-IN" sz="1200" dirty="0">
                <a:latin typeface="Arial"/>
                <a:ea typeface="Arial"/>
                <a:cs typeface="Arial"/>
                <a:sym typeface="Arial"/>
              </a:rPr>
              <a:t> by spending time with communities to better understand food access, dietary practices, caregiving roles, nutrition needs, and barriers across the food system, rather than relying on one-off consultations</a:t>
            </a:r>
          </a:p>
          <a:p>
            <a:pPr marL="457200" lvl="0" indent="-342900" algn="just" rtl="0">
              <a:lnSpc>
                <a:spcPct val="107000"/>
              </a:lnSpc>
              <a:spcBef>
                <a:spcPts val="0"/>
              </a:spcBef>
              <a:spcAft>
                <a:spcPts val="0"/>
              </a:spcAft>
              <a:buSzPts val="1800"/>
              <a:buFont typeface="Arial"/>
              <a:buChar char="●"/>
            </a:pPr>
            <a:r>
              <a:rPr lang="en-IN" sz="1200" b="1" dirty="0">
                <a:latin typeface="Arial"/>
                <a:ea typeface="Arial"/>
                <a:cs typeface="Arial"/>
                <a:sym typeface="Arial"/>
              </a:rPr>
              <a:t>Include persons with disabilities and OPDs in Food Security &amp; Nutrition planning and design processes</a:t>
            </a:r>
            <a:r>
              <a:rPr lang="en-IN" sz="1200" dirty="0">
                <a:latin typeface="Arial"/>
                <a:ea typeface="Arial"/>
                <a:cs typeface="Arial"/>
                <a:sym typeface="Arial"/>
              </a:rPr>
              <a:t> to jointly identify inclusive solutions related to food distributions, cash or voucher assistance, market access, nutrition services, and food preparation and consumption.</a:t>
            </a:r>
          </a:p>
          <a:p>
            <a:pPr marL="457200" lvl="0" indent="-342900" algn="just" rtl="0">
              <a:lnSpc>
                <a:spcPct val="107000"/>
              </a:lnSpc>
              <a:spcBef>
                <a:spcPts val="0"/>
              </a:spcBef>
              <a:spcAft>
                <a:spcPts val="0"/>
              </a:spcAft>
              <a:buSzPts val="1800"/>
              <a:buFont typeface="Arial"/>
              <a:buChar char="●"/>
            </a:pPr>
            <a:r>
              <a:rPr lang="en-IN" sz="1200" b="1" dirty="0">
                <a:latin typeface="Arial"/>
                <a:ea typeface="Arial"/>
                <a:cs typeface="Arial"/>
                <a:sym typeface="Arial"/>
              </a:rPr>
              <a:t>Advocate for and promote disability-inclusive Food Security &amp; Nutrition programming</a:t>
            </a:r>
            <a:r>
              <a:rPr lang="en-IN" sz="1200" dirty="0">
                <a:latin typeface="Arial"/>
                <a:ea typeface="Arial"/>
                <a:cs typeface="Arial"/>
                <a:sym typeface="Arial"/>
              </a:rPr>
              <a:t>, ensuring that participation is meaningful and influences programme decisions, not merely consultative.</a:t>
            </a:r>
          </a:p>
          <a:p>
            <a:pPr marL="457200" lvl="0" indent="-342900" algn="just" rtl="0">
              <a:lnSpc>
                <a:spcPct val="107000"/>
              </a:lnSpc>
              <a:spcBef>
                <a:spcPts val="0"/>
              </a:spcBef>
              <a:spcAft>
                <a:spcPts val="0"/>
              </a:spcAft>
              <a:buSzPts val="1800"/>
              <a:buFont typeface="Arial"/>
              <a:buChar char="●"/>
            </a:pPr>
            <a:r>
              <a:rPr lang="en-IN" sz="1200" b="1" dirty="0">
                <a:latin typeface="Arial"/>
                <a:ea typeface="Arial"/>
                <a:cs typeface="Arial"/>
                <a:sym typeface="Arial"/>
              </a:rPr>
              <a:t>Ensure accountability, feedback, and complaints mechanisms are accessible</a:t>
            </a:r>
            <a:r>
              <a:rPr lang="en-IN" sz="1200" dirty="0">
                <a:latin typeface="Arial"/>
                <a:ea typeface="Arial"/>
                <a:cs typeface="Arial"/>
                <a:sym typeface="Arial"/>
              </a:rPr>
              <a:t>, including multiple communication formats, safe reporting channels, and facilitators trained to work respectfully and effectively with persons with disabilities.</a:t>
            </a:r>
          </a:p>
          <a:p>
            <a:pPr marL="457200" lvl="0" indent="0" algn="just" rtl="0">
              <a:lnSpc>
                <a:spcPct val="107000"/>
              </a:lnSpc>
              <a:spcBef>
                <a:spcPts val="800"/>
              </a:spcBef>
              <a:spcAft>
                <a:spcPts val="0"/>
              </a:spcAft>
              <a:buSzPts val="1400"/>
              <a:buNone/>
            </a:pPr>
            <a:endParaRPr lang="en-IN" sz="1200" dirty="0">
              <a:latin typeface="Arial"/>
              <a:ea typeface="Arial"/>
              <a:cs typeface="Arial"/>
              <a:sym typeface="Arial"/>
            </a:endParaRP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Lastly, here are some specific examples from Chapter 13 in the IASC guidelines throughout the project cycle that you may want to say to the participants: </a:t>
            </a:r>
          </a:p>
          <a:p>
            <a:pPr marL="457200" lvl="0" indent="-342900" algn="just" rtl="0">
              <a:lnSpc>
                <a:spcPct val="107000"/>
              </a:lnSpc>
              <a:spcBef>
                <a:spcPts val="800"/>
              </a:spcBef>
              <a:spcAft>
                <a:spcPts val="0"/>
              </a:spcAft>
              <a:buClr>
                <a:schemeClr val="dk1"/>
              </a:buClr>
              <a:buSzPts val="1800"/>
              <a:buFont typeface="Arial"/>
              <a:buAutoNum type="arabicPeriod"/>
            </a:pPr>
            <a:r>
              <a:rPr lang="en-IN" sz="1200" dirty="0">
                <a:latin typeface="Arial"/>
                <a:ea typeface="Arial"/>
                <a:cs typeface="Arial"/>
                <a:sym typeface="Arial"/>
              </a:rPr>
              <a:t>When conducting food security and nutrition assessments, involve persons with disabilities in affected communities. </a:t>
            </a:r>
            <a:endParaRPr lang="en-IN" sz="1200" dirty="0">
              <a:solidFill>
                <a:srgbClr val="313537"/>
              </a:solidFill>
              <a:latin typeface="Arial"/>
              <a:ea typeface="Arial"/>
              <a:cs typeface="Arial"/>
              <a:sym typeface="Arial"/>
            </a:endParaRPr>
          </a:p>
          <a:p>
            <a:pPr marL="457200" lvl="0" indent="-342900" algn="just" rtl="0">
              <a:lnSpc>
                <a:spcPct val="107000"/>
              </a:lnSpc>
              <a:spcBef>
                <a:spcPts val="0"/>
              </a:spcBef>
              <a:spcAft>
                <a:spcPts val="0"/>
              </a:spcAft>
              <a:buClr>
                <a:schemeClr val="dk1"/>
              </a:buClr>
              <a:buSzPts val="1800"/>
              <a:buFont typeface="Arial"/>
              <a:buAutoNum type="arabicPeriod"/>
            </a:pPr>
            <a:r>
              <a:rPr lang="en-IN" sz="1200" dirty="0">
                <a:latin typeface="Arial"/>
                <a:ea typeface="Arial"/>
                <a:cs typeface="Arial"/>
                <a:sym typeface="Arial"/>
              </a:rPr>
              <a:t>Involve OPDs and other actors who work with persons with disabilities in designing and delivering an inclusive food security and nutrition assessment. Identify the barriers to delivering the assessment and to implementing interventions. </a:t>
            </a:r>
          </a:p>
          <a:p>
            <a:pPr marL="457200" lvl="0" indent="-342900" algn="just" rtl="0">
              <a:lnSpc>
                <a:spcPct val="107000"/>
              </a:lnSpc>
              <a:spcBef>
                <a:spcPts val="0"/>
              </a:spcBef>
              <a:spcAft>
                <a:spcPts val="0"/>
              </a:spcAft>
              <a:buSzPts val="1800"/>
              <a:buFont typeface="Arial"/>
              <a:buAutoNum type="arabicPeriod"/>
            </a:pPr>
            <a:r>
              <a:rPr lang="en-IN" sz="1200" dirty="0">
                <a:latin typeface="Arial"/>
                <a:ea typeface="Arial"/>
                <a:cs typeface="Arial"/>
                <a:sym typeface="Arial"/>
              </a:rPr>
              <a:t>Partner with relevant actors to design an inclusive food security and nutrition programme and to advocate for an inclusive approach to sectoral and cross-sectoral activities. </a:t>
            </a:r>
          </a:p>
          <a:p>
            <a:pPr marL="457200" lvl="0" indent="-342900" algn="just" rtl="0">
              <a:lnSpc>
                <a:spcPct val="107000"/>
              </a:lnSpc>
              <a:spcBef>
                <a:spcPts val="0"/>
              </a:spcBef>
              <a:spcAft>
                <a:spcPts val="0"/>
              </a:spcAft>
              <a:buSzPts val="1800"/>
              <a:buFont typeface="Arial"/>
              <a:buAutoNum type="arabicPeriod"/>
            </a:pPr>
            <a:r>
              <a:rPr lang="en-IN" sz="1200" dirty="0">
                <a:latin typeface="Arial"/>
                <a:ea typeface="Arial"/>
                <a:cs typeface="Arial"/>
                <a:sym typeface="Arial"/>
              </a:rPr>
              <a:t>Include persons with disabilities in monitoring and evaluation teams.</a:t>
            </a:r>
          </a:p>
          <a:p>
            <a:pPr marL="457200" lvl="0" indent="-342900" algn="just" rtl="0">
              <a:lnSpc>
                <a:spcPct val="107000"/>
              </a:lnSpc>
              <a:spcBef>
                <a:spcPts val="0"/>
              </a:spcBef>
              <a:spcAft>
                <a:spcPts val="0"/>
              </a:spcAft>
              <a:buSzPts val="1800"/>
              <a:buFont typeface="Arial"/>
              <a:buAutoNum type="arabicPeriod"/>
            </a:pPr>
            <a:r>
              <a:rPr lang="en-IN" sz="1200" dirty="0">
                <a:latin typeface="Arial"/>
                <a:ea typeface="Arial"/>
                <a:cs typeface="Arial"/>
                <a:sym typeface="Arial"/>
              </a:rPr>
              <a:t>List “inclusion of persons with disabilities” among the criteria for evaluations of food security and nutrition programmes and activities</a:t>
            </a:r>
          </a:p>
          <a:p>
            <a:pPr marL="0" lvl="0" indent="0" algn="just" rtl="0">
              <a:lnSpc>
                <a:spcPct val="107000"/>
              </a:lnSpc>
              <a:spcBef>
                <a:spcPts val="800"/>
              </a:spcBef>
              <a:spcAft>
                <a:spcPts val="0"/>
              </a:spcAft>
              <a:buSzPts val="1400"/>
              <a:buNone/>
            </a:pPr>
            <a:endParaRPr lang="en-IN" sz="1200" dirty="0">
              <a:latin typeface="Arial"/>
              <a:ea typeface="Arial"/>
              <a:cs typeface="Arial"/>
              <a:sym typeface="Arial"/>
            </a:endParaRPr>
          </a:p>
          <a:p>
            <a:pPr marL="457200" lvl="0" indent="0" algn="just" rtl="0">
              <a:lnSpc>
                <a:spcPct val="107000"/>
              </a:lnSpc>
              <a:spcBef>
                <a:spcPts val="800"/>
              </a:spcBef>
              <a:spcAft>
                <a:spcPts val="0"/>
              </a:spcAft>
              <a:buSzPts val="1400"/>
              <a:buNone/>
            </a:pPr>
            <a:endParaRPr lang="en-IN" sz="1200" dirty="0">
              <a:latin typeface="Arial"/>
              <a:ea typeface="Arial"/>
              <a:cs typeface="Arial"/>
              <a:sym typeface="Arial"/>
            </a:endParaRPr>
          </a:p>
          <a:p>
            <a:pPr marL="0" lvl="0" indent="0" algn="just" rtl="0">
              <a:lnSpc>
                <a:spcPct val="107000"/>
              </a:lnSpc>
              <a:spcBef>
                <a:spcPts val="800"/>
              </a:spcBef>
              <a:spcAft>
                <a:spcPts val="0"/>
              </a:spcAft>
              <a:buClr>
                <a:schemeClr val="dk1"/>
              </a:buClr>
              <a:buSzPts val="2800"/>
              <a:buFont typeface="Calibri"/>
              <a:buNone/>
            </a:pPr>
            <a:endParaRPr lang="en-IN" sz="1800" b="0" i="0" dirty="0">
              <a:solidFill>
                <a:srgbClr val="000000"/>
              </a:solidFill>
              <a:highlight>
                <a:srgbClr val="FFFFFF"/>
              </a:highlight>
              <a:latin typeface="Roboto"/>
              <a:ea typeface="Roboto"/>
              <a:cs typeface="Roboto"/>
              <a:sym typeface="Roboto"/>
            </a:endParaRPr>
          </a:p>
          <a:p>
            <a:endParaRPr lang="en-IN"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749729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800" b="1" dirty="0">
                <a:latin typeface="Arial"/>
                <a:ea typeface="Arial"/>
                <a:cs typeface="Arial"/>
                <a:sym typeface="Arial"/>
              </a:rPr>
              <a:t>Facilitator Notes:</a:t>
            </a:r>
          </a:p>
          <a:p>
            <a:pPr marL="0" lvl="0" indent="0" algn="just" rtl="0">
              <a:lnSpc>
                <a:spcPct val="107000"/>
              </a:lnSpc>
              <a:spcBef>
                <a:spcPts val="800"/>
              </a:spcBef>
              <a:spcAft>
                <a:spcPts val="0"/>
              </a:spcAft>
              <a:buSzPts val="1400"/>
              <a:buNone/>
            </a:pPr>
            <a:r>
              <a:rPr lang="en-IN" sz="1800" b="1" dirty="0">
                <a:latin typeface="Arial"/>
                <a:ea typeface="Arial"/>
                <a:cs typeface="Arial"/>
                <a:sym typeface="Arial"/>
              </a:rPr>
              <a:t>Important Note: You can adapt this case study based on the operational context. Ensure to tailor the examples, language, and modality to reflect how assistance is delivered in your humanitarian setting. </a:t>
            </a:r>
          </a:p>
          <a:p>
            <a:pPr marL="0" lvl="0" indent="0" algn="just" rtl="0">
              <a:lnSpc>
                <a:spcPct val="107000"/>
              </a:lnSpc>
              <a:spcBef>
                <a:spcPts val="800"/>
              </a:spcBef>
              <a:spcAft>
                <a:spcPts val="0"/>
              </a:spcAft>
              <a:buSzPts val="1400"/>
              <a:buNone/>
            </a:pPr>
            <a:r>
              <a:rPr lang="en-IN" sz="1800" dirty="0">
                <a:latin typeface="Arial"/>
                <a:ea typeface="Arial"/>
                <a:cs typeface="Arial"/>
                <a:sym typeface="Arial"/>
              </a:rPr>
              <a:t>The objective of this exercise is to enable participants to identify the key challenges to identifying and involving persons with disabilities during the initial phase of a sudden-onset Food Security and Nutrition response, when decisions rely on secondary data, and to reflect on minimum, feasible actions to support meaningful participation of persons with disabilities.</a:t>
            </a:r>
          </a:p>
          <a:p>
            <a:pPr marL="0" lvl="0" indent="0" algn="l" rtl="0">
              <a:lnSpc>
                <a:spcPct val="115000"/>
              </a:lnSpc>
              <a:spcBef>
                <a:spcPts val="1400"/>
              </a:spcBef>
              <a:spcAft>
                <a:spcPts val="0"/>
              </a:spcAft>
              <a:buClr>
                <a:schemeClr val="dk1"/>
              </a:buClr>
              <a:buSzPts val="1100"/>
              <a:buFont typeface="Arial"/>
              <a:buNone/>
            </a:pPr>
            <a:r>
              <a:rPr lang="en-IN" sz="1800" b="1" dirty="0">
                <a:latin typeface="Arial"/>
                <a:ea typeface="Arial"/>
                <a:cs typeface="Arial"/>
                <a:sym typeface="Arial"/>
              </a:rPr>
              <a:t>Step 1: Form Groups</a:t>
            </a:r>
          </a:p>
          <a:p>
            <a:pPr marL="457200" lvl="0" indent="-342900" algn="l" rtl="0">
              <a:lnSpc>
                <a:spcPct val="115000"/>
              </a:lnSpc>
              <a:spcBef>
                <a:spcPts val="1200"/>
              </a:spcBef>
              <a:spcAft>
                <a:spcPts val="0"/>
              </a:spcAft>
              <a:buClr>
                <a:schemeClr val="dk1"/>
              </a:buClr>
              <a:buSzPts val="1800"/>
              <a:buChar char="●"/>
            </a:pPr>
            <a:r>
              <a:rPr lang="en-IN" sz="1800" dirty="0">
                <a:latin typeface="Arial"/>
                <a:ea typeface="Arial"/>
                <a:cs typeface="Arial"/>
                <a:sym typeface="Arial"/>
              </a:rPr>
              <a:t>Organize participants into small groups of 3–4</a:t>
            </a:r>
          </a:p>
          <a:p>
            <a:pPr marL="0" lvl="0" indent="0" algn="l" rtl="0">
              <a:lnSpc>
                <a:spcPct val="115000"/>
              </a:lnSpc>
              <a:spcBef>
                <a:spcPts val="1200"/>
              </a:spcBef>
              <a:spcAft>
                <a:spcPts val="0"/>
              </a:spcAft>
              <a:buSzPts val="1400"/>
              <a:buNone/>
            </a:pPr>
            <a:r>
              <a:rPr lang="en-IN" sz="1800" b="1" dirty="0">
                <a:latin typeface="Arial"/>
                <a:ea typeface="Arial"/>
                <a:cs typeface="Arial"/>
                <a:sym typeface="Arial"/>
              </a:rPr>
              <a:t>Step 2: Identify challenges and realistic actions</a:t>
            </a:r>
          </a:p>
          <a:p>
            <a:pPr marL="457200" lvl="0" indent="-342900" algn="l" rtl="0">
              <a:lnSpc>
                <a:spcPct val="115000"/>
              </a:lnSpc>
              <a:spcBef>
                <a:spcPts val="1200"/>
              </a:spcBef>
              <a:spcAft>
                <a:spcPts val="0"/>
              </a:spcAft>
              <a:buClr>
                <a:schemeClr val="dk1"/>
              </a:buClr>
              <a:buSzPts val="1800"/>
              <a:buChar char="●"/>
            </a:pPr>
            <a:r>
              <a:rPr lang="en-IN" sz="1800" dirty="0">
                <a:latin typeface="Arial"/>
                <a:ea typeface="Arial"/>
                <a:cs typeface="Arial"/>
                <a:sym typeface="Arial"/>
              </a:rPr>
              <a:t>Read the scenario on the slide:</a:t>
            </a:r>
          </a:p>
          <a:p>
            <a:pPr marL="0" lvl="0" indent="0" algn="l" rtl="0">
              <a:lnSpc>
                <a:spcPct val="115000"/>
              </a:lnSpc>
              <a:spcBef>
                <a:spcPts val="1200"/>
              </a:spcBef>
              <a:spcAft>
                <a:spcPts val="0"/>
              </a:spcAft>
              <a:buSzPts val="1400"/>
              <a:buNone/>
            </a:pPr>
            <a:r>
              <a:rPr lang="en-IN" sz="1800" dirty="0">
                <a:latin typeface="Arial"/>
                <a:ea typeface="Arial"/>
                <a:cs typeface="Arial"/>
                <a:sym typeface="Arial"/>
              </a:rPr>
              <a:t>“A sudden-onset crisis occurs. An immediate in-kind Food Assistance and Nutrition response is launched. Decisions are based on secondary data only (IPC, HNO, past assessments, partner reports). No primary data or in-depth consultations are possible in the first weeks of the emergency.”</a:t>
            </a:r>
            <a:endParaRPr lang="en-IN" sz="1800" b="1" dirty="0">
              <a:latin typeface="Arial"/>
              <a:ea typeface="Arial"/>
              <a:cs typeface="Arial"/>
              <a:sym typeface="Arial"/>
            </a:endParaRPr>
          </a:p>
          <a:p>
            <a:pPr marL="0" lvl="0" indent="0" algn="just" rtl="0">
              <a:lnSpc>
                <a:spcPct val="107000"/>
              </a:lnSpc>
              <a:spcBef>
                <a:spcPts val="800"/>
              </a:spcBef>
              <a:spcAft>
                <a:spcPts val="0"/>
              </a:spcAft>
              <a:buSzPts val="1400"/>
              <a:buNone/>
            </a:pPr>
            <a:r>
              <a:rPr lang="en-IN" sz="1800" dirty="0">
                <a:latin typeface="Arial"/>
                <a:ea typeface="Arial"/>
                <a:cs typeface="Arial"/>
                <a:sym typeface="Arial"/>
              </a:rPr>
              <a:t>Ask the groups to identify at least 1 challenge from either their lived experience managing or implementing a food security or nutrition programme in a humanitarian context. </a:t>
            </a:r>
          </a:p>
          <a:p>
            <a:pPr marL="0" lvl="0" indent="0" algn="just" rtl="0">
              <a:lnSpc>
                <a:spcPct val="107000"/>
              </a:lnSpc>
              <a:spcBef>
                <a:spcPts val="800"/>
              </a:spcBef>
              <a:spcAft>
                <a:spcPts val="0"/>
              </a:spcAft>
              <a:buSzPts val="1400"/>
              <a:buNone/>
            </a:pPr>
            <a:r>
              <a:rPr lang="en-IN" sz="1800" dirty="0">
                <a:latin typeface="Arial"/>
                <a:ea typeface="Arial"/>
                <a:cs typeface="Arial"/>
                <a:sym typeface="Arial"/>
              </a:rPr>
              <a:t>Ask the groups to answer: “What are the main challenges to identifying and involving persons with disabilities in Phase 1 of the response?”</a:t>
            </a:r>
          </a:p>
          <a:p>
            <a:pPr marL="0" lvl="0" indent="0" algn="just" rtl="0">
              <a:lnSpc>
                <a:spcPct val="107000"/>
              </a:lnSpc>
              <a:spcBef>
                <a:spcPts val="800"/>
              </a:spcBef>
              <a:spcAft>
                <a:spcPts val="0"/>
              </a:spcAft>
              <a:buClr>
                <a:schemeClr val="dk1"/>
              </a:buClr>
              <a:buSzPts val="1400"/>
              <a:buFont typeface="Arial"/>
              <a:buNone/>
            </a:pPr>
            <a:r>
              <a:rPr lang="en-IN" sz="1800" dirty="0">
                <a:latin typeface="Arial"/>
                <a:ea typeface="Arial"/>
                <a:cs typeface="Arial"/>
                <a:sym typeface="Arial"/>
              </a:rPr>
              <a:t>The groups should also answer the second question, “Despite these constraints, identify some realistic actions that could still be stake in the first phase of the response to support meaningful participation of persons with disabilities.”</a:t>
            </a:r>
          </a:p>
          <a:p>
            <a:pPr marL="0" lvl="0" indent="0" algn="just" rtl="0">
              <a:lnSpc>
                <a:spcPct val="107000"/>
              </a:lnSpc>
              <a:spcBef>
                <a:spcPts val="800"/>
              </a:spcBef>
              <a:spcAft>
                <a:spcPts val="0"/>
              </a:spcAft>
              <a:buSzPts val="1400"/>
              <a:buNone/>
            </a:pPr>
            <a:r>
              <a:rPr lang="en-IN" sz="1800" b="1" dirty="0">
                <a:latin typeface="Arial"/>
                <a:ea typeface="Arial"/>
                <a:cs typeface="Arial"/>
                <a:sym typeface="Arial"/>
              </a:rPr>
              <a:t>Step 3: Debrief answers and ideas: </a:t>
            </a:r>
          </a:p>
          <a:p>
            <a:pPr marL="457200" lvl="0" indent="-342900" algn="just" rtl="0">
              <a:lnSpc>
                <a:spcPct val="107000"/>
              </a:lnSpc>
              <a:spcBef>
                <a:spcPts val="800"/>
              </a:spcBef>
              <a:spcAft>
                <a:spcPts val="0"/>
              </a:spcAft>
              <a:buSzPts val="1800"/>
              <a:buFont typeface="Arial"/>
              <a:buChar char="●"/>
            </a:pPr>
            <a:r>
              <a:rPr lang="en-IN" sz="1800" dirty="0">
                <a:latin typeface="Arial"/>
                <a:ea typeface="Arial"/>
                <a:cs typeface="Arial"/>
                <a:sym typeface="Arial"/>
              </a:rPr>
              <a:t>Ask the groups to present their answers/thoughts on, “What are the main challenges to identifying and involving persons with disabilities in Phase 1 of the response? </a:t>
            </a:r>
          </a:p>
          <a:p>
            <a:pPr marL="914400" lvl="1" indent="-342900" algn="just" rtl="0">
              <a:lnSpc>
                <a:spcPct val="107000"/>
              </a:lnSpc>
              <a:spcBef>
                <a:spcPts val="0"/>
              </a:spcBef>
              <a:spcAft>
                <a:spcPts val="0"/>
              </a:spcAft>
              <a:buSzPts val="1800"/>
              <a:buFont typeface="Arial"/>
              <a:buChar char="○"/>
            </a:pPr>
            <a:r>
              <a:rPr lang="en-IN" sz="1800" b="1" dirty="0">
                <a:latin typeface="Arial"/>
                <a:ea typeface="Arial"/>
                <a:cs typeface="Arial"/>
                <a:sym typeface="Arial"/>
              </a:rPr>
              <a:t>Possible considerations for answers: </a:t>
            </a:r>
          </a:p>
          <a:p>
            <a:pPr marL="1371600" lvl="2" indent="-342900" algn="just" rtl="0">
              <a:lnSpc>
                <a:spcPct val="107000"/>
              </a:lnSpc>
              <a:spcBef>
                <a:spcPts val="0"/>
              </a:spcBef>
              <a:spcAft>
                <a:spcPts val="0"/>
              </a:spcAft>
              <a:buSzPts val="1800"/>
              <a:buFont typeface="Arial"/>
              <a:buChar char="■"/>
            </a:pPr>
            <a:r>
              <a:rPr lang="en-IN" sz="1800" b="1" dirty="0">
                <a:latin typeface="Arial"/>
                <a:ea typeface="Arial"/>
                <a:cs typeface="Arial"/>
                <a:sym typeface="Arial"/>
              </a:rPr>
              <a:t>Data &amp; evidence gaps such as</a:t>
            </a:r>
            <a:r>
              <a:rPr lang="en-IN" sz="1800" dirty="0">
                <a:latin typeface="Arial"/>
                <a:ea typeface="Arial"/>
                <a:cs typeface="Arial"/>
                <a:sym typeface="Arial"/>
              </a:rPr>
              <a:t> lack of disability-disaggregated data, outdated profiles, absence of cluster/sector data on persons with disabilities and their need</a:t>
            </a:r>
          </a:p>
          <a:p>
            <a:pPr marL="1371600" lvl="2" indent="-342900" algn="just" rtl="0">
              <a:lnSpc>
                <a:spcPct val="107000"/>
              </a:lnSpc>
              <a:spcBef>
                <a:spcPts val="0"/>
              </a:spcBef>
              <a:spcAft>
                <a:spcPts val="0"/>
              </a:spcAft>
              <a:buSzPts val="1800"/>
              <a:buFont typeface="Arial"/>
              <a:buChar char="■"/>
            </a:pPr>
            <a:r>
              <a:rPr lang="en-IN" sz="1800" b="1" dirty="0">
                <a:latin typeface="Arial"/>
                <a:ea typeface="Arial"/>
                <a:cs typeface="Arial"/>
                <a:sym typeface="Arial"/>
              </a:rPr>
              <a:t>Operational &amp; time constraints such as </a:t>
            </a:r>
            <a:r>
              <a:rPr lang="en-IN" sz="1800" dirty="0">
                <a:latin typeface="Arial"/>
                <a:ea typeface="Arial"/>
                <a:cs typeface="Arial"/>
                <a:sym typeface="Arial"/>
              </a:rPr>
              <a:t>pressure to deliver assistance quickly, access and security constraints, etc. </a:t>
            </a:r>
          </a:p>
          <a:p>
            <a:pPr marL="1371600" lvl="2" indent="-342900" algn="just" rtl="0">
              <a:lnSpc>
                <a:spcPct val="107000"/>
              </a:lnSpc>
              <a:spcBef>
                <a:spcPts val="0"/>
              </a:spcBef>
              <a:spcAft>
                <a:spcPts val="0"/>
              </a:spcAft>
              <a:buSzPts val="1800"/>
              <a:buFont typeface="Arial"/>
              <a:buChar char="■"/>
            </a:pPr>
            <a:r>
              <a:rPr lang="en-IN" sz="1800" b="1" dirty="0">
                <a:latin typeface="Arial"/>
                <a:ea typeface="Arial"/>
                <a:cs typeface="Arial"/>
                <a:sym typeface="Arial"/>
              </a:rPr>
              <a:t>Participation &amp; engagement barriers </a:t>
            </a:r>
            <a:r>
              <a:rPr lang="en-IN" sz="1800" dirty="0">
                <a:latin typeface="Arial"/>
                <a:ea typeface="Arial"/>
                <a:cs typeface="Arial"/>
                <a:sym typeface="Arial"/>
              </a:rPr>
              <a:t>no OPD mapping available, inaccessible coordination mechanisms, etc.</a:t>
            </a:r>
            <a:endParaRPr lang="en-IN" sz="1800" b="1" dirty="0">
              <a:latin typeface="Arial"/>
              <a:ea typeface="Arial"/>
              <a:cs typeface="Arial"/>
              <a:sym typeface="Arial"/>
            </a:endParaRPr>
          </a:p>
          <a:p>
            <a:pPr marL="0" lvl="0" indent="0" algn="just" rtl="0">
              <a:lnSpc>
                <a:spcPct val="107000"/>
              </a:lnSpc>
              <a:spcBef>
                <a:spcPts val="800"/>
              </a:spcBef>
              <a:spcAft>
                <a:spcPts val="0"/>
              </a:spcAft>
              <a:buSzPts val="1400"/>
              <a:buNone/>
            </a:pPr>
            <a:endParaRPr lang="en-IN" sz="1800" dirty="0">
              <a:latin typeface="Arial"/>
              <a:ea typeface="Arial"/>
              <a:cs typeface="Arial"/>
              <a:sym typeface="Arial"/>
            </a:endParaRPr>
          </a:p>
          <a:p>
            <a:pPr marL="457200" lvl="0" indent="-342900" algn="l" rtl="0">
              <a:lnSpc>
                <a:spcPct val="115000"/>
              </a:lnSpc>
              <a:spcBef>
                <a:spcPts val="1200"/>
              </a:spcBef>
              <a:spcAft>
                <a:spcPts val="0"/>
              </a:spcAft>
              <a:buSzPts val="1800"/>
              <a:buFont typeface="Arial"/>
              <a:buChar char="●"/>
            </a:pPr>
            <a:r>
              <a:rPr lang="en-IN" sz="1800" b="1" dirty="0">
                <a:latin typeface="Arial"/>
                <a:ea typeface="Arial"/>
                <a:cs typeface="Arial"/>
                <a:sym typeface="Arial"/>
              </a:rPr>
              <a:t>Ask about the second question, “What realistic actions could still be taken despite these constraints?” </a:t>
            </a:r>
          </a:p>
          <a:p>
            <a:pPr marL="914400" lvl="1" indent="-342900" algn="l" rtl="0">
              <a:lnSpc>
                <a:spcPct val="115000"/>
              </a:lnSpc>
              <a:spcBef>
                <a:spcPts val="0"/>
              </a:spcBef>
              <a:spcAft>
                <a:spcPts val="0"/>
              </a:spcAft>
              <a:buSzPts val="1800"/>
              <a:buFont typeface="Arial"/>
              <a:buChar char="○"/>
            </a:pPr>
            <a:r>
              <a:rPr lang="en-IN" sz="1800" b="1" dirty="0">
                <a:latin typeface="Arial"/>
                <a:ea typeface="Arial"/>
                <a:cs typeface="Arial"/>
                <a:sym typeface="Arial"/>
              </a:rPr>
              <a:t>Prompt participants to link their answers to one of the following areas mentioned in slide 24</a:t>
            </a:r>
          </a:p>
          <a:p>
            <a:pPr marL="1371600" lvl="2" indent="-342900" algn="l" rtl="0">
              <a:lnSpc>
                <a:spcPct val="115000"/>
              </a:lnSpc>
              <a:spcBef>
                <a:spcPts val="0"/>
              </a:spcBef>
              <a:spcAft>
                <a:spcPts val="0"/>
              </a:spcAft>
              <a:buSzPts val="1800"/>
              <a:buFont typeface="Arial"/>
              <a:buChar char="■"/>
            </a:pPr>
            <a:r>
              <a:rPr lang="en-IN" sz="1800" dirty="0">
                <a:latin typeface="Arial"/>
                <a:ea typeface="Arial"/>
                <a:cs typeface="Arial"/>
                <a:sym typeface="Arial"/>
              </a:rPr>
              <a:t>Ensuring </a:t>
            </a:r>
            <a:r>
              <a:rPr lang="en-IN" sz="1800" b="1" dirty="0">
                <a:latin typeface="Arial"/>
                <a:ea typeface="Arial"/>
                <a:cs typeface="Arial"/>
                <a:sym typeface="Arial"/>
              </a:rPr>
              <a:t>fair and diverse representation</a:t>
            </a:r>
            <a:r>
              <a:rPr lang="en-IN" sz="1800" dirty="0">
                <a:latin typeface="Arial"/>
                <a:ea typeface="Arial"/>
                <a:cs typeface="Arial"/>
                <a:sym typeface="Arial"/>
              </a:rPr>
              <a:t> of persons with disabilities (across impairment types, age, gender, and diversity)</a:t>
            </a:r>
          </a:p>
          <a:p>
            <a:pPr marL="1371600" lvl="2" indent="-342900" algn="l" rtl="0">
              <a:lnSpc>
                <a:spcPct val="115000"/>
              </a:lnSpc>
              <a:spcBef>
                <a:spcPts val="0"/>
              </a:spcBef>
              <a:spcAft>
                <a:spcPts val="0"/>
              </a:spcAft>
              <a:buSzPts val="1800"/>
              <a:buFont typeface="Arial"/>
              <a:buChar char="■"/>
            </a:pPr>
            <a:r>
              <a:rPr lang="en-IN" sz="1800" dirty="0">
                <a:latin typeface="Arial"/>
                <a:ea typeface="Arial"/>
                <a:cs typeface="Arial"/>
                <a:sym typeface="Arial"/>
              </a:rPr>
              <a:t>Creating </a:t>
            </a:r>
            <a:r>
              <a:rPr lang="en-IN" sz="1800" b="1" dirty="0">
                <a:latin typeface="Arial"/>
                <a:ea typeface="Arial"/>
                <a:cs typeface="Arial"/>
                <a:sym typeface="Arial"/>
              </a:rPr>
              <a:t>inclusive and accessible consultation mechanisms</a:t>
            </a:r>
            <a:r>
              <a:rPr lang="en-IN" sz="1800" dirty="0">
                <a:latin typeface="Arial"/>
                <a:ea typeface="Arial"/>
                <a:cs typeface="Arial"/>
                <a:sym typeface="Arial"/>
              </a:rPr>
              <a:t>, even in simplified forms (e.g. accessible information formats, transport support)</a:t>
            </a:r>
          </a:p>
          <a:p>
            <a:pPr marL="1371600" lvl="2" indent="-342900" algn="l" rtl="0">
              <a:lnSpc>
                <a:spcPct val="115000"/>
              </a:lnSpc>
              <a:spcBef>
                <a:spcPts val="0"/>
              </a:spcBef>
              <a:spcAft>
                <a:spcPts val="0"/>
              </a:spcAft>
              <a:buSzPts val="1800"/>
              <a:buFont typeface="Arial"/>
              <a:buChar char="■"/>
            </a:pPr>
            <a:r>
              <a:rPr lang="en-IN" sz="1800" b="1" dirty="0">
                <a:latin typeface="Arial"/>
                <a:ea typeface="Arial"/>
                <a:cs typeface="Arial"/>
                <a:sym typeface="Arial"/>
              </a:rPr>
              <a:t>Actively seeking input</a:t>
            </a:r>
            <a:r>
              <a:rPr lang="en-IN" sz="1800" dirty="0">
                <a:latin typeface="Arial"/>
                <a:ea typeface="Arial"/>
                <a:cs typeface="Arial"/>
                <a:sym typeface="Arial"/>
              </a:rPr>
              <a:t> from persons with disabilities and others with specific Food Security &amp; Nutrition needs through rapid or targeted outreach</a:t>
            </a:r>
          </a:p>
          <a:p>
            <a:pPr marL="1371600" lvl="2" indent="-342900" algn="l" rtl="0">
              <a:lnSpc>
                <a:spcPct val="115000"/>
              </a:lnSpc>
              <a:spcBef>
                <a:spcPts val="0"/>
              </a:spcBef>
              <a:spcAft>
                <a:spcPts val="0"/>
              </a:spcAft>
              <a:buSzPts val="1800"/>
              <a:buFont typeface="Arial"/>
              <a:buChar char="■"/>
            </a:pPr>
            <a:r>
              <a:rPr lang="en-IN" sz="1800" dirty="0">
                <a:latin typeface="Arial"/>
                <a:ea typeface="Arial"/>
                <a:cs typeface="Arial"/>
                <a:sym typeface="Arial"/>
              </a:rPr>
              <a:t>Leveraging </a:t>
            </a:r>
            <a:r>
              <a:rPr lang="en-IN" sz="1800" b="1" dirty="0">
                <a:latin typeface="Arial"/>
                <a:ea typeface="Arial"/>
                <a:cs typeface="Arial"/>
                <a:sym typeface="Arial"/>
              </a:rPr>
              <a:t>existing OPDs or trusted community actors</a:t>
            </a:r>
            <a:r>
              <a:rPr lang="en-IN" sz="1800" dirty="0">
                <a:latin typeface="Arial"/>
                <a:ea typeface="Arial"/>
                <a:cs typeface="Arial"/>
                <a:sym typeface="Arial"/>
              </a:rPr>
              <a:t> to inform early Food Security &amp; Nutrition planning and design</a:t>
            </a:r>
          </a:p>
          <a:p>
            <a:pPr marL="1371600" lvl="2" indent="-342900" algn="l" rtl="0">
              <a:lnSpc>
                <a:spcPct val="115000"/>
              </a:lnSpc>
              <a:spcBef>
                <a:spcPts val="0"/>
              </a:spcBef>
              <a:spcAft>
                <a:spcPts val="0"/>
              </a:spcAft>
              <a:buSzPts val="1800"/>
              <a:buFont typeface="Arial"/>
              <a:buChar char="■"/>
            </a:pPr>
            <a:r>
              <a:rPr lang="en-IN" sz="1800" dirty="0">
                <a:latin typeface="Arial"/>
                <a:ea typeface="Arial"/>
                <a:cs typeface="Arial"/>
                <a:sym typeface="Arial"/>
              </a:rPr>
              <a:t>Establishing </a:t>
            </a:r>
            <a:r>
              <a:rPr lang="en-IN" sz="1800" b="1" dirty="0">
                <a:latin typeface="Arial"/>
                <a:ea typeface="Arial"/>
                <a:cs typeface="Arial"/>
                <a:sym typeface="Arial"/>
              </a:rPr>
              <a:t>accessible feedback and complaints mechanisms</a:t>
            </a:r>
            <a:r>
              <a:rPr lang="en-IN" sz="1800" dirty="0">
                <a:latin typeface="Arial"/>
                <a:ea typeface="Arial"/>
                <a:cs typeface="Arial"/>
                <a:sym typeface="Arial"/>
              </a:rPr>
              <a:t> from the outset</a:t>
            </a:r>
          </a:p>
          <a:p>
            <a:pPr marL="1371600" lvl="2" indent="-342900" algn="l" rtl="0">
              <a:lnSpc>
                <a:spcPct val="115000"/>
              </a:lnSpc>
              <a:spcBef>
                <a:spcPts val="0"/>
              </a:spcBef>
              <a:spcAft>
                <a:spcPts val="0"/>
              </a:spcAft>
              <a:buSzPts val="1800"/>
              <a:buFont typeface="Arial"/>
              <a:buChar char="■"/>
            </a:pPr>
            <a:r>
              <a:rPr lang="en-IN" sz="1800" dirty="0">
                <a:latin typeface="Arial"/>
                <a:ea typeface="Arial"/>
                <a:cs typeface="Arial"/>
                <a:sym typeface="Arial"/>
              </a:rPr>
              <a:t>Taking early steps to </a:t>
            </a:r>
            <a:r>
              <a:rPr lang="en-IN" sz="1800" b="1" dirty="0">
                <a:latin typeface="Arial"/>
                <a:ea typeface="Arial"/>
                <a:cs typeface="Arial"/>
                <a:sym typeface="Arial"/>
              </a:rPr>
              <a:t>advocate for disability-inclusive Food Security &amp; Nutrition approaches</a:t>
            </a:r>
            <a:r>
              <a:rPr lang="en-IN" sz="1800" dirty="0">
                <a:latin typeface="Arial"/>
                <a:ea typeface="Arial"/>
                <a:cs typeface="Arial"/>
                <a:sym typeface="Arial"/>
              </a:rPr>
              <a:t> within coordination and decision-making spaces.</a:t>
            </a:r>
          </a:p>
          <a:p>
            <a:pPr marL="0" lvl="0" indent="0" algn="l" rtl="0">
              <a:lnSpc>
                <a:spcPct val="115000"/>
              </a:lnSpc>
              <a:spcBef>
                <a:spcPts val="1200"/>
              </a:spcBef>
              <a:spcAft>
                <a:spcPts val="0"/>
              </a:spcAft>
              <a:buSzPts val="1400"/>
              <a:buNone/>
            </a:pPr>
            <a:endParaRPr lang="en-IN" sz="1800" dirty="0">
              <a:latin typeface="Arial"/>
              <a:ea typeface="Arial"/>
              <a:cs typeface="Arial"/>
              <a:sym typeface="Arial"/>
            </a:endParaRPr>
          </a:p>
          <a:p>
            <a:pPr marL="457200" lvl="0" indent="-342900" algn="l" rtl="0">
              <a:lnSpc>
                <a:spcPct val="115000"/>
              </a:lnSpc>
              <a:spcBef>
                <a:spcPts val="1200"/>
              </a:spcBef>
              <a:spcAft>
                <a:spcPts val="0"/>
              </a:spcAft>
              <a:buSzPts val="1800"/>
              <a:buFont typeface="Arial"/>
              <a:buChar char="●"/>
            </a:pPr>
            <a:r>
              <a:rPr lang="en-IN" sz="1800" dirty="0">
                <a:latin typeface="Arial"/>
                <a:ea typeface="Arial"/>
                <a:cs typeface="Arial"/>
                <a:sym typeface="Arial"/>
              </a:rPr>
              <a:t>Say that it is important that in the second phase of the emergency  if and when the situation stabilizes, Food Security &amp; Nutrition actors should prioritize identifying the specific needs of groups that may have been neglected in order to provide an adapted response. Consultation of persons with disabilities and understanding their additional needs must be seen as a continuous process throughout the different phases of the emergency response and the project cycle.</a:t>
            </a:r>
          </a:p>
          <a:p>
            <a:pPr marL="0" lvl="0" indent="0" algn="just" rtl="0">
              <a:lnSpc>
                <a:spcPct val="107000"/>
              </a:lnSpc>
              <a:spcBef>
                <a:spcPts val="1200"/>
              </a:spcBef>
              <a:spcAft>
                <a:spcPts val="0"/>
              </a:spcAft>
              <a:buSzPts val="1100"/>
              <a:buNone/>
            </a:pPr>
            <a:r>
              <a:rPr lang="en-IN" sz="1800" b="1" dirty="0">
                <a:latin typeface="Arial"/>
                <a:ea typeface="Arial"/>
                <a:cs typeface="Arial"/>
                <a:sym typeface="Arial"/>
              </a:rPr>
              <a:t>Step 4: Key Message</a:t>
            </a:r>
            <a:endParaRPr lang="en-IN" sz="1800" dirty="0">
              <a:latin typeface="Arial"/>
              <a:ea typeface="Arial"/>
              <a:cs typeface="Arial"/>
              <a:sym typeface="Arial"/>
            </a:endParaRPr>
          </a:p>
          <a:p>
            <a:pPr marL="0" lvl="0" indent="0" algn="just" rtl="0">
              <a:lnSpc>
                <a:spcPct val="107000"/>
              </a:lnSpc>
              <a:spcBef>
                <a:spcPts val="800"/>
              </a:spcBef>
              <a:spcAft>
                <a:spcPts val="0"/>
              </a:spcAft>
              <a:buSzPts val="1100"/>
              <a:buNone/>
            </a:pPr>
            <a:r>
              <a:rPr lang="en-IN" sz="1800" dirty="0">
                <a:latin typeface="Arial"/>
                <a:ea typeface="Arial"/>
                <a:cs typeface="Arial"/>
                <a:sym typeface="Arial"/>
              </a:rPr>
              <a:t>Close this activity by stating the key takeaways: </a:t>
            </a:r>
          </a:p>
          <a:p>
            <a:pPr marL="457200" lvl="0" indent="-342900" algn="just" rtl="0">
              <a:lnSpc>
                <a:spcPct val="107000"/>
              </a:lnSpc>
              <a:spcBef>
                <a:spcPts val="800"/>
              </a:spcBef>
              <a:spcAft>
                <a:spcPts val="0"/>
              </a:spcAft>
              <a:buSzPts val="1800"/>
              <a:buFont typeface="Arial"/>
              <a:buChar char="●"/>
            </a:pPr>
            <a:r>
              <a:rPr lang="en-IN" sz="1800" dirty="0">
                <a:latin typeface="Arial"/>
                <a:ea typeface="Arial"/>
                <a:cs typeface="Arial"/>
                <a:sym typeface="Arial"/>
              </a:rPr>
              <a:t>Meaningful participation is challenging but not optional, even in Phase 1.</a:t>
            </a:r>
          </a:p>
          <a:p>
            <a:pPr marL="457200" lvl="0" indent="-342900" algn="just" rtl="0">
              <a:lnSpc>
                <a:spcPct val="107000"/>
              </a:lnSpc>
              <a:spcBef>
                <a:spcPts val="0"/>
              </a:spcBef>
              <a:spcAft>
                <a:spcPts val="0"/>
              </a:spcAft>
              <a:buSzPts val="1800"/>
              <a:buFont typeface="Arial"/>
              <a:buChar char="●"/>
            </a:pPr>
            <a:r>
              <a:rPr lang="en-IN" sz="1800" dirty="0">
                <a:latin typeface="Arial"/>
                <a:ea typeface="Arial"/>
                <a:cs typeface="Arial"/>
                <a:sym typeface="Arial"/>
              </a:rPr>
              <a:t>Early Food Security &amp; Nutrition programming decisions (targeting, modality choice, distribution design) have long-term inclusion impacts.</a:t>
            </a:r>
          </a:p>
          <a:p>
            <a:pPr marL="457200" lvl="0" indent="-342900" algn="just" rtl="0">
              <a:lnSpc>
                <a:spcPct val="107000"/>
              </a:lnSpc>
              <a:spcBef>
                <a:spcPts val="0"/>
              </a:spcBef>
              <a:spcAft>
                <a:spcPts val="0"/>
              </a:spcAft>
              <a:buSzPts val="1800"/>
              <a:buFont typeface="Arial"/>
              <a:buChar char="●"/>
            </a:pPr>
            <a:r>
              <a:rPr lang="en-IN" sz="1800" dirty="0">
                <a:latin typeface="Arial"/>
                <a:ea typeface="Arial"/>
                <a:cs typeface="Arial"/>
                <a:sym typeface="Arial"/>
              </a:rPr>
              <a:t>Participation in Phase 1 may be limited and imperfect, but small, intentional actions can reduce exclusion and set the foundation for stronger engagement in later phases.</a:t>
            </a:r>
          </a:p>
          <a:p>
            <a:pPr marL="0" lvl="0" indent="0" algn="just" rtl="0">
              <a:lnSpc>
                <a:spcPct val="107000"/>
              </a:lnSpc>
              <a:spcBef>
                <a:spcPts val="800"/>
              </a:spcBef>
              <a:spcAft>
                <a:spcPts val="0"/>
              </a:spcAft>
              <a:buSzPts val="1400"/>
              <a:buNone/>
            </a:pPr>
            <a:endParaRPr lang="en-IN" sz="1800" dirty="0">
              <a:latin typeface="Arial"/>
              <a:ea typeface="Arial"/>
              <a:cs typeface="Arial"/>
              <a:sym typeface="Arial"/>
            </a:endParaRPr>
          </a:p>
          <a:p>
            <a:pPr marL="0" lvl="0" indent="0" algn="just" rtl="0">
              <a:lnSpc>
                <a:spcPct val="107000"/>
              </a:lnSpc>
              <a:spcBef>
                <a:spcPts val="800"/>
              </a:spcBef>
              <a:spcAft>
                <a:spcPts val="0"/>
              </a:spcAft>
              <a:buSzPts val="1400"/>
              <a:buNone/>
            </a:pPr>
            <a:r>
              <a:rPr lang="en-IN" sz="1800" dirty="0">
                <a:latin typeface="Arial"/>
                <a:ea typeface="Arial"/>
                <a:cs typeface="Arial"/>
                <a:sym typeface="Arial"/>
              </a:rPr>
              <a:t> </a:t>
            </a:r>
          </a:p>
          <a:p>
            <a:pPr marL="0" lvl="0" indent="0" algn="just" rtl="0">
              <a:lnSpc>
                <a:spcPct val="107000"/>
              </a:lnSpc>
              <a:spcBef>
                <a:spcPts val="800"/>
              </a:spcBef>
              <a:spcAft>
                <a:spcPts val="0"/>
              </a:spcAft>
              <a:buSzPts val="1400"/>
              <a:buNone/>
            </a:pPr>
            <a:r>
              <a:rPr lang="en-IN" sz="1800" dirty="0">
                <a:latin typeface="Arial"/>
                <a:ea typeface="Arial"/>
                <a:cs typeface="Arial"/>
                <a:sym typeface="Arial"/>
              </a:rPr>
              <a:t> </a:t>
            </a:r>
          </a:p>
          <a:p>
            <a:pPr marL="0" lvl="0" indent="0" algn="just" rtl="0">
              <a:lnSpc>
                <a:spcPct val="107000"/>
              </a:lnSpc>
              <a:spcBef>
                <a:spcPts val="800"/>
              </a:spcBef>
              <a:spcAft>
                <a:spcPts val="0"/>
              </a:spcAft>
              <a:buSzPts val="1400"/>
              <a:buNone/>
            </a:pPr>
            <a:endParaRPr lang="en-IN" sz="1800" dirty="0">
              <a:latin typeface="Arial"/>
              <a:ea typeface="Arial"/>
              <a:cs typeface="Arial"/>
              <a:sym typeface="Arial"/>
            </a:endParaRPr>
          </a:p>
          <a:p>
            <a:endParaRPr lang="en-IN"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672610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Clr>
                <a:schemeClr val="dk1"/>
              </a:buClr>
              <a:buSzPts val="1100"/>
              <a:buFont typeface="Arial"/>
              <a:buNone/>
            </a:pPr>
            <a:r>
              <a:rPr lang="en-IN" sz="1200" b="1" dirty="0">
                <a:latin typeface="Arial"/>
                <a:ea typeface="Arial"/>
                <a:cs typeface="Arial"/>
                <a:sym typeface="Arial"/>
              </a:rPr>
              <a:t>Facilitator Notes:</a:t>
            </a:r>
          </a:p>
          <a:p>
            <a:pPr marL="0" lvl="0" indent="0" algn="just" rtl="0">
              <a:lnSpc>
                <a:spcPct val="107000"/>
              </a:lnSpc>
              <a:spcBef>
                <a:spcPts val="0"/>
              </a:spcBef>
              <a:spcAft>
                <a:spcPts val="0"/>
              </a:spcAft>
              <a:buClr>
                <a:schemeClr val="dk1"/>
              </a:buClr>
              <a:buSzPts val="1100"/>
              <a:buFont typeface="Arial"/>
              <a:buNone/>
            </a:pPr>
            <a:endParaRPr lang="en-IN" sz="1200" b="1" dirty="0">
              <a:latin typeface="Arial"/>
              <a:ea typeface="Arial"/>
              <a:cs typeface="Arial"/>
              <a:sym typeface="Arial"/>
            </a:endParaRPr>
          </a:p>
          <a:p>
            <a:pPr marL="0" lvl="0" indent="0" algn="just" rtl="0">
              <a:lnSpc>
                <a:spcPct val="107000"/>
              </a:lnSpc>
              <a:spcBef>
                <a:spcPts val="0"/>
              </a:spcBef>
              <a:spcAft>
                <a:spcPts val="0"/>
              </a:spcAft>
              <a:buClr>
                <a:schemeClr val="dk1"/>
              </a:buClr>
              <a:buSzPts val="1100"/>
              <a:buFont typeface="Arial"/>
              <a:buNone/>
            </a:pPr>
            <a:r>
              <a:rPr lang="en-IN" sz="1200" dirty="0">
                <a:latin typeface="Arial"/>
                <a:ea typeface="Arial"/>
                <a:cs typeface="Arial"/>
                <a:sym typeface="Arial"/>
              </a:rPr>
              <a:t>Say that we will learn about the second must-do action: Identify and Remove Barriers.</a:t>
            </a: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Explain to the participants that, “Inclusion nor participation can be achieved while barriers remain. Removing attitudinal, environmental and institutional barriers is critical to addressing risks.”  </a:t>
            </a: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One of the key actions is to,  “Identify all  institutional, attitudinal, environmental, and communication barriers that prevent persons with disabilities from accessing humanitarian programmes and services.” We will learn more about this in this session.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324574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Calibri"/>
              <a:buNone/>
            </a:pPr>
            <a:r>
              <a:rPr lang="en-IN" sz="1200" b="1" dirty="0">
                <a:latin typeface="Arial"/>
                <a:ea typeface="Arial"/>
                <a:cs typeface="Arial"/>
                <a:sym typeface="Arial"/>
              </a:rPr>
              <a:t>Facilitator Notes:</a:t>
            </a:r>
            <a:endParaRPr lang="en-IN" sz="1200" dirty="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endParaRPr lang="en-IN" sz="1200" dirty="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r>
              <a:rPr lang="en-IN" sz="1200" dirty="0">
                <a:latin typeface="Arial"/>
                <a:ea typeface="Arial"/>
                <a:cs typeface="Arial"/>
                <a:sym typeface="Arial"/>
              </a:rPr>
              <a:t>Reminders from Module 1</a:t>
            </a:r>
          </a:p>
          <a:p>
            <a:pPr marL="0" lvl="0" indent="0" algn="l" rtl="0">
              <a:lnSpc>
                <a:spcPct val="100000"/>
              </a:lnSpc>
              <a:spcBef>
                <a:spcPts val="0"/>
              </a:spcBef>
              <a:spcAft>
                <a:spcPts val="0"/>
              </a:spcAft>
              <a:buClr>
                <a:schemeClr val="dk1"/>
              </a:buClr>
              <a:buSzPts val="1200"/>
              <a:buFont typeface="Calibri"/>
              <a:buNone/>
            </a:pPr>
            <a:r>
              <a:rPr lang="en-IN" sz="1200" dirty="0">
                <a:latin typeface="Arial"/>
                <a:ea typeface="Arial"/>
                <a:cs typeface="Arial"/>
                <a:sym typeface="Arial"/>
              </a:rPr>
              <a:t>If participants didn’t take Module 1, use these slides to remind participants the types of barriers.</a:t>
            </a:r>
          </a:p>
          <a:p>
            <a:pPr marL="0" lvl="0" indent="0" algn="l" rtl="0">
              <a:lnSpc>
                <a:spcPct val="100000"/>
              </a:lnSpc>
              <a:spcBef>
                <a:spcPts val="0"/>
              </a:spcBef>
              <a:spcAft>
                <a:spcPts val="0"/>
              </a:spcAft>
              <a:buClr>
                <a:schemeClr val="dk1"/>
              </a:buClr>
              <a:buSzPts val="1200"/>
              <a:buFont typeface="Calibri"/>
              <a:buNone/>
            </a:pPr>
            <a:r>
              <a:rPr lang="en-IN" sz="1200" dirty="0">
                <a:latin typeface="Arial"/>
                <a:ea typeface="Arial"/>
                <a:cs typeface="Arial"/>
                <a:sym typeface="Arial"/>
              </a:rPr>
              <a:t>Otherwise skip these slides.</a:t>
            </a:r>
          </a:p>
          <a:p>
            <a:pPr marL="0" lvl="0" indent="0" algn="l" rtl="0">
              <a:lnSpc>
                <a:spcPct val="100000"/>
              </a:lnSpc>
              <a:spcBef>
                <a:spcPts val="0"/>
              </a:spcBef>
              <a:spcAft>
                <a:spcPts val="0"/>
              </a:spcAft>
              <a:buSzPts val="1400"/>
              <a:buNone/>
            </a:pPr>
            <a:endParaRPr lang="en-IN" sz="1200" dirty="0">
              <a:latin typeface="Arial"/>
              <a:ea typeface="Arial"/>
              <a:cs typeface="Arial"/>
              <a:sym typeface="Arial"/>
            </a:endParaRPr>
          </a:p>
          <a:p>
            <a:pPr marL="0" lvl="0" indent="0" algn="just" rtl="0">
              <a:lnSpc>
                <a:spcPct val="107916"/>
              </a:lnSpc>
              <a:spcBef>
                <a:spcPts val="0"/>
              </a:spcBef>
              <a:spcAft>
                <a:spcPts val="0"/>
              </a:spcAft>
              <a:buClr>
                <a:schemeClr val="dk1"/>
              </a:buClr>
              <a:buSzPts val="1100"/>
              <a:buFont typeface="Arial"/>
              <a:buNone/>
            </a:pPr>
            <a:r>
              <a:rPr lang="en-IN" sz="1200" dirty="0">
                <a:latin typeface="Arial"/>
                <a:ea typeface="Arial"/>
                <a:cs typeface="Arial"/>
                <a:sym typeface="Arial"/>
              </a:rPr>
              <a:t>According to the social and human rights-based definition of disability, often the ‘disabling’ factor experienced by persons with a disability involves barriers or obstacles which exist in our environment, institutions, attitudes or the way we have organised our social and communication structures, and, in this case, the way food security responses are designed and delivered.</a:t>
            </a:r>
          </a:p>
          <a:p>
            <a:pPr marL="0" lvl="0" indent="0" algn="just" rtl="0">
              <a:lnSpc>
                <a:spcPct val="107916"/>
              </a:lnSpc>
              <a:spcBef>
                <a:spcPts val="800"/>
              </a:spcBef>
              <a:spcAft>
                <a:spcPts val="0"/>
              </a:spcAft>
              <a:buClr>
                <a:schemeClr val="dk1"/>
              </a:buClr>
              <a:buSzPts val="1100"/>
              <a:buFont typeface="Arial"/>
              <a:buNone/>
            </a:pPr>
            <a:r>
              <a:rPr lang="en-IN" sz="1200" b="1" dirty="0">
                <a:latin typeface="Arial"/>
                <a:ea typeface="Arial"/>
                <a:cs typeface="Arial"/>
                <a:sym typeface="Arial"/>
              </a:rPr>
              <a:t>Facilitator note: Ask people for examples of each of the barriers in mainstream living (e.g. employment, education, transport, etc.) Then explain that similar barriers also exist, often more severely, in humanitarian food security contexts, and you will now give concrete examples.</a:t>
            </a:r>
          </a:p>
          <a:p>
            <a:pPr marL="0" lvl="0" indent="0" algn="just" rtl="0">
              <a:lnSpc>
                <a:spcPct val="107916"/>
              </a:lnSpc>
              <a:spcBef>
                <a:spcPts val="800"/>
              </a:spcBef>
              <a:spcAft>
                <a:spcPts val="0"/>
              </a:spcAft>
              <a:buClr>
                <a:schemeClr val="dk1"/>
              </a:buClr>
              <a:buSzPts val="1100"/>
              <a:buFont typeface="Arial"/>
              <a:buNone/>
            </a:pPr>
            <a:r>
              <a:rPr lang="en-IN" sz="1200" b="1" dirty="0">
                <a:latin typeface="Arial"/>
                <a:ea typeface="Arial"/>
                <a:cs typeface="Arial"/>
                <a:sym typeface="Arial"/>
              </a:rPr>
              <a:t>Institutional barriers: </a:t>
            </a:r>
          </a:p>
          <a:p>
            <a:pPr marL="0" lvl="0" indent="0" algn="just" rtl="0">
              <a:lnSpc>
                <a:spcPct val="107916"/>
              </a:lnSpc>
              <a:spcBef>
                <a:spcPts val="800"/>
              </a:spcBef>
              <a:spcAft>
                <a:spcPts val="0"/>
              </a:spcAft>
              <a:buClr>
                <a:schemeClr val="dk1"/>
              </a:buClr>
              <a:buSzPts val="1100"/>
              <a:buFont typeface="Arial"/>
              <a:buNone/>
            </a:pPr>
            <a:r>
              <a:rPr lang="en-IN" sz="1200" dirty="0">
                <a:latin typeface="Arial"/>
                <a:ea typeface="Arial"/>
                <a:cs typeface="Arial"/>
                <a:sym typeface="Arial"/>
              </a:rPr>
              <a:t>Explain that Institutional barriers can be the absence of laws and regulations which can guarantee the rights of persons with disabilities. It can also be laws or policies that are directly discriminatory.</a:t>
            </a:r>
          </a:p>
          <a:p>
            <a:pPr marL="457200" lvl="0" indent="-342900" algn="just" rtl="0">
              <a:lnSpc>
                <a:spcPct val="107916"/>
              </a:lnSpc>
              <a:spcBef>
                <a:spcPts val="800"/>
              </a:spcBef>
              <a:spcAft>
                <a:spcPts val="0"/>
              </a:spcAft>
              <a:buClr>
                <a:schemeClr val="dk1"/>
              </a:buClr>
              <a:buSzPts val="1800"/>
              <a:buChar char="●"/>
            </a:pPr>
            <a:r>
              <a:rPr lang="en-IN" sz="1200" dirty="0">
                <a:latin typeface="Arial"/>
                <a:ea typeface="Arial"/>
                <a:cs typeface="Arial"/>
                <a:sym typeface="Arial"/>
              </a:rPr>
              <a:t>Lack of policies or commitment to disability inclusion in Food Security </a:t>
            </a:r>
          </a:p>
          <a:p>
            <a:pPr marL="457200" lvl="0" indent="-342900" algn="just" rtl="0">
              <a:lnSpc>
                <a:spcPct val="107916"/>
              </a:lnSpc>
              <a:spcBef>
                <a:spcPts val="800"/>
              </a:spcBef>
              <a:spcAft>
                <a:spcPts val="0"/>
              </a:spcAft>
              <a:buClr>
                <a:schemeClr val="dk1"/>
              </a:buClr>
              <a:buSzPts val="1800"/>
              <a:buChar char="●"/>
            </a:pPr>
            <a:r>
              <a:rPr lang="en-IN" sz="1200" dirty="0">
                <a:latin typeface="Arial"/>
                <a:ea typeface="Arial"/>
                <a:cs typeface="Arial"/>
                <a:sym typeface="Arial"/>
              </a:rPr>
              <a:t>Limited technical capacity of Food Security staff design and promote disability inclusive Food Security programmes</a:t>
            </a:r>
          </a:p>
          <a:p>
            <a:pPr marL="457200" lvl="0" indent="-342900" algn="just" rtl="0">
              <a:lnSpc>
                <a:spcPct val="107916"/>
              </a:lnSpc>
              <a:spcBef>
                <a:spcPts val="800"/>
              </a:spcBef>
              <a:spcAft>
                <a:spcPts val="0"/>
              </a:spcAft>
              <a:buClr>
                <a:schemeClr val="dk1"/>
              </a:buClr>
              <a:buSzPts val="1800"/>
              <a:buChar char="●"/>
            </a:pPr>
            <a:r>
              <a:rPr lang="en-IN" sz="1200" dirty="0">
                <a:latin typeface="Arial"/>
                <a:ea typeface="Arial"/>
                <a:cs typeface="Arial"/>
                <a:sym typeface="Arial"/>
              </a:rPr>
              <a:t>Absence or lack of disability-disaggregated data in Food Security needs assessments, targeting, M&amp;E</a:t>
            </a:r>
          </a:p>
          <a:p>
            <a:pPr marL="457200" lvl="0" indent="-342900" algn="just" rtl="0">
              <a:lnSpc>
                <a:spcPct val="107916"/>
              </a:lnSpc>
              <a:spcBef>
                <a:spcPts val="0"/>
              </a:spcBef>
              <a:spcAft>
                <a:spcPts val="0"/>
              </a:spcAft>
              <a:buClr>
                <a:schemeClr val="dk1"/>
              </a:buClr>
              <a:buSzPts val="1800"/>
              <a:buChar char="●"/>
            </a:pPr>
            <a:r>
              <a:rPr lang="en-IN" sz="1200" dirty="0">
                <a:latin typeface="Arial"/>
                <a:ea typeface="Arial"/>
                <a:cs typeface="Arial"/>
                <a:sym typeface="Arial"/>
              </a:rPr>
              <a:t>Food Security standards, guidelines and policies do not consider requirements or specific needs of persons with disabilities (ex. equitable access, additional costs, assistance modalities)</a:t>
            </a:r>
          </a:p>
          <a:p>
            <a:pPr marL="457200" lvl="0" indent="-342900" algn="just" rtl="0">
              <a:lnSpc>
                <a:spcPct val="107916"/>
              </a:lnSpc>
              <a:spcBef>
                <a:spcPts val="0"/>
              </a:spcBef>
              <a:spcAft>
                <a:spcPts val="0"/>
              </a:spcAft>
              <a:buClr>
                <a:schemeClr val="dk1"/>
              </a:buClr>
              <a:buSzPts val="1800"/>
              <a:buChar char="●"/>
            </a:pPr>
            <a:r>
              <a:rPr lang="en-IN" sz="1200" dirty="0">
                <a:latin typeface="Arial"/>
                <a:ea typeface="Arial"/>
                <a:cs typeface="Arial"/>
                <a:sym typeface="Arial"/>
              </a:rPr>
              <a:t>Insufficient budget allocation for reasonable accommodations (home delivery, accessible distribution points, additional assistance needs)</a:t>
            </a:r>
          </a:p>
          <a:p>
            <a:pPr marL="0" lvl="0" indent="0" algn="just" rtl="0">
              <a:lnSpc>
                <a:spcPct val="107916"/>
              </a:lnSpc>
              <a:spcBef>
                <a:spcPts val="0"/>
              </a:spcBef>
              <a:spcAft>
                <a:spcPts val="0"/>
              </a:spcAft>
              <a:buClr>
                <a:schemeClr val="dk1"/>
              </a:buClr>
              <a:buSzPts val="1100"/>
              <a:buFont typeface="Arial"/>
              <a:buNone/>
            </a:pPr>
            <a:endParaRPr lang="en-IN" sz="1200" dirty="0">
              <a:latin typeface="Arial"/>
              <a:ea typeface="Arial"/>
              <a:cs typeface="Arial"/>
              <a:sym typeface="Arial"/>
            </a:endParaRPr>
          </a:p>
          <a:p>
            <a:pPr marL="0" lvl="0" indent="0" algn="just" rtl="0">
              <a:lnSpc>
                <a:spcPct val="107916"/>
              </a:lnSpc>
              <a:spcBef>
                <a:spcPts val="800"/>
              </a:spcBef>
              <a:spcAft>
                <a:spcPts val="0"/>
              </a:spcAft>
              <a:buClr>
                <a:schemeClr val="dk1"/>
              </a:buClr>
              <a:buSzPts val="1100"/>
              <a:buFont typeface="Arial"/>
              <a:buNone/>
            </a:pPr>
            <a:r>
              <a:rPr lang="en-IN" sz="1200" b="1" dirty="0">
                <a:latin typeface="Arial"/>
                <a:ea typeface="Arial"/>
                <a:cs typeface="Arial"/>
                <a:sym typeface="Arial"/>
              </a:rPr>
              <a:t>Attitudinal barriers: </a:t>
            </a:r>
          </a:p>
          <a:p>
            <a:pPr marL="457200" lvl="0" indent="-342900" algn="just" rtl="0">
              <a:lnSpc>
                <a:spcPct val="107916"/>
              </a:lnSpc>
              <a:spcBef>
                <a:spcPts val="800"/>
              </a:spcBef>
              <a:spcAft>
                <a:spcPts val="0"/>
              </a:spcAft>
              <a:buClr>
                <a:schemeClr val="dk1"/>
              </a:buClr>
              <a:buSzPts val="1800"/>
              <a:buChar char="●"/>
            </a:pPr>
            <a:r>
              <a:rPr lang="en-IN" sz="1200" dirty="0">
                <a:latin typeface="Arial"/>
                <a:ea typeface="Arial"/>
                <a:cs typeface="Arial"/>
                <a:sym typeface="Arial"/>
              </a:rPr>
              <a:t>Negative attitudes and discrimination against persons with disabilities by Food Security humanitarian workers, employers, and people as a whole (ex. Durian g</a:t>
            </a:r>
          </a:p>
          <a:p>
            <a:pPr marL="457200" lvl="0" indent="-342900" algn="just" rtl="0">
              <a:lnSpc>
                <a:spcPct val="107916"/>
              </a:lnSpc>
              <a:spcBef>
                <a:spcPts val="0"/>
              </a:spcBef>
              <a:spcAft>
                <a:spcPts val="0"/>
              </a:spcAft>
              <a:buClr>
                <a:schemeClr val="dk1"/>
              </a:buClr>
              <a:buSzPts val="1800"/>
              <a:buChar char="●"/>
            </a:pPr>
            <a:r>
              <a:rPr lang="en-IN" sz="1200" dirty="0">
                <a:latin typeface="Arial"/>
                <a:ea typeface="Arial"/>
                <a:cs typeface="Arial"/>
                <a:sym typeface="Arial"/>
              </a:rPr>
              <a:t>Limited awareness and knowledge within humanitarian staff, organizations and coordination mechanisms about persons with disabilities and their requirements, or the etiquette around treating the person with dignity</a:t>
            </a:r>
          </a:p>
          <a:p>
            <a:pPr marL="457200" lvl="0" indent="-342900" algn="just" rtl="0">
              <a:lnSpc>
                <a:spcPct val="107916"/>
              </a:lnSpc>
              <a:spcBef>
                <a:spcPts val="800"/>
              </a:spcBef>
              <a:spcAft>
                <a:spcPts val="0"/>
              </a:spcAft>
              <a:buClr>
                <a:schemeClr val="dk1"/>
              </a:buClr>
              <a:buSzPts val="1800"/>
              <a:buChar char="●"/>
            </a:pPr>
            <a:r>
              <a:rPr lang="en-IN" sz="1200" dirty="0">
                <a:latin typeface="Arial"/>
                <a:ea typeface="Arial"/>
                <a:cs typeface="Arial"/>
                <a:sym typeface="Arial"/>
              </a:rPr>
              <a:t>Failure to consult persons with disabilities or OPDs in Food Security programme design</a:t>
            </a:r>
          </a:p>
          <a:p>
            <a:pPr marL="0" lvl="0" indent="0" algn="just" rtl="0">
              <a:lnSpc>
                <a:spcPct val="107916"/>
              </a:lnSpc>
              <a:spcBef>
                <a:spcPts val="800"/>
              </a:spcBef>
              <a:spcAft>
                <a:spcPts val="0"/>
              </a:spcAft>
              <a:buClr>
                <a:schemeClr val="dk1"/>
              </a:buClr>
              <a:buSzPts val="1100"/>
              <a:buFont typeface="Arial"/>
              <a:buNone/>
            </a:pPr>
            <a:r>
              <a:rPr lang="en-IN" sz="1200" b="1" dirty="0">
                <a:latin typeface="Arial"/>
                <a:ea typeface="Arial"/>
                <a:cs typeface="Arial"/>
                <a:sym typeface="Arial"/>
              </a:rPr>
              <a:t>Environmental barriers: </a:t>
            </a:r>
            <a:endParaRPr lang="en-IN" sz="1200" dirty="0">
              <a:latin typeface="Arial"/>
              <a:ea typeface="Arial"/>
              <a:cs typeface="Arial"/>
              <a:sym typeface="Arial"/>
            </a:endParaRPr>
          </a:p>
          <a:p>
            <a:pPr marL="457200" lvl="0" indent="-342900" algn="just" rtl="0">
              <a:lnSpc>
                <a:spcPct val="107916"/>
              </a:lnSpc>
              <a:spcBef>
                <a:spcPts val="800"/>
              </a:spcBef>
              <a:spcAft>
                <a:spcPts val="0"/>
              </a:spcAft>
              <a:buClr>
                <a:schemeClr val="dk1"/>
              </a:buClr>
              <a:buSzPts val="1800"/>
              <a:buChar char="●"/>
            </a:pPr>
            <a:r>
              <a:rPr lang="en-IN" sz="1200" dirty="0">
                <a:latin typeface="Arial"/>
                <a:ea typeface="Arial"/>
                <a:cs typeface="Arial"/>
                <a:sym typeface="Arial"/>
              </a:rPr>
              <a:t>Inaccessible food distribution sites (uneven ground, stairs, long queues)</a:t>
            </a:r>
          </a:p>
          <a:p>
            <a:pPr marL="457200" lvl="0" indent="-342900" algn="just" rtl="0">
              <a:lnSpc>
                <a:spcPct val="107916"/>
              </a:lnSpc>
              <a:spcBef>
                <a:spcPts val="0"/>
              </a:spcBef>
              <a:spcAft>
                <a:spcPts val="0"/>
              </a:spcAft>
              <a:buClr>
                <a:schemeClr val="dk1"/>
              </a:buClr>
              <a:buSzPts val="1800"/>
              <a:buChar char="●"/>
            </a:pPr>
            <a:r>
              <a:rPr lang="en-IN" sz="1200" dirty="0">
                <a:latin typeface="Arial"/>
                <a:ea typeface="Arial"/>
                <a:cs typeface="Arial"/>
                <a:sym typeface="Arial"/>
              </a:rPr>
              <a:t>Distribution points located far from households, with no transport or outreach options</a:t>
            </a:r>
          </a:p>
          <a:p>
            <a:pPr marL="457200" lvl="0" indent="-342900" algn="just" rtl="0">
              <a:lnSpc>
                <a:spcPct val="107916"/>
              </a:lnSpc>
              <a:spcBef>
                <a:spcPts val="0"/>
              </a:spcBef>
              <a:spcAft>
                <a:spcPts val="0"/>
              </a:spcAft>
              <a:buClr>
                <a:schemeClr val="dk1"/>
              </a:buClr>
              <a:buSzPts val="1800"/>
              <a:buChar char="●"/>
            </a:pPr>
            <a:r>
              <a:rPr lang="en-IN" sz="1200" dirty="0">
                <a:latin typeface="Arial"/>
                <a:ea typeface="Arial"/>
                <a:cs typeface="Arial"/>
                <a:sym typeface="Arial"/>
              </a:rPr>
              <a:t>Food packaging or rations that are heavy, difficult to carry, or not adapted</a:t>
            </a:r>
          </a:p>
          <a:p>
            <a:pPr marL="457200" lvl="0" indent="-342900" algn="just" rtl="0">
              <a:lnSpc>
                <a:spcPct val="107916"/>
              </a:lnSpc>
              <a:spcBef>
                <a:spcPts val="0"/>
              </a:spcBef>
              <a:spcAft>
                <a:spcPts val="0"/>
              </a:spcAft>
              <a:buClr>
                <a:schemeClr val="dk1"/>
              </a:buClr>
              <a:buSzPts val="1800"/>
              <a:buChar char="●"/>
            </a:pPr>
            <a:r>
              <a:rPr lang="en-IN" sz="1200" dirty="0">
                <a:latin typeface="Arial"/>
                <a:ea typeface="Arial"/>
                <a:cs typeface="Arial"/>
                <a:sym typeface="Arial"/>
              </a:rPr>
              <a:t>Registration, consent, or complaint mechanisms that are not accessible to everyone</a:t>
            </a:r>
          </a:p>
          <a:p>
            <a:pPr marL="0" lvl="0" indent="0" algn="just" rtl="0">
              <a:lnSpc>
                <a:spcPct val="107916"/>
              </a:lnSpc>
              <a:spcBef>
                <a:spcPts val="0"/>
              </a:spcBef>
              <a:spcAft>
                <a:spcPts val="0"/>
              </a:spcAft>
              <a:buClr>
                <a:schemeClr val="dk1"/>
              </a:buClr>
              <a:buSzPts val="1100"/>
              <a:buFont typeface="Arial"/>
              <a:buNone/>
            </a:pPr>
            <a:endParaRPr lang="en-IN" sz="1200" b="1" dirty="0">
              <a:latin typeface="Arial"/>
              <a:ea typeface="Arial"/>
              <a:cs typeface="Arial"/>
              <a:sym typeface="Arial"/>
            </a:endParaRPr>
          </a:p>
          <a:p>
            <a:pPr marL="0" lvl="0" indent="0" algn="just" rtl="0">
              <a:lnSpc>
                <a:spcPct val="107916"/>
              </a:lnSpc>
              <a:spcBef>
                <a:spcPts val="800"/>
              </a:spcBef>
              <a:spcAft>
                <a:spcPts val="0"/>
              </a:spcAft>
              <a:buClr>
                <a:schemeClr val="dk1"/>
              </a:buClr>
              <a:buSzPts val="1100"/>
              <a:buFont typeface="Arial"/>
              <a:buNone/>
            </a:pPr>
            <a:r>
              <a:rPr lang="en-IN" sz="1200" b="1" dirty="0">
                <a:latin typeface="Arial"/>
                <a:ea typeface="Arial"/>
                <a:cs typeface="Arial"/>
                <a:sym typeface="Arial"/>
              </a:rPr>
              <a:t>Physical barriers: </a:t>
            </a:r>
            <a:r>
              <a:rPr lang="en-IN" sz="1200" dirty="0">
                <a:latin typeface="Arial"/>
                <a:ea typeface="Arial"/>
                <a:cs typeface="Arial"/>
                <a:sym typeface="Arial"/>
              </a:rPr>
              <a:t>Explain that Physical accessibility goes beyond ramps. Explain that in food security programmes, we often focus on where food is delivered, but forget that the full delivery pathway must be accessible. For example, </a:t>
            </a:r>
          </a:p>
          <a:p>
            <a:pPr marL="457200" lvl="0" indent="-342900" algn="l" rtl="0">
              <a:lnSpc>
                <a:spcPct val="107916"/>
              </a:lnSpc>
              <a:spcBef>
                <a:spcPts val="1200"/>
              </a:spcBef>
              <a:spcAft>
                <a:spcPts val="0"/>
              </a:spcAft>
              <a:buClr>
                <a:schemeClr val="dk1"/>
              </a:buClr>
              <a:buSzPts val="1800"/>
              <a:buChar char="●"/>
            </a:pPr>
            <a:r>
              <a:rPr lang="en-IN" sz="1200" dirty="0">
                <a:latin typeface="Arial"/>
                <a:ea typeface="Arial"/>
                <a:cs typeface="Arial"/>
                <a:sym typeface="Arial"/>
              </a:rPr>
              <a:t>Queuing systems that disadvantage people with limited stamina or mobility</a:t>
            </a:r>
          </a:p>
          <a:p>
            <a:pPr marL="457200" lvl="0" indent="-342900" algn="l" rtl="0">
              <a:lnSpc>
                <a:spcPct val="107916"/>
              </a:lnSpc>
              <a:spcBef>
                <a:spcPts val="0"/>
              </a:spcBef>
              <a:spcAft>
                <a:spcPts val="0"/>
              </a:spcAft>
              <a:buClr>
                <a:schemeClr val="dk1"/>
              </a:buClr>
              <a:buSzPts val="1800"/>
              <a:buChar char="●"/>
            </a:pPr>
            <a:r>
              <a:rPr lang="en-IN" sz="1200" dirty="0">
                <a:latin typeface="Arial"/>
                <a:ea typeface="Arial"/>
                <a:cs typeface="Arial"/>
                <a:sym typeface="Arial"/>
              </a:rPr>
              <a:t>Collection processes that require standing, lifting, or repeated visits</a:t>
            </a:r>
          </a:p>
          <a:p>
            <a:pPr marL="457200" lvl="0" indent="-342900" algn="l" rtl="0">
              <a:lnSpc>
                <a:spcPct val="107916"/>
              </a:lnSpc>
              <a:spcBef>
                <a:spcPts val="0"/>
              </a:spcBef>
              <a:spcAft>
                <a:spcPts val="0"/>
              </a:spcAft>
              <a:buClr>
                <a:schemeClr val="dk1"/>
              </a:buClr>
              <a:buSzPts val="1800"/>
              <a:buChar char="●"/>
            </a:pPr>
            <a:r>
              <a:rPr lang="en-IN" sz="1200" dirty="0">
                <a:latin typeface="Arial"/>
                <a:ea typeface="Arial"/>
                <a:cs typeface="Arial"/>
                <a:sym typeface="Arial"/>
              </a:rPr>
              <a:t>Providing food that do not consider feeding or swallowing difficulties</a:t>
            </a:r>
            <a:endParaRPr lang="en-IN" sz="1200" b="1" dirty="0">
              <a:latin typeface="Arial"/>
              <a:ea typeface="Arial"/>
              <a:cs typeface="Arial"/>
              <a:sym typeface="Arial"/>
            </a:endParaRPr>
          </a:p>
          <a:p>
            <a:pPr marL="0" lvl="0" indent="0" algn="just" rtl="0">
              <a:lnSpc>
                <a:spcPct val="107916"/>
              </a:lnSpc>
              <a:spcBef>
                <a:spcPts val="1200"/>
              </a:spcBef>
              <a:spcAft>
                <a:spcPts val="0"/>
              </a:spcAft>
              <a:buClr>
                <a:schemeClr val="dk1"/>
              </a:buClr>
              <a:buSzPts val="1100"/>
              <a:buFont typeface="Arial"/>
              <a:buNone/>
            </a:pPr>
            <a:r>
              <a:rPr lang="en-IN" sz="1200" b="1" dirty="0">
                <a:latin typeface="Arial"/>
                <a:ea typeface="Arial"/>
                <a:cs typeface="Arial"/>
                <a:sym typeface="Arial"/>
              </a:rPr>
              <a:t>Communication barriers: </a:t>
            </a:r>
            <a:r>
              <a:rPr lang="en-IN" sz="1200" dirty="0">
                <a:latin typeface="Arial"/>
                <a:ea typeface="Arial"/>
                <a:cs typeface="Arial"/>
                <a:sym typeface="Arial"/>
              </a:rPr>
              <a:t>Communication barriers occur when information is not shared in accessible, inclusive ways.</a:t>
            </a:r>
          </a:p>
          <a:p>
            <a:pPr marL="457200" lvl="0" indent="-342900" algn="just" rtl="0">
              <a:lnSpc>
                <a:spcPct val="107916"/>
              </a:lnSpc>
              <a:spcBef>
                <a:spcPts val="800"/>
              </a:spcBef>
              <a:spcAft>
                <a:spcPts val="0"/>
              </a:spcAft>
              <a:buClr>
                <a:schemeClr val="dk1"/>
              </a:buClr>
              <a:buSzPts val="1800"/>
              <a:buChar char="●"/>
            </a:pPr>
            <a:r>
              <a:rPr lang="en-IN" sz="1200" dirty="0">
                <a:latin typeface="Arial"/>
                <a:ea typeface="Arial"/>
                <a:cs typeface="Arial"/>
                <a:sym typeface="Arial"/>
              </a:rPr>
              <a:t>Lack of accessible communication during nutrition or food-use messaging, training or prevention activities. It is not adapted for people with hearing, visual, intellectual, or psychosocial disabilities</a:t>
            </a:r>
          </a:p>
          <a:p>
            <a:pPr marL="457200" lvl="0" indent="-342900" algn="just" rtl="0">
              <a:lnSpc>
                <a:spcPct val="107916"/>
              </a:lnSpc>
              <a:spcBef>
                <a:spcPts val="0"/>
              </a:spcBef>
              <a:spcAft>
                <a:spcPts val="0"/>
              </a:spcAft>
              <a:buClr>
                <a:schemeClr val="dk1"/>
              </a:buClr>
              <a:buSzPts val="1800"/>
              <a:buChar char="●"/>
            </a:pPr>
            <a:r>
              <a:rPr lang="en-IN" sz="1200" dirty="0">
                <a:latin typeface="Arial"/>
                <a:ea typeface="Arial"/>
                <a:cs typeface="Arial"/>
                <a:sym typeface="Arial"/>
              </a:rPr>
              <a:t>Inaccessible information and signage (on Food Security services, products and programmes). </a:t>
            </a:r>
          </a:p>
          <a:p>
            <a:pPr marL="457200" lvl="0" indent="-342900" algn="just" rtl="0">
              <a:lnSpc>
                <a:spcPct val="115000"/>
              </a:lnSpc>
              <a:spcBef>
                <a:spcPts val="0"/>
              </a:spcBef>
              <a:spcAft>
                <a:spcPts val="0"/>
              </a:spcAft>
              <a:buClr>
                <a:schemeClr val="dk1"/>
              </a:buClr>
              <a:buSzPts val="1800"/>
              <a:buChar char="●"/>
            </a:pPr>
            <a:r>
              <a:rPr lang="en-IN" sz="1200" dirty="0">
                <a:latin typeface="Arial"/>
                <a:ea typeface="Arial"/>
                <a:cs typeface="Arial"/>
                <a:sym typeface="Arial"/>
              </a:rPr>
              <a:t>Lack of pictorial, plain-language, or alternative communication formats</a:t>
            </a:r>
          </a:p>
          <a:p>
            <a:pPr marL="457200" lvl="0" indent="-342900" algn="just" rtl="0">
              <a:lnSpc>
                <a:spcPct val="115000"/>
              </a:lnSpc>
              <a:spcBef>
                <a:spcPts val="800"/>
              </a:spcBef>
              <a:spcAft>
                <a:spcPts val="0"/>
              </a:spcAft>
              <a:buClr>
                <a:schemeClr val="dk1"/>
              </a:buClr>
              <a:buSzPts val="1800"/>
              <a:buChar char="●"/>
            </a:pPr>
            <a:r>
              <a:rPr lang="en-IN" sz="1200" dirty="0">
                <a:latin typeface="Arial"/>
                <a:ea typeface="Arial"/>
                <a:cs typeface="Arial"/>
                <a:sym typeface="Arial"/>
              </a:rPr>
              <a:t>Limited awareness among humanitarian staff around alternative ways to communicate with those who may not communicate in typical ways</a:t>
            </a:r>
          </a:p>
          <a:p>
            <a:pPr marL="0" lvl="0" indent="0" algn="just" rtl="0">
              <a:lnSpc>
                <a:spcPct val="107916"/>
              </a:lnSpc>
              <a:spcBef>
                <a:spcPts val="800"/>
              </a:spcBef>
              <a:spcAft>
                <a:spcPts val="800"/>
              </a:spcAft>
              <a:buClr>
                <a:schemeClr val="dk1"/>
              </a:buClr>
              <a:buSzPts val="1100"/>
              <a:buFont typeface="Arial"/>
              <a:buNone/>
            </a:pPr>
            <a:r>
              <a:rPr lang="en-IN" sz="1200" b="1" dirty="0">
                <a:latin typeface="Arial"/>
                <a:ea typeface="Arial"/>
                <a:cs typeface="Arial"/>
                <a:sym typeface="Arial"/>
              </a:rPr>
              <a:t>Facilitator note:</a:t>
            </a:r>
            <a:r>
              <a:rPr lang="en-IN" sz="1200" dirty="0">
                <a:latin typeface="Arial"/>
                <a:ea typeface="Arial"/>
                <a:cs typeface="Arial"/>
                <a:sym typeface="Arial"/>
              </a:rPr>
              <a:t> </a:t>
            </a:r>
            <a:r>
              <a:rPr lang="en-IN" sz="1200" b="1" dirty="0">
                <a:latin typeface="Arial"/>
                <a:ea typeface="Arial"/>
                <a:cs typeface="Arial"/>
                <a:sym typeface="Arial"/>
              </a:rPr>
              <a:t>Touch very briefly on this, as we will cover this in more detail in later modules. The point of this slide is simply to introduce the IASC guidelines.</a:t>
            </a:r>
            <a:endParaRPr lang="en-IN" sz="1200" dirty="0">
              <a:latin typeface="Arial"/>
              <a:ea typeface="Arial"/>
              <a:cs typeface="Arial"/>
              <a:sym typeface="Arial"/>
            </a:endParaRPr>
          </a:p>
          <a:p>
            <a:endParaRPr lang="en-IN"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904744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dirty="0">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200" dirty="0">
              <a:latin typeface="Arial"/>
              <a:ea typeface="Arial"/>
              <a:cs typeface="Arial"/>
              <a:sym typeface="Arial"/>
            </a:endParaRPr>
          </a:p>
          <a:p>
            <a:pPr marL="0" lvl="0" indent="0" algn="l" rtl="0">
              <a:lnSpc>
                <a:spcPct val="100000"/>
              </a:lnSpc>
              <a:spcBef>
                <a:spcPts val="0"/>
              </a:spcBef>
              <a:spcAft>
                <a:spcPts val="0"/>
              </a:spcAft>
              <a:buSzPts val="1200"/>
              <a:buNone/>
            </a:pPr>
            <a:r>
              <a:rPr lang="en-IN" sz="1200" dirty="0">
                <a:latin typeface="Arial"/>
                <a:ea typeface="Arial"/>
                <a:cs typeface="Arial"/>
                <a:sym typeface="Arial"/>
              </a:rPr>
              <a:t>Reminders from Module 1. </a:t>
            </a:r>
          </a:p>
          <a:p>
            <a:pPr marL="0" lvl="0" indent="0" algn="l" rtl="0">
              <a:lnSpc>
                <a:spcPct val="100000"/>
              </a:lnSpc>
              <a:spcBef>
                <a:spcPts val="0"/>
              </a:spcBef>
              <a:spcAft>
                <a:spcPts val="0"/>
              </a:spcAft>
              <a:buSzPts val="1200"/>
              <a:buNone/>
            </a:pPr>
            <a:r>
              <a:rPr lang="en-IN" sz="1200" dirty="0">
                <a:latin typeface="Arial"/>
                <a:ea typeface="Arial"/>
                <a:cs typeface="Arial"/>
                <a:sym typeface="Arial"/>
              </a:rPr>
              <a:t>If participants didn’t take Module 1, use these slides to remind participants about barriers and enablers.</a:t>
            </a:r>
          </a:p>
          <a:p>
            <a:pPr marL="0" lvl="0" indent="0" algn="l" rtl="0">
              <a:lnSpc>
                <a:spcPct val="100000"/>
              </a:lnSpc>
              <a:spcBef>
                <a:spcPts val="0"/>
              </a:spcBef>
              <a:spcAft>
                <a:spcPts val="0"/>
              </a:spcAft>
              <a:buClr>
                <a:schemeClr val="dk1"/>
              </a:buClr>
              <a:buSzPts val="1200"/>
              <a:buFont typeface="Calibri"/>
              <a:buNone/>
            </a:pPr>
            <a:r>
              <a:rPr lang="en-IN" sz="1200" dirty="0">
                <a:latin typeface="Arial"/>
                <a:ea typeface="Arial"/>
                <a:cs typeface="Arial"/>
                <a:sym typeface="Arial"/>
              </a:rPr>
              <a:t>Otherwise skip these slides.</a:t>
            </a:r>
          </a:p>
          <a:p>
            <a:pPr marL="0" lvl="0" indent="0" algn="l" rtl="0">
              <a:lnSpc>
                <a:spcPct val="100000"/>
              </a:lnSpc>
              <a:spcBef>
                <a:spcPts val="0"/>
              </a:spcBef>
              <a:spcAft>
                <a:spcPts val="0"/>
              </a:spcAft>
              <a:buSzPts val="1400"/>
              <a:buNone/>
            </a:pPr>
            <a:endParaRPr lang="en-IN" sz="1200" dirty="0">
              <a:latin typeface="Arial"/>
              <a:ea typeface="Arial"/>
              <a:cs typeface="Arial"/>
              <a:sym typeface="Arial"/>
            </a:endParaRPr>
          </a:p>
          <a:p>
            <a:pPr marL="0" lvl="0" indent="0" algn="l" rtl="0">
              <a:lnSpc>
                <a:spcPct val="107916"/>
              </a:lnSpc>
              <a:spcBef>
                <a:spcPts val="0"/>
              </a:spcBef>
              <a:spcAft>
                <a:spcPts val="0"/>
              </a:spcAft>
              <a:buClr>
                <a:schemeClr val="dk1"/>
              </a:buClr>
              <a:buSzPts val="1100"/>
              <a:buFont typeface="Arial"/>
              <a:buNone/>
            </a:pPr>
            <a:r>
              <a:rPr lang="en-IN" sz="1200" dirty="0">
                <a:latin typeface="Arial"/>
                <a:ea typeface="Arial"/>
                <a:cs typeface="Arial"/>
                <a:sym typeface="Arial"/>
              </a:rPr>
              <a:t>Read the slide: Disability can be understood as the relationship between a person’s impairment and their environment which presents either barriers or enablers which impact directly on experience of the humanitarian crisis: </a:t>
            </a:r>
            <a:r>
              <a:rPr lang="en-IN" sz="1200" i="1" dirty="0">
                <a:latin typeface="Arial"/>
                <a:ea typeface="Arial"/>
                <a:cs typeface="Arial"/>
                <a:sym typeface="Arial"/>
              </a:rPr>
              <a:t>Read the diagram</a:t>
            </a:r>
          </a:p>
          <a:p>
            <a:pPr marL="0" lvl="0" indent="0" algn="l" rtl="0">
              <a:lnSpc>
                <a:spcPct val="107916"/>
              </a:lnSpc>
              <a:spcBef>
                <a:spcPts val="800"/>
              </a:spcBef>
              <a:spcAft>
                <a:spcPts val="0"/>
              </a:spcAft>
              <a:buClr>
                <a:schemeClr val="dk1"/>
              </a:buClr>
              <a:buSzPts val="1100"/>
              <a:buFont typeface="Arial"/>
              <a:buNone/>
            </a:pPr>
            <a:r>
              <a:rPr lang="en-IN" sz="1200" dirty="0">
                <a:latin typeface="Arial"/>
                <a:ea typeface="Arial"/>
                <a:cs typeface="Arial"/>
                <a:sym typeface="Arial"/>
              </a:rPr>
              <a:t>Then explain:</a:t>
            </a:r>
          </a:p>
          <a:p>
            <a:pPr marL="0" lvl="0" indent="0" algn="l" rtl="0">
              <a:lnSpc>
                <a:spcPct val="107916"/>
              </a:lnSpc>
              <a:spcBef>
                <a:spcPts val="800"/>
              </a:spcBef>
              <a:spcAft>
                <a:spcPts val="0"/>
              </a:spcAft>
              <a:buClr>
                <a:schemeClr val="dk1"/>
              </a:buClr>
              <a:buSzPts val="1100"/>
              <a:buFont typeface="Arial"/>
              <a:buNone/>
            </a:pPr>
            <a:r>
              <a:rPr lang="en-IN" sz="1200" dirty="0">
                <a:latin typeface="Arial"/>
                <a:ea typeface="Arial"/>
                <a:cs typeface="Arial"/>
                <a:sym typeface="Arial"/>
              </a:rPr>
              <a:t>We’ve discussed how barriers can ‘disable’ individuals and restrict their access to rights, services, dignity and equal opportunities to compete, succeed and thrive. </a:t>
            </a:r>
          </a:p>
          <a:p>
            <a:pPr marL="0" lvl="0" indent="0" algn="l" rtl="0">
              <a:lnSpc>
                <a:spcPct val="107916"/>
              </a:lnSpc>
              <a:spcBef>
                <a:spcPts val="800"/>
              </a:spcBef>
              <a:spcAft>
                <a:spcPts val="0"/>
              </a:spcAft>
              <a:buClr>
                <a:schemeClr val="dk1"/>
              </a:buClr>
              <a:buSzPts val="1100"/>
              <a:buFont typeface="Arial"/>
              <a:buNone/>
            </a:pPr>
            <a:r>
              <a:rPr lang="en-IN" sz="1200" b="1" dirty="0">
                <a:latin typeface="Arial"/>
                <a:ea typeface="Arial"/>
                <a:cs typeface="Arial"/>
                <a:sym typeface="Arial"/>
              </a:rPr>
              <a:t>Enablers</a:t>
            </a:r>
            <a:r>
              <a:rPr lang="en-IN" sz="1200" dirty="0">
                <a:latin typeface="Arial"/>
                <a:ea typeface="Arial"/>
                <a:cs typeface="Arial"/>
                <a:sym typeface="Arial"/>
              </a:rPr>
              <a:t> can reduce the impact of the barriers they face, and minimize risks. </a:t>
            </a:r>
          </a:p>
          <a:p>
            <a:pPr marL="0" lvl="0" indent="0" algn="l" rtl="0">
              <a:lnSpc>
                <a:spcPct val="107916"/>
              </a:lnSpc>
              <a:spcBef>
                <a:spcPts val="800"/>
              </a:spcBef>
              <a:spcAft>
                <a:spcPts val="0"/>
              </a:spcAft>
              <a:buClr>
                <a:schemeClr val="dk1"/>
              </a:buClr>
              <a:buSzPts val="1100"/>
              <a:buFont typeface="Arial"/>
              <a:buNone/>
            </a:pPr>
            <a:r>
              <a:rPr lang="en-IN" sz="1200" dirty="0">
                <a:latin typeface="Arial"/>
                <a:ea typeface="Arial"/>
                <a:cs typeface="Arial"/>
                <a:sym typeface="Arial"/>
              </a:rPr>
              <a:t>By making use of enablers (such as support services in camps, facilitated access to food distribution points, or acquisition of assistive devices), persons with disabilities can improve their individual resilience and locus of control.</a:t>
            </a:r>
          </a:p>
          <a:p>
            <a:pPr marL="0" lvl="0" indent="0" algn="l" rtl="0">
              <a:lnSpc>
                <a:spcPct val="107916"/>
              </a:lnSpc>
              <a:spcBef>
                <a:spcPts val="800"/>
              </a:spcBef>
              <a:spcAft>
                <a:spcPts val="0"/>
              </a:spcAft>
              <a:buClr>
                <a:schemeClr val="dk1"/>
              </a:buClr>
              <a:buSzPts val="1100"/>
              <a:buFont typeface="Arial"/>
              <a:buNone/>
            </a:pPr>
            <a:r>
              <a:rPr lang="en-IN" sz="1200" dirty="0">
                <a:latin typeface="Arial"/>
                <a:ea typeface="Arial"/>
                <a:cs typeface="Arial"/>
                <a:sym typeface="Arial"/>
              </a:rPr>
              <a:t>This makes them less dependent, vulnerable, and open to risks as persons with disabilities who face multiple barriers also face threats (e.g. violence, coercion, deprivation, abuse, neglect) at a higher level than the rest of the crisis-affected population.</a:t>
            </a:r>
          </a:p>
          <a:p>
            <a:pPr marL="0" lvl="0" indent="0" algn="l" rtl="0">
              <a:lnSpc>
                <a:spcPct val="107916"/>
              </a:lnSpc>
              <a:spcBef>
                <a:spcPts val="800"/>
              </a:spcBef>
              <a:spcAft>
                <a:spcPts val="0"/>
              </a:spcAft>
              <a:buClr>
                <a:schemeClr val="dk1"/>
              </a:buClr>
              <a:buSzPts val="1100"/>
              <a:buFont typeface="Arial"/>
              <a:buNone/>
            </a:pPr>
            <a:r>
              <a:rPr lang="en-IN" sz="1200" dirty="0">
                <a:latin typeface="Arial"/>
                <a:ea typeface="Arial"/>
                <a:cs typeface="Arial"/>
                <a:sym typeface="Arial"/>
              </a:rPr>
              <a:t>Enablers therefore lead to more empowered individuals with a disability who consequently have enhanced chances for resilience, improved protection &amp; safety &amp; enjoyment of rights. </a:t>
            </a:r>
          </a:p>
          <a:p>
            <a:pPr marL="0" lvl="0" indent="0" algn="l" rtl="0">
              <a:lnSpc>
                <a:spcPct val="100000"/>
              </a:lnSpc>
              <a:spcBef>
                <a:spcPts val="800"/>
              </a:spcBef>
              <a:spcAft>
                <a:spcPts val="0"/>
              </a:spcAft>
              <a:buSzPts val="1400"/>
              <a:buNone/>
            </a:pPr>
            <a:endParaRPr lang="en-IN" dirty="0"/>
          </a:p>
          <a:p>
            <a:pPr marL="0" lvl="0" indent="0" algn="l" rtl="0">
              <a:lnSpc>
                <a:spcPct val="100000"/>
              </a:lnSpc>
              <a:spcBef>
                <a:spcPts val="0"/>
              </a:spcBef>
              <a:spcAft>
                <a:spcPts val="0"/>
              </a:spcAft>
              <a:buSzPts val="1400"/>
              <a:buNone/>
            </a:pPr>
            <a:endParaRPr lang="en-IN" dirty="0"/>
          </a:p>
          <a:p>
            <a:endParaRPr lang="en-IN"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223785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IN" dirty="0">
                <a:hlinkClick r:id="rId3"/>
              </a:rPr>
              <a:t>http://www.youtube.com/watch?v=UXIlqvPKdxs</a:t>
            </a:r>
            <a:endParaRPr lang="en-IN" dirty="0"/>
          </a:p>
          <a:p>
            <a:endParaRPr lang="en-IN" dirty="0"/>
          </a:p>
          <a:p>
            <a:pPr marL="0" marR="0" lvl="0" indent="0" algn="just" rtl="0">
              <a:lnSpc>
                <a:spcPct val="107000"/>
              </a:lnSpc>
              <a:spcBef>
                <a:spcPts val="0"/>
              </a:spcBef>
              <a:spcAft>
                <a:spcPts val="0"/>
              </a:spcAft>
              <a:buClr>
                <a:schemeClr val="dk1"/>
              </a:buClr>
              <a:buSzPts val="1800"/>
              <a:buFont typeface="Arial"/>
              <a:buNone/>
            </a:pPr>
            <a:r>
              <a:rPr lang="en-IN" sz="1200" b="1" dirty="0">
                <a:latin typeface="Arial"/>
                <a:ea typeface="Arial"/>
                <a:cs typeface="Arial"/>
                <a:sym typeface="Arial"/>
              </a:rPr>
              <a:t>Facilitator Notes: </a:t>
            </a:r>
          </a:p>
          <a:p>
            <a:pPr marL="0" marR="0" lvl="0" indent="0" algn="just" rtl="0">
              <a:lnSpc>
                <a:spcPct val="107000"/>
              </a:lnSpc>
              <a:spcBef>
                <a:spcPts val="0"/>
              </a:spcBef>
              <a:spcAft>
                <a:spcPts val="0"/>
              </a:spcAft>
              <a:buClr>
                <a:schemeClr val="dk1"/>
              </a:buClr>
              <a:buSzPts val="1800"/>
              <a:buFont typeface="Arial"/>
              <a:buNone/>
            </a:pPr>
            <a:endParaRPr lang="en-IN" sz="1200" b="1" dirty="0">
              <a:latin typeface="Arial"/>
              <a:ea typeface="Arial"/>
              <a:cs typeface="Arial"/>
              <a:sym typeface="Arial"/>
            </a:endParaRPr>
          </a:p>
          <a:p>
            <a:pPr marL="0" lvl="0" indent="0" algn="just" rtl="0">
              <a:lnSpc>
                <a:spcPct val="107000"/>
              </a:lnSpc>
              <a:spcBef>
                <a:spcPts val="800"/>
              </a:spcBef>
              <a:spcAft>
                <a:spcPts val="0"/>
              </a:spcAft>
              <a:buClr>
                <a:schemeClr val="dk1"/>
              </a:buClr>
              <a:buSzPts val="1400"/>
              <a:buFont typeface="Arial"/>
              <a:buNone/>
            </a:pPr>
            <a:r>
              <a:rPr lang="en-IN" sz="1200" b="1" dirty="0">
                <a:latin typeface="Arial"/>
                <a:ea typeface="Arial"/>
                <a:cs typeface="Arial"/>
                <a:sym typeface="Arial"/>
              </a:rPr>
              <a:t>Accessibility note</a:t>
            </a:r>
            <a:r>
              <a:rPr lang="en-IN" sz="1200" dirty="0">
                <a:latin typeface="Arial"/>
                <a:ea typeface="Arial"/>
                <a:cs typeface="Arial"/>
                <a:sym typeface="Arial"/>
              </a:rPr>
              <a:t>: Audio not entirely in English, subtitles are in English. Sign language interpreter NOT present. </a:t>
            </a:r>
          </a:p>
          <a:p>
            <a:pPr marL="0" marR="0" lvl="0" indent="0" algn="just" rtl="0">
              <a:lnSpc>
                <a:spcPct val="107000"/>
              </a:lnSpc>
              <a:spcBef>
                <a:spcPts val="0"/>
              </a:spcBef>
              <a:spcAft>
                <a:spcPts val="0"/>
              </a:spcAft>
              <a:buClr>
                <a:schemeClr val="dk1"/>
              </a:buClr>
              <a:buSzPts val="1800"/>
              <a:buFont typeface="Arial"/>
              <a:buNone/>
            </a:pPr>
            <a:endParaRPr lang="en-IN" sz="1200" b="1" dirty="0">
              <a:latin typeface="Arial"/>
              <a:ea typeface="Arial"/>
              <a:cs typeface="Arial"/>
              <a:sym typeface="Arial"/>
            </a:endParaRPr>
          </a:p>
          <a:p>
            <a:pPr marL="0" lvl="0" indent="0" algn="l" rtl="0">
              <a:lnSpc>
                <a:spcPct val="107916"/>
              </a:lnSpc>
              <a:spcBef>
                <a:spcPts val="0"/>
              </a:spcBef>
              <a:spcAft>
                <a:spcPts val="0"/>
              </a:spcAft>
              <a:buSzPts val="1100"/>
              <a:buNone/>
            </a:pPr>
            <a:r>
              <a:rPr lang="en-IN" sz="1200" b="1" dirty="0">
                <a:latin typeface="Arial"/>
                <a:ea typeface="Arial"/>
                <a:cs typeface="Arial"/>
                <a:sym typeface="Arial"/>
              </a:rPr>
              <a:t>Contextualizing the Video:</a:t>
            </a:r>
            <a:endParaRPr lang="en-IN" sz="1200" dirty="0">
              <a:latin typeface="Arial"/>
              <a:ea typeface="Arial"/>
              <a:cs typeface="Arial"/>
              <a:sym typeface="Arial"/>
            </a:endParaRPr>
          </a:p>
          <a:p>
            <a:pPr marL="0" lvl="0" indent="0" algn="l" rtl="0">
              <a:lnSpc>
                <a:spcPct val="107916"/>
              </a:lnSpc>
              <a:spcBef>
                <a:spcPts val="0"/>
              </a:spcBef>
              <a:spcAft>
                <a:spcPts val="0"/>
              </a:spcAft>
              <a:buSzPts val="1100"/>
              <a:buNone/>
            </a:pPr>
            <a:r>
              <a:rPr lang="en-IN" sz="1200" dirty="0">
                <a:latin typeface="Arial"/>
                <a:ea typeface="Arial"/>
                <a:cs typeface="Arial"/>
                <a:sym typeface="Arial"/>
              </a:rPr>
              <a:t>If the video is not specific to the country or humanitarian response context, take a few moments to discuss how the themes, challenges, or examples in the video apply to the local context. Highlight any similarities or differences in the experiences of persons with disabilities in the participants’ setting. Before playing the video, provide a brief explanation to participants about its purpose and how it relates to the training content.</a:t>
            </a:r>
          </a:p>
          <a:p>
            <a:pPr marL="0" lvl="0" indent="0" algn="l" rtl="0">
              <a:lnSpc>
                <a:spcPct val="107916"/>
              </a:lnSpc>
              <a:spcBef>
                <a:spcPts val="0"/>
              </a:spcBef>
              <a:spcAft>
                <a:spcPts val="0"/>
              </a:spcAft>
              <a:buSzPts val="1100"/>
              <a:buNone/>
            </a:pPr>
            <a:endParaRPr lang="en-IN" sz="1200" b="1" dirty="0">
              <a:latin typeface="Arial"/>
              <a:ea typeface="Arial"/>
              <a:cs typeface="Arial"/>
              <a:sym typeface="Arial"/>
            </a:endParaRPr>
          </a:p>
          <a:p>
            <a:pPr marL="0" lvl="0" indent="0" algn="l" rtl="0">
              <a:lnSpc>
                <a:spcPct val="107916"/>
              </a:lnSpc>
              <a:spcBef>
                <a:spcPts val="0"/>
              </a:spcBef>
              <a:spcAft>
                <a:spcPts val="0"/>
              </a:spcAft>
              <a:buSzPts val="1100"/>
              <a:buNone/>
            </a:pPr>
            <a:r>
              <a:rPr lang="en-IN" sz="1200" b="1" dirty="0">
                <a:latin typeface="Arial"/>
                <a:ea typeface="Arial"/>
                <a:cs typeface="Arial"/>
                <a:sym typeface="Arial"/>
              </a:rPr>
              <a:t>Feel free to replace this video with another one</a:t>
            </a:r>
            <a:r>
              <a:rPr lang="en-IN" sz="1200" dirty="0">
                <a:latin typeface="Arial"/>
                <a:ea typeface="Arial"/>
                <a:cs typeface="Arial"/>
                <a:sym typeface="Arial"/>
              </a:rPr>
              <a:t> that is more relevant to the local context, provided it aligns with the quality criteria outlined below.</a:t>
            </a:r>
          </a:p>
          <a:p>
            <a:pPr marL="0" lvl="0" indent="0" algn="l" rtl="0">
              <a:lnSpc>
                <a:spcPct val="115000"/>
              </a:lnSpc>
              <a:spcBef>
                <a:spcPts val="1200"/>
              </a:spcBef>
              <a:spcAft>
                <a:spcPts val="0"/>
              </a:spcAft>
              <a:buSzPts val="1100"/>
              <a:buNone/>
            </a:pPr>
            <a:r>
              <a:rPr lang="en-IN" sz="1200" b="1" dirty="0">
                <a:latin typeface="Arial"/>
                <a:ea typeface="Arial"/>
                <a:cs typeface="Arial"/>
                <a:sym typeface="Arial"/>
              </a:rPr>
              <a:t>Video Exercise Steps: </a:t>
            </a:r>
          </a:p>
          <a:p>
            <a:pPr marL="0" lvl="0" indent="0" algn="l" rtl="0">
              <a:lnSpc>
                <a:spcPct val="115000"/>
              </a:lnSpc>
              <a:spcBef>
                <a:spcPts val="1200"/>
              </a:spcBef>
              <a:spcAft>
                <a:spcPts val="0"/>
              </a:spcAft>
              <a:buSzPts val="1100"/>
              <a:buNone/>
            </a:pPr>
            <a:r>
              <a:rPr lang="en-IN" sz="1200" dirty="0">
                <a:latin typeface="Arial"/>
                <a:ea typeface="Arial"/>
                <a:cs typeface="Arial"/>
                <a:sym typeface="Arial"/>
              </a:rPr>
              <a:t>The objective of this exercise is for participants to identify barriers experienced by persons with disabilities in rural food security and agricultural contexts and analyse how these barriers are being removed or minimised, with a focus on attitudinal, institutional, environmental, and communication barriers.</a:t>
            </a:r>
          </a:p>
          <a:p>
            <a:pPr marL="0" lvl="0" indent="0" algn="l" rtl="0">
              <a:lnSpc>
                <a:spcPct val="115000"/>
              </a:lnSpc>
              <a:spcBef>
                <a:spcPts val="1400"/>
              </a:spcBef>
              <a:spcAft>
                <a:spcPts val="0"/>
              </a:spcAft>
              <a:buSzPts val="1100"/>
              <a:buNone/>
            </a:pPr>
            <a:r>
              <a:rPr lang="en-IN" sz="1200" b="1" dirty="0">
                <a:latin typeface="Arial"/>
                <a:ea typeface="Arial"/>
                <a:cs typeface="Arial"/>
                <a:sym typeface="Arial"/>
              </a:rPr>
              <a:t>Step 1 - Introduction </a:t>
            </a:r>
          </a:p>
          <a:p>
            <a:pPr marL="0" lvl="0" indent="0" algn="l" rtl="0">
              <a:lnSpc>
                <a:spcPct val="115000"/>
              </a:lnSpc>
              <a:spcBef>
                <a:spcPts val="1200"/>
              </a:spcBef>
              <a:spcAft>
                <a:spcPts val="0"/>
              </a:spcAft>
              <a:buSzPts val="1100"/>
              <a:buNone/>
            </a:pPr>
            <a:r>
              <a:rPr lang="en-IN" sz="1200" dirty="0">
                <a:latin typeface="Arial"/>
                <a:ea typeface="Arial"/>
                <a:cs typeface="Arial"/>
                <a:sym typeface="Arial"/>
              </a:rPr>
              <a:t>Explain to the participants that we will watch a short video from IFAD about farmers with disabilities responding to challenges. As they watch, ask them to focus on </a:t>
            </a:r>
            <a:r>
              <a:rPr lang="en-IN" sz="1200" b="1" dirty="0">
                <a:latin typeface="Arial"/>
                <a:ea typeface="Arial"/>
                <a:cs typeface="Arial"/>
                <a:sym typeface="Arial"/>
              </a:rPr>
              <a:t>barriers that prevent participation, access, or equal opportunity</a:t>
            </a:r>
            <a:r>
              <a:rPr lang="en-IN" sz="1200" dirty="0">
                <a:latin typeface="Arial"/>
                <a:ea typeface="Arial"/>
                <a:cs typeface="Arial"/>
                <a:sym typeface="Arial"/>
              </a:rPr>
              <a:t>, and what efforts have been made to </a:t>
            </a:r>
            <a:r>
              <a:rPr lang="en-IN" sz="1200" b="1" dirty="0">
                <a:latin typeface="Arial"/>
                <a:ea typeface="Arial"/>
                <a:cs typeface="Arial"/>
                <a:sym typeface="Arial"/>
              </a:rPr>
              <a:t>remove or reduce those barriers</a:t>
            </a:r>
            <a:r>
              <a:rPr lang="en-IN" sz="1200" dirty="0">
                <a:latin typeface="Arial"/>
                <a:ea typeface="Arial"/>
                <a:cs typeface="Arial"/>
                <a:sym typeface="Arial"/>
              </a:rPr>
              <a:t>. Make sure that they take notes. </a:t>
            </a:r>
          </a:p>
          <a:p>
            <a:pPr marL="0" lvl="0" indent="0" algn="just" rtl="0">
              <a:lnSpc>
                <a:spcPct val="107000"/>
              </a:lnSpc>
              <a:spcBef>
                <a:spcPts val="1200"/>
              </a:spcBef>
              <a:spcAft>
                <a:spcPts val="0"/>
              </a:spcAft>
              <a:buSzPts val="1400"/>
              <a:buNone/>
            </a:pPr>
            <a:r>
              <a:rPr lang="en-IN" sz="1200" b="1" dirty="0">
                <a:latin typeface="Arial"/>
                <a:ea typeface="Arial"/>
                <a:cs typeface="Arial"/>
                <a:sym typeface="Arial"/>
              </a:rPr>
              <a:t>Step 2 - Next, play the IFAD video (4 minutes and 37 seconds)</a:t>
            </a:r>
            <a:endParaRPr lang="en-IN" sz="1200" dirty="0">
              <a:latin typeface="Arial"/>
              <a:ea typeface="Arial"/>
              <a:cs typeface="Arial"/>
              <a:sym typeface="Arial"/>
            </a:endParaRPr>
          </a:p>
          <a:p>
            <a:pPr marL="0" lvl="0" indent="0" algn="l" rtl="0">
              <a:lnSpc>
                <a:spcPct val="115000"/>
              </a:lnSpc>
              <a:spcBef>
                <a:spcPts val="1200"/>
              </a:spcBef>
              <a:spcAft>
                <a:spcPts val="0"/>
              </a:spcAft>
              <a:buSzPts val="1400"/>
              <a:buNone/>
            </a:pPr>
            <a:r>
              <a:rPr lang="en-IN" sz="1200" dirty="0">
                <a:latin typeface="Arial"/>
                <a:ea typeface="Arial"/>
                <a:cs typeface="Arial"/>
                <a:sym typeface="Arial"/>
              </a:rPr>
              <a:t>After the video go to the next slide. </a:t>
            </a:r>
          </a:p>
          <a:p>
            <a:pPr marL="0" lvl="0" indent="0" algn="just" rtl="0">
              <a:lnSpc>
                <a:spcPct val="107000"/>
              </a:lnSpc>
              <a:spcBef>
                <a:spcPts val="1200"/>
              </a:spcBef>
              <a:spcAft>
                <a:spcPts val="0"/>
              </a:spcAft>
              <a:buSzPts val="1400"/>
              <a:buNone/>
            </a:pPr>
            <a:endParaRPr lang="en-IN" sz="1200" dirty="0">
              <a:latin typeface="Arial"/>
              <a:ea typeface="Arial"/>
              <a:cs typeface="Arial"/>
              <a:sym typeface="Arial"/>
            </a:endParaRPr>
          </a:p>
          <a:p>
            <a:endParaRPr lang="en-IN"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030972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r>
              <a:rPr lang="de-DE" b="1"/>
              <a:t>Facilitator Note:</a:t>
            </a:r>
          </a:p>
          <a:p>
            <a:pPr marL="0" marR="0" lvl="0" indent="-228600" algn="l" defTabSz="914400" rtl="0" eaLnBrk="1" fontAlgn="auto" latinLnBrk="0" hangingPunct="1">
              <a:lnSpc>
                <a:spcPct val="100000"/>
              </a:lnSpc>
              <a:spcBef>
                <a:spcPts val="0"/>
              </a:spcBef>
              <a:spcAft>
                <a:spcPts val="1200"/>
              </a:spcAft>
              <a:buClr>
                <a:srgbClr val="000000"/>
              </a:buClr>
              <a:buSzPts val="1400"/>
              <a:buFont typeface="Arial"/>
              <a:buNone/>
              <a:tabLst/>
              <a:defRPr/>
            </a:pPr>
            <a:r>
              <a:rPr lang="de-DE"/>
              <a:t>Read out the objective of „Phase 4 – LNOB“ followed by the 4 results. </a:t>
            </a:r>
            <a:r>
              <a:rPr lang="en-US" sz="1200" b="0" baseline="0">
                <a:latin typeface="Arial"/>
                <a:cs typeface="Arial"/>
                <a:sym typeface="Arial"/>
              </a:rPr>
              <a:t>T</a:t>
            </a:r>
            <a:r>
              <a:rPr lang="en-US" sz="1200" b="0">
                <a:latin typeface="Arial"/>
                <a:cs typeface="Arial"/>
                <a:sym typeface="Arial"/>
              </a:rPr>
              <a:t>he training package was developed under Result 2 and more information is provided on the different Phases in the facilitator notes.</a:t>
            </a:r>
            <a:endParaRPr lang="en-US" sz="1200" b="0"/>
          </a:p>
          <a:p>
            <a:pPr marL="0">
              <a:spcAft>
                <a:spcPts val="1200"/>
              </a:spcAft>
            </a:pPr>
            <a:r>
              <a:rPr lang="de-DE"/>
              <a:t> For more information on the project, visit the project website. If you do not know the details of the project, please refer to the projec website, too: https://www.hi-deutschland-projekte.de/lnob/</a:t>
            </a:r>
            <a:endParaRPr lang="en-US" sz="1200" b="0" baseline="0">
              <a:latin typeface="Arial"/>
              <a:cs typeface="Arial"/>
              <a:sym typeface="Arial"/>
            </a:endParaRPr>
          </a:p>
          <a:p>
            <a:pPr marL="0" lvl="0" indent="0" algn="l" rtl="0">
              <a:lnSpc>
                <a:spcPct val="100000"/>
              </a:lnSpc>
              <a:spcBef>
                <a:spcPts val="0"/>
              </a:spcBef>
              <a:spcAft>
                <a:spcPts val="0"/>
              </a:spcAft>
              <a:buClr>
                <a:srgbClr val="000000"/>
              </a:buClr>
              <a:buSzPts val="1400"/>
              <a:buFont typeface="Arial"/>
              <a:buNone/>
            </a:pPr>
            <a:endParaRPr lang="en-US" b="0"/>
          </a:p>
          <a:p>
            <a:pPr marL="0"/>
            <a:endParaRPr lang="de-DE"/>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985745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C62DFE-B900-2981-08D6-7C7EC35F3EB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9061D13-384D-7DE1-DD72-02451AA217A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325C814-4A01-99B8-C794-DC259CAAB879}"/>
              </a:ext>
            </a:extLst>
          </p:cNvPr>
          <p:cNvSpPr>
            <a:spLocks noGrp="1"/>
          </p:cNvSpPr>
          <p:nvPr>
            <p:ph type="body" idx="1"/>
          </p:nvPr>
        </p:nvSpPr>
        <p:spPr/>
        <p:txBody>
          <a:bodyPr/>
          <a:lstStyle/>
          <a:p>
            <a:r>
              <a:rPr lang="en-IN" dirty="0">
                <a:hlinkClick r:id="rId3"/>
              </a:rPr>
              <a:t>http://www.youtube.com/watch?v=UXIlqvPKdxs</a:t>
            </a:r>
            <a:endParaRPr lang="en-IN" dirty="0"/>
          </a:p>
          <a:p>
            <a:endParaRPr lang="en-IN" dirty="0"/>
          </a:p>
          <a:p>
            <a:pPr marL="0" lvl="0" indent="0" algn="just" rtl="0">
              <a:lnSpc>
                <a:spcPct val="107000"/>
              </a:lnSpc>
              <a:spcBef>
                <a:spcPts val="0"/>
              </a:spcBef>
              <a:spcAft>
                <a:spcPts val="0"/>
              </a:spcAft>
              <a:buSzPts val="1400"/>
              <a:buNone/>
            </a:pPr>
            <a:r>
              <a:rPr lang="en-IN" sz="1800" b="1" dirty="0">
                <a:latin typeface="Arial"/>
                <a:ea typeface="Arial"/>
                <a:cs typeface="Arial"/>
                <a:sym typeface="Arial"/>
              </a:rPr>
              <a:t>Facilitator Notes: </a:t>
            </a:r>
          </a:p>
          <a:p>
            <a:pPr marL="0" lvl="0" indent="0" algn="l" rtl="0">
              <a:lnSpc>
                <a:spcPct val="115000"/>
              </a:lnSpc>
              <a:spcBef>
                <a:spcPts val="1200"/>
              </a:spcBef>
              <a:spcAft>
                <a:spcPts val="0"/>
              </a:spcAft>
              <a:buClr>
                <a:schemeClr val="dk1"/>
              </a:buClr>
              <a:buSzPts val="1100"/>
              <a:buFont typeface="Arial"/>
              <a:buNone/>
            </a:pPr>
            <a:r>
              <a:rPr lang="en-IN" sz="1800" dirty="0">
                <a:latin typeface="Arial"/>
                <a:ea typeface="Arial"/>
                <a:cs typeface="Arial"/>
                <a:sym typeface="Arial"/>
              </a:rPr>
              <a:t>Ask participants to work in small groups and discuss the questions presented on the slide.</a:t>
            </a:r>
            <a:endParaRPr lang="en-IN" sz="1800" b="1" dirty="0">
              <a:latin typeface="Arial"/>
              <a:ea typeface="Arial"/>
              <a:cs typeface="Arial"/>
              <a:sym typeface="Arial"/>
            </a:endParaRPr>
          </a:p>
          <a:p>
            <a:pPr marL="0" lvl="0" indent="0" algn="just" rtl="0">
              <a:lnSpc>
                <a:spcPct val="107000"/>
              </a:lnSpc>
              <a:spcBef>
                <a:spcPts val="1200"/>
              </a:spcBef>
              <a:spcAft>
                <a:spcPts val="0"/>
              </a:spcAft>
              <a:buClr>
                <a:schemeClr val="dk1"/>
              </a:buClr>
              <a:buSzPts val="1100"/>
              <a:buFont typeface="Arial"/>
              <a:buNone/>
            </a:pPr>
            <a:r>
              <a:rPr lang="en-IN" sz="1800" b="1" dirty="0">
                <a:latin typeface="Arial"/>
                <a:ea typeface="Arial"/>
                <a:cs typeface="Arial"/>
                <a:sym typeface="Arial"/>
              </a:rPr>
              <a:t>Step 3 - Small Group Reflection</a:t>
            </a:r>
            <a:endParaRPr lang="en-IN" sz="1800" dirty="0">
              <a:latin typeface="Arial"/>
              <a:ea typeface="Arial"/>
              <a:cs typeface="Arial"/>
              <a:sym typeface="Arial"/>
            </a:endParaRPr>
          </a:p>
          <a:p>
            <a:pPr marL="457200" lvl="0" indent="-342900" algn="l" rtl="0">
              <a:lnSpc>
                <a:spcPct val="115000"/>
              </a:lnSpc>
              <a:spcBef>
                <a:spcPts val="1200"/>
              </a:spcBef>
              <a:spcAft>
                <a:spcPts val="0"/>
              </a:spcAft>
              <a:buClr>
                <a:schemeClr val="dk1"/>
              </a:buClr>
              <a:buSzPts val="1800"/>
              <a:buChar char="●"/>
            </a:pPr>
            <a:r>
              <a:rPr lang="en-IN" sz="1800" b="1" dirty="0">
                <a:latin typeface="Arial"/>
                <a:ea typeface="Arial"/>
                <a:cs typeface="Arial"/>
                <a:sym typeface="Arial"/>
              </a:rPr>
              <a:t>What barriers did you identify in the video?</a:t>
            </a:r>
            <a:br>
              <a:rPr lang="en-IN" sz="1800" b="1" dirty="0">
                <a:latin typeface="Arial"/>
                <a:ea typeface="Arial"/>
                <a:cs typeface="Arial"/>
                <a:sym typeface="Arial"/>
              </a:rPr>
            </a:br>
            <a:r>
              <a:rPr lang="en-IN" sz="1800" dirty="0">
                <a:latin typeface="Arial"/>
                <a:ea typeface="Arial"/>
                <a:cs typeface="Arial"/>
                <a:sym typeface="Arial"/>
              </a:rPr>
              <a:t> Classify each under one of these types of barriers as best they can: </a:t>
            </a:r>
          </a:p>
          <a:p>
            <a:pPr marL="914400" lvl="1" indent="-342900" algn="l" rtl="0">
              <a:lnSpc>
                <a:spcPct val="115000"/>
              </a:lnSpc>
              <a:spcBef>
                <a:spcPts val="0"/>
              </a:spcBef>
              <a:spcAft>
                <a:spcPts val="0"/>
              </a:spcAft>
              <a:buClr>
                <a:schemeClr val="dk1"/>
              </a:buClr>
              <a:buSzPts val="1800"/>
              <a:buChar char="○"/>
            </a:pPr>
            <a:r>
              <a:rPr lang="en-IN" sz="1800" b="1" dirty="0">
                <a:latin typeface="Arial"/>
                <a:ea typeface="Arial"/>
                <a:cs typeface="Arial"/>
                <a:sym typeface="Arial"/>
              </a:rPr>
              <a:t>Institutional</a:t>
            </a:r>
            <a:r>
              <a:rPr lang="en-IN" sz="1800" dirty="0">
                <a:latin typeface="Arial"/>
                <a:ea typeface="Arial"/>
                <a:cs typeface="Arial"/>
                <a:sym typeface="Arial"/>
              </a:rPr>
              <a:t> (ex. exclusionary processes, lack of OPD engagement)</a:t>
            </a:r>
            <a:endParaRPr lang="en-IN" sz="1800" b="1" dirty="0">
              <a:latin typeface="Arial"/>
              <a:ea typeface="Arial"/>
              <a:cs typeface="Arial"/>
              <a:sym typeface="Arial"/>
            </a:endParaRPr>
          </a:p>
          <a:p>
            <a:pPr marL="914400" lvl="1" indent="-342900" algn="l" rtl="0">
              <a:lnSpc>
                <a:spcPct val="115000"/>
              </a:lnSpc>
              <a:spcBef>
                <a:spcPts val="0"/>
              </a:spcBef>
              <a:spcAft>
                <a:spcPts val="0"/>
              </a:spcAft>
              <a:buClr>
                <a:schemeClr val="dk1"/>
              </a:buClr>
              <a:buSzPts val="1800"/>
              <a:buChar char="○"/>
            </a:pPr>
            <a:r>
              <a:rPr lang="en-IN" sz="1800" b="1" dirty="0">
                <a:latin typeface="Arial"/>
                <a:ea typeface="Arial"/>
                <a:cs typeface="Arial"/>
                <a:sym typeface="Arial"/>
              </a:rPr>
              <a:t>Attitudinal</a:t>
            </a:r>
            <a:r>
              <a:rPr lang="en-IN" sz="1800" dirty="0">
                <a:latin typeface="Arial"/>
                <a:ea typeface="Arial"/>
                <a:cs typeface="Arial"/>
                <a:sym typeface="Arial"/>
              </a:rPr>
              <a:t> (ex. stigma, low expectations)</a:t>
            </a:r>
          </a:p>
          <a:p>
            <a:pPr marL="914400" lvl="1" indent="-342900" algn="l" rtl="0">
              <a:lnSpc>
                <a:spcPct val="115000"/>
              </a:lnSpc>
              <a:spcBef>
                <a:spcPts val="0"/>
              </a:spcBef>
              <a:spcAft>
                <a:spcPts val="0"/>
              </a:spcAft>
              <a:buClr>
                <a:schemeClr val="dk1"/>
              </a:buClr>
              <a:buSzPts val="1800"/>
              <a:buChar char="○"/>
            </a:pPr>
            <a:r>
              <a:rPr lang="en-IN" sz="1800" b="1" dirty="0">
                <a:latin typeface="Arial"/>
                <a:ea typeface="Arial"/>
                <a:cs typeface="Arial"/>
                <a:sym typeface="Arial"/>
              </a:rPr>
              <a:t>Environmental</a:t>
            </a:r>
            <a:r>
              <a:rPr lang="en-IN" sz="1800" dirty="0">
                <a:latin typeface="Arial"/>
                <a:ea typeface="Arial"/>
                <a:cs typeface="Arial"/>
                <a:sym typeface="Arial"/>
              </a:rPr>
              <a:t> (ex. physical access, terrain)</a:t>
            </a:r>
          </a:p>
          <a:p>
            <a:pPr marL="914400" lvl="1" indent="-342900" algn="l" rtl="0">
              <a:lnSpc>
                <a:spcPct val="115000"/>
              </a:lnSpc>
              <a:spcBef>
                <a:spcPts val="0"/>
              </a:spcBef>
              <a:spcAft>
                <a:spcPts val="0"/>
              </a:spcAft>
              <a:buClr>
                <a:schemeClr val="dk1"/>
              </a:buClr>
              <a:buSzPts val="1800"/>
              <a:buChar char="○"/>
            </a:pPr>
            <a:r>
              <a:rPr lang="en-IN" sz="1800" b="1" dirty="0">
                <a:latin typeface="Arial"/>
                <a:ea typeface="Arial"/>
                <a:cs typeface="Arial"/>
                <a:sym typeface="Arial"/>
              </a:rPr>
              <a:t>Communication</a:t>
            </a:r>
            <a:r>
              <a:rPr lang="en-IN" sz="1800" dirty="0">
                <a:latin typeface="Arial"/>
                <a:ea typeface="Arial"/>
                <a:cs typeface="Arial"/>
                <a:sym typeface="Arial"/>
              </a:rPr>
              <a:t> (ex.  inaccessible information, language barriers)</a:t>
            </a:r>
          </a:p>
          <a:p>
            <a:pPr marL="457200" lvl="0" indent="-342900" algn="l" rtl="0">
              <a:lnSpc>
                <a:spcPct val="115000"/>
              </a:lnSpc>
              <a:spcBef>
                <a:spcPts val="0"/>
              </a:spcBef>
              <a:spcAft>
                <a:spcPts val="0"/>
              </a:spcAft>
              <a:buClr>
                <a:schemeClr val="dk1"/>
              </a:buClr>
              <a:buSzPts val="1800"/>
              <a:buChar char="●"/>
            </a:pPr>
            <a:r>
              <a:rPr lang="en-IN" sz="1800" b="1" dirty="0">
                <a:latin typeface="Arial"/>
                <a:ea typeface="Arial"/>
                <a:cs typeface="Arial"/>
                <a:sym typeface="Arial"/>
              </a:rPr>
              <a:t>What efforts were made to remove or minimise these barriers and promote enablers?</a:t>
            </a:r>
            <a:endParaRPr lang="en-IN" sz="1800" dirty="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IN" sz="1800" b="1" dirty="0">
                <a:latin typeface="Arial"/>
                <a:ea typeface="Arial"/>
                <a:cs typeface="Arial"/>
                <a:sym typeface="Arial"/>
              </a:rPr>
              <a:t>Step 4 - </a:t>
            </a:r>
            <a:r>
              <a:rPr lang="en-IN" sz="1800" dirty="0">
                <a:latin typeface="Arial"/>
                <a:ea typeface="Arial"/>
                <a:cs typeface="Arial"/>
                <a:sym typeface="Arial"/>
              </a:rPr>
              <a:t>Ask each group to share</a:t>
            </a:r>
          </a:p>
          <a:p>
            <a:pPr marL="457200" lvl="0" indent="-342900" algn="l" rtl="0">
              <a:lnSpc>
                <a:spcPct val="115000"/>
              </a:lnSpc>
              <a:spcBef>
                <a:spcPts val="1200"/>
              </a:spcBef>
              <a:spcAft>
                <a:spcPts val="0"/>
              </a:spcAft>
              <a:buClr>
                <a:schemeClr val="dk1"/>
              </a:buClr>
              <a:buSzPts val="1800"/>
              <a:buChar char="●"/>
            </a:pPr>
            <a:r>
              <a:rPr lang="en-IN" sz="1800" dirty="0">
                <a:latin typeface="Arial"/>
                <a:ea typeface="Arial"/>
                <a:cs typeface="Arial"/>
                <a:sym typeface="Arial"/>
              </a:rPr>
              <a:t>One key barrier they identified</a:t>
            </a:r>
          </a:p>
          <a:p>
            <a:pPr marL="457200" lvl="0" indent="-342900" algn="l" rtl="0">
              <a:lnSpc>
                <a:spcPct val="115000"/>
              </a:lnSpc>
              <a:spcBef>
                <a:spcPts val="0"/>
              </a:spcBef>
              <a:spcAft>
                <a:spcPts val="0"/>
              </a:spcAft>
              <a:buClr>
                <a:schemeClr val="dk1"/>
              </a:buClr>
              <a:buSzPts val="1800"/>
              <a:buChar char="●"/>
            </a:pPr>
            <a:r>
              <a:rPr lang="en-IN" sz="1800" dirty="0">
                <a:latin typeface="Arial"/>
                <a:ea typeface="Arial"/>
                <a:cs typeface="Arial"/>
                <a:sym typeface="Arial"/>
              </a:rPr>
              <a:t>One action either to reduce barriers or promote enablers</a:t>
            </a:r>
          </a:p>
          <a:p>
            <a:pPr marL="0" lvl="0" indent="0" algn="l" rtl="0">
              <a:lnSpc>
                <a:spcPct val="115000"/>
              </a:lnSpc>
              <a:spcBef>
                <a:spcPts val="1200"/>
              </a:spcBef>
              <a:spcAft>
                <a:spcPts val="0"/>
              </a:spcAft>
              <a:buSzPts val="1400"/>
              <a:buNone/>
            </a:pPr>
            <a:r>
              <a:rPr lang="en-IN" sz="1800" dirty="0">
                <a:latin typeface="Arial"/>
                <a:ea typeface="Arial"/>
                <a:cs typeface="Arial"/>
                <a:sym typeface="Arial"/>
              </a:rPr>
              <a:t>Below are some general answers to help prompt the discussion. Ensure that the participants provide examples from the video to enrich the discussion further.</a:t>
            </a:r>
          </a:p>
          <a:p>
            <a:pPr marL="457200" lvl="0" indent="-342900" algn="l" rtl="0">
              <a:lnSpc>
                <a:spcPct val="115000"/>
              </a:lnSpc>
              <a:spcBef>
                <a:spcPts val="1400"/>
              </a:spcBef>
              <a:spcAft>
                <a:spcPts val="0"/>
              </a:spcAft>
              <a:buClr>
                <a:schemeClr val="dk1"/>
              </a:buClr>
              <a:buSzPts val="1800"/>
              <a:buChar char="●"/>
            </a:pPr>
            <a:r>
              <a:rPr lang="en-IN" sz="1800" b="1" dirty="0">
                <a:latin typeface="Arial"/>
                <a:ea typeface="Arial"/>
                <a:cs typeface="Arial"/>
                <a:sym typeface="Arial"/>
              </a:rPr>
              <a:t>Institutional barriers</a:t>
            </a:r>
            <a:endParaRPr lang="en-IN" sz="1100" dirty="0">
              <a:latin typeface="Arial"/>
              <a:ea typeface="Arial"/>
              <a:cs typeface="Arial"/>
              <a:sym typeface="Arial"/>
            </a:endParaRPr>
          </a:p>
          <a:p>
            <a:pPr marL="914400" lvl="1" indent="-342900" algn="l" rtl="0">
              <a:lnSpc>
                <a:spcPct val="115000"/>
              </a:lnSpc>
              <a:spcBef>
                <a:spcPts val="0"/>
              </a:spcBef>
              <a:spcAft>
                <a:spcPts val="0"/>
              </a:spcAft>
              <a:buClr>
                <a:schemeClr val="dk1"/>
              </a:buClr>
              <a:buSzPts val="1800"/>
              <a:buChar char="○"/>
            </a:pPr>
            <a:r>
              <a:rPr lang="en-IN" sz="1800" dirty="0">
                <a:latin typeface="Arial"/>
                <a:ea typeface="Arial"/>
                <a:cs typeface="Arial"/>
                <a:sym typeface="Arial"/>
              </a:rPr>
              <a:t>Limited inclusion of persons with disabilities in </a:t>
            </a:r>
            <a:r>
              <a:rPr lang="en-IN" sz="1800" b="1" dirty="0">
                <a:latin typeface="Arial"/>
                <a:ea typeface="Arial"/>
                <a:cs typeface="Arial"/>
                <a:sym typeface="Arial"/>
              </a:rPr>
              <a:t>agricultural programmes, training opportunities, and decision-making structures</a:t>
            </a:r>
            <a:r>
              <a:rPr lang="en-IN" sz="1800" dirty="0">
                <a:latin typeface="Arial"/>
                <a:ea typeface="Arial"/>
                <a:cs typeface="Arial"/>
                <a:sym typeface="Arial"/>
              </a:rPr>
              <a:t>.</a:t>
            </a:r>
          </a:p>
          <a:p>
            <a:pPr marL="914400" lvl="1" indent="-342900" algn="l" rtl="0">
              <a:lnSpc>
                <a:spcPct val="115000"/>
              </a:lnSpc>
              <a:spcBef>
                <a:spcPts val="0"/>
              </a:spcBef>
              <a:spcAft>
                <a:spcPts val="0"/>
              </a:spcAft>
              <a:buClr>
                <a:schemeClr val="dk1"/>
              </a:buClr>
              <a:buSzPts val="1800"/>
              <a:buChar char="○"/>
            </a:pPr>
            <a:r>
              <a:rPr lang="en-IN" sz="1800" dirty="0">
                <a:latin typeface="Arial"/>
                <a:ea typeface="Arial"/>
                <a:cs typeface="Arial"/>
                <a:sym typeface="Arial"/>
              </a:rPr>
              <a:t>Development and food security initiatives not intentionally designed to include persons with disabilities.</a:t>
            </a:r>
          </a:p>
          <a:p>
            <a:pPr marL="457200" lvl="0" indent="-342900" algn="l" rtl="0">
              <a:lnSpc>
                <a:spcPct val="115000"/>
              </a:lnSpc>
              <a:spcBef>
                <a:spcPts val="0"/>
              </a:spcBef>
              <a:spcAft>
                <a:spcPts val="0"/>
              </a:spcAft>
              <a:buClr>
                <a:schemeClr val="dk1"/>
              </a:buClr>
              <a:buSzPts val="1800"/>
              <a:buChar char="●"/>
            </a:pPr>
            <a:r>
              <a:rPr lang="en-IN" sz="1800" b="1" dirty="0">
                <a:latin typeface="Arial"/>
                <a:ea typeface="Arial"/>
                <a:cs typeface="Arial"/>
                <a:sym typeface="Arial"/>
              </a:rPr>
              <a:t>Institutional enablers</a:t>
            </a:r>
          </a:p>
          <a:p>
            <a:pPr marL="914400" lvl="1" indent="-342900" algn="l" rtl="0">
              <a:lnSpc>
                <a:spcPct val="115000"/>
              </a:lnSpc>
              <a:spcBef>
                <a:spcPts val="0"/>
              </a:spcBef>
              <a:spcAft>
                <a:spcPts val="0"/>
              </a:spcAft>
              <a:buClr>
                <a:schemeClr val="dk1"/>
              </a:buClr>
              <a:buSzPts val="1800"/>
              <a:buChar char="○"/>
            </a:pPr>
            <a:r>
              <a:rPr lang="en-IN" sz="1800" dirty="0">
                <a:latin typeface="Arial"/>
                <a:ea typeface="Arial"/>
                <a:cs typeface="Arial"/>
                <a:sym typeface="Arial"/>
              </a:rPr>
              <a:t>Inclusive programme design that explicitly targets and involves farmers with disabilities.</a:t>
            </a:r>
          </a:p>
          <a:p>
            <a:pPr marL="914400" lvl="1" indent="-342900" algn="l" rtl="0">
              <a:lnSpc>
                <a:spcPct val="115000"/>
              </a:lnSpc>
              <a:spcBef>
                <a:spcPts val="0"/>
              </a:spcBef>
              <a:spcAft>
                <a:spcPts val="0"/>
              </a:spcAft>
              <a:buClr>
                <a:schemeClr val="dk1"/>
              </a:buClr>
              <a:buSzPts val="1800"/>
              <a:buChar char="○"/>
            </a:pPr>
            <a:r>
              <a:rPr lang="en-IN" sz="1800" dirty="0">
                <a:latin typeface="Arial"/>
                <a:ea typeface="Arial"/>
                <a:cs typeface="Arial"/>
                <a:sym typeface="Arial"/>
              </a:rPr>
              <a:t>Adjusting programme approaches so persons with disabilities can participate on an equal basis</a:t>
            </a:r>
          </a:p>
          <a:p>
            <a:pPr marL="914400" lvl="1" indent="-342900" algn="l" rtl="0">
              <a:lnSpc>
                <a:spcPct val="115000"/>
              </a:lnSpc>
              <a:spcBef>
                <a:spcPts val="0"/>
              </a:spcBef>
              <a:spcAft>
                <a:spcPts val="0"/>
              </a:spcAft>
              <a:buClr>
                <a:schemeClr val="dk1"/>
              </a:buClr>
              <a:buSzPts val="1800"/>
              <a:buChar char="○"/>
            </a:pPr>
            <a:r>
              <a:rPr lang="en-IN" sz="1800" dirty="0">
                <a:latin typeface="Arial"/>
                <a:ea typeface="Arial"/>
                <a:cs typeface="Arial"/>
                <a:sym typeface="Arial"/>
              </a:rPr>
              <a:t>Partnering with organizations or groups that support disability inclusion.</a:t>
            </a:r>
            <a:endParaRPr lang="en-IN" sz="1800" b="1" dirty="0">
              <a:latin typeface="Arial"/>
              <a:ea typeface="Arial"/>
              <a:cs typeface="Arial"/>
              <a:sym typeface="Arial"/>
            </a:endParaRPr>
          </a:p>
          <a:p>
            <a:pPr marL="457200" lvl="0" indent="-342900" algn="l" rtl="0">
              <a:lnSpc>
                <a:spcPct val="115000"/>
              </a:lnSpc>
              <a:spcBef>
                <a:spcPts val="0"/>
              </a:spcBef>
              <a:spcAft>
                <a:spcPts val="0"/>
              </a:spcAft>
              <a:buSzPts val="1800"/>
              <a:buFont typeface="Arial"/>
              <a:buChar char="●"/>
            </a:pPr>
            <a:r>
              <a:rPr lang="en-IN" sz="1800" b="1" dirty="0">
                <a:latin typeface="Arial"/>
                <a:ea typeface="Arial"/>
                <a:cs typeface="Arial"/>
                <a:sym typeface="Arial"/>
              </a:rPr>
              <a:t>Attitudinal barriers</a:t>
            </a:r>
          </a:p>
          <a:p>
            <a:pPr marL="914400" lvl="1" indent="-342900" algn="l" rtl="0">
              <a:lnSpc>
                <a:spcPct val="115000"/>
              </a:lnSpc>
              <a:spcBef>
                <a:spcPts val="0"/>
              </a:spcBef>
              <a:spcAft>
                <a:spcPts val="0"/>
              </a:spcAft>
              <a:buSzPts val="1800"/>
              <a:buFont typeface="Arial"/>
              <a:buChar char="○"/>
            </a:pPr>
            <a:r>
              <a:rPr lang="en-IN" sz="1800" dirty="0">
                <a:latin typeface="Arial"/>
                <a:ea typeface="Arial"/>
                <a:cs typeface="Arial"/>
                <a:sym typeface="Arial"/>
              </a:rPr>
              <a:t>Assumptions that persons with disabilities are less capable farmers or less able to contribute to food production </a:t>
            </a:r>
          </a:p>
          <a:p>
            <a:pPr marL="914400" lvl="1" indent="-342900" algn="l" rtl="0">
              <a:lnSpc>
                <a:spcPct val="115000"/>
              </a:lnSpc>
              <a:spcBef>
                <a:spcPts val="0"/>
              </a:spcBef>
              <a:spcAft>
                <a:spcPts val="0"/>
              </a:spcAft>
              <a:buSzPts val="1800"/>
              <a:buFont typeface="Arial"/>
              <a:buChar char="○"/>
            </a:pPr>
            <a:r>
              <a:rPr lang="en-IN" sz="1800" dirty="0">
                <a:latin typeface="Arial"/>
                <a:ea typeface="Arial"/>
                <a:cs typeface="Arial"/>
                <a:sym typeface="Arial"/>
              </a:rPr>
              <a:t>Low expectations from communities or institutions about the leadership and decision-making capacity of persons with disabilities.</a:t>
            </a:r>
          </a:p>
          <a:p>
            <a:pPr marL="457200" lvl="0" indent="-342900" algn="l" rtl="0">
              <a:lnSpc>
                <a:spcPct val="115000"/>
              </a:lnSpc>
              <a:spcBef>
                <a:spcPts val="0"/>
              </a:spcBef>
              <a:spcAft>
                <a:spcPts val="0"/>
              </a:spcAft>
              <a:buClr>
                <a:schemeClr val="dk1"/>
              </a:buClr>
              <a:buSzPts val="1800"/>
              <a:buChar char="●"/>
            </a:pPr>
            <a:r>
              <a:rPr lang="en-IN" sz="1800" b="1" dirty="0">
                <a:latin typeface="Arial"/>
                <a:ea typeface="Arial"/>
                <a:cs typeface="Arial"/>
                <a:sym typeface="Arial"/>
              </a:rPr>
              <a:t>Attitudinal enablers</a:t>
            </a:r>
          </a:p>
          <a:p>
            <a:pPr marL="914400" lvl="1" indent="-342900" algn="l" rtl="0">
              <a:lnSpc>
                <a:spcPct val="115000"/>
              </a:lnSpc>
              <a:spcBef>
                <a:spcPts val="0"/>
              </a:spcBef>
              <a:spcAft>
                <a:spcPts val="0"/>
              </a:spcAft>
              <a:buClr>
                <a:schemeClr val="dk1"/>
              </a:buClr>
              <a:buSzPts val="1800"/>
              <a:buChar char="○"/>
            </a:pPr>
            <a:r>
              <a:rPr lang="en-IN" sz="1800" dirty="0">
                <a:latin typeface="Arial"/>
                <a:ea typeface="Arial"/>
                <a:cs typeface="Arial"/>
                <a:sym typeface="Arial"/>
              </a:rPr>
              <a:t>Highlighting persons with disabilities as active farmers and change agents, not beneficiaries only.</a:t>
            </a:r>
          </a:p>
          <a:p>
            <a:pPr marL="914400" lvl="1" indent="-342900" algn="l" rtl="0">
              <a:lnSpc>
                <a:spcPct val="115000"/>
              </a:lnSpc>
              <a:spcBef>
                <a:spcPts val="0"/>
              </a:spcBef>
              <a:spcAft>
                <a:spcPts val="0"/>
              </a:spcAft>
              <a:buClr>
                <a:schemeClr val="dk1"/>
              </a:buClr>
              <a:buSzPts val="1800"/>
              <a:buChar char="○"/>
            </a:pPr>
            <a:r>
              <a:rPr lang="en-IN" sz="1800" dirty="0">
                <a:latin typeface="Arial"/>
                <a:ea typeface="Arial"/>
                <a:cs typeface="Arial"/>
                <a:sym typeface="Arial"/>
              </a:rPr>
              <a:t>Promoting visibility of their skills, knowledge, and contributions to agriculture and food production of nutritious food.</a:t>
            </a:r>
          </a:p>
          <a:p>
            <a:pPr marL="914400" lvl="1" indent="-342900" algn="l" rtl="0">
              <a:lnSpc>
                <a:spcPct val="115000"/>
              </a:lnSpc>
              <a:spcBef>
                <a:spcPts val="0"/>
              </a:spcBef>
              <a:spcAft>
                <a:spcPts val="0"/>
              </a:spcAft>
              <a:buClr>
                <a:schemeClr val="dk1"/>
              </a:buClr>
              <a:buSzPts val="1800"/>
              <a:buChar char="○"/>
            </a:pPr>
            <a:r>
              <a:rPr lang="en-IN" sz="1800" dirty="0">
                <a:latin typeface="Arial"/>
                <a:ea typeface="Arial"/>
                <a:cs typeface="Arial"/>
                <a:sym typeface="Arial"/>
              </a:rPr>
              <a:t>Community engagement that challenges stigma and shifts perceptions.</a:t>
            </a:r>
          </a:p>
          <a:p>
            <a:pPr marL="457200" lvl="0" indent="-342900" algn="l" rtl="0">
              <a:lnSpc>
                <a:spcPct val="115000"/>
              </a:lnSpc>
              <a:spcBef>
                <a:spcPts val="0"/>
              </a:spcBef>
              <a:spcAft>
                <a:spcPts val="0"/>
              </a:spcAft>
              <a:buClr>
                <a:schemeClr val="dk1"/>
              </a:buClr>
              <a:buSzPts val="1800"/>
              <a:buChar char="●"/>
            </a:pPr>
            <a:r>
              <a:rPr lang="en-IN" sz="1800" b="1" dirty="0">
                <a:latin typeface="Arial"/>
                <a:ea typeface="Arial"/>
                <a:cs typeface="Arial"/>
                <a:sym typeface="Arial"/>
              </a:rPr>
              <a:t>Environmental barriers</a:t>
            </a:r>
          </a:p>
          <a:p>
            <a:pPr marL="914400" lvl="1" indent="-342900" algn="l" rtl="0">
              <a:lnSpc>
                <a:spcPct val="115000"/>
              </a:lnSpc>
              <a:spcBef>
                <a:spcPts val="0"/>
              </a:spcBef>
              <a:spcAft>
                <a:spcPts val="0"/>
              </a:spcAft>
              <a:buClr>
                <a:schemeClr val="dk1"/>
              </a:buClr>
              <a:buSzPts val="1800"/>
              <a:buChar char="○"/>
            </a:pPr>
            <a:r>
              <a:rPr lang="en-IN" sz="1800" dirty="0">
                <a:latin typeface="Arial"/>
                <a:ea typeface="Arial"/>
                <a:cs typeface="Arial"/>
                <a:sym typeface="Arial"/>
              </a:rPr>
              <a:t>Physical challenges related to farming activities, water access, terrain, tools, or infrastructure that are not adapted to different functional capacities.</a:t>
            </a:r>
          </a:p>
          <a:p>
            <a:pPr marL="914400" lvl="1" indent="-342900" algn="l" rtl="0">
              <a:lnSpc>
                <a:spcPct val="115000"/>
              </a:lnSpc>
              <a:spcBef>
                <a:spcPts val="0"/>
              </a:spcBef>
              <a:spcAft>
                <a:spcPts val="0"/>
              </a:spcAft>
              <a:buClr>
                <a:schemeClr val="dk1"/>
              </a:buClr>
              <a:buSzPts val="1800"/>
              <a:buChar char="○"/>
            </a:pPr>
            <a:r>
              <a:rPr lang="en-IN" sz="1800" dirty="0">
                <a:latin typeface="Arial"/>
                <a:ea typeface="Arial"/>
                <a:cs typeface="Arial"/>
                <a:sym typeface="Arial"/>
              </a:rPr>
              <a:t>Climate-related stresses (ex. changing weather patterns) that disproportionately affect farmers with disabilities.</a:t>
            </a:r>
          </a:p>
          <a:p>
            <a:pPr marL="457200" lvl="0" indent="-342900" algn="l" rtl="0">
              <a:lnSpc>
                <a:spcPct val="115000"/>
              </a:lnSpc>
              <a:spcBef>
                <a:spcPts val="0"/>
              </a:spcBef>
              <a:spcAft>
                <a:spcPts val="0"/>
              </a:spcAft>
              <a:buSzPts val="1800"/>
              <a:buFont typeface="Arial"/>
              <a:buChar char="●"/>
            </a:pPr>
            <a:r>
              <a:rPr lang="en-IN" sz="1800" b="1" dirty="0">
                <a:latin typeface="Arial"/>
                <a:ea typeface="Arial"/>
                <a:cs typeface="Arial"/>
                <a:sym typeface="Arial"/>
              </a:rPr>
              <a:t>Environmental enablers</a:t>
            </a:r>
            <a:endParaRPr lang="en-IN" sz="1800" dirty="0">
              <a:latin typeface="Arial"/>
              <a:ea typeface="Arial"/>
              <a:cs typeface="Arial"/>
              <a:sym typeface="Arial"/>
            </a:endParaRPr>
          </a:p>
          <a:p>
            <a:pPr marL="914400" lvl="1" indent="-342900" algn="l" rtl="0">
              <a:lnSpc>
                <a:spcPct val="115000"/>
              </a:lnSpc>
              <a:spcBef>
                <a:spcPts val="0"/>
              </a:spcBef>
              <a:spcAft>
                <a:spcPts val="0"/>
              </a:spcAft>
              <a:buSzPts val="1800"/>
              <a:buChar char="○"/>
            </a:pPr>
            <a:r>
              <a:rPr lang="en-IN" sz="1800" dirty="0">
                <a:latin typeface="Arial"/>
                <a:ea typeface="Arial"/>
                <a:cs typeface="Arial"/>
                <a:sym typeface="Arial"/>
              </a:rPr>
              <a:t>Supporting adaptive farming practices and tools (accessible irrigation systems</a:t>
            </a:r>
          </a:p>
          <a:p>
            <a:pPr marL="914400" lvl="1" indent="-342900" algn="l" rtl="0">
              <a:lnSpc>
                <a:spcPct val="115000"/>
              </a:lnSpc>
              <a:spcBef>
                <a:spcPts val="0"/>
              </a:spcBef>
              <a:spcAft>
                <a:spcPts val="0"/>
              </a:spcAft>
              <a:buSzPts val="1800"/>
              <a:buChar char="○"/>
            </a:pPr>
            <a:r>
              <a:rPr lang="en-IN" sz="1800" dirty="0">
                <a:latin typeface="Arial"/>
                <a:ea typeface="Arial"/>
                <a:cs typeface="Arial"/>
                <a:sym typeface="Arial"/>
              </a:rPr>
              <a:t>Promoting climate-resilient approaches that reduce physical strain and risk.</a:t>
            </a:r>
          </a:p>
          <a:p>
            <a:pPr marL="914400" lvl="1" indent="-342900" algn="l" rtl="0">
              <a:lnSpc>
                <a:spcPct val="115000"/>
              </a:lnSpc>
              <a:spcBef>
                <a:spcPts val="0"/>
              </a:spcBef>
              <a:spcAft>
                <a:spcPts val="0"/>
              </a:spcAft>
              <a:buSzPts val="1800"/>
              <a:buChar char="○"/>
            </a:pPr>
            <a:r>
              <a:rPr lang="en-IN" sz="1800" dirty="0">
                <a:latin typeface="Arial"/>
                <a:ea typeface="Arial"/>
                <a:cs typeface="Arial"/>
                <a:sym typeface="Arial"/>
              </a:rPr>
              <a:t>Improving access to resources that make agricultural work more manageable and safe</a:t>
            </a:r>
            <a:r>
              <a:rPr lang="en-IN" sz="1100" dirty="0">
                <a:latin typeface="Arial"/>
                <a:ea typeface="Arial"/>
                <a:cs typeface="Arial"/>
                <a:sym typeface="Arial"/>
              </a:rPr>
              <a:t> </a:t>
            </a:r>
            <a:r>
              <a:rPr lang="en-IN" sz="1800" dirty="0">
                <a:latin typeface="Arial"/>
                <a:ea typeface="Arial"/>
                <a:cs typeface="Arial"/>
                <a:sym typeface="Arial"/>
              </a:rPr>
              <a:t>(ex. employing staff to help with physical </a:t>
            </a:r>
            <a:r>
              <a:rPr lang="en-IN" sz="1800" dirty="0" err="1">
                <a:latin typeface="Arial"/>
                <a:ea typeface="Arial"/>
                <a:cs typeface="Arial"/>
                <a:sym typeface="Arial"/>
              </a:rPr>
              <a:t>labor</a:t>
            </a:r>
            <a:r>
              <a:rPr lang="en-IN" sz="1800" dirty="0">
                <a:latin typeface="Arial"/>
                <a:ea typeface="Arial"/>
                <a:cs typeface="Arial"/>
                <a:sym typeface="Arial"/>
              </a:rPr>
              <a:t>)</a:t>
            </a:r>
          </a:p>
          <a:p>
            <a:pPr marL="457200" lvl="0" indent="-342900" algn="l" rtl="0">
              <a:lnSpc>
                <a:spcPct val="115000"/>
              </a:lnSpc>
              <a:spcBef>
                <a:spcPts val="0"/>
              </a:spcBef>
              <a:spcAft>
                <a:spcPts val="0"/>
              </a:spcAft>
              <a:buClr>
                <a:schemeClr val="dk1"/>
              </a:buClr>
              <a:buSzPts val="1800"/>
              <a:buChar char="●"/>
            </a:pPr>
            <a:r>
              <a:rPr lang="en-IN" sz="1800" b="1" dirty="0">
                <a:latin typeface="Arial"/>
                <a:ea typeface="Arial"/>
                <a:cs typeface="Arial"/>
                <a:sym typeface="Arial"/>
              </a:rPr>
              <a:t>Communication barriers</a:t>
            </a:r>
            <a:endParaRPr lang="en-IN" sz="1800" dirty="0">
              <a:latin typeface="Arial"/>
              <a:ea typeface="Arial"/>
              <a:cs typeface="Arial"/>
              <a:sym typeface="Arial"/>
            </a:endParaRPr>
          </a:p>
          <a:p>
            <a:pPr marL="914400" lvl="1" indent="-342900" algn="l" rtl="0">
              <a:lnSpc>
                <a:spcPct val="115000"/>
              </a:lnSpc>
              <a:spcBef>
                <a:spcPts val="0"/>
              </a:spcBef>
              <a:spcAft>
                <a:spcPts val="0"/>
              </a:spcAft>
              <a:buClr>
                <a:schemeClr val="dk1"/>
              </a:buClr>
              <a:buSzPts val="1800"/>
              <a:buChar char="○"/>
            </a:pPr>
            <a:r>
              <a:rPr lang="en-IN" sz="1800" dirty="0">
                <a:latin typeface="Arial"/>
                <a:ea typeface="Arial"/>
                <a:cs typeface="Arial"/>
                <a:sym typeface="Arial"/>
              </a:rPr>
              <a:t>Limited access to information, training, or technical guidance in formats accessible to persons with different impairments.</a:t>
            </a:r>
          </a:p>
          <a:p>
            <a:pPr marL="914400" lvl="1" indent="-342900" algn="l" rtl="0">
              <a:lnSpc>
                <a:spcPct val="115000"/>
              </a:lnSpc>
              <a:spcBef>
                <a:spcPts val="0"/>
              </a:spcBef>
              <a:spcAft>
                <a:spcPts val="0"/>
              </a:spcAft>
              <a:buClr>
                <a:schemeClr val="dk1"/>
              </a:buClr>
              <a:buSzPts val="1800"/>
              <a:buChar char="○"/>
            </a:pPr>
            <a:r>
              <a:rPr lang="en-IN" sz="1800" dirty="0">
                <a:latin typeface="Arial"/>
                <a:ea typeface="Arial"/>
                <a:cs typeface="Arial"/>
                <a:sym typeface="Arial"/>
              </a:rPr>
              <a:t>Agricultural and climate information not always tailored to diverse communication needs.</a:t>
            </a:r>
          </a:p>
          <a:p>
            <a:pPr marL="457200" lvl="0" indent="-342900" algn="l" rtl="0">
              <a:lnSpc>
                <a:spcPct val="115000"/>
              </a:lnSpc>
              <a:spcBef>
                <a:spcPts val="0"/>
              </a:spcBef>
              <a:spcAft>
                <a:spcPts val="0"/>
              </a:spcAft>
              <a:buClr>
                <a:schemeClr val="dk1"/>
              </a:buClr>
              <a:buSzPts val="1800"/>
              <a:buChar char="●"/>
            </a:pPr>
            <a:r>
              <a:rPr lang="en-IN" sz="1800" b="1" dirty="0">
                <a:latin typeface="Arial"/>
                <a:ea typeface="Arial"/>
                <a:cs typeface="Arial"/>
                <a:sym typeface="Arial"/>
              </a:rPr>
              <a:t>Communication enablers</a:t>
            </a:r>
          </a:p>
          <a:p>
            <a:pPr marL="914400" lvl="1" indent="-342900" algn="l" rtl="0">
              <a:lnSpc>
                <a:spcPct val="115000"/>
              </a:lnSpc>
              <a:spcBef>
                <a:spcPts val="0"/>
              </a:spcBef>
              <a:spcAft>
                <a:spcPts val="0"/>
              </a:spcAft>
              <a:buSzPts val="1800"/>
              <a:buChar char="○"/>
            </a:pPr>
            <a:r>
              <a:rPr lang="en-IN" sz="1800" dirty="0">
                <a:latin typeface="Arial"/>
                <a:ea typeface="Arial"/>
                <a:cs typeface="Arial"/>
                <a:sym typeface="Arial"/>
              </a:rPr>
              <a:t>Delivering information through more inclusive and participatory methods.</a:t>
            </a:r>
          </a:p>
          <a:p>
            <a:pPr marL="914400" lvl="1" indent="-342900" algn="l" rtl="0">
              <a:lnSpc>
                <a:spcPct val="115000"/>
              </a:lnSpc>
              <a:spcBef>
                <a:spcPts val="0"/>
              </a:spcBef>
              <a:spcAft>
                <a:spcPts val="0"/>
              </a:spcAft>
              <a:buSzPts val="1800"/>
              <a:buChar char="○"/>
            </a:pPr>
            <a:r>
              <a:rPr lang="en-IN" sz="1800" dirty="0">
                <a:latin typeface="Arial"/>
                <a:ea typeface="Arial"/>
                <a:cs typeface="Arial"/>
                <a:sym typeface="Arial"/>
              </a:rPr>
              <a:t>Using peer learning, demonstrations, and community-based approaches that do not rely solely on written or technical materials.</a:t>
            </a:r>
          </a:p>
          <a:p>
            <a:pPr marL="914400" lvl="1" indent="-342900" algn="l" rtl="0">
              <a:lnSpc>
                <a:spcPct val="115000"/>
              </a:lnSpc>
              <a:spcBef>
                <a:spcPts val="0"/>
              </a:spcBef>
              <a:spcAft>
                <a:spcPts val="0"/>
              </a:spcAft>
              <a:buSzPts val="1800"/>
              <a:buChar char="○"/>
            </a:pPr>
            <a:r>
              <a:rPr lang="en-IN" sz="1800" dirty="0">
                <a:latin typeface="Arial"/>
                <a:ea typeface="Arial"/>
                <a:cs typeface="Arial"/>
                <a:sym typeface="Arial"/>
              </a:rPr>
              <a:t>Ensuring persons with disabilities can both receive and share knowledge.</a:t>
            </a:r>
          </a:p>
          <a:p>
            <a:pPr marL="0" lvl="0" indent="0" algn="l" rtl="0">
              <a:lnSpc>
                <a:spcPct val="115000"/>
              </a:lnSpc>
              <a:spcBef>
                <a:spcPts val="1200"/>
              </a:spcBef>
              <a:spcAft>
                <a:spcPts val="0"/>
              </a:spcAft>
              <a:buSzPts val="1100"/>
              <a:buNone/>
            </a:pPr>
            <a:r>
              <a:rPr lang="en-IN" sz="1800" dirty="0">
                <a:latin typeface="Arial"/>
                <a:ea typeface="Arial"/>
                <a:cs typeface="Arial"/>
                <a:sym typeface="Arial"/>
              </a:rPr>
              <a:t>After the discussion, the Facilitator should emphasize that,</a:t>
            </a:r>
            <a:r>
              <a:rPr lang="en-IN" sz="1800" b="1" dirty="0">
                <a:latin typeface="Arial"/>
                <a:ea typeface="Arial"/>
                <a:cs typeface="Arial"/>
                <a:sym typeface="Arial"/>
              </a:rPr>
              <a:t> </a:t>
            </a:r>
            <a:r>
              <a:rPr lang="en-IN" sz="1800" dirty="0">
                <a:latin typeface="Arial"/>
                <a:ea typeface="Arial"/>
                <a:cs typeface="Arial"/>
                <a:sym typeface="Arial"/>
              </a:rPr>
              <a:t>the video shows that barriers are not caused by disability itself, but by attitudes, institutions, environments, and communication</a:t>
            </a:r>
            <a:r>
              <a:rPr lang="en-IN" sz="1800" b="1" dirty="0">
                <a:latin typeface="Arial"/>
                <a:ea typeface="Arial"/>
                <a:cs typeface="Arial"/>
                <a:sym typeface="Arial"/>
              </a:rPr>
              <a:t> </a:t>
            </a:r>
            <a:r>
              <a:rPr lang="en-IN" sz="1800" dirty="0">
                <a:latin typeface="Arial"/>
                <a:ea typeface="Arial"/>
                <a:cs typeface="Arial"/>
                <a:sym typeface="Arial"/>
              </a:rPr>
              <a:t>barriers. When these barriers are addressed, persons with disabilities can actively participate in food security, livelihoods and production of nutritious food, an approach directly applicable to humanitarian Food Security and Nutrition programming. Humanitarian actors should ensure the active identification and removal of attitudinal, institutional, environmental and communication barriers.</a:t>
            </a:r>
          </a:p>
          <a:p>
            <a:pPr marL="0" lvl="0" indent="0" algn="l" rtl="0">
              <a:lnSpc>
                <a:spcPct val="115000"/>
              </a:lnSpc>
              <a:spcBef>
                <a:spcPts val="1200"/>
              </a:spcBef>
              <a:spcAft>
                <a:spcPts val="0"/>
              </a:spcAft>
              <a:buClr>
                <a:schemeClr val="dk1"/>
              </a:buClr>
              <a:buSzPts val="1100"/>
              <a:buFont typeface="Arial"/>
              <a:buNone/>
            </a:pPr>
            <a:r>
              <a:rPr lang="en-IN" sz="1800" b="1" dirty="0">
                <a:latin typeface="Arial"/>
                <a:ea typeface="Arial"/>
                <a:cs typeface="Arial"/>
                <a:sym typeface="Arial"/>
              </a:rPr>
              <a:t>Note: </a:t>
            </a:r>
            <a:r>
              <a:rPr lang="en-IN" sz="1800" dirty="0">
                <a:latin typeface="Arial"/>
                <a:ea typeface="Arial"/>
                <a:cs typeface="Arial"/>
                <a:sym typeface="Arial"/>
              </a:rPr>
              <a:t> If this is a face-to-face training, the facilitator can capture responses on a flipchart under the four categories. If it’s on-line you can use the chat box for responses. </a:t>
            </a:r>
          </a:p>
          <a:p>
            <a:pPr marL="0" lvl="0" indent="0" algn="just" rtl="0">
              <a:lnSpc>
                <a:spcPct val="107000"/>
              </a:lnSpc>
              <a:spcBef>
                <a:spcPts val="1200"/>
              </a:spcBef>
              <a:spcAft>
                <a:spcPts val="0"/>
              </a:spcAft>
              <a:buClr>
                <a:schemeClr val="dk1"/>
              </a:buClr>
              <a:buSzPts val="1800"/>
              <a:buFont typeface="Calibri"/>
              <a:buNone/>
            </a:pPr>
            <a:endParaRPr lang="en-IN" dirty="0"/>
          </a:p>
          <a:p>
            <a:pPr marL="0" lvl="0" indent="0" algn="just" rtl="0">
              <a:lnSpc>
                <a:spcPct val="107000"/>
              </a:lnSpc>
              <a:spcBef>
                <a:spcPts val="0"/>
              </a:spcBef>
              <a:spcAft>
                <a:spcPts val="0"/>
              </a:spcAft>
              <a:buSzPts val="1400"/>
              <a:buNone/>
            </a:pPr>
            <a:endParaRPr lang="en-IN" sz="1800" b="1" dirty="0">
              <a:latin typeface="Arial"/>
              <a:ea typeface="Arial"/>
              <a:cs typeface="Arial"/>
              <a:sym typeface="Arial"/>
            </a:endParaRPr>
          </a:p>
          <a:p>
            <a:endParaRPr lang="en-IN" dirty="0"/>
          </a:p>
        </p:txBody>
      </p:sp>
      <p:sp>
        <p:nvSpPr>
          <p:cNvPr id="4" name="Foliennummernplatzhalter 3">
            <a:extLst>
              <a:ext uri="{FF2B5EF4-FFF2-40B4-BE49-F238E27FC236}">
                <a16:creationId xmlns:a16="http://schemas.microsoft.com/office/drawing/2014/main" id="{2A0A4197-5B77-2D03-C5E5-33B1F23AB7F6}"/>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565264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800" b="1" dirty="0">
                <a:latin typeface="Arial"/>
                <a:ea typeface="Arial"/>
                <a:cs typeface="Arial"/>
                <a:sym typeface="Arial"/>
              </a:rPr>
              <a:t>Facilitator Notes:</a:t>
            </a:r>
            <a:endParaRPr lang="en-IN" sz="1800" dirty="0">
              <a:latin typeface="Calibri"/>
              <a:ea typeface="Calibri"/>
              <a:cs typeface="Calibri"/>
              <a:sym typeface="Calibri"/>
            </a:endParaRPr>
          </a:p>
          <a:p>
            <a:pPr marL="0" lvl="0" indent="0" algn="just" rtl="0">
              <a:lnSpc>
                <a:spcPct val="107000"/>
              </a:lnSpc>
              <a:spcBef>
                <a:spcPts val="800"/>
              </a:spcBef>
              <a:spcAft>
                <a:spcPts val="0"/>
              </a:spcAft>
              <a:buSzPts val="1400"/>
              <a:buNone/>
            </a:pPr>
            <a:r>
              <a:rPr lang="en-IN" sz="1800" dirty="0">
                <a:latin typeface="Arial"/>
                <a:ea typeface="Arial"/>
                <a:cs typeface="Arial"/>
                <a:sym typeface="Arial"/>
              </a:rPr>
              <a:t>This slide is optional. Its purpose is to provide more examples of barriers and enablers. You may adapt these if you wish to better reflect the context. </a:t>
            </a:r>
          </a:p>
          <a:p>
            <a:pPr marL="0" lvl="0" indent="0" algn="just" rtl="0">
              <a:lnSpc>
                <a:spcPct val="107000"/>
              </a:lnSpc>
              <a:spcBef>
                <a:spcPts val="800"/>
              </a:spcBef>
              <a:spcAft>
                <a:spcPts val="0"/>
              </a:spcAft>
              <a:buSzPts val="1400"/>
              <a:buNone/>
            </a:pPr>
            <a:r>
              <a:rPr lang="en-IN" sz="1800" dirty="0">
                <a:latin typeface="Arial"/>
                <a:ea typeface="Arial"/>
                <a:cs typeface="Arial"/>
                <a:sym typeface="Arial"/>
              </a:rPr>
              <a:t>Share the listed barriers that might prevent persons with disabilities from accessing food security and nutrition services:</a:t>
            </a:r>
          </a:p>
          <a:p>
            <a:pPr marL="457200" lvl="0" indent="0" algn="just" rtl="0">
              <a:lnSpc>
                <a:spcPct val="107000"/>
              </a:lnSpc>
              <a:spcBef>
                <a:spcPts val="0"/>
              </a:spcBef>
              <a:spcAft>
                <a:spcPts val="0"/>
              </a:spcAft>
              <a:buSzPts val="1400"/>
              <a:buNone/>
            </a:pPr>
            <a:endParaRPr lang="en-IN" sz="1800" dirty="0">
              <a:latin typeface="Arial"/>
              <a:ea typeface="Arial"/>
              <a:cs typeface="Arial"/>
              <a:sym typeface="Arial"/>
            </a:endParaRPr>
          </a:p>
          <a:p>
            <a:pPr marL="457200" lvl="0" indent="-469900" algn="l" rtl="0">
              <a:lnSpc>
                <a:spcPct val="100000"/>
              </a:lnSpc>
              <a:spcBef>
                <a:spcPts val="0"/>
              </a:spcBef>
              <a:spcAft>
                <a:spcPts val="0"/>
              </a:spcAft>
              <a:buClr>
                <a:schemeClr val="dk1"/>
              </a:buClr>
              <a:buSzPts val="1800"/>
              <a:buAutoNum type="arabicPeriod"/>
            </a:pPr>
            <a:r>
              <a:rPr lang="en-IN" sz="1800" b="1" dirty="0">
                <a:latin typeface="Arial"/>
                <a:ea typeface="Arial"/>
                <a:cs typeface="Arial"/>
                <a:sym typeface="Arial"/>
              </a:rPr>
              <a:t>Environmental Communication barriers</a:t>
            </a:r>
            <a:endParaRPr lang="en-IN" sz="1800" dirty="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dirty="0">
                <a:latin typeface="Arial"/>
                <a:ea typeface="Arial"/>
                <a:cs typeface="Arial"/>
                <a:sym typeface="Arial"/>
              </a:rPr>
              <a:t>Inaccessible and unsafe food distribution points</a:t>
            </a:r>
          </a:p>
          <a:p>
            <a:pPr marL="914400" lvl="1" indent="-342900" algn="l" rtl="0">
              <a:lnSpc>
                <a:spcPct val="100000"/>
              </a:lnSpc>
              <a:spcBef>
                <a:spcPts val="0"/>
              </a:spcBef>
              <a:spcAft>
                <a:spcPts val="0"/>
              </a:spcAft>
              <a:buClr>
                <a:schemeClr val="dk1"/>
              </a:buClr>
              <a:buSzPts val="1800"/>
              <a:buChar char="○"/>
            </a:pPr>
            <a:r>
              <a:rPr lang="en-IN" sz="1800" dirty="0">
                <a:latin typeface="Arial"/>
                <a:ea typeface="Arial"/>
                <a:cs typeface="Arial"/>
                <a:sym typeface="Arial"/>
              </a:rPr>
              <a:t>Inaccessible transportation, buildings and food package formats </a:t>
            </a:r>
          </a:p>
          <a:p>
            <a:pPr marL="457200" lvl="0" indent="-469900" algn="l" rtl="0">
              <a:lnSpc>
                <a:spcPct val="100000"/>
              </a:lnSpc>
              <a:spcBef>
                <a:spcPts val="600"/>
              </a:spcBef>
              <a:spcAft>
                <a:spcPts val="0"/>
              </a:spcAft>
              <a:buClr>
                <a:schemeClr val="dk1"/>
              </a:buClr>
              <a:buSzPts val="1800"/>
              <a:buAutoNum type="arabicPeriod"/>
            </a:pPr>
            <a:r>
              <a:rPr lang="en-IN" sz="1800" b="1" dirty="0">
                <a:latin typeface="Arial"/>
                <a:ea typeface="Arial"/>
                <a:cs typeface="Arial"/>
                <a:sym typeface="Arial"/>
              </a:rPr>
              <a:t>Attitudinal barriers</a:t>
            </a:r>
          </a:p>
          <a:p>
            <a:pPr marL="914400" lvl="1" indent="-342900" algn="l" rtl="0">
              <a:lnSpc>
                <a:spcPct val="100000"/>
              </a:lnSpc>
              <a:spcBef>
                <a:spcPts val="600"/>
              </a:spcBef>
              <a:spcAft>
                <a:spcPts val="0"/>
              </a:spcAft>
              <a:buClr>
                <a:schemeClr val="dk1"/>
              </a:buClr>
              <a:buSzPts val="1800"/>
              <a:buChar char="○"/>
            </a:pPr>
            <a:r>
              <a:rPr lang="en-IN" sz="1800" dirty="0">
                <a:latin typeface="Arial"/>
                <a:ea typeface="Arial"/>
                <a:cs typeface="Arial"/>
                <a:sym typeface="Arial"/>
              </a:rPr>
              <a:t>First responders lack awareness and knowledge about persons with disabilities </a:t>
            </a:r>
          </a:p>
          <a:p>
            <a:pPr marL="914400" lvl="1" indent="-342900" algn="l" rtl="0">
              <a:lnSpc>
                <a:spcPct val="100000"/>
              </a:lnSpc>
              <a:spcBef>
                <a:spcPts val="600"/>
              </a:spcBef>
              <a:spcAft>
                <a:spcPts val="0"/>
              </a:spcAft>
              <a:buClr>
                <a:schemeClr val="dk1"/>
              </a:buClr>
              <a:buSzPts val="1800"/>
              <a:buChar char="○"/>
            </a:pPr>
            <a:r>
              <a:rPr lang="en-IN" sz="1800" dirty="0">
                <a:latin typeface="Arial"/>
                <a:ea typeface="Arial"/>
                <a:cs typeface="Arial"/>
                <a:sym typeface="Arial"/>
              </a:rPr>
              <a:t>Lack of awareness and knowledge about specific nutrition and food requirements of persons with disabilities </a:t>
            </a:r>
          </a:p>
          <a:p>
            <a:pPr marL="457200" lvl="0" indent="-469900" algn="l" rtl="0">
              <a:lnSpc>
                <a:spcPct val="100000"/>
              </a:lnSpc>
              <a:spcBef>
                <a:spcPts val="600"/>
              </a:spcBef>
              <a:spcAft>
                <a:spcPts val="0"/>
              </a:spcAft>
              <a:buClr>
                <a:schemeClr val="dk1"/>
              </a:buClr>
              <a:buSzPts val="1800"/>
              <a:buAutoNum type="arabicPeriod"/>
            </a:pPr>
            <a:r>
              <a:rPr lang="en-IN" sz="1800" b="1" dirty="0">
                <a:latin typeface="Arial"/>
                <a:ea typeface="Arial"/>
                <a:cs typeface="Arial"/>
                <a:sym typeface="Arial"/>
              </a:rPr>
              <a:t>Institutional barriers</a:t>
            </a:r>
            <a:endParaRPr lang="en-IN" sz="1800" dirty="0">
              <a:latin typeface="Arial"/>
              <a:ea typeface="Arial"/>
              <a:cs typeface="Arial"/>
              <a:sym typeface="Arial"/>
            </a:endParaRPr>
          </a:p>
          <a:p>
            <a:pPr marL="914400" lvl="1" indent="-342900" algn="l" rtl="0">
              <a:lnSpc>
                <a:spcPct val="100000"/>
              </a:lnSpc>
              <a:spcBef>
                <a:spcPts val="600"/>
              </a:spcBef>
              <a:spcAft>
                <a:spcPts val="0"/>
              </a:spcAft>
              <a:buClr>
                <a:schemeClr val="dk1"/>
              </a:buClr>
              <a:buSzPts val="1800"/>
              <a:buChar char="○"/>
            </a:pPr>
            <a:r>
              <a:rPr lang="en-IN" sz="1800" dirty="0">
                <a:latin typeface="Arial"/>
                <a:ea typeface="Arial"/>
                <a:cs typeface="Arial"/>
                <a:sym typeface="Arial"/>
              </a:rPr>
              <a:t>Lack of technical capacity to promote the inclusion of persons with disabilities in food security and nutrition policies and programmes </a:t>
            </a:r>
          </a:p>
          <a:p>
            <a:pPr marL="914400" lvl="1" indent="-342900" algn="l" rtl="0">
              <a:lnSpc>
                <a:spcPct val="100000"/>
              </a:lnSpc>
              <a:spcBef>
                <a:spcPts val="600"/>
              </a:spcBef>
              <a:spcAft>
                <a:spcPts val="0"/>
              </a:spcAft>
              <a:buClr>
                <a:schemeClr val="dk1"/>
              </a:buClr>
              <a:buSzPts val="1800"/>
              <a:buChar char="○"/>
            </a:pPr>
            <a:r>
              <a:rPr lang="en-IN" sz="1800" dirty="0">
                <a:latin typeface="Arial"/>
                <a:ea typeface="Arial"/>
                <a:cs typeface="Arial"/>
                <a:sym typeface="Arial"/>
              </a:rPr>
              <a:t>Government food security and nutrition policies and programmes are not inclusive of persons with disabilities </a:t>
            </a:r>
          </a:p>
          <a:p>
            <a:pPr marL="914400" lvl="1" indent="-342900" algn="l" rtl="0">
              <a:lnSpc>
                <a:spcPct val="100000"/>
              </a:lnSpc>
              <a:spcBef>
                <a:spcPts val="600"/>
              </a:spcBef>
              <a:spcAft>
                <a:spcPts val="0"/>
              </a:spcAft>
              <a:buClr>
                <a:schemeClr val="dk1"/>
              </a:buClr>
              <a:buSzPts val="1800"/>
              <a:buChar char="○"/>
            </a:pPr>
            <a:r>
              <a:rPr lang="en-IN" sz="1800" dirty="0">
                <a:latin typeface="Arial"/>
                <a:ea typeface="Arial"/>
                <a:cs typeface="Arial"/>
                <a:sym typeface="Arial"/>
              </a:rPr>
              <a:t>Lack of accurate data on persons with disabilities and their locations</a:t>
            </a:r>
          </a:p>
          <a:p>
            <a:pPr marL="0" lvl="0" indent="0" algn="just" rtl="0">
              <a:lnSpc>
                <a:spcPct val="107000"/>
              </a:lnSpc>
              <a:spcBef>
                <a:spcPts val="800"/>
              </a:spcBef>
              <a:spcAft>
                <a:spcPts val="0"/>
              </a:spcAft>
              <a:buSzPts val="1400"/>
              <a:buNone/>
            </a:pPr>
            <a:r>
              <a:rPr lang="en-IN" sz="1800" dirty="0">
                <a:latin typeface="Arial"/>
                <a:ea typeface="Arial"/>
                <a:cs typeface="Arial"/>
                <a:sym typeface="Arial"/>
              </a:rPr>
              <a:t>4. </a:t>
            </a:r>
            <a:r>
              <a:rPr lang="en-IN" sz="1800" b="1" dirty="0">
                <a:latin typeface="Arial"/>
                <a:ea typeface="Arial"/>
                <a:cs typeface="Arial"/>
                <a:sym typeface="Arial"/>
              </a:rPr>
              <a:t>Communication barriers </a:t>
            </a:r>
          </a:p>
          <a:p>
            <a:pPr marL="914400" lvl="1" indent="-342900" algn="l" rtl="0">
              <a:lnSpc>
                <a:spcPct val="100000"/>
              </a:lnSpc>
              <a:spcBef>
                <a:spcPts val="0"/>
              </a:spcBef>
              <a:spcAft>
                <a:spcPts val="0"/>
              </a:spcAft>
              <a:buClr>
                <a:schemeClr val="dk1"/>
              </a:buClr>
              <a:buSzPts val="1800"/>
              <a:buChar char="○"/>
            </a:pPr>
            <a:r>
              <a:rPr lang="en-IN" sz="1800" dirty="0">
                <a:latin typeface="Arial"/>
                <a:ea typeface="Arial"/>
                <a:cs typeface="Arial"/>
                <a:sym typeface="Arial"/>
              </a:rPr>
              <a:t>lack of accessible information and communication related to food entitlements, distribution and nutrition programmes</a:t>
            </a:r>
          </a:p>
          <a:p>
            <a:pPr marL="0" lvl="0" indent="0" algn="just" rtl="0">
              <a:lnSpc>
                <a:spcPct val="107000"/>
              </a:lnSpc>
              <a:spcBef>
                <a:spcPts val="800"/>
              </a:spcBef>
              <a:spcAft>
                <a:spcPts val="0"/>
              </a:spcAft>
              <a:buSzPts val="1400"/>
              <a:buNone/>
            </a:pPr>
            <a:endParaRPr lang="en-IN" sz="1800" b="1" dirty="0">
              <a:latin typeface="Arial"/>
              <a:ea typeface="Arial"/>
              <a:cs typeface="Arial"/>
              <a:sym typeface="Arial"/>
            </a:endParaRPr>
          </a:p>
          <a:p>
            <a:pPr marL="0" lvl="0" indent="0" algn="just" rtl="0">
              <a:lnSpc>
                <a:spcPct val="107000"/>
              </a:lnSpc>
              <a:spcBef>
                <a:spcPts val="800"/>
              </a:spcBef>
              <a:spcAft>
                <a:spcPts val="0"/>
              </a:spcAft>
              <a:buSzPts val="1400"/>
              <a:buNone/>
            </a:pPr>
            <a:r>
              <a:rPr lang="en-IN" sz="1800" dirty="0">
                <a:latin typeface="Arial"/>
                <a:ea typeface="Arial"/>
                <a:cs typeface="Arial"/>
                <a:sym typeface="Arial"/>
              </a:rPr>
              <a:t>Facilitator to then ask participants to think of examples of enablers (suggestions to follow):</a:t>
            </a:r>
          </a:p>
          <a:p>
            <a:pPr marL="0" lvl="0" indent="0" algn="just" rtl="0">
              <a:lnSpc>
                <a:spcPct val="107000"/>
              </a:lnSpc>
              <a:spcBef>
                <a:spcPts val="800"/>
              </a:spcBef>
              <a:spcAft>
                <a:spcPts val="0"/>
              </a:spcAft>
              <a:buSzPts val="1400"/>
              <a:buNone/>
            </a:pPr>
            <a:r>
              <a:rPr lang="en-IN" sz="1800" dirty="0">
                <a:latin typeface="Arial"/>
                <a:ea typeface="Arial"/>
                <a:cs typeface="Arial"/>
                <a:sym typeface="Arial"/>
              </a:rPr>
              <a:t>Identify enablers that facilitate access and participation (share correlating examples as follows:)</a:t>
            </a:r>
          </a:p>
          <a:p>
            <a:pPr marL="457200" lvl="0" indent="-342900" algn="l" rtl="0">
              <a:lnSpc>
                <a:spcPct val="100000"/>
              </a:lnSpc>
              <a:spcBef>
                <a:spcPts val="600"/>
              </a:spcBef>
              <a:spcAft>
                <a:spcPts val="0"/>
              </a:spcAft>
              <a:buSzPts val="1800"/>
              <a:buAutoNum type="arabicPeriod"/>
            </a:pPr>
            <a:r>
              <a:rPr lang="en-IN" sz="1800" dirty="0">
                <a:latin typeface="Arial"/>
                <a:ea typeface="Arial"/>
                <a:cs typeface="Arial"/>
                <a:sym typeface="Arial"/>
              </a:rPr>
              <a:t>Provide services closer to the people. Consult on, identify and implement accessible food distribution services.</a:t>
            </a:r>
          </a:p>
          <a:p>
            <a:pPr marL="457200" lvl="0" indent="-342900" algn="l" rtl="0">
              <a:lnSpc>
                <a:spcPct val="100000"/>
              </a:lnSpc>
              <a:spcBef>
                <a:spcPts val="0"/>
              </a:spcBef>
              <a:spcAft>
                <a:spcPts val="0"/>
              </a:spcAft>
              <a:buSzPts val="1800"/>
              <a:buAutoNum type="arabicPeriod"/>
            </a:pPr>
            <a:r>
              <a:rPr lang="en-IN" sz="1800" dirty="0">
                <a:latin typeface="Arial"/>
                <a:ea typeface="Arial"/>
                <a:cs typeface="Arial"/>
                <a:sym typeface="Arial"/>
              </a:rPr>
              <a:t>Awareness of rights of persons with disabilities</a:t>
            </a:r>
          </a:p>
          <a:p>
            <a:pPr marL="457200" lvl="0" indent="-342900" algn="l" rtl="0">
              <a:lnSpc>
                <a:spcPct val="100000"/>
              </a:lnSpc>
              <a:spcBef>
                <a:spcPts val="0"/>
              </a:spcBef>
              <a:spcAft>
                <a:spcPts val="0"/>
              </a:spcAft>
              <a:buSzPts val="1800"/>
              <a:buAutoNum type="arabicPeriod"/>
            </a:pPr>
            <a:r>
              <a:rPr lang="en-IN" sz="1800" dirty="0">
                <a:latin typeface="Arial"/>
                <a:ea typeface="Arial"/>
                <a:cs typeface="Arial"/>
                <a:sym typeface="Arial"/>
              </a:rPr>
              <a:t>Provide reasonable accommodation</a:t>
            </a:r>
          </a:p>
          <a:p>
            <a:pPr marL="457200" lvl="0" indent="-342900" algn="l" rtl="0">
              <a:lnSpc>
                <a:spcPct val="100000"/>
              </a:lnSpc>
              <a:spcBef>
                <a:spcPts val="0"/>
              </a:spcBef>
              <a:spcAft>
                <a:spcPts val="0"/>
              </a:spcAft>
              <a:buSzPts val="1800"/>
              <a:buAutoNum type="arabicPeriod"/>
            </a:pPr>
            <a:r>
              <a:rPr lang="en-IN" sz="1800" dirty="0">
                <a:latin typeface="Arial"/>
                <a:ea typeface="Arial"/>
                <a:cs typeface="Arial"/>
                <a:sym typeface="Arial"/>
              </a:rPr>
              <a:t>Communication in multiple and accessible formats</a:t>
            </a:r>
          </a:p>
          <a:p>
            <a:pPr marL="0" lvl="0" indent="0" algn="just" rtl="0">
              <a:lnSpc>
                <a:spcPct val="107000"/>
              </a:lnSpc>
              <a:spcBef>
                <a:spcPts val="0"/>
              </a:spcBef>
              <a:spcAft>
                <a:spcPts val="0"/>
              </a:spcAft>
              <a:buSzPts val="1400"/>
              <a:buNone/>
            </a:pPr>
            <a:r>
              <a:rPr lang="en-IN" sz="1800" dirty="0">
                <a:latin typeface="Arial"/>
                <a:ea typeface="Arial"/>
                <a:cs typeface="Arial"/>
                <a:sym typeface="Arial"/>
              </a:rPr>
              <a:t> </a:t>
            </a:r>
          </a:p>
          <a:p>
            <a:pPr marL="0" lvl="0" indent="0" algn="just" rtl="0">
              <a:lnSpc>
                <a:spcPct val="107000"/>
              </a:lnSpc>
              <a:spcBef>
                <a:spcPts val="800"/>
              </a:spcBef>
              <a:spcAft>
                <a:spcPts val="0"/>
              </a:spcAft>
              <a:buSzPts val="1400"/>
              <a:buNone/>
            </a:pPr>
            <a:r>
              <a:rPr lang="en-IN" sz="1800" b="1" dirty="0">
                <a:latin typeface="Arial"/>
                <a:ea typeface="Arial"/>
                <a:cs typeface="Arial"/>
                <a:sym typeface="Arial"/>
              </a:rPr>
              <a:t>Note: </a:t>
            </a:r>
            <a:r>
              <a:rPr lang="en-IN" sz="1800" dirty="0">
                <a:latin typeface="Arial"/>
                <a:ea typeface="Arial"/>
                <a:cs typeface="Arial"/>
                <a:sym typeface="Arial"/>
              </a:rPr>
              <a:t>In identifying enablers engage women and men, boys and girls with disabilities, their networks who experience the barriers.</a:t>
            </a:r>
          </a:p>
          <a:p>
            <a:pPr marL="0" lvl="0" indent="0" algn="just" rtl="0">
              <a:lnSpc>
                <a:spcPct val="107000"/>
              </a:lnSpc>
              <a:spcBef>
                <a:spcPts val="800"/>
              </a:spcBef>
              <a:spcAft>
                <a:spcPts val="0"/>
              </a:spcAft>
              <a:buSzPts val="1400"/>
              <a:buNone/>
            </a:pPr>
            <a:r>
              <a:rPr lang="en-IN" sz="1800" dirty="0">
                <a:latin typeface="Arial"/>
                <a:ea typeface="Arial"/>
                <a:cs typeface="Arial"/>
                <a:sym typeface="Arial"/>
              </a:rPr>
              <a:t>Take appropriate actions to remove barriers and to promote enablers – reiterate this takes place at all stages of humanitarian action, in a consultative manner.</a:t>
            </a:r>
          </a:p>
          <a:p>
            <a:pPr marL="0" lvl="0" indent="0" algn="l" rtl="0">
              <a:lnSpc>
                <a:spcPct val="100000"/>
              </a:lnSpc>
              <a:spcBef>
                <a:spcPts val="800"/>
              </a:spcBef>
              <a:spcAft>
                <a:spcPts val="0"/>
              </a:spcAft>
              <a:buSzPts val="1400"/>
              <a:buNone/>
            </a:pPr>
            <a:r>
              <a:rPr lang="en-IN" sz="1800" dirty="0">
                <a:latin typeface="Arial"/>
                <a:ea typeface="Arial"/>
                <a:cs typeface="Arial"/>
                <a:sym typeface="Arial"/>
              </a:rPr>
              <a:t> </a:t>
            </a:r>
          </a:p>
          <a:p>
            <a:endParaRPr lang="en-IN"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274791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dirty="0">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IN" sz="1200" b="1" dirty="0">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IN" sz="1200" dirty="0">
                <a:latin typeface="Arial"/>
                <a:ea typeface="Arial"/>
                <a:cs typeface="Arial"/>
                <a:sym typeface="Arial"/>
              </a:rPr>
              <a:t>Reminder from Module 2. </a:t>
            </a:r>
          </a:p>
          <a:p>
            <a:pPr marL="0" lvl="0" indent="0" algn="l" rtl="0">
              <a:lnSpc>
                <a:spcPct val="100000"/>
              </a:lnSpc>
              <a:spcBef>
                <a:spcPts val="0"/>
              </a:spcBef>
              <a:spcAft>
                <a:spcPts val="0"/>
              </a:spcAft>
              <a:buClr>
                <a:schemeClr val="dk1"/>
              </a:buClr>
              <a:buSzPts val="1400"/>
              <a:buFont typeface="Arial"/>
              <a:buNone/>
            </a:pPr>
            <a:r>
              <a:rPr lang="en-IN" sz="1200" dirty="0">
                <a:latin typeface="Arial"/>
                <a:ea typeface="Arial"/>
                <a:cs typeface="Arial"/>
                <a:sym typeface="Arial"/>
              </a:rPr>
              <a:t>If participants didn’t take Module 2, then use this slide.</a:t>
            </a:r>
          </a:p>
          <a:p>
            <a:pPr marL="0" lvl="0" indent="0" algn="l" rtl="0">
              <a:lnSpc>
                <a:spcPct val="100000"/>
              </a:lnSpc>
              <a:spcBef>
                <a:spcPts val="0"/>
              </a:spcBef>
              <a:spcAft>
                <a:spcPts val="0"/>
              </a:spcAft>
              <a:buClr>
                <a:schemeClr val="dk1"/>
              </a:buClr>
              <a:buSzPts val="1400"/>
              <a:buFont typeface="Arial"/>
              <a:buNone/>
            </a:pPr>
            <a:r>
              <a:rPr lang="en-IN" sz="1200" dirty="0">
                <a:latin typeface="Arial"/>
                <a:ea typeface="Arial"/>
                <a:cs typeface="Arial"/>
                <a:sym typeface="Arial"/>
              </a:rPr>
              <a:t>Otherwise skip it. </a:t>
            </a:r>
          </a:p>
          <a:p>
            <a:pPr marL="0" lvl="0" indent="0" algn="l" rtl="0">
              <a:lnSpc>
                <a:spcPct val="100000"/>
              </a:lnSpc>
              <a:spcBef>
                <a:spcPts val="0"/>
              </a:spcBef>
              <a:spcAft>
                <a:spcPts val="0"/>
              </a:spcAft>
              <a:buSzPts val="1400"/>
              <a:buNone/>
            </a:pPr>
            <a:endParaRPr lang="en-IN" sz="1200" b="1" dirty="0">
              <a:latin typeface="Arial"/>
              <a:ea typeface="Arial"/>
              <a:cs typeface="Arial"/>
              <a:sym typeface="Arial"/>
            </a:endParaRPr>
          </a:p>
          <a:p>
            <a:pPr marL="0" lvl="0" indent="0" algn="l" rtl="0">
              <a:lnSpc>
                <a:spcPct val="100000"/>
              </a:lnSpc>
              <a:spcBef>
                <a:spcPts val="0"/>
              </a:spcBef>
              <a:spcAft>
                <a:spcPts val="0"/>
              </a:spcAft>
              <a:buSzPts val="1400"/>
              <a:buNone/>
            </a:pPr>
            <a:r>
              <a:rPr lang="en-IN" sz="1200" dirty="0">
                <a:latin typeface="Arial"/>
                <a:ea typeface="Arial"/>
                <a:cs typeface="Arial"/>
                <a:sym typeface="Arial"/>
              </a:rPr>
              <a:t>After having reminded participants the importance of Food Security &amp; Nutrition (FSN) in the well-being of people (including persons with disabilities) and explained FSN key terms, the guidelines present a diagram on, “How impacts of the crisis are exacerbated for persons with disabilities in FSN.” </a:t>
            </a:r>
          </a:p>
          <a:p>
            <a:pPr marL="0" lvl="0" indent="0" algn="l" rtl="0">
              <a:lnSpc>
                <a:spcPct val="100000"/>
              </a:lnSpc>
              <a:spcBef>
                <a:spcPts val="0"/>
              </a:spcBef>
              <a:spcAft>
                <a:spcPts val="0"/>
              </a:spcAft>
              <a:buSzPts val="1400"/>
              <a:buNone/>
            </a:pPr>
            <a:endParaRPr lang="en-IN" sz="1200" dirty="0">
              <a:latin typeface="Arial"/>
              <a:ea typeface="Arial"/>
              <a:cs typeface="Arial"/>
              <a:sym typeface="Arial"/>
            </a:endParaRPr>
          </a:p>
          <a:p>
            <a:pPr marL="0" lvl="0" indent="0" algn="l" rtl="0">
              <a:lnSpc>
                <a:spcPct val="100000"/>
              </a:lnSpc>
              <a:spcBef>
                <a:spcPts val="0"/>
              </a:spcBef>
              <a:spcAft>
                <a:spcPts val="0"/>
              </a:spcAft>
              <a:buSzPts val="1400"/>
              <a:buNone/>
            </a:pPr>
            <a:r>
              <a:rPr lang="en-IN" sz="1200" dirty="0">
                <a:latin typeface="Arial"/>
                <a:ea typeface="Arial"/>
                <a:cs typeface="Arial"/>
                <a:sym typeface="Arial"/>
              </a:rPr>
              <a:t>Read out loud the examples in each section of the diagram, mentioning that what’s listed are the most common barriers that persons with disabilities face to access humanitarian FSN programmes. Explain that the next sections of the FSN chapter describes the MDAs required to identify and address those barriers.</a:t>
            </a:r>
          </a:p>
          <a:p>
            <a:pPr marL="0" lvl="0" indent="0" algn="l" rtl="0">
              <a:lnSpc>
                <a:spcPct val="100000"/>
              </a:lnSpc>
              <a:spcBef>
                <a:spcPts val="0"/>
              </a:spcBef>
              <a:spcAft>
                <a:spcPts val="0"/>
              </a:spcAft>
              <a:buSzPts val="1400"/>
              <a:buNone/>
            </a:pPr>
            <a:endParaRPr lang="en-IN" sz="1200" dirty="0">
              <a:latin typeface="Arial"/>
              <a:ea typeface="Arial"/>
              <a:cs typeface="Arial"/>
              <a:sym typeface="Arial"/>
            </a:endParaRPr>
          </a:p>
          <a:p>
            <a:pPr marL="0" lvl="0" indent="0" algn="l" rtl="0">
              <a:lnSpc>
                <a:spcPct val="100000"/>
              </a:lnSpc>
              <a:spcBef>
                <a:spcPts val="0"/>
              </a:spcBef>
              <a:spcAft>
                <a:spcPts val="0"/>
              </a:spcAft>
              <a:buSzPts val="1400"/>
              <a:buNone/>
            </a:pPr>
            <a:r>
              <a:rPr lang="en-IN" sz="1200" dirty="0">
                <a:latin typeface="Arial"/>
                <a:ea typeface="Arial"/>
                <a:cs typeface="Arial"/>
                <a:sym typeface="Arial"/>
              </a:rPr>
              <a:t> </a:t>
            </a:r>
          </a:p>
          <a:p>
            <a:endParaRPr lang="en-IN"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924496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200" b="1" dirty="0">
                <a:latin typeface="Arial"/>
                <a:ea typeface="Arial"/>
                <a:cs typeface="Arial"/>
                <a:sym typeface="Arial"/>
              </a:rPr>
              <a:t>Facilitators notes:</a:t>
            </a:r>
          </a:p>
          <a:p>
            <a:pPr marL="0" lvl="0" indent="0" algn="just" rtl="0">
              <a:lnSpc>
                <a:spcPct val="107000"/>
              </a:lnSpc>
              <a:spcBef>
                <a:spcPts val="800"/>
              </a:spcBef>
              <a:spcAft>
                <a:spcPts val="0"/>
              </a:spcAft>
              <a:buClr>
                <a:schemeClr val="dk1"/>
              </a:buClr>
              <a:buSzPts val="1400"/>
              <a:buFont typeface="Arial"/>
              <a:buNone/>
            </a:pPr>
            <a:r>
              <a:rPr lang="en-IN" sz="1200" dirty="0">
                <a:latin typeface="Arial"/>
                <a:ea typeface="Arial"/>
                <a:cs typeface="Arial"/>
                <a:sym typeface="Arial"/>
              </a:rPr>
              <a:t>According to the IASC guidelines these are the 4 key actions for food security and nutrition actors to help identify and remove barriers of persons with disabilities: </a:t>
            </a:r>
          </a:p>
          <a:p>
            <a:pPr marL="0" lvl="0" indent="0" algn="just" rtl="0">
              <a:lnSpc>
                <a:spcPct val="107000"/>
              </a:lnSpc>
              <a:spcBef>
                <a:spcPts val="800"/>
              </a:spcBef>
              <a:spcAft>
                <a:spcPts val="0"/>
              </a:spcAft>
              <a:buClr>
                <a:schemeClr val="dk1"/>
              </a:buClr>
              <a:buSzPts val="1400"/>
              <a:buFont typeface="Arial"/>
              <a:buNone/>
            </a:pPr>
            <a:r>
              <a:rPr lang="en-IN" sz="1200" dirty="0">
                <a:latin typeface="Arial"/>
                <a:ea typeface="Arial"/>
                <a:cs typeface="Arial"/>
                <a:sym typeface="Arial"/>
              </a:rPr>
              <a:t>4 Key actions for humanitarian Food Security and Nutrition actors are:</a:t>
            </a:r>
          </a:p>
          <a:p>
            <a:pPr marL="457200" lvl="0" indent="-342900" algn="just" rtl="0">
              <a:lnSpc>
                <a:spcPct val="107000"/>
              </a:lnSpc>
              <a:spcBef>
                <a:spcPts val="800"/>
              </a:spcBef>
              <a:spcAft>
                <a:spcPts val="0"/>
              </a:spcAft>
              <a:buSzPts val="1800"/>
              <a:buFont typeface="Arial"/>
              <a:buChar char="●"/>
            </a:pPr>
            <a:r>
              <a:rPr lang="en-IN" sz="1200" dirty="0">
                <a:latin typeface="Arial"/>
                <a:ea typeface="Arial"/>
                <a:cs typeface="Arial"/>
                <a:sym typeface="Arial"/>
              </a:rPr>
              <a:t>Identify and monitor barriers and solutions that impede the ability of persons with disabilities to access food security and nutrition programming and service. Provide reasonable accommodations to promote full inclusion. </a:t>
            </a:r>
          </a:p>
          <a:p>
            <a:pPr marL="457200" lvl="0" indent="-342900" algn="just" rtl="0">
              <a:lnSpc>
                <a:spcPct val="107000"/>
              </a:lnSpc>
              <a:spcBef>
                <a:spcPts val="0"/>
              </a:spcBef>
              <a:spcAft>
                <a:spcPts val="0"/>
              </a:spcAft>
              <a:buSzPts val="1800"/>
              <a:buFont typeface="Arial"/>
              <a:buChar char="●"/>
            </a:pPr>
            <a:r>
              <a:rPr lang="en-IN" sz="1200" dirty="0">
                <a:latin typeface="Arial"/>
                <a:ea typeface="Arial"/>
                <a:cs typeface="Arial"/>
                <a:sym typeface="Arial"/>
              </a:rPr>
              <a:t>Make available all assessment and reporting tools, and information related to food security and nutrition, in multiple accessible formats. Consider the requirements of persons with hearing, visual, intellectual and psychosocial disabilities. </a:t>
            </a:r>
          </a:p>
          <a:p>
            <a:pPr marL="457200" lvl="0" indent="-342900" algn="just" rtl="0">
              <a:lnSpc>
                <a:spcPct val="107000"/>
              </a:lnSpc>
              <a:spcBef>
                <a:spcPts val="0"/>
              </a:spcBef>
              <a:spcAft>
                <a:spcPts val="0"/>
              </a:spcAft>
              <a:buSzPts val="1800"/>
              <a:buFont typeface="Arial"/>
              <a:buChar char="●"/>
            </a:pPr>
            <a:r>
              <a:rPr lang="en-IN" sz="1200" dirty="0">
                <a:latin typeface="Arial"/>
                <a:ea typeface="Arial"/>
                <a:cs typeface="Arial"/>
                <a:sym typeface="Arial"/>
              </a:rPr>
              <a:t>Implement strategies to reduce disability-related stigma. Raise awareness in the community about the rights of persons with disabilities. Establish peer-support groups that include persons with psychosocial and intellectual disabilities. </a:t>
            </a:r>
          </a:p>
          <a:p>
            <a:pPr marL="457200" lvl="0" indent="-342900" algn="just" rtl="0">
              <a:lnSpc>
                <a:spcPct val="107000"/>
              </a:lnSpc>
              <a:spcBef>
                <a:spcPts val="0"/>
              </a:spcBef>
              <a:spcAft>
                <a:spcPts val="0"/>
              </a:spcAft>
              <a:buSzPts val="1800"/>
              <a:buFont typeface="Arial"/>
              <a:buChar char="●"/>
            </a:pPr>
            <a:r>
              <a:rPr lang="en-IN" sz="1200" dirty="0">
                <a:latin typeface="Arial"/>
                <a:ea typeface="Arial"/>
                <a:cs typeface="Arial"/>
                <a:sym typeface="Arial"/>
              </a:rPr>
              <a:t>Review sectoral policies, guidelines and tools to ensure that they clearly affirm the rights of persons with disabilities to access and inclusion. </a:t>
            </a:r>
          </a:p>
          <a:p>
            <a:pPr marL="0" lvl="0" indent="0" algn="just" rtl="0">
              <a:lnSpc>
                <a:spcPct val="107000"/>
              </a:lnSpc>
              <a:spcBef>
                <a:spcPts val="800"/>
              </a:spcBef>
              <a:spcAft>
                <a:spcPts val="0"/>
              </a:spcAft>
              <a:buSzPts val="1400"/>
              <a:buNone/>
            </a:pPr>
            <a:endParaRPr lang="en-IN" sz="1200" dirty="0">
              <a:latin typeface="Arial"/>
              <a:ea typeface="Arial"/>
              <a:cs typeface="Arial"/>
              <a:sym typeface="Arial"/>
            </a:endParaRPr>
          </a:p>
          <a:p>
            <a:endParaRPr lang="en-IN"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364838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5E112D-4C21-D867-A79C-C35BD493132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4B1B5B6-7D53-9B8A-019E-4F7D1EC97E4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200E457-59D9-C652-41C7-C40B88E69397}"/>
              </a:ext>
            </a:extLst>
          </p:cNvPr>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dirty="0">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200" dirty="0">
              <a:latin typeface="Arial"/>
              <a:ea typeface="Arial"/>
              <a:cs typeface="Arial"/>
              <a:sym typeface="Arial"/>
            </a:endParaRPr>
          </a:p>
          <a:p>
            <a:pPr marL="0" lvl="0" indent="0" algn="l" rtl="0">
              <a:lnSpc>
                <a:spcPct val="100000"/>
              </a:lnSpc>
              <a:spcBef>
                <a:spcPts val="0"/>
              </a:spcBef>
              <a:spcAft>
                <a:spcPts val="0"/>
              </a:spcAft>
              <a:buSzPts val="1400"/>
              <a:buNone/>
            </a:pPr>
            <a:r>
              <a:rPr lang="en-IN" sz="1200" dirty="0">
                <a:latin typeface="Arial"/>
                <a:ea typeface="Arial"/>
                <a:cs typeface="Arial"/>
                <a:sym typeface="Arial"/>
              </a:rPr>
              <a:t>Allow for 15 – 20 minute break depending on time.  </a:t>
            </a:r>
          </a:p>
        </p:txBody>
      </p:sp>
      <p:sp>
        <p:nvSpPr>
          <p:cNvPr id="4" name="Foliennummernplatzhalter 3">
            <a:extLst>
              <a:ext uri="{FF2B5EF4-FFF2-40B4-BE49-F238E27FC236}">
                <a16:creationId xmlns:a16="http://schemas.microsoft.com/office/drawing/2014/main" id="{55202C3D-8965-19C7-FE42-D94006C0AF6D}"/>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004601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200" b="1" dirty="0">
                <a:latin typeface="Arial"/>
                <a:ea typeface="Arial"/>
                <a:cs typeface="Arial"/>
                <a:sym typeface="Arial"/>
              </a:rPr>
              <a:t>Facilitator Notes:</a:t>
            </a:r>
          </a:p>
          <a:p>
            <a:pPr marL="0" lvl="0" indent="0" algn="just" rtl="0">
              <a:lnSpc>
                <a:spcPct val="107000"/>
              </a:lnSpc>
              <a:spcBef>
                <a:spcPts val="0"/>
              </a:spcBef>
              <a:spcAft>
                <a:spcPts val="0"/>
              </a:spcAft>
              <a:buSzPts val="1400"/>
              <a:buNone/>
            </a:pPr>
            <a:endParaRPr lang="en-IN" sz="1200" b="1" dirty="0">
              <a:latin typeface="Arial"/>
              <a:ea typeface="Arial"/>
              <a:cs typeface="Arial"/>
              <a:sym typeface="Arial"/>
            </a:endParaRPr>
          </a:p>
          <a:p>
            <a:pPr marL="457200" lvl="0" indent="-342900" algn="just" rtl="0">
              <a:lnSpc>
                <a:spcPct val="107000"/>
              </a:lnSpc>
              <a:spcBef>
                <a:spcPts val="0"/>
              </a:spcBef>
              <a:spcAft>
                <a:spcPts val="0"/>
              </a:spcAft>
              <a:buSzPts val="1800"/>
              <a:buFont typeface="Arial"/>
              <a:buChar char="●"/>
            </a:pPr>
            <a:r>
              <a:rPr lang="en-IN" sz="1200" dirty="0">
                <a:latin typeface="Arial"/>
                <a:ea typeface="Arial"/>
                <a:cs typeface="Arial"/>
                <a:sym typeface="Arial"/>
              </a:rPr>
              <a:t>Explain to participants that we will now move to the third Must Do Action: Empowerment and Capacity Development. This action focuses on ensuring that persons with disabilities are not only included in humanitarian responses, but are supported to exercise their rights, build their capacities, and actively shape decisions that affect their lives.</a:t>
            </a:r>
          </a:p>
          <a:p>
            <a:pPr marL="457200" lvl="0" indent="-342900" algn="l" rtl="0">
              <a:lnSpc>
                <a:spcPct val="115000"/>
              </a:lnSpc>
              <a:spcBef>
                <a:spcPts val="0"/>
              </a:spcBef>
              <a:spcAft>
                <a:spcPts val="0"/>
              </a:spcAft>
              <a:buSzPts val="1800"/>
              <a:buFont typeface="Arial"/>
              <a:buChar char="●"/>
            </a:pPr>
            <a:r>
              <a:rPr lang="en-IN" sz="1200" dirty="0">
                <a:latin typeface="Arial"/>
                <a:ea typeface="Arial"/>
                <a:cs typeface="Arial"/>
                <a:sym typeface="Arial"/>
              </a:rPr>
              <a:t>Empowerment requires that first, humanitarian actors, including UN agencies, NGOs, and OPDs, must strengthen their own awareness and understanding of the rights, skills, and capacities of persons with disabilities, moving beyond assumptions of vulnerability alone. Second, they must work directly and in partnership with persons with disabilities to strengthen individual and collective capacities, enabling meaningful participation, leadership, and influence throughout the humanitarian programme cycle.</a:t>
            </a:r>
          </a:p>
          <a:p>
            <a:pPr marL="0" lvl="0" indent="0" algn="just" rtl="0">
              <a:lnSpc>
                <a:spcPct val="107000"/>
              </a:lnSpc>
              <a:spcBef>
                <a:spcPts val="1200"/>
              </a:spcBef>
              <a:spcAft>
                <a:spcPts val="0"/>
              </a:spcAft>
              <a:buSzPts val="1400"/>
              <a:buNone/>
            </a:pPr>
            <a:endParaRPr lang="en-IN" sz="1200" dirty="0">
              <a:latin typeface="Arial"/>
              <a:ea typeface="Arial"/>
              <a:cs typeface="Arial"/>
              <a:sym typeface="Arial"/>
            </a:endParaRPr>
          </a:p>
          <a:p>
            <a:pPr marL="0" lvl="0" indent="0" algn="just" rtl="0">
              <a:lnSpc>
                <a:spcPct val="107000"/>
              </a:lnSpc>
              <a:spcBef>
                <a:spcPts val="800"/>
              </a:spcBef>
              <a:spcAft>
                <a:spcPts val="0"/>
              </a:spcAft>
              <a:buSzPts val="1400"/>
              <a:buNone/>
            </a:pPr>
            <a:endParaRPr lang="en-IN" sz="1200" dirty="0">
              <a:latin typeface="Arial"/>
              <a:ea typeface="Arial"/>
              <a:cs typeface="Arial"/>
              <a:sym typeface="Arial"/>
            </a:endParaRPr>
          </a:p>
          <a:p>
            <a:endParaRPr lang="en-IN"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387345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075256-9716-A412-09D4-D06A072EF45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FD48C1C-587C-4EF3-7250-351CA9C1D8C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0B23EB5-311D-8DCB-71DB-813334756845}"/>
              </a:ext>
            </a:extLst>
          </p:cNvPr>
          <p:cNvSpPr>
            <a:spLocks noGrp="1"/>
          </p:cNvSpPr>
          <p:nvPr>
            <p:ph type="body" idx="1"/>
          </p:nvPr>
        </p:nvSpPr>
        <p:spPr/>
        <p:txBody>
          <a:bodyPr/>
          <a:lstStyle/>
          <a:p>
            <a:pPr marL="0" lvl="0" indent="0" algn="l" rtl="0">
              <a:lnSpc>
                <a:spcPct val="100000"/>
              </a:lnSpc>
              <a:spcBef>
                <a:spcPts val="0"/>
              </a:spcBef>
              <a:spcAft>
                <a:spcPts val="0"/>
              </a:spcAft>
              <a:buClr>
                <a:srgbClr val="538CD5"/>
              </a:buClr>
              <a:buSzPts val="1200"/>
              <a:buFont typeface="Calibri"/>
              <a:buNone/>
            </a:pPr>
            <a:r>
              <a:rPr lang="en-IN" sz="1200" b="1" dirty="0">
                <a:latin typeface="Arial"/>
                <a:ea typeface="Arial"/>
                <a:cs typeface="Arial"/>
                <a:sym typeface="Arial"/>
              </a:rPr>
              <a:t>Facilitator notes: </a:t>
            </a:r>
          </a:p>
          <a:p>
            <a:pPr marL="0" lvl="0" indent="0" algn="l" rtl="0">
              <a:lnSpc>
                <a:spcPct val="100000"/>
              </a:lnSpc>
              <a:spcBef>
                <a:spcPts val="0"/>
              </a:spcBef>
              <a:spcAft>
                <a:spcPts val="0"/>
              </a:spcAft>
              <a:buClr>
                <a:srgbClr val="538CD5"/>
              </a:buClr>
              <a:buSzPts val="1200"/>
              <a:buFont typeface="Calibri"/>
              <a:buNone/>
            </a:pPr>
            <a:endParaRPr lang="en-IN" sz="1200" b="1" dirty="0">
              <a:latin typeface="Arial"/>
              <a:ea typeface="Arial"/>
              <a:cs typeface="Arial"/>
              <a:sym typeface="Arial"/>
            </a:endParaRPr>
          </a:p>
          <a:p>
            <a:pPr marL="0" lvl="0" indent="0" algn="l" rtl="0">
              <a:lnSpc>
                <a:spcPct val="100000"/>
              </a:lnSpc>
              <a:spcBef>
                <a:spcPts val="0"/>
              </a:spcBef>
              <a:spcAft>
                <a:spcPts val="0"/>
              </a:spcAft>
              <a:buClr>
                <a:srgbClr val="538CD5"/>
              </a:buClr>
              <a:buSzPts val="1200"/>
              <a:buFont typeface="Calibri"/>
              <a:buNone/>
            </a:pPr>
            <a:r>
              <a:rPr lang="en-IN" sz="1200" dirty="0">
                <a:hlinkClick r:id="rId3"/>
              </a:rPr>
              <a:t>https://www.youtube.com/watch?v=wsfuvqyW2M0</a:t>
            </a:r>
            <a:endParaRPr lang="en-IN" sz="1200" b="1" dirty="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endParaRPr lang="en-IN" sz="1200" dirty="0">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Quattrocento Sans"/>
              <a:buNone/>
            </a:pPr>
            <a:r>
              <a:rPr lang="en-IN" sz="1200" dirty="0">
                <a:latin typeface="Arial"/>
                <a:ea typeface="Arial"/>
                <a:cs typeface="Arial"/>
                <a:sym typeface="Arial"/>
              </a:rPr>
              <a:t>It is only recommended that this slide be presented for those participants/audience groups with less experience in disability inclusion as it speaks more towards shifting their own perceptions about disability from a personal perspective – so it is more for their personal growth and understanding than being relevant specifically to the humanitarian context. </a:t>
            </a:r>
          </a:p>
          <a:p>
            <a:pPr marL="0" marR="0" lvl="0" indent="0" algn="l" rtl="0">
              <a:lnSpc>
                <a:spcPct val="100000"/>
              </a:lnSpc>
              <a:spcBef>
                <a:spcPts val="0"/>
              </a:spcBef>
              <a:spcAft>
                <a:spcPts val="0"/>
              </a:spcAft>
              <a:buClr>
                <a:schemeClr val="dk1"/>
              </a:buClr>
              <a:buSzPts val="1800"/>
              <a:buFont typeface="Quattrocento Sans"/>
              <a:buNone/>
            </a:pPr>
            <a:r>
              <a:rPr lang="en-IN" sz="1200" dirty="0">
                <a:latin typeface="Arial"/>
                <a:ea typeface="Arial"/>
                <a:cs typeface="Arial"/>
                <a:sym typeface="Arial"/>
              </a:rPr>
              <a:t>Only play, if time allows https://www.youtube.com/watch?v=wsfuvqyW2M0 </a:t>
            </a:r>
          </a:p>
          <a:p>
            <a:pPr marL="0" lvl="0" indent="0" algn="l" rtl="0">
              <a:lnSpc>
                <a:spcPct val="100000"/>
              </a:lnSpc>
              <a:spcBef>
                <a:spcPts val="0"/>
              </a:spcBef>
              <a:spcAft>
                <a:spcPts val="0"/>
              </a:spcAft>
              <a:buClr>
                <a:schemeClr val="dk1"/>
              </a:buClr>
              <a:buSzPts val="1200"/>
              <a:buFont typeface="Calibri"/>
              <a:buNone/>
            </a:pPr>
            <a:endParaRPr lang="en-IN" sz="1200" dirty="0">
              <a:latin typeface="Arial"/>
              <a:ea typeface="Arial"/>
              <a:cs typeface="Arial"/>
              <a:sym typeface="Arial"/>
            </a:endParaRPr>
          </a:p>
          <a:p>
            <a:pPr marL="0" marR="0" lvl="0" indent="0" algn="l" rtl="0">
              <a:lnSpc>
                <a:spcPct val="100000"/>
              </a:lnSpc>
              <a:spcBef>
                <a:spcPts val="0"/>
              </a:spcBef>
              <a:spcAft>
                <a:spcPts val="0"/>
              </a:spcAft>
              <a:buClr>
                <a:srgbClr val="538CD5"/>
              </a:buClr>
              <a:buSzPts val="1200"/>
              <a:buFont typeface="Calibri"/>
              <a:buNone/>
            </a:pPr>
            <a:r>
              <a:rPr lang="en-IN" sz="1200" dirty="0">
                <a:latin typeface="Arial"/>
                <a:ea typeface="Arial"/>
                <a:cs typeface="Arial"/>
                <a:sym typeface="Arial"/>
              </a:rPr>
              <a:t>The journey towards inclusion involves building understanding around disability inclusion in all stakeholders, including persons with disabilities themselves. Play the video to illustrate this (click on link embedded in picture) – </a:t>
            </a:r>
          </a:p>
          <a:p>
            <a:pPr marL="0" marR="0" lvl="0" indent="0" algn="l" rtl="0">
              <a:lnSpc>
                <a:spcPct val="100000"/>
              </a:lnSpc>
              <a:spcBef>
                <a:spcPts val="0"/>
              </a:spcBef>
              <a:spcAft>
                <a:spcPts val="0"/>
              </a:spcAft>
              <a:buClr>
                <a:srgbClr val="538CD5"/>
              </a:buClr>
              <a:buSzPts val="1200"/>
              <a:buFont typeface="Calibri"/>
              <a:buNone/>
            </a:pPr>
            <a:endParaRPr lang="en-IN" sz="1200" dirty="0">
              <a:latin typeface="Arial"/>
              <a:ea typeface="Arial"/>
              <a:cs typeface="Arial"/>
              <a:sym typeface="Arial"/>
            </a:endParaRPr>
          </a:p>
          <a:p>
            <a:pPr marL="0" marR="0" lvl="0" indent="0" algn="l" rtl="0">
              <a:lnSpc>
                <a:spcPct val="100000"/>
              </a:lnSpc>
              <a:spcBef>
                <a:spcPts val="0"/>
              </a:spcBef>
              <a:spcAft>
                <a:spcPts val="0"/>
              </a:spcAft>
              <a:buClr>
                <a:srgbClr val="538CD5"/>
              </a:buClr>
              <a:buSzPts val="1200"/>
              <a:buFont typeface="Calibri"/>
              <a:buNone/>
            </a:pPr>
            <a:r>
              <a:rPr lang="en-IN" sz="1200" b="1" dirty="0">
                <a:latin typeface="Arial"/>
                <a:ea typeface="Arial"/>
                <a:cs typeface="Arial"/>
                <a:sym typeface="Arial"/>
              </a:rPr>
              <a:t>Accessibility note:</a:t>
            </a:r>
            <a:r>
              <a:rPr lang="en-IN" sz="1200" dirty="0">
                <a:latin typeface="Arial"/>
                <a:ea typeface="Arial"/>
                <a:cs typeface="Arial"/>
                <a:sym typeface="Arial"/>
              </a:rPr>
              <a:t> English subtitles and narration but no Sign Language (play from 2.06 onward if time constrained)</a:t>
            </a:r>
          </a:p>
          <a:p>
            <a:pPr marL="0" lvl="0" indent="0" algn="l" rtl="0">
              <a:lnSpc>
                <a:spcPct val="100000"/>
              </a:lnSpc>
              <a:spcBef>
                <a:spcPts val="0"/>
              </a:spcBef>
              <a:spcAft>
                <a:spcPts val="0"/>
              </a:spcAft>
              <a:buClr>
                <a:schemeClr val="dk1"/>
              </a:buClr>
              <a:buSzPts val="1200"/>
              <a:buFont typeface="Calibri"/>
              <a:buNone/>
            </a:pPr>
            <a:endParaRPr lang="en-IN" sz="1200" dirty="0">
              <a:latin typeface="Arial"/>
              <a:ea typeface="Arial"/>
              <a:cs typeface="Arial"/>
              <a:sym typeface="Arial"/>
            </a:endParaRPr>
          </a:p>
          <a:p>
            <a:pPr marL="0" lvl="0" indent="0" algn="l" rtl="0">
              <a:lnSpc>
                <a:spcPct val="100000"/>
              </a:lnSpc>
              <a:spcBef>
                <a:spcPts val="0"/>
              </a:spcBef>
              <a:spcAft>
                <a:spcPts val="0"/>
              </a:spcAft>
              <a:buClr>
                <a:srgbClr val="538CD5"/>
              </a:buClr>
              <a:buSzPts val="1200"/>
              <a:buFont typeface="Calibri"/>
              <a:buNone/>
            </a:pPr>
            <a:r>
              <a:rPr lang="en-IN" sz="1200" b="1" dirty="0">
                <a:latin typeface="Arial"/>
                <a:ea typeface="Arial"/>
                <a:cs typeface="Arial"/>
                <a:sym typeface="Arial"/>
              </a:rPr>
              <a:t>Note:</a:t>
            </a:r>
            <a:endParaRPr lang="en-IN" sz="1200" dirty="0">
              <a:latin typeface="Arial"/>
              <a:ea typeface="Arial"/>
              <a:cs typeface="Arial"/>
              <a:sym typeface="Arial"/>
            </a:endParaRPr>
          </a:p>
          <a:p>
            <a:pPr marL="0" lvl="0" indent="0" algn="l" rtl="0">
              <a:lnSpc>
                <a:spcPct val="100000"/>
              </a:lnSpc>
              <a:spcBef>
                <a:spcPts val="0"/>
              </a:spcBef>
              <a:spcAft>
                <a:spcPts val="0"/>
              </a:spcAft>
              <a:buClr>
                <a:srgbClr val="538CD5"/>
              </a:buClr>
              <a:buSzPts val="1200"/>
              <a:buFont typeface="Calibri"/>
              <a:buNone/>
            </a:pPr>
            <a:r>
              <a:rPr lang="en-IN" sz="1200" dirty="0">
                <a:latin typeface="Arial"/>
                <a:ea typeface="Arial"/>
                <a:cs typeface="Arial"/>
                <a:sym typeface="Arial"/>
              </a:rPr>
              <a:t>It is possible to substitute this video with a live guest speaker who is able to deliver the message of the importance of empowerment, participation, and dignity amongst persons with a disability – This would allow for a locally relevant representative who is more relatable to the audience involved in the training.</a:t>
            </a:r>
          </a:p>
        </p:txBody>
      </p:sp>
      <p:sp>
        <p:nvSpPr>
          <p:cNvPr id="4" name="Foliennummernplatzhalter 3">
            <a:extLst>
              <a:ext uri="{FF2B5EF4-FFF2-40B4-BE49-F238E27FC236}">
                <a16:creationId xmlns:a16="http://schemas.microsoft.com/office/drawing/2014/main" id="{BD1BDFB7-E96A-7F4A-F5B9-31A911B90725}"/>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231002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200" b="1" dirty="0">
                <a:latin typeface="Arial"/>
                <a:ea typeface="Arial"/>
                <a:cs typeface="Arial"/>
                <a:sym typeface="Arial"/>
              </a:rPr>
              <a:t>Facilitator Notes:</a:t>
            </a:r>
            <a:endParaRPr lang="en-IN" sz="1200" dirty="0">
              <a:latin typeface="Calibri"/>
              <a:ea typeface="Calibri"/>
              <a:cs typeface="Calibri"/>
              <a:sym typeface="Calibri"/>
            </a:endParaRP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How do we empower Persons with Disabilities within affected communities?</a:t>
            </a: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 </a:t>
            </a:r>
          </a:p>
          <a:p>
            <a:pPr marL="457200" lvl="0" indent="-342900" algn="just" rtl="0">
              <a:lnSpc>
                <a:spcPct val="107000"/>
              </a:lnSpc>
              <a:spcBef>
                <a:spcPts val="800"/>
              </a:spcBef>
              <a:spcAft>
                <a:spcPts val="0"/>
              </a:spcAft>
              <a:buSzPts val="1800"/>
              <a:buChar char="●"/>
            </a:pPr>
            <a:r>
              <a:rPr lang="en-IN" sz="1200" dirty="0">
                <a:latin typeface="Arial"/>
                <a:ea typeface="Arial"/>
                <a:cs typeface="Arial"/>
                <a:sym typeface="Arial"/>
              </a:rPr>
              <a:t>Consult directly with persons with disabilities in order to make inclusive decisions from programme assessment phase to design, planning, implementation and monitoring and evaluation – this empowers persons with disabilities to ensure the impact of inclusive food security and nutrition humanitarian action is realised as a ‘lived’ rather than ‘conceptual’ experience.</a:t>
            </a:r>
          </a:p>
          <a:p>
            <a:pPr marL="457200" lvl="0" indent="-342900" algn="just" rtl="0">
              <a:lnSpc>
                <a:spcPct val="107000"/>
              </a:lnSpc>
              <a:spcBef>
                <a:spcPts val="0"/>
              </a:spcBef>
              <a:spcAft>
                <a:spcPts val="0"/>
              </a:spcAft>
              <a:buSzPts val="1800"/>
              <a:buChar char="●"/>
            </a:pPr>
            <a:r>
              <a:rPr lang="en-IN" sz="1200" dirty="0">
                <a:latin typeface="Arial"/>
                <a:ea typeface="Arial"/>
                <a:cs typeface="Arial"/>
                <a:sym typeface="Arial"/>
              </a:rPr>
              <a:t>Raise awareness on rights of persons with disabilities amongst all stakeholders (including persons with disabilities and their support network) and within the broader community - Not only should persons with disabilities be capacitated with skills needed to participate equitably in humanitarian food security and nutrition programmes, but they should also be made aware of their human rights to dignity, equitable access and participation, and protection and safety. Furthermore, channels to report and address human rights violations must be made accessible and known.</a:t>
            </a:r>
          </a:p>
          <a:p>
            <a:pPr marL="457200" lvl="0" indent="-342900" algn="just" rtl="0">
              <a:lnSpc>
                <a:spcPct val="107000"/>
              </a:lnSpc>
              <a:spcBef>
                <a:spcPts val="0"/>
              </a:spcBef>
              <a:spcAft>
                <a:spcPts val="0"/>
              </a:spcAft>
              <a:buSzPts val="1800"/>
              <a:buChar char="●"/>
            </a:pPr>
            <a:r>
              <a:rPr lang="en-IN" sz="1200" dirty="0">
                <a:latin typeface="Arial"/>
                <a:ea typeface="Arial"/>
                <a:cs typeface="Arial"/>
                <a:sym typeface="Arial"/>
              </a:rPr>
              <a:t>Humanitarian stakeholders from Food Security and Nutrition programming need to work with persons with disabilities to strengthen and extend their capacities. </a:t>
            </a:r>
          </a:p>
          <a:p>
            <a:pPr marL="457200" lvl="0" indent="-342900" algn="just" rtl="0">
              <a:lnSpc>
                <a:spcPct val="107000"/>
              </a:lnSpc>
              <a:spcBef>
                <a:spcPts val="0"/>
              </a:spcBef>
              <a:spcAft>
                <a:spcPts val="0"/>
              </a:spcAft>
              <a:buSzPts val="1800"/>
              <a:buChar char="●"/>
            </a:pPr>
            <a:r>
              <a:rPr lang="en-IN" sz="1200" dirty="0">
                <a:latin typeface="Arial"/>
                <a:ea typeface="Arial"/>
                <a:cs typeface="Arial"/>
                <a:sym typeface="Arial"/>
              </a:rPr>
              <a:t>Support the setup and/or formation of peer support groups, OPDs, and self-advocates should they be interested to have organised platforms to engage, share, and problem solve. Having experience of disability provides valuable insights and learning from each other’s experiences.  Empowerment through knowledge sharing, representation and joined actions is key.</a:t>
            </a: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 </a:t>
            </a:r>
            <a:r>
              <a:rPr lang="en-IN" sz="1200" b="1" dirty="0">
                <a:latin typeface="Arial"/>
                <a:ea typeface="Arial"/>
                <a:cs typeface="Arial"/>
                <a:sym typeface="Arial"/>
              </a:rPr>
              <a:t>Examples</a:t>
            </a:r>
            <a:r>
              <a:rPr lang="en-IN" sz="1200" dirty="0">
                <a:latin typeface="Arial"/>
                <a:ea typeface="Arial"/>
                <a:cs typeface="Arial"/>
                <a:sym typeface="Arial"/>
              </a:rPr>
              <a:t>:</a:t>
            </a:r>
          </a:p>
          <a:p>
            <a:pPr marL="457200" lvl="0" indent="-342900" algn="just" rtl="0">
              <a:lnSpc>
                <a:spcPct val="107000"/>
              </a:lnSpc>
              <a:spcBef>
                <a:spcPts val="800"/>
              </a:spcBef>
              <a:spcAft>
                <a:spcPts val="0"/>
              </a:spcAft>
              <a:buSzPts val="1800"/>
              <a:buChar char="●"/>
            </a:pPr>
            <a:r>
              <a:rPr lang="en-IN" sz="1200" dirty="0">
                <a:latin typeface="Arial"/>
                <a:ea typeface="Arial"/>
                <a:cs typeface="Arial"/>
                <a:sym typeface="Arial"/>
              </a:rPr>
              <a:t>Provide persons with disabilities with access to leadership development skills so as to participate in driving inclusion within the affected population.</a:t>
            </a:r>
          </a:p>
          <a:p>
            <a:pPr marL="457200" lvl="0" indent="-342900" algn="just" rtl="0">
              <a:lnSpc>
                <a:spcPct val="107000"/>
              </a:lnSpc>
              <a:spcBef>
                <a:spcPts val="0"/>
              </a:spcBef>
              <a:spcAft>
                <a:spcPts val="0"/>
              </a:spcAft>
              <a:buSzPts val="1800"/>
              <a:buChar char="●"/>
            </a:pPr>
            <a:r>
              <a:rPr lang="en-IN" sz="1200" dirty="0">
                <a:latin typeface="Arial"/>
                <a:ea typeface="Arial"/>
                <a:cs typeface="Arial"/>
                <a:sym typeface="Arial"/>
              </a:rPr>
              <a:t>Recruit staff with disabilities to ensure that diversity is represented within the team from a lived experience perspective.</a:t>
            </a:r>
          </a:p>
          <a:p>
            <a:pPr marL="457200" lvl="0" indent="-342900" algn="just" rtl="0">
              <a:lnSpc>
                <a:spcPct val="107000"/>
              </a:lnSpc>
              <a:spcBef>
                <a:spcPts val="0"/>
              </a:spcBef>
              <a:spcAft>
                <a:spcPts val="0"/>
              </a:spcAft>
              <a:buSzPts val="1800"/>
              <a:buChar char="●"/>
            </a:pPr>
            <a:r>
              <a:rPr lang="en-IN" sz="1200" dirty="0">
                <a:latin typeface="Arial"/>
                <a:ea typeface="Arial"/>
                <a:cs typeface="Arial"/>
                <a:sym typeface="Arial"/>
              </a:rPr>
              <a:t>Partner with OPDs and persons with disabilities to develop and deliver training.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0237443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800" b="1" dirty="0">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IN" sz="1800" b="1" dirty="0">
              <a:latin typeface="Arial"/>
              <a:ea typeface="Arial"/>
              <a:cs typeface="Arial"/>
              <a:sym typeface="Arial"/>
            </a:endParaRPr>
          </a:p>
          <a:p>
            <a:pPr marL="0" lvl="0" indent="0" algn="just" rtl="0">
              <a:lnSpc>
                <a:spcPct val="107000"/>
              </a:lnSpc>
              <a:spcBef>
                <a:spcPts val="0"/>
              </a:spcBef>
              <a:spcAft>
                <a:spcPts val="0"/>
              </a:spcAft>
              <a:buSzPts val="1400"/>
              <a:buNone/>
            </a:pPr>
            <a:r>
              <a:rPr lang="en-IN" sz="1800" dirty="0">
                <a:latin typeface="Arial"/>
                <a:ea typeface="Arial"/>
                <a:cs typeface="Arial"/>
                <a:sym typeface="Arial"/>
              </a:rPr>
              <a:t>Based on interests and priorities, </a:t>
            </a:r>
          </a:p>
          <a:p>
            <a:pPr marL="457200" lvl="0" indent="-342900" algn="l" rtl="0">
              <a:lnSpc>
                <a:spcPct val="100000"/>
              </a:lnSpc>
              <a:spcBef>
                <a:spcPts val="800"/>
              </a:spcBef>
              <a:spcAft>
                <a:spcPts val="0"/>
              </a:spcAft>
              <a:buSzPts val="1800"/>
              <a:buFont typeface="Arial"/>
              <a:buChar char="●"/>
            </a:pPr>
            <a:r>
              <a:rPr lang="en-IN" sz="1800" dirty="0">
                <a:latin typeface="Arial"/>
                <a:ea typeface="Arial"/>
                <a:cs typeface="Arial"/>
                <a:sym typeface="Arial"/>
              </a:rPr>
              <a:t>Humanitarian stakeholders, including OPDs, may require space to adapt their knowledge and skills around disability inclusion and rights </a:t>
            </a:r>
          </a:p>
          <a:p>
            <a:pPr marL="457200" lvl="0" indent="-342900" algn="l" rtl="0">
              <a:lnSpc>
                <a:spcPct val="100000"/>
              </a:lnSpc>
              <a:spcBef>
                <a:spcPts val="0"/>
              </a:spcBef>
              <a:spcAft>
                <a:spcPts val="0"/>
              </a:spcAft>
              <a:buSzPts val="1800"/>
              <a:buFont typeface="Arial"/>
              <a:buChar char="●"/>
            </a:pPr>
            <a:r>
              <a:rPr lang="en-IN" sz="1800" dirty="0">
                <a:latin typeface="Arial"/>
                <a:ea typeface="Arial"/>
                <a:cs typeface="Arial"/>
                <a:sym typeface="Arial"/>
              </a:rPr>
              <a:t>Persons with disabilities and OPDs that wish to engage on humanitarian action may require opportunities to expand knowledge and skills on humanitarian action. For instance OPDs, may require information/ understanding on humanitarian processes, systems and sectors, so they can meaningfully contribute 	to the humanitarian program cycle</a:t>
            </a:r>
          </a:p>
          <a:p>
            <a:pPr marL="0" lvl="0" indent="0" algn="just" rtl="0">
              <a:lnSpc>
                <a:spcPct val="107000"/>
              </a:lnSpc>
              <a:spcBef>
                <a:spcPts val="800"/>
              </a:spcBef>
              <a:spcAft>
                <a:spcPts val="0"/>
              </a:spcAft>
              <a:buSzPts val="1400"/>
              <a:buNone/>
            </a:pPr>
            <a:r>
              <a:rPr lang="en-IN" sz="1800" dirty="0">
                <a:latin typeface="Arial"/>
                <a:ea typeface="Arial"/>
                <a:cs typeface="Arial"/>
                <a:sym typeface="Arial"/>
              </a:rPr>
              <a:t>Capacity development may take many forms. Consider, for instance: </a:t>
            </a:r>
          </a:p>
          <a:p>
            <a:pPr marL="457200" lvl="0" indent="-342900" algn="just" rtl="0">
              <a:lnSpc>
                <a:spcPct val="107000"/>
              </a:lnSpc>
              <a:spcBef>
                <a:spcPts val="800"/>
              </a:spcBef>
              <a:spcAft>
                <a:spcPts val="0"/>
              </a:spcAft>
              <a:buSzPts val="1800"/>
              <a:buFont typeface="Arial"/>
              <a:buChar char="●"/>
            </a:pPr>
            <a:r>
              <a:rPr lang="en-IN" sz="1800" dirty="0">
                <a:latin typeface="Arial"/>
                <a:ea typeface="Arial"/>
                <a:cs typeface="Arial"/>
                <a:sym typeface="Arial"/>
              </a:rPr>
              <a:t>Introducing sensitization, training and learning sessions</a:t>
            </a:r>
          </a:p>
          <a:p>
            <a:pPr marL="457200" lvl="0" indent="-342900" algn="just" rtl="0">
              <a:lnSpc>
                <a:spcPct val="107000"/>
              </a:lnSpc>
              <a:spcBef>
                <a:spcPts val="0"/>
              </a:spcBef>
              <a:spcAft>
                <a:spcPts val="0"/>
              </a:spcAft>
              <a:buSzPts val="1800"/>
              <a:buFont typeface="Arial"/>
              <a:buChar char="●"/>
            </a:pPr>
            <a:r>
              <a:rPr lang="en-IN" sz="1800" dirty="0">
                <a:latin typeface="Arial"/>
                <a:ea typeface="Arial"/>
                <a:cs typeface="Arial"/>
                <a:sym typeface="Arial"/>
              </a:rPr>
              <a:t>Sessions to coach and mentor staff</a:t>
            </a:r>
          </a:p>
          <a:p>
            <a:pPr marL="457200" lvl="0" indent="-342900" algn="just" rtl="0">
              <a:lnSpc>
                <a:spcPct val="107000"/>
              </a:lnSpc>
              <a:spcBef>
                <a:spcPts val="0"/>
              </a:spcBef>
              <a:spcAft>
                <a:spcPts val="0"/>
              </a:spcAft>
              <a:buSzPts val="1800"/>
              <a:buFont typeface="Arial"/>
              <a:buChar char="●"/>
            </a:pPr>
            <a:r>
              <a:rPr lang="en-IN" sz="1800" dirty="0">
                <a:latin typeface="Arial"/>
                <a:ea typeface="Arial"/>
                <a:cs typeface="Arial"/>
                <a:sym typeface="Arial"/>
              </a:rPr>
              <a:t>Revising training tools, including induction and training courses</a:t>
            </a:r>
          </a:p>
          <a:p>
            <a:pPr marL="457200" lvl="0" indent="-342900" algn="just" rtl="0">
              <a:lnSpc>
                <a:spcPct val="107000"/>
              </a:lnSpc>
              <a:spcBef>
                <a:spcPts val="0"/>
              </a:spcBef>
              <a:spcAft>
                <a:spcPts val="0"/>
              </a:spcAft>
              <a:buSzPts val="1800"/>
              <a:buFont typeface="Arial"/>
              <a:buChar char="●"/>
            </a:pPr>
            <a:r>
              <a:rPr lang="en-IN" sz="1800" dirty="0">
                <a:latin typeface="Arial"/>
                <a:ea typeface="Arial"/>
                <a:cs typeface="Arial"/>
                <a:sym typeface="Arial"/>
              </a:rPr>
              <a:t>Creating communities of practice</a:t>
            </a:r>
          </a:p>
          <a:p>
            <a:pPr marL="457200" lvl="0" indent="-342900" algn="just" rtl="0">
              <a:lnSpc>
                <a:spcPct val="107000"/>
              </a:lnSpc>
              <a:spcBef>
                <a:spcPts val="0"/>
              </a:spcBef>
              <a:spcAft>
                <a:spcPts val="0"/>
              </a:spcAft>
              <a:buSzPts val="1800"/>
              <a:buFont typeface="Arial"/>
              <a:buChar char="●"/>
            </a:pPr>
            <a:r>
              <a:rPr lang="en-IN" sz="1800" dirty="0">
                <a:latin typeface="Arial"/>
                <a:ea typeface="Arial"/>
                <a:cs typeface="Arial"/>
                <a:sym typeface="Arial"/>
              </a:rPr>
              <a:t>Collecting experiences (lessons learned) and identifying good practices; </a:t>
            </a:r>
          </a:p>
          <a:p>
            <a:pPr marL="457200" lvl="0" indent="-342900" algn="just" rtl="0">
              <a:lnSpc>
                <a:spcPct val="107000"/>
              </a:lnSpc>
              <a:spcBef>
                <a:spcPts val="0"/>
              </a:spcBef>
              <a:spcAft>
                <a:spcPts val="0"/>
              </a:spcAft>
              <a:buSzPts val="1800"/>
              <a:buFont typeface="Arial"/>
              <a:buChar char="●"/>
            </a:pPr>
            <a:r>
              <a:rPr lang="en-IN" sz="1800" dirty="0">
                <a:latin typeface="Arial"/>
                <a:ea typeface="Arial"/>
                <a:cs typeface="Arial"/>
                <a:sym typeface="Arial"/>
              </a:rPr>
              <a:t>Providing technical support, including disability inclusion experts; communicating skills through advice and help desks, etc.</a:t>
            </a:r>
          </a:p>
          <a:p>
            <a:pPr marL="0" lvl="0" indent="0" algn="just" rtl="0">
              <a:lnSpc>
                <a:spcPct val="107000"/>
              </a:lnSpc>
              <a:spcBef>
                <a:spcPts val="800"/>
              </a:spcBef>
              <a:spcAft>
                <a:spcPts val="0"/>
              </a:spcAft>
              <a:buSzPts val="1400"/>
              <a:buNone/>
            </a:pPr>
            <a:r>
              <a:rPr lang="en-IN" sz="1800" dirty="0">
                <a:latin typeface="Arial"/>
                <a:ea typeface="Arial"/>
                <a:cs typeface="Arial"/>
                <a:sym typeface="Arial"/>
              </a:rPr>
              <a:t>This often may require joined work between humanitarian actors and persons with disabilities. These steps need to be adapted and take different forms for each stakeholder, yet together empower both groups to cooperate in humanitarian action. </a:t>
            </a:r>
          </a:p>
          <a:p>
            <a:pPr marL="0" lvl="0" indent="0" algn="just" rtl="0">
              <a:lnSpc>
                <a:spcPct val="107000"/>
              </a:lnSpc>
              <a:spcBef>
                <a:spcPts val="800"/>
              </a:spcBef>
              <a:spcAft>
                <a:spcPts val="0"/>
              </a:spcAft>
              <a:buClr>
                <a:schemeClr val="dk1"/>
              </a:buClr>
              <a:buSzPts val="1200"/>
              <a:buFont typeface="Noto Sans Symbols"/>
              <a:buNone/>
            </a:pPr>
            <a:endParaRPr lang="en-IN" sz="1800" dirty="0">
              <a:latin typeface="Arial"/>
              <a:ea typeface="Arial"/>
              <a:cs typeface="Arial"/>
              <a:sym typeface="Arial"/>
            </a:endParaRPr>
          </a:p>
          <a:p>
            <a:pPr marL="800100" lvl="1" indent="-266700" algn="just" rtl="0">
              <a:lnSpc>
                <a:spcPct val="107000"/>
              </a:lnSpc>
              <a:spcBef>
                <a:spcPts val="0"/>
              </a:spcBef>
              <a:spcAft>
                <a:spcPts val="0"/>
              </a:spcAft>
              <a:buClr>
                <a:schemeClr val="dk1"/>
              </a:buClr>
              <a:buSzPts val="1200"/>
              <a:buFont typeface="Noto Sans Symbols"/>
              <a:buNone/>
            </a:pPr>
            <a:endParaRPr lang="en-IN" sz="1800" dirty="0">
              <a:latin typeface="Arial"/>
              <a:ea typeface="Arial"/>
              <a:cs typeface="Arial"/>
              <a:sym typeface="Arial"/>
            </a:endParaRPr>
          </a:p>
          <a:p>
            <a:endParaRPr lang="en-IN"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377143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200" b="1" dirty="0">
                <a:latin typeface="Arial"/>
                <a:ea typeface="Arial"/>
                <a:cs typeface="Arial"/>
                <a:sym typeface="Arial"/>
              </a:rPr>
              <a:t>Facilitator notes:</a:t>
            </a:r>
            <a:endParaRPr lang="en-IN" sz="1200" dirty="0"/>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According to the IASC Guidelines, humanitarian Food Security and Nutrition actors are expected to take four key actions to support the empowerment and capacity development of persons with disabilities, OPDs, and other relevant stakeholders to ensure the inclusion of persons with disabilities in humanitarian action. You can find these actions in Chapter 13 on page 96 in the IASC Guideline. </a:t>
            </a:r>
          </a:p>
          <a:p>
            <a:pPr marL="457200" lvl="0" indent="-342900" algn="just" rtl="0">
              <a:lnSpc>
                <a:spcPct val="107000"/>
              </a:lnSpc>
              <a:spcBef>
                <a:spcPts val="800"/>
              </a:spcBef>
              <a:spcAft>
                <a:spcPts val="0"/>
              </a:spcAft>
              <a:buSzPts val="1800"/>
              <a:buChar char="●"/>
            </a:pPr>
            <a:r>
              <a:rPr lang="en-IN" sz="1200" dirty="0">
                <a:solidFill>
                  <a:srgbClr val="0D0D0D"/>
                </a:solidFill>
                <a:latin typeface="Arial"/>
                <a:ea typeface="Arial"/>
                <a:cs typeface="Arial"/>
                <a:sym typeface="Arial"/>
              </a:rPr>
              <a:t>Mainstream protection and safeguarding measures in all food security and nutrition programming. Inform persons with disabilities of these measures and how to access them. Recognize that gendered dimensions of some protection and safeguarding risks.</a:t>
            </a:r>
          </a:p>
          <a:p>
            <a:pPr marL="457200" lvl="0" indent="-342900" algn="just" rtl="0">
              <a:lnSpc>
                <a:spcPct val="107000"/>
              </a:lnSpc>
              <a:spcBef>
                <a:spcPts val="0"/>
              </a:spcBef>
              <a:spcAft>
                <a:spcPts val="0"/>
              </a:spcAft>
              <a:buClr>
                <a:srgbClr val="0D0D0D"/>
              </a:buClr>
              <a:buSzPts val="1800"/>
              <a:buFont typeface="Arial"/>
              <a:buChar char="●"/>
            </a:pPr>
            <a:r>
              <a:rPr lang="en-IN" sz="1200" dirty="0">
                <a:solidFill>
                  <a:srgbClr val="0D0D0D"/>
                </a:solidFill>
                <a:latin typeface="Arial"/>
                <a:ea typeface="Arial"/>
                <a:cs typeface="Arial"/>
                <a:sym typeface="Arial"/>
              </a:rPr>
              <a:t>Build the capacity of OPDs to enable them to participate actively in all phases of food security and nutrition programming, including design, implementation, and monitoring. Enable them to represent the interests of persons with disabilities in coordination structures and mechanisms. </a:t>
            </a:r>
          </a:p>
          <a:p>
            <a:pPr marL="457200" lvl="0" indent="-342900" algn="just" rtl="0">
              <a:lnSpc>
                <a:spcPct val="107000"/>
              </a:lnSpc>
              <a:spcBef>
                <a:spcPts val="0"/>
              </a:spcBef>
              <a:spcAft>
                <a:spcPts val="0"/>
              </a:spcAft>
              <a:buClr>
                <a:srgbClr val="0D0D0D"/>
              </a:buClr>
              <a:buSzPts val="1800"/>
              <a:buFont typeface="Arial"/>
              <a:buChar char="●"/>
            </a:pPr>
            <a:r>
              <a:rPr lang="en-IN" sz="1200" dirty="0">
                <a:solidFill>
                  <a:srgbClr val="0D0D0D"/>
                </a:solidFill>
                <a:latin typeface="Arial"/>
                <a:ea typeface="Arial"/>
                <a:cs typeface="Arial"/>
                <a:sym typeface="Arial"/>
              </a:rPr>
              <a:t>Strengthen the capacity of food security actors to understand the risks and obstacles faced by persons with disabilities and how to remove them in compliance with humanitarian principles.</a:t>
            </a:r>
          </a:p>
          <a:p>
            <a:pPr marL="457200" lvl="0" indent="-342900" algn="just" rtl="0">
              <a:lnSpc>
                <a:spcPct val="107000"/>
              </a:lnSpc>
              <a:spcBef>
                <a:spcPts val="0"/>
              </a:spcBef>
              <a:spcAft>
                <a:spcPts val="0"/>
              </a:spcAft>
              <a:buClr>
                <a:srgbClr val="0D0D0D"/>
              </a:buClr>
              <a:buSzPts val="1800"/>
              <a:buFont typeface="Arial"/>
              <a:buChar char="●"/>
            </a:pPr>
            <a:r>
              <a:rPr lang="en-IN" sz="1200" dirty="0">
                <a:solidFill>
                  <a:srgbClr val="0D0D0D"/>
                </a:solidFill>
                <a:latin typeface="Arial"/>
                <a:ea typeface="Arial"/>
                <a:cs typeface="Arial"/>
                <a:sym typeface="Arial"/>
              </a:rPr>
              <a:t>Make food security actors aware of the rights of persons with disabilities, and the interactions between disability and age, gender, migration status, religion and sexuality. </a:t>
            </a:r>
          </a:p>
          <a:p>
            <a:pPr marL="0" lvl="0" indent="0" algn="just" rtl="0">
              <a:lnSpc>
                <a:spcPct val="107000"/>
              </a:lnSpc>
              <a:spcBef>
                <a:spcPts val="800"/>
              </a:spcBef>
              <a:spcAft>
                <a:spcPts val="0"/>
              </a:spcAft>
              <a:buSzPts val="1400"/>
              <a:buNone/>
            </a:pPr>
            <a:endParaRPr lang="en-IN" sz="1200" dirty="0">
              <a:latin typeface="Calibri"/>
              <a:ea typeface="Calibri"/>
              <a:cs typeface="Calibri"/>
              <a:sym typeface="Calibri"/>
            </a:endParaRPr>
          </a:p>
          <a:p>
            <a:endParaRPr lang="en-IN"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47060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just" rtl="0">
              <a:lnSpc>
                <a:spcPct val="150000"/>
              </a:lnSpc>
              <a:spcBef>
                <a:spcPts val="0"/>
              </a:spcBef>
              <a:spcAft>
                <a:spcPts val="0"/>
              </a:spcAft>
              <a:buClr>
                <a:schemeClr val="dk1"/>
              </a:buClr>
              <a:buSzPts val="1100"/>
              <a:buFont typeface="Arial"/>
              <a:buNone/>
            </a:pPr>
            <a:r>
              <a:rPr lang="en-US" sz="1200" b="1">
                <a:latin typeface="Arial"/>
                <a:ea typeface="Arial"/>
                <a:cs typeface="Arial"/>
                <a:sym typeface="Arial"/>
              </a:rPr>
              <a:t>Facilitator Notes:</a:t>
            </a:r>
          </a:p>
          <a:p>
            <a:pPr marL="0" lvl="0" indent="0" algn="just" rtl="0">
              <a:lnSpc>
                <a:spcPct val="115000"/>
              </a:lnSpc>
              <a:spcBef>
                <a:spcPts val="0"/>
              </a:spcBef>
              <a:spcAft>
                <a:spcPts val="0"/>
              </a:spcAft>
              <a:buClr>
                <a:schemeClr val="dk1"/>
              </a:buClr>
              <a:buSzPts val="1100"/>
              <a:buFont typeface="Arial"/>
              <a:buNone/>
            </a:pPr>
            <a:r>
              <a:rPr lang="en-US" sz="1200">
                <a:latin typeface="Arial"/>
                <a:ea typeface="Arial"/>
                <a:cs typeface="Arial"/>
                <a:sym typeface="Arial"/>
              </a:rPr>
              <a:t>Explain briefly (no need to go in detail) that the learning package is composed of 8 modules, 7 being an adaptation of the DRG modules to the Food Security sector. Module 8 focuses on Inclusive Cash &amp; Voucher Assistance in Food Security and the additional Orientation Module gives an Introduction to Food Security for participants new to food security programming.</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9445945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200" b="1" dirty="0">
                <a:latin typeface="Arial"/>
                <a:ea typeface="Arial"/>
                <a:cs typeface="Arial"/>
                <a:sym typeface="Arial"/>
              </a:rPr>
              <a:t>Facilitator Notes:</a:t>
            </a:r>
            <a:endParaRPr lang="en-IN" sz="1200" dirty="0">
              <a:latin typeface="Arial"/>
              <a:ea typeface="Arial"/>
              <a:cs typeface="Arial"/>
              <a:sym typeface="Arial"/>
            </a:endParaRP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Divide the participants into 2 groups – One group to brainstorm and discuss capacity development, and the other group to discuss empowerment. </a:t>
            </a: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 </a:t>
            </a: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Each group should select volunteers to present the group’s feedback after discussions – allow for 10 minutes of discussion, and 5 minutes for each spokesperson to share. Encourage audience to ask questions to clarify. </a:t>
            </a:r>
          </a:p>
          <a:p>
            <a:pPr marL="0" lvl="0" indent="0" algn="just" rtl="0">
              <a:lnSpc>
                <a:spcPct val="107000"/>
              </a:lnSpc>
              <a:spcBef>
                <a:spcPts val="800"/>
              </a:spcBef>
              <a:spcAft>
                <a:spcPts val="0"/>
              </a:spcAft>
              <a:buSzPts val="1400"/>
              <a:buNone/>
            </a:pPr>
            <a:endParaRPr lang="en-IN" sz="1200" dirty="0">
              <a:latin typeface="Arial"/>
              <a:ea typeface="Arial"/>
              <a:cs typeface="Arial"/>
              <a:sym typeface="Arial"/>
            </a:endParaRP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Start by saying that humanitarian stakeholders in all humanitarian programs need to develop their awareness on the rights and capacities of persons with disabilities so that inclusive and accessible programmes are designed and implemented. </a:t>
            </a: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 </a:t>
            </a:r>
          </a:p>
          <a:p>
            <a:pPr marL="0" lvl="0" indent="0" algn="just" rtl="0">
              <a:lnSpc>
                <a:spcPct val="107000"/>
              </a:lnSpc>
              <a:spcBef>
                <a:spcPts val="800"/>
              </a:spcBef>
              <a:spcAft>
                <a:spcPts val="0"/>
              </a:spcAft>
              <a:buSzPts val="1400"/>
              <a:buNone/>
            </a:pPr>
            <a:r>
              <a:rPr lang="en-IN" sz="1200" b="1" dirty="0">
                <a:latin typeface="Arial"/>
                <a:ea typeface="Arial"/>
                <a:cs typeface="Arial"/>
                <a:sym typeface="Arial"/>
              </a:rPr>
              <a:t>How do they do this?</a:t>
            </a:r>
            <a:endParaRPr lang="en-IN" sz="1200" dirty="0">
              <a:latin typeface="Arial"/>
              <a:ea typeface="Arial"/>
              <a:cs typeface="Arial"/>
              <a:sym typeface="Arial"/>
            </a:endParaRPr>
          </a:p>
          <a:p>
            <a:pPr marL="457200" lvl="0" indent="-342900" algn="just" rtl="0">
              <a:lnSpc>
                <a:spcPct val="107000"/>
              </a:lnSpc>
              <a:spcBef>
                <a:spcPts val="800"/>
              </a:spcBef>
              <a:spcAft>
                <a:spcPts val="0"/>
              </a:spcAft>
              <a:buSzPts val="1800"/>
              <a:buFont typeface="Arial"/>
              <a:buChar char="●"/>
            </a:pPr>
            <a:r>
              <a:rPr lang="en-IN" sz="1200" dirty="0">
                <a:latin typeface="Arial"/>
                <a:ea typeface="Arial"/>
                <a:cs typeface="Arial"/>
                <a:sym typeface="Arial"/>
              </a:rPr>
              <a:t>Develop knowledge on the rights of persons with disabilities</a:t>
            </a:r>
          </a:p>
          <a:p>
            <a:pPr marL="457200" lvl="0" indent="-342900" algn="just" rtl="0">
              <a:lnSpc>
                <a:spcPct val="107000"/>
              </a:lnSpc>
              <a:spcBef>
                <a:spcPts val="0"/>
              </a:spcBef>
              <a:spcAft>
                <a:spcPts val="0"/>
              </a:spcAft>
              <a:buSzPts val="1800"/>
              <a:buFont typeface="Arial"/>
              <a:buChar char="●"/>
            </a:pPr>
            <a:r>
              <a:rPr lang="en-IN" sz="1200" dirty="0">
                <a:latin typeface="Arial"/>
                <a:ea typeface="Arial"/>
                <a:cs typeface="Arial"/>
                <a:sym typeface="Arial"/>
              </a:rPr>
              <a:t>Provide technical support for adapting the design &amp; implement humanitarian food security and nutrition programmes</a:t>
            </a:r>
          </a:p>
          <a:p>
            <a:pPr marL="457200" lvl="0" indent="-342900" algn="just" rtl="0">
              <a:lnSpc>
                <a:spcPct val="107000"/>
              </a:lnSpc>
              <a:spcBef>
                <a:spcPts val="0"/>
              </a:spcBef>
              <a:spcAft>
                <a:spcPts val="0"/>
              </a:spcAft>
              <a:buSzPts val="1800"/>
              <a:buFont typeface="Arial"/>
              <a:buChar char="●"/>
            </a:pPr>
            <a:r>
              <a:rPr lang="en-IN" sz="1200" dirty="0">
                <a:latin typeface="Arial"/>
                <a:ea typeface="Arial"/>
                <a:cs typeface="Arial"/>
                <a:sym typeface="Arial"/>
              </a:rPr>
              <a:t>Learn principles and coach others to adapt practical approaches that promote inclusion and reduce barriers to inclusion.</a:t>
            </a: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 </a:t>
            </a:r>
          </a:p>
          <a:p>
            <a:pPr marL="0" lvl="0" indent="0" algn="just" rtl="0">
              <a:lnSpc>
                <a:spcPct val="107000"/>
              </a:lnSpc>
              <a:spcBef>
                <a:spcPts val="800"/>
              </a:spcBef>
              <a:spcAft>
                <a:spcPts val="0"/>
              </a:spcAft>
              <a:buSzPts val="1400"/>
              <a:buNone/>
            </a:pPr>
            <a:r>
              <a:rPr lang="en-IN" sz="1200" b="1" dirty="0">
                <a:latin typeface="Arial"/>
                <a:ea typeface="Arial"/>
                <a:cs typeface="Arial"/>
                <a:sym typeface="Arial"/>
              </a:rPr>
              <a:t>Who do you need to engage?</a:t>
            </a:r>
            <a:endParaRPr lang="en-IN" sz="1200" dirty="0">
              <a:latin typeface="Arial"/>
              <a:ea typeface="Arial"/>
              <a:cs typeface="Arial"/>
              <a:sym typeface="Arial"/>
            </a:endParaRPr>
          </a:p>
          <a:p>
            <a:pPr marL="457200" lvl="0" indent="-342900" algn="just" rtl="0">
              <a:lnSpc>
                <a:spcPct val="107000"/>
              </a:lnSpc>
              <a:spcBef>
                <a:spcPts val="800"/>
              </a:spcBef>
              <a:spcAft>
                <a:spcPts val="0"/>
              </a:spcAft>
              <a:buSzPts val="1800"/>
              <a:buFont typeface="Arial"/>
              <a:buChar char="●"/>
            </a:pPr>
            <a:r>
              <a:rPr lang="en-IN" sz="1200" dirty="0">
                <a:latin typeface="Arial"/>
                <a:ea typeface="Arial"/>
                <a:cs typeface="Arial"/>
                <a:sym typeface="Arial"/>
              </a:rPr>
              <a:t>Persons with disabilities from the affected population</a:t>
            </a:r>
          </a:p>
          <a:p>
            <a:pPr marL="457200" lvl="0" indent="-342900" algn="just" rtl="0">
              <a:lnSpc>
                <a:spcPct val="107000"/>
              </a:lnSpc>
              <a:spcBef>
                <a:spcPts val="0"/>
              </a:spcBef>
              <a:spcAft>
                <a:spcPts val="0"/>
              </a:spcAft>
              <a:buSzPts val="1800"/>
              <a:buFont typeface="Arial"/>
              <a:buChar char="●"/>
            </a:pPr>
            <a:r>
              <a:rPr lang="en-IN" sz="1200" dirty="0">
                <a:latin typeface="Arial"/>
                <a:ea typeface="Arial"/>
                <a:cs typeface="Arial"/>
                <a:sym typeface="Arial"/>
              </a:rPr>
              <a:t>OPDs from within the country, depending on their skills and expertise in disability awareness and capacity development overall</a:t>
            </a:r>
          </a:p>
          <a:p>
            <a:pPr marL="457200" lvl="0" indent="-342900" algn="just" rtl="0">
              <a:lnSpc>
                <a:spcPct val="107000"/>
              </a:lnSpc>
              <a:spcBef>
                <a:spcPts val="0"/>
              </a:spcBef>
              <a:spcAft>
                <a:spcPts val="0"/>
              </a:spcAft>
              <a:buSzPts val="1800"/>
              <a:buFont typeface="Arial"/>
              <a:buChar char="●"/>
            </a:pPr>
            <a:r>
              <a:rPr lang="en-IN" sz="1200" dirty="0">
                <a:latin typeface="Arial"/>
                <a:ea typeface="Arial"/>
                <a:cs typeface="Arial"/>
                <a:sym typeface="Arial"/>
              </a:rPr>
              <a:t>Depending on the project, this could include the need to build the capacity of all stakeholders including donors, all humanitarian actors, volunteers, staff, etc. on disability rights, inclusive programme design, implementation and monitoring and evaluation. </a:t>
            </a:r>
          </a:p>
          <a:p>
            <a:endParaRPr lang="en-IN"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23447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200" b="1" dirty="0">
                <a:latin typeface="Arial"/>
                <a:ea typeface="Arial"/>
                <a:cs typeface="Arial"/>
                <a:sym typeface="Arial"/>
              </a:rPr>
              <a:t>Facilitator Notes:</a:t>
            </a:r>
          </a:p>
          <a:p>
            <a:pPr marL="0" lvl="0" indent="0" algn="just" rtl="0">
              <a:lnSpc>
                <a:spcPct val="107000"/>
              </a:lnSpc>
              <a:spcBef>
                <a:spcPts val="0"/>
              </a:spcBef>
              <a:spcAft>
                <a:spcPts val="0"/>
              </a:spcAft>
              <a:buSzPts val="1400"/>
              <a:buNone/>
            </a:pPr>
            <a:endParaRPr lang="en-IN" sz="1200" b="1" dirty="0">
              <a:latin typeface="Arial"/>
              <a:ea typeface="Arial"/>
              <a:cs typeface="Arial"/>
              <a:sym typeface="Arial"/>
            </a:endParaRPr>
          </a:p>
          <a:p>
            <a:pPr marL="0" lvl="0" indent="0" algn="just" rtl="0">
              <a:lnSpc>
                <a:spcPct val="107000"/>
              </a:lnSpc>
              <a:spcBef>
                <a:spcPts val="0"/>
              </a:spcBef>
              <a:spcAft>
                <a:spcPts val="0"/>
              </a:spcAft>
              <a:buSzPts val="1400"/>
              <a:buNone/>
            </a:pPr>
            <a:r>
              <a:rPr lang="en-IN" sz="1200" dirty="0">
                <a:latin typeface="Arial"/>
                <a:ea typeface="Arial"/>
                <a:cs typeface="Arial"/>
                <a:sym typeface="Arial"/>
              </a:rPr>
              <a:t>Explain that we will now move to the last Must Do Action: Collect and Disaggregate Data Please note that the IASC Guidelines refers to this as “Data Collection and Monitoring.” This session will focus on the importance of disaggregated data and information on disability to ensure that humanitarian action planning, implementation and monitoring are inclusive of persons with disabilities.</a:t>
            </a:r>
          </a:p>
          <a:p>
            <a:endParaRPr lang="en-IN"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761413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Clr>
                <a:schemeClr val="dk1"/>
              </a:buClr>
              <a:buSzPts val="1200"/>
              <a:buFont typeface="Arial"/>
              <a:buNone/>
            </a:pPr>
            <a:r>
              <a:rPr lang="en-IN" sz="1200" b="1" dirty="0">
                <a:latin typeface="Arial"/>
                <a:ea typeface="Arial"/>
                <a:cs typeface="Arial"/>
                <a:sym typeface="Arial"/>
              </a:rPr>
              <a:t>Facilitator notes:</a:t>
            </a:r>
            <a:endParaRPr lang="en-IN" sz="1200" dirty="0">
              <a:latin typeface="Arial"/>
              <a:ea typeface="Arial"/>
              <a:cs typeface="Arial"/>
              <a:sym typeface="Arial"/>
            </a:endParaRPr>
          </a:p>
          <a:p>
            <a:pPr marL="0" lvl="0" indent="0" algn="just" rtl="0">
              <a:lnSpc>
                <a:spcPct val="107000"/>
              </a:lnSpc>
              <a:spcBef>
                <a:spcPts val="0"/>
              </a:spcBef>
              <a:spcAft>
                <a:spcPts val="0"/>
              </a:spcAft>
              <a:buSzPts val="1400"/>
              <a:buNone/>
            </a:pPr>
            <a:r>
              <a:rPr lang="en-IN" sz="1200" dirty="0">
                <a:latin typeface="Arial"/>
                <a:ea typeface="Arial"/>
                <a:cs typeface="Arial"/>
                <a:sym typeface="Arial"/>
              </a:rPr>
              <a:t>Say to the participants that to design, implement, and monitor inclusive humanitarian responses, it is essential to collect data on barriers, as well as on the priorities, needs, and access of persons with disabilities, and to ensure that data can be disaggregated. Without this information, exclusion often remains invisible. </a:t>
            </a:r>
          </a:p>
          <a:p>
            <a:pPr marL="0" lvl="0" indent="0" algn="just" rtl="0">
              <a:lnSpc>
                <a:spcPct val="107000"/>
              </a:lnSpc>
              <a:spcBef>
                <a:spcPts val="0"/>
              </a:spcBef>
              <a:spcAft>
                <a:spcPts val="0"/>
              </a:spcAft>
              <a:buSzPts val="1400"/>
              <a:buNone/>
            </a:pPr>
            <a:endParaRPr lang="en-IN" sz="1200" dirty="0">
              <a:latin typeface="Arial"/>
              <a:ea typeface="Arial"/>
              <a:cs typeface="Arial"/>
              <a:sym typeface="Arial"/>
            </a:endParaRPr>
          </a:p>
          <a:p>
            <a:pPr marL="0" lvl="0" indent="0" algn="just" rtl="0">
              <a:lnSpc>
                <a:spcPct val="107000"/>
              </a:lnSpc>
              <a:spcBef>
                <a:spcPts val="0"/>
              </a:spcBef>
              <a:spcAft>
                <a:spcPts val="0"/>
              </a:spcAft>
              <a:buSzPts val="1400"/>
              <a:buNone/>
            </a:pPr>
            <a:r>
              <a:rPr lang="en-IN" sz="1200" dirty="0">
                <a:latin typeface="Arial"/>
                <a:ea typeface="Arial"/>
                <a:cs typeface="Arial"/>
                <a:sym typeface="Arial"/>
              </a:rPr>
              <a:t>We will now look at four statements related to </a:t>
            </a:r>
            <a:r>
              <a:rPr lang="en-IN" sz="1200" b="1" dirty="0">
                <a:latin typeface="Arial"/>
                <a:ea typeface="Arial"/>
                <a:cs typeface="Arial"/>
                <a:sym typeface="Arial"/>
              </a:rPr>
              <a:t>data collection and persons with disabilities in humanitarian emergencies</a:t>
            </a:r>
            <a:r>
              <a:rPr lang="en-IN" sz="1200" dirty="0">
                <a:latin typeface="Arial"/>
                <a:ea typeface="Arial"/>
                <a:cs typeface="Arial"/>
                <a:sym typeface="Arial"/>
              </a:rPr>
              <a:t>. For each statement, decide whether you think it is </a:t>
            </a:r>
            <a:r>
              <a:rPr lang="en-IN" sz="1200" b="1" dirty="0">
                <a:latin typeface="Arial"/>
                <a:ea typeface="Arial"/>
                <a:cs typeface="Arial"/>
                <a:sym typeface="Arial"/>
              </a:rPr>
              <a:t>true or false</a:t>
            </a:r>
            <a:r>
              <a:rPr lang="en-IN" sz="1200" dirty="0">
                <a:latin typeface="Arial"/>
                <a:ea typeface="Arial"/>
                <a:cs typeface="Arial"/>
                <a:sym typeface="Arial"/>
              </a:rPr>
              <a:t>. We’ll discuss briefly, then reveal the answer.</a:t>
            </a:r>
          </a:p>
          <a:p>
            <a:pPr marL="0" lvl="0" indent="0" algn="l" rtl="0">
              <a:lnSpc>
                <a:spcPct val="100000"/>
              </a:lnSpc>
              <a:spcBef>
                <a:spcPts val="0"/>
              </a:spcBef>
              <a:spcAft>
                <a:spcPts val="0"/>
              </a:spcAft>
              <a:buSzPts val="1400"/>
              <a:buNone/>
            </a:pPr>
            <a:endParaRPr lang="en-IN" sz="1200"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IN" sz="1200" dirty="0">
                <a:latin typeface="Arial"/>
                <a:ea typeface="Arial"/>
                <a:cs typeface="Arial"/>
                <a:sym typeface="Arial"/>
              </a:rPr>
              <a:t>The </a:t>
            </a:r>
            <a:r>
              <a:rPr lang="en-IN" sz="1200" b="1" dirty="0">
                <a:latin typeface="Arial"/>
                <a:ea typeface="Arial"/>
                <a:cs typeface="Arial"/>
                <a:sym typeface="Arial"/>
              </a:rPr>
              <a:t>first statement</a:t>
            </a:r>
            <a:r>
              <a:rPr lang="en-IN" sz="1200" dirty="0">
                <a:latin typeface="Arial"/>
                <a:ea typeface="Arial"/>
                <a:cs typeface="Arial"/>
                <a:sym typeface="Arial"/>
              </a:rPr>
              <a:t> is: Conducting a needs assessment that is inclusive of and accessible to persons with disabilities is a  key part of upholding the humanitarian principles</a:t>
            </a:r>
            <a:r>
              <a:rPr lang="en-IN" sz="1200" dirty="0">
                <a:solidFill>
                  <a:srgbClr val="404040"/>
                </a:solidFill>
                <a:latin typeface="Arial"/>
                <a:ea typeface="Arial"/>
                <a:cs typeface="Arial"/>
                <a:sym typeface="Arial"/>
              </a:rPr>
              <a:t>. </a:t>
            </a:r>
            <a:r>
              <a:rPr lang="en-IN" sz="1200" dirty="0">
                <a:latin typeface="Arial"/>
                <a:ea typeface="Arial"/>
                <a:cs typeface="Arial"/>
                <a:sym typeface="Arial"/>
              </a:rPr>
              <a:t>Is it true or false? </a:t>
            </a:r>
            <a:r>
              <a:rPr lang="en-IN" sz="1200" i="1" dirty="0">
                <a:latin typeface="Arial"/>
                <a:ea typeface="Arial"/>
                <a:cs typeface="Arial"/>
                <a:sym typeface="Arial"/>
              </a:rPr>
              <a:t>After participants share their thoughts, advance the slide.</a:t>
            </a:r>
            <a:r>
              <a:rPr lang="en-IN" sz="1200" dirty="0">
                <a:latin typeface="Arial"/>
                <a:ea typeface="Arial"/>
                <a:cs typeface="Arial"/>
                <a:sym typeface="Arial"/>
              </a:rPr>
              <a:t> This is </a:t>
            </a:r>
            <a:r>
              <a:rPr lang="en-IN" sz="1200" b="1" dirty="0">
                <a:latin typeface="Arial"/>
                <a:ea typeface="Arial"/>
                <a:cs typeface="Arial"/>
                <a:sym typeface="Arial"/>
              </a:rPr>
              <a:t>true</a:t>
            </a:r>
            <a:r>
              <a:rPr lang="en-IN" sz="1200" dirty="0">
                <a:latin typeface="Arial"/>
                <a:ea typeface="Arial"/>
                <a:cs typeface="Arial"/>
                <a:sym typeface="Arial"/>
              </a:rPr>
              <a:t>. Inclusive and accessible assessments are essential to uphold the humanitarian principles of humanity, impartiality, and neutrality, and to ensure assistance is based on needs.</a:t>
            </a:r>
          </a:p>
          <a:p>
            <a:pPr marL="0" lvl="0" indent="0" algn="l" rtl="0">
              <a:lnSpc>
                <a:spcPct val="100000"/>
              </a:lnSpc>
              <a:spcBef>
                <a:spcPts val="0"/>
              </a:spcBef>
              <a:spcAft>
                <a:spcPts val="0"/>
              </a:spcAft>
              <a:buSzPts val="1400"/>
              <a:buNone/>
            </a:pPr>
            <a:endParaRPr lang="en-IN" sz="1200" dirty="0">
              <a:solidFill>
                <a:srgbClr val="40404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IN" sz="1200" b="1" dirty="0">
                <a:latin typeface="Arial"/>
                <a:ea typeface="Arial"/>
                <a:cs typeface="Arial"/>
                <a:sym typeface="Arial"/>
              </a:rPr>
              <a:t>Statement 2:</a:t>
            </a:r>
            <a:r>
              <a:rPr lang="en-IN" sz="1200" dirty="0">
                <a:latin typeface="Arial"/>
                <a:ea typeface="Arial"/>
                <a:cs typeface="Arial"/>
                <a:sym typeface="Arial"/>
              </a:rPr>
              <a:t> </a:t>
            </a:r>
            <a:r>
              <a:rPr lang="en-IN" sz="1200" dirty="0">
                <a:solidFill>
                  <a:schemeClr val="dk1"/>
                </a:solidFill>
                <a:latin typeface="Arial"/>
                <a:ea typeface="Arial"/>
                <a:cs typeface="Arial"/>
                <a:sym typeface="Arial"/>
              </a:rPr>
              <a:t>An estimated 15 percent of the population are at risk of not accessing humanitarian assistance if we do not disaggregate monitoring data by disability. </a:t>
            </a:r>
            <a:r>
              <a:rPr lang="en-IN" sz="1200" dirty="0">
                <a:latin typeface="Arial"/>
                <a:ea typeface="Arial"/>
                <a:cs typeface="Arial"/>
                <a:sym typeface="Arial"/>
              </a:rPr>
              <a:t>Is it true or false? </a:t>
            </a:r>
            <a:r>
              <a:rPr lang="en-IN" sz="1200" i="1" dirty="0">
                <a:latin typeface="Arial"/>
                <a:ea typeface="Arial"/>
                <a:cs typeface="Arial"/>
                <a:sym typeface="Arial"/>
              </a:rPr>
              <a:t>After participants share their thoughts, advance the slide.</a:t>
            </a:r>
            <a:r>
              <a:rPr lang="en-IN" sz="1200" dirty="0">
                <a:latin typeface="Arial"/>
                <a:ea typeface="Arial"/>
                <a:cs typeface="Arial"/>
                <a:sym typeface="Arial"/>
              </a:rPr>
              <a:t> This is </a:t>
            </a:r>
            <a:r>
              <a:rPr lang="en-IN" sz="1200" b="1" dirty="0">
                <a:latin typeface="Arial"/>
                <a:ea typeface="Arial"/>
                <a:cs typeface="Arial"/>
                <a:sym typeface="Arial"/>
              </a:rPr>
              <a:t>true</a:t>
            </a:r>
            <a:r>
              <a:rPr lang="en-IN" sz="1200" dirty="0">
                <a:latin typeface="Arial"/>
                <a:ea typeface="Arial"/>
                <a:cs typeface="Arial"/>
                <a:sym typeface="Arial"/>
              </a:rPr>
              <a:t>.</a:t>
            </a:r>
            <a:r>
              <a:rPr lang="en-IN" sz="1200" b="1" dirty="0">
                <a:latin typeface="Arial"/>
                <a:ea typeface="Arial"/>
                <a:cs typeface="Arial"/>
                <a:sym typeface="Arial"/>
              </a:rPr>
              <a:t> </a:t>
            </a:r>
            <a:r>
              <a:rPr lang="en-IN" sz="1200" dirty="0">
                <a:latin typeface="Arial"/>
                <a:ea typeface="Arial"/>
                <a:cs typeface="Arial"/>
                <a:sym typeface="Arial"/>
              </a:rPr>
              <a:t>About 16% of the population are estimated to have a disability and without disability-disaggregated data, gaps in access and outcomes remain hidden. </a:t>
            </a:r>
          </a:p>
          <a:p>
            <a:pPr marL="0" marR="0" lvl="0" indent="0" algn="l" rtl="0">
              <a:lnSpc>
                <a:spcPct val="100000"/>
              </a:lnSpc>
              <a:spcBef>
                <a:spcPts val="0"/>
              </a:spcBef>
              <a:spcAft>
                <a:spcPts val="0"/>
              </a:spcAft>
              <a:buClr>
                <a:schemeClr val="dk1"/>
              </a:buClr>
              <a:buSzPts val="1200"/>
              <a:buFont typeface="Calibri"/>
              <a:buNone/>
            </a:pPr>
            <a:endParaRPr lang="en-IN" sz="1200"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IN" sz="1200" b="1" dirty="0">
                <a:latin typeface="Arial"/>
                <a:ea typeface="Arial"/>
                <a:cs typeface="Arial"/>
                <a:sym typeface="Arial"/>
              </a:rPr>
              <a:t>Statement 3: </a:t>
            </a:r>
            <a:r>
              <a:rPr lang="en-IN" sz="1200" dirty="0">
                <a:latin typeface="Arial"/>
                <a:ea typeface="Arial"/>
                <a:cs typeface="Arial"/>
                <a:sym typeface="Arial"/>
              </a:rPr>
              <a:t>To collect data on the sub-population of persons with disabilities humanitarian actors require specific medical expertise. Is it true or false? </a:t>
            </a:r>
            <a:r>
              <a:rPr lang="en-IN" sz="1200" i="1" dirty="0">
                <a:latin typeface="Arial"/>
                <a:ea typeface="Arial"/>
                <a:cs typeface="Arial"/>
                <a:sym typeface="Arial"/>
              </a:rPr>
              <a:t>After participants share their thoughts, advance the slide.</a:t>
            </a:r>
            <a:r>
              <a:rPr lang="en-IN" sz="1200" dirty="0">
                <a:latin typeface="Arial"/>
                <a:ea typeface="Arial"/>
                <a:cs typeface="Arial"/>
                <a:sym typeface="Arial"/>
              </a:rPr>
              <a:t> This is </a:t>
            </a:r>
            <a:r>
              <a:rPr lang="en-IN" sz="1200" b="1" dirty="0">
                <a:latin typeface="Arial"/>
                <a:ea typeface="Arial"/>
                <a:cs typeface="Arial"/>
                <a:sym typeface="Arial"/>
              </a:rPr>
              <a:t>false.</a:t>
            </a:r>
            <a:r>
              <a:rPr lang="en-IN" sz="1200" dirty="0">
                <a:latin typeface="Arial"/>
                <a:ea typeface="Arial"/>
                <a:cs typeface="Arial"/>
                <a:sym typeface="Arial"/>
              </a:rPr>
              <a:t> It isn’t required to have medical understanding to collect data. It is required to have a basic understanding of the rights-based approach to disability and inclusive communication skills.</a:t>
            </a:r>
          </a:p>
          <a:p>
            <a:pPr marL="0" lvl="0" indent="0" algn="l" rtl="0">
              <a:lnSpc>
                <a:spcPct val="100000"/>
              </a:lnSpc>
              <a:spcBef>
                <a:spcPts val="0"/>
              </a:spcBef>
              <a:spcAft>
                <a:spcPts val="0"/>
              </a:spcAft>
              <a:buSzPts val="1400"/>
              <a:buNone/>
            </a:pPr>
            <a:endParaRPr lang="en-IN" sz="1200" dirty="0">
              <a:solidFill>
                <a:srgbClr val="404040"/>
              </a:solidFill>
              <a:latin typeface="Arial"/>
              <a:ea typeface="Arial"/>
              <a:cs typeface="Arial"/>
              <a:sym typeface="Arial"/>
            </a:endParaRPr>
          </a:p>
          <a:p>
            <a:pPr marL="0" lvl="0" indent="0" algn="just" rtl="0">
              <a:lnSpc>
                <a:spcPct val="100000"/>
              </a:lnSpc>
              <a:spcBef>
                <a:spcPts val="0"/>
              </a:spcBef>
              <a:spcAft>
                <a:spcPts val="0"/>
              </a:spcAft>
              <a:buSzPts val="1400"/>
              <a:buNone/>
            </a:pPr>
            <a:r>
              <a:rPr lang="en-IN" sz="1200" b="1" dirty="0">
                <a:latin typeface="Arial"/>
                <a:ea typeface="Arial"/>
                <a:cs typeface="Arial"/>
                <a:sym typeface="Arial"/>
              </a:rPr>
              <a:t>Statement 4: </a:t>
            </a:r>
            <a:r>
              <a:rPr lang="en-IN" sz="1200" dirty="0">
                <a:solidFill>
                  <a:schemeClr val="dk1"/>
                </a:solidFill>
                <a:latin typeface="Arial"/>
                <a:ea typeface="Arial"/>
                <a:cs typeface="Arial"/>
                <a:sym typeface="Arial"/>
              </a:rPr>
              <a:t>The most important type of data to collect on persons with disabilities is on numbers of persons with disabilities in a given location. </a:t>
            </a:r>
            <a:r>
              <a:rPr lang="en-IN" sz="1200" dirty="0">
                <a:solidFill>
                  <a:srgbClr val="404040"/>
                </a:solidFill>
                <a:latin typeface="Arial"/>
                <a:ea typeface="Arial"/>
                <a:cs typeface="Arial"/>
                <a:sym typeface="Arial"/>
              </a:rPr>
              <a:t>.</a:t>
            </a:r>
            <a:r>
              <a:rPr lang="en-IN" sz="1200" dirty="0">
                <a:latin typeface="Arial"/>
                <a:ea typeface="Arial"/>
                <a:cs typeface="Arial"/>
                <a:sym typeface="Arial"/>
              </a:rPr>
              <a:t> Is it true or false? </a:t>
            </a:r>
            <a:r>
              <a:rPr lang="en-IN" sz="1200" i="1" dirty="0">
                <a:latin typeface="Arial"/>
                <a:ea typeface="Arial"/>
                <a:cs typeface="Arial"/>
                <a:sym typeface="Arial"/>
              </a:rPr>
              <a:t>After participants share their thoughts, advance the slide.</a:t>
            </a:r>
            <a:r>
              <a:rPr lang="en-IN" sz="1200" dirty="0">
                <a:latin typeface="Arial"/>
                <a:ea typeface="Arial"/>
                <a:cs typeface="Arial"/>
                <a:sym typeface="Arial"/>
              </a:rPr>
              <a:t> This is </a:t>
            </a:r>
            <a:r>
              <a:rPr lang="en-IN" sz="1200" b="1" dirty="0">
                <a:latin typeface="Arial"/>
                <a:ea typeface="Arial"/>
                <a:cs typeface="Arial"/>
                <a:sym typeface="Arial"/>
              </a:rPr>
              <a:t>false</a:t>
            </a:r>
            <a:r>
              <a:rPr lang="en-IN" sz="1200" dirty="0">
                <a:latin typeface="Arial"/>
                <a:ea typeface="Arial"/>
                <a:cs typeface="Arial"/>
                <a:sym typeface="Arial"/>
              </a:rPr>
              <a:t>. Numbers alone are not sufficient. Data are needed to understand barriers, risks, access to assistance, and outcomes, so programmes can be adapted to ensure inclusion.</a:t>
            </a:r>
          </a:p>
          <a:p>
            <a:pPr marL="0" lvl="0" indent="0" algn="l" rtl="0">
              <a:lnSpc>
                <a:spcPct val="100000"/>
              </a:lnSpc>
              <a:spcBef>
                <a:spcPts val="0"/>
              </a:spcBef>
              <a:spcAft>
                <a:spcPts val="0"/>
              </a:spcAft>
              <a:buSzPts val="1400"/>
              <a:buNone/>
            </a:pPr>
            <a:endParaRPr lang="en-IN" sz="1200" dirty="0">
              <a:latin typeface="Arial"/>
              <a:ea typeface="Arial"/>
              <a:cs typeface="Arial"/>
              <a:sym typeface="Arial"/>
            </a:endParaRPr>
          </a:p>
          <a:p>
            <a:pPr marL="0" lvl="0" indent="0" algn="l" rtl="0">
              <a:lnSpc>
                <a:spcPct val="100000"/>
              </a:lnSpc>
              <a:spcBef>
                <a:spcPts val="0"/>
              </a:spcBef>
              <a:spcAft>
                <a:spcPts val="0"/>
              </a:spcAft>
              <a:buSzPts val="1400"/>
              <a:buNone/>
            </a:pPr>
            <a:r>
              <a:rPr lang="en-IN" sz="1200" dirty="0">
                <a:latin typeface="Arial"/>
                <a:ea typeface="Arial"/>
                <a:cs typeface="Arial"/>
                <a:sym typeface="Arial"/>
              </a:rPr>
              <a:t>These statements highlight why disability-inclusive data is not just about counting people, it’s about </a:t>
            </a:r>
            <a:r>
              <a:rPr lang="en-IN" sz="1200" b="1" dirty="0">
                <a:latin typeface="Arial"/>
                <a:ea typeface="Arial"/>
                <a:cs typeface="Arial"/>
                <a:sym typeface="Arial"/>
              </a:rPr>
              <a:t>understanding access, barriers, and impact</a:t>
            </a:r>
            <a:r>
              <a:rPr lang="en-IN" sz="1200" dirty="0">
                <a:latin typeface="Arial"/>
                <a:ea typeface="Arial"/>
                <a:cs typeface="Arial"/>
                <a:sym typeface="Arial"/>
              </a:rPr>
              <a:t>. In the next slides, we’ll look at practical ways to collect and use this data effectively.</a:t>
            </a:r>
          </a:p>
          <a:p>
            <a:endParaRPr lang="en-IN"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1811219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7000"/>
              </a:lnSpc>
              <a:spcBef>
                <a:spcPts val="0"/>
              </a:spcBef>
              <a:spcAft>
                <a:spcPts val="0"/>
              </a:spcAft>
              <a:buSzPts val="1400"/>
              <a:buNone/>
            </a:pPr>
            <a:r>
              <a:rPr lang="en-IN" sz="1200" b="1" dirty="0">
                <a:latin typeface="Arial"/>
                <a:ea typeface="Arial"/>
                <a:cs typeface="Arial"/>
                <a:sym typeface="Arial"/>
              </a:rPr>
              <a:t>Facilitator notes:</a:t>
            </a:r>
            <a:endParaRPr lang="en-IN" sz="1200" dirty="0">
              <a:latin typeface="Arial"/>
              <a:ea typeface="Arial"/>
              <a:cs typeface="Arial"/>
              <a:sym typeface="Arial"/>
            </a:endParaRPr>
          </a:p>
          <a:p>
            <a:pPr marL="0" lvl="0" indent="0" algn="l" rtl="0">
              <a:lnSpc>
                <a:spcPct val="107000"/>
              </a:lnSpc>
              <a:spcBef>
                <a:spcPts val="800"/>
              </a:spcBef>
              <a:spcAft>
                <a:spcPts val="0"/>
              </a:spcAft>
              <a:buSzPts val="1400"/>
              <a:buNone/>
            </a:pPr>
            <a:r>
              <a:rPr lang="en-IN" sz="1200" dirty="0">
                <a:latin typeface="Arial"/>
                <a:ea typeface="Arial"/>
                <a:cs typeface="Arial"/>
                <a:sym typeface="Arial"/>
              </a:rPr>
              <a:t>Read the different blocks taken from the IASC Guidelines Chapter 4, page 23:</a:t>
            </a:r>
            <a:endParaRPr lang="en-IN" sz="1200" dirty="0">
              <a:latin typeface="Calibri"/>
              <a:ea typeface="Calibri"/>
              <a:cs typeface="Calibri"/>
              <a:sym typeface="Calibri"/>
            </a:endParaRPr>
          </a:p>
          <a:p>
            <a:pPr marL="0" lvl="0" indent="0" algn="l" rtl="0">
              <a:lnSpc>
                <a:spcPct val="107000"/>
              </a:lnSpc>
              <a:spcBef>
                <a:spcPts val="800"/>
              </a:spcBef>
              <a:spcAft>
                <a:spcPts val="0"/>
              </a:spcAft>
              <a:buSzPts val="1400"/>
              <a:buNone/>
            </a:pPr>
            <a:r>
              <a:rPr lang="en-IN" sz="1200" dirty="0">
                <a:latin typeface="Arial"/>
                <a:ea typeface="Arial"/>
                <a:cs typeface="Arial"/>
                <a:sym typeface="Arial"/>
              </a:rPr>
              <a:t>“Quality humanitarian programming is built on an understanding of the </a:t>
            </a:r>
            <a:r>
              <a:rPr lang="en-IN" sz="1200" b="1" dirty="0">
                <a:latin typeface="Arial"/>
                <a:ea typeface="Arial"/>
                <a:cs typeface="Arial"/>
                <a:sym typeface="Arial"/>
              </a:rPr>
              <a:t>requirements and priorities </a:t>
            </a:r>
            <a:r>
              <a:rPr lang="en-IN" sz="1200" dirty="0">
                <a:latin typeface="Arial"/>
                <a:ea typeface="Arial"/>
                <a:cs typeface="Arial"/>
                <a:sym typeface="Arial"/>
              </a:rPr>
              <a:t>of persons with disabilities during a crisis.” </a:t>
            </a:r>
            <a:endParaRPr lang="en-IN" sz="1200" dirty="0">
              <a:latin typeface="Calibri"/>
              <a:ea typeface="Calibri"/>
              <a:cs typeface="Calibri"/>
              <a:sym typeface="Calibri"/>
            </a:endParaRPr>
          </a:p>
          <a:p>
            <a:pPr marL="0" lvl="0" indent="0" algn="l" rtl="0">
              <a:lnSpc>
                <a:spcPct val="107000"/>
              </a:lnSpc>
              <a:spcBef>
                <a:spcPts val="800"/>
              </a:spcBef>
              <a:spcAft>
                <a:spcPts val="0"/>
              </a:spcAft>
              <a:buSzPts val="1400"/>
              <a:buNone/>
            </a:pPr>
            <a:r>
              <a:rPr lang="en-IN" sz="1200" dirty="0">
                <a:latin typeface="Arial"/>
                <a:ea typeface="Arial"/>
                <a:cs typeface="Arial"/>
                <a:sym typeface="Arial"/>
              </a:rPr>
              <a:t>This understanding is generated by: </a:t>
            </a:r>
            <a:endParaRPr lang="en-IN" sz="1200" dirty="0">
              <a:latin typeface="Calibri"/>
              <a:ea typeface="Calibri"/>
              <a:cs typeface="Calibri"/>
              <a:sym typeface="Calibri"/>
            </a:endParaRPr>
          </a:p>
          <a:p>
            <a:pPr marL="457200" lvl="0" indent="-342900" algn="l" rtl="0">
              <a:lnSpc>
                <a:spcPct val="107000"/>
              </a:lnSpc>
              <a:spcBef>
                <a:spcPts val="800"/>
              </a:spcBef>
              <a:spcAft>
                <a:spcPts val="0"/>
              </a:spcAft>
              <a:buSzPts val="1800"/>
              <a:buFont typeface="Arial"/>
              <a:buAutoNum type="arabicPeriod"/>
            </a:pPr>
            <a:r>
              <a:rPr lang="en-IN" sz="1200" dirty="0">
                <a:latin typeface="Arial"/>
                <a:ea typeface="Arial"/>
                <a:cs typeface="Arial"/>
                <a:sym typeface="Arial"/>
              </a:rPr>
              <a:t>Identifying the population of persons with disabilities</a:t>
            </a:r>
            <a:endParaRPr lang="en-IN" sz="1200" dirty="0"/>
          </a:p>
          <a:p>
            <a:pPr marL="457200" lvl="0" indent="-342900" algn="l" rtl="0">
              <a:lnSpc>
                <a:spcPct val="107000"/>
              </a:lnSpc>
              <a:spcBef>
                <a:spcPts val="0"/>
              </a:spcBef>
              <a:spcAft>
                <a:spcPts val="0"/>
              </a:spcAft>
              <a:buSzPts val="1800"/>
              <a:buFont typeface="Arial"/>
              <a:buAutoNum type="arabicPeriod"/>
            </a:pPr>
            <a:r>
              <a:rPr lang="en-IN" sz="1200" dirty="0">
                <a:latin typeface="Arial"/>
                <a:ea typeface="Arial"/>
                <a:cs typeface="Arial"/>
                <a:sym typeface="Arial"/>
              </a:rPr>
              <a:t>Analysing the risks that persons with disabilities face and the factors that contribute to those risks</a:t>
            </a:r>
            <a:endParaRPr lang="en-IN" sz="1200" dirty="0"/>
          </a:p>
          <a:p>
            <a:pPr marL="457200" lvl="0" indent="-342900" algn="l" rtl="0">
              <a:lnSpc>
                <a:spcPct val="107000"/>
              </a:lnSpc>
              <a:spcBef>
                <a:spcPts val="0"/>
              </a:spcBef>
              <a:spcAft>
                <a:spcPts val="0"/>
              </a:spcAft>
              <a:buSzPts val="1800"/>
              <a:buFont typeface="Arial"/>
              <a:buAutoNum type="arabicPeriod"/>
            </a:pPr>
            <a:r>
              <a:rPr lang="en-IN" sz="1200" dirty="0">
                <a:latin typeface="Arial"/>
                <a:ea typeface="Arial"/>
                <a:cs typeface="Arial"/>
                <a:sym typeface="Arial"/>
              </a:rPr>
              <a:t>Identifying barriers that impede persons with disabilities from accessing humanitarian assistance</a:t>
            </a:r>
          </a:p>
          <a:p>
            <a:pPr marL="457200" lvl="0" indent="-342900" algn="l" rtl="0">
              <a:lnSpc>
                <a:spcPct val="107000"/>
              </a:lnSpc>
              <a:spcBef>
                <a:spcPts val="0"/>
              </a:spcBef>
              <a:spcAft>
                <a:spcPts val="0"/>
              </a:spcAft>
              <a:buSzPts val="1800"/>
              <a:buFont typeface="Arial"/>
              <a:buAutoNum type="arabicPeriod"/>
            </a:pPr>
            <a:r>
              <a:rPr lang="en-IN" sz="1200" dirty="0">
                <a:latin typeface="Arial"/>
                <a:ea typeface="Arial"/>
                <a:cs typeface="Arial"/>
                <a:sym typeface="Arial"/>
              </a:rPr>
              <a:t>Understanding the roles and capacities of persons with disabilities in the humanitarian response</a:t>
            </a:r>
            <a:endParaRPr lang="en-IN" sz="1200" dirty="0">
              <a:latin typeface="Calibri"/>
              <a:ea typeface="Calibri"/>
              <a:cs typeface="Calibri"/>
              <a:sym typeface="Calibri"/>
            </a:endParaRPr>
          </a:p>
          <a:p>
            <a:pPr marL="0" lvl="0" indent="0" algn="l" rtl="0">
              <a:lnSpc>
                <a:spcPct val="107000"/>
              </a:lnSpc>
              <a:spcBef>
                <a:spcPts val="800"/>
              </a:spcBef>
              <a:spcAft>
                <a:spcPts val="0"/>
              </a:spcAft>
              <a:buSzPts val="1400"/>
              <a:buNone/>
            </a:pPr>
            <a:r>
              <a:rPr lang="en-IN" sz="1200" dirty="0">
                <a:latin typeface="Arial"/>
                <a:ea typeface="Arial"/>
                <a:cs typeface="Arial"/>
                <a:sym typeface="Arial"/>
              </a:rPr>
              <a:t>Add that to build this foundation of understanding, it is important to obtain data on persons with disabilities.</a:t>
            </a:r>
            <a:endParaRPr lang="en-IN" sz="1200" dirty="0">
              <a:latin typeface="Calibri"/>
              <a:ea typeface="Calibri"/>
              <a:cs typeface="Calibri"/>
              <a:sym typeface="Calibri"/>
            </a:endParaRPr>
          </a:p>
          <a:p>
            <a:pPr marL="0" lvl="0" indent="0" algn="l" rtl="0">
              <a:lnSpc>
                <a:spcPct val="107000"/>
              </a:lnSpc>
              <a:spcBef>
                <a:spcPts val="800"/>
              </a:spcBef>
              <a:spcAft>
                <a:spcPts val="0"/>
              </a:spcAft>
              <a:buSzPts val="1400"/>
              <a:buNone/>
            </a:pPr>
            <a:r>
              <a:rPr lang="en-IN" sz="1200" dirty="0">
                <a:latin typeface="Arial"/>
                <a:ea typeface="Arial"/>
                <a:cs typeface="Arial"/>
                <a:sym typeface="Arial"/>
              </a:rPr>
              <a:t>Remind participants that, </a:t>
            </a:r>
            <a:endParaRPr lang="en-IN" sz="1200" dirty="0">
              <a:latin typeface="Calibri"/>
              <a:ea typeface="Calibri"/>
              <a:cs typeface="Calibri"/>
              <a:sym typeface="Calibri"/>
            </a:endParaRPr>
          </a:p>
          <a:p>
            <a:pPr marL="457200" lvl="0" indent="-342900" algn="l" rtl="0">
              <a:lnSpc>
                <a:spcPct val="107000"/>
              </a:lnSpc>
              <a:spcBef>
                <a:spcPts val="800"/>
              </a:spcBef>
              <a:spcAft>
                <a:spcPts val="0"/>
              </a:spcAft>
              <a:buSzPts val="1800"/>
              <a:buFont typeface="Arial"/>
              <a:buChar char="●"/>
            </a:pPr>
            <a:r>
              <a:rPr lang="en-IN" sz="1200" dirty="0">
                <a:latin typeface="Arial"/>
                <a:ea typeface="Arial"/>
                <a:cs typeface="Arial"/>
                <a:sym typeface="Arial"/>
              </a:rPr>
              <a:t>The decisions or actions that a humanitarian response needs to take will determine what type of data needs to be collected, how best to collect it, and how to interpret and act on it. </a:t>
            </a:r>
            <a:endParaRPr lang="en-IN" sz="1200" dirty="0"/>
          </a:p>
          <a:p>
            <a:pPr marL="457200" lvl="0" indent="-342900" algn="l" rtl="0">
              <a:lnSpc>
                <a:spcPct val="107000"/>
              </a:lnSpc>
              <a:spcBef>
                <a:spcPts val="0"/>
              </a:spcBef>
              <a:spcAft>
                <a:spcPts val="0"/>
              </a:spcAft>
              <a:buSzPts val="1800"/>
              <a:buFont typeface="Arial"/>
              <a:buChar char="●"/>
            </a:pPr>
            <a:r>
              <a:rPr lang="en-IN" sz="1200" dirty="0">
                <a:latin typeface="Arial"/>
                <a:ea typeface="Arial"/>
                <a:cs typeface="Arial"/>
                <a:sym typeface="Arial"/>
              </a:rPr>
              <a:t>Data can be quantitative (reflecting magnitude, scale and effects of humanitarian crises as statistics), qualitative (reflects experiential descriptions of the impact of crisis on the affected communities)</a:t>
            </a:r>
          </a:p>
          <a:p>
            <a:pPr marL="457200" lvl="0" indent="-342900" algn="l" rtl="0">
              <a:lnSpc>
                <a:spcPct val="107000"/>
              </a:lnSpc>
              <a:spcBef>
                <a:spcPts val="0"/>
              </a:spcBef>
              <a:spcAft>
                <a:spcPts val="0"/>
              </a:spcAft>
              <a:buSzPts val="1800"/>
              <a:buFont typeface="Arial"/>
              <a:buChar char="●"/>
            </a:pPr>
            <a:r>
              <a:rPr lang="en-IN" sz="1200" dirty="0">
                <a:latin typeface="Arial"/>
                <a:ea typeface="Arial"/>
                <a:cs typeface="Arial"/>
                <a:sym typeface="Arial"/>
              </a:rPr>
              <a:t>Primary data is collected directly from the affected population or Secondary data is collected from previous statistics and analytical research</a:t>
            </a:r>
            <a:endParaRPr lang="en-IN" sz="1200" dirty="0">
              <a:latin typeface="Calibri"/>
              <a:ea typeface="Calibri"/>
              <a:cs typeface="Calibri"/>
              <a:sym typeface="Calibri"/>
            </a:endParaRPr>
          </a:p>
          <a:p>
            <a:pPr marL="0" lvl="0" indent="0" algn="l" rtl="0">
              <a:lnSpc>
                <a:spcPct val="107000"/>
              </a:lnSpc>
              <a:spcBef>
                <a:spcPts val="800"/>
              </a:spcBef>
              <a:spcAft>
                <a:spcPts val="0"/>
              </a:spcAft>
              <a:buSzPts val="1400"/>
              <a:buNone/>
            </a:pPr>
            <a:endParaRPr lang="en-IN" sz="1200" dirty="0">
              <a:latin typeface="Calibri"/>
              <a:ea typeface="Calibri"/>
              <a:cs typeface="Calibri"/>
              <a:sym typeface="Calibri"/>
            </a:endParaRPr>
          </a:p>
          <a:p>
            <a:endParaRPr lang="en-IN"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4774153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7000"/>
              </a:lnSpc>
              <a:spcBef>
                <a:spcPts val="0"/>
              </a:spcBef>
              <a:spcAft>
                <a:spcPts val="0"/>
              </a:spcAft>
              <a:buClr>
                <a:schemeClr val="dk1"/>
              </a:buClr>
              <a:buSzPts val="1800"/>
              <a:buFont typeface="Arial"/>
              <a:buNone/>
            </a:pPr>
            <a:r>
              <a:rPr lang="en-IN" sz="1200" b="1" dirty="0">
                <a:latin typeface="Arial"/>
                <a:ea typeface="Arial"/>
                <a:cs typeface="Arial"/>
                <a:sym typeface="Arial"/>
              </a:rPr>
              <a:t>Facilitators notes:</a:t>
            </a:r>
            <a:endParaRPr lang="en-IN" b="1" dirty="0"/>
          </a:p>
          <a:p>
            <a:pPr marL="0" lvl="0" indent="0" algn="l" rtl="0">
              <a:lnSpc>
                <a:spcPct val="107000"/>
              </a:lnSpc>
              <a:spcBef>
                <a:spcPts val="800"/>
              </a:spcBef>
              <a:spcAft>
                <a:spcPts val="0"/>
              </a:spcAft>
              <a:buSzPts val="1400"/>
              <a:buNone/>
            </a:pPr>
            <a:r>
              <a:rPr lang="en-IN" sz="1200" dirty="0">
                <a:latin typeface="Arial"/>
                <a:ea typeface="Arial"/>
                <a:cs typeface="Arial"/>
                <a:sym typeface="Arial"/>
              </a:rPr>
              <a:t>According to the IASC Guidelines,  building an inclusive humanitarian response starts with building a foundation of understanding, and that means collecting data on persons with disabilities. </a:t>
            </a:r>
          </a:p>
          <a:p>
            <a:pPr marL="0" lvl="0" indent="0" algn="l" rtl="0">
              <a:lnSpc>
                <a:spcPct val="107000"/>
              </a:lnSpc>
              <a:spcBef>
                <a:spcPts val="800"/>
              </a:spcBef>
              <a:spcAft>
                <a:spcPts val="0"/>
              </a:spcAft>
              <a:buSzPts val="1400"/>
              <a:buNone/>
            </a:pPr>
            <a:r>
              <a:rPr lang="en-IN" sz="1200" dirty="0">
                <a:latin typeface="Arial"/>
                <a:ea typeface="Arial"/>
                <a:cs typeface="Arial"/>
                <a:sym typeface="Arial"/>
              </a:rPr>
              <a:t>Go through each of the points one by one providing examples. </a:t>
            </a:r>
          </a:p>
          <a:p>
            <a:pPr marL="0" lvl="0" indent="0" algn="l" rtl="0">
              <a:lnSpc>
                <a:spcPct val="107000"/>
              </a:lnSpc>
              <a:spcBef>
                <a:spcPts val="800"/>
              </a:spcBef>
              <a:spcAft>
                <a:spcPts val="0"/>
              </a:spcAft>
              <a:buClr>
                <a:schemeClr val="dk1"/>
              </a:buClr>
              <a:buSzPts val="1400"/>
              <a:buFont typeface="Arial"/>
              <a:buNone/>
            </a:pPr>
            <a:r>
              <a:rPr lang="en-IN" sz="1200" dirty="0">
                <a:latin typeface="Arial"/>
                <a:ea typeface="Arial"/>
                <a:cs typeface="Arial"/>
                <a:sym typeface="Arial"/>
              </a:rPr>
              <a:t>Depending on what data is gathered, and its relevance to the context, disability inclusive data can contribute to the following purposes: </a:t>
            </a:r>
            <a:endParaRPr lang="en-IN" sz="1200" dirty="0"/>
          </a:p>
          <a:p>
            <a:pPr marL="0" lvl="0" indent="0" algn="l" rtl="0">
              <a:lnSpc>
                <a:spcPct val="107000"/>
              </a:lnSpc>
              <a:spcBef>
                <a:spcPts val="800"/>
              </a:spcBef>
              <a:spcAft>
                <a:spcPts val="0"/>
              </a:spcAft>
              <a:buClr>
                <a:schemeClr val="dk1"/>
              </a:buClr>
              <a:buSzPts val="1400"/>
              <a:buFont typeface="Arial"/>
              <a:buNone/>
            </a:pPr>
            <a:r>
              <a:rPr lang="en-IN" sz="1200" dirty="0">
                <a:latin typeface="Arial"/>
                <a:ea typeface="Arial"/>
                <a:cs typeface="Arial"/>
                <a:sym typeface="Arial"/>
              </a:rPr>
              <a:t> </a:t>
            </a:r>
            <a:endParaRPr lang="en-IN" sz="1200" dirty="0"/>
          </a:p>
          <a:p>
            <a:pPr marL="342900" lvl="0" indent="-342900" algn="l" rtl="0">
              <a:lnSpc>
                <a:spcPct val="107000"/>
              </a:lnSpc>
              <a:spcBef>
                <a:spcPts val="800"/>
              </a:spcBef>
              <a:spcAft>
                <a:spcPts val="0"/>
              </a:spcAft>
              <a:buClr>
                <a:schemeClr val="dk1"/>
              </a:buClr>
              <a:buSzPts val="1800"/>
              <a:buFont typeface="Times New Roman"/>
              <a:buChar char="●"/>
            </a:pPr>
            <a:r>
              <a:rPr lang="en-IN" sz="1200" dirty="0">
                <a:latin typeface="Arial"/>
                <a:ea typeface="Arial"/>
                <a:cs typeface="Arial"/>
                <a:sym typeface="Arial"/>
              </a:rPr>
              <a:t>Identify individuals with disabilities and households that include persons with disabilities, in order to monitor their situation, target assistance and set response priorities</a:t>
            </a:r>
            <a:endParaRPr lang="en-IN" sz="1200" dirty="0"/>
          </a:p>
          <a:p>
            <a:pPr marL="342900" lvl="0" indent="-342900" algn="l" rtl="0">
              <a:lnSpc>
                <a:spcPct val="107000"/>
              </a:lnSpc>
              <a:spcBef>
                <a:spcPts val="0"/>
              </a:spcBef>
              <a:spcAft>
                <a:spcPts val="0"/>
              </a:spcAft>
              <a:buClr>
                <a:schemeClr val="dk1"/>
              </a:buClr>
              <a:buSzPts val="1800"/>
              <a:buFont typeface="Times New Roman"/>
              <a:buChar char="●"/>
            </a:pPr>
            <a:r>
              <a:rPr lang="en-IN" sz="1200" dirty="0">
                <a:latin typeface="Arial"/>
                <a:ea typeface="Arial"/>
                <a:cs typeface="Arial"/>
                <a:sym typeface="Arial"/>
              </a:rPr>
              <a:t>Better informed inclusive response planning – i.e. identify percentage of Persons with disabilities in affected population to inform response planning</a:t>
            </a:r>
            <a:endParaRPr lang="en-IN" sz="1200" dirty="0"/>
          </a:p>
          <a:p>
            <a:pPr marL="342900" lvl="0" indent="-342900" algn="l" rtl="0">
              <a:lnSpc>
                <a:spcPct val="107000"/>
              </a:lnSpc>
              <a:spcBef>
                <a:spcPts val="0"/>
              </a:spcBef>
              <a:spcAft>
                <a:spcPts val="0"/>
              </a:spcAft>
              <a:buClr>
                <a:schemeClr val="dk1"/>
              </a:buClr>
              <a:buSzPts val="1800"/>
              <a:buFont typeface="Times New Roman"/>
              <a:buChar char="●"/>
            </a:pPr>
            <a:r>
              <a:rPr lang="en-IN" sz="1200" dirty="0">
                <a:latin typeface="Arial"/>
                <a:ea typeface="Arial"/>
                <a:cs typeface="Arial"/>
                <a:sym typeface="Arial"/>
              </a:rPr>
              <a:t>A deeper, more relevant understanding of barriers and risks so as to deliver and monitor access to accessible services and facilities, assistance, and to identify barriers that could impede access which must be recognised and addressed</a:t>
            </a:r>
          </a:p>
          <a:p>
            <a:pPr marL="342900" lvl="0" indent="-342900" algn="l" rtl="0">
              <a:lnSpc>
                <a:spcPct val="107000"/>
              </a:lnSpc>
              <a:spcBef>
                <a:spcPts val="0"/>
              </a:spcBef>
              <a:spcAft>
                <a:spcPts val="0"/>
              </a:spcAft>
              <a:buClr>
                <a:schemeClr val="dk1"/>
              </a:buClr>
              <a:buSzPts val="1800"/>
              <a:buFont typeface="Times New Roman"/>
              <a:buChar char="●"/>
            </a:pPr>
            <a:r>
              <a:rPr lang="en-IN" sz="1200" dirty="0">
                <a:latin typeface="Arial"/>
                <a:ea typeface="Arial"/>
                <a:cs typeface="Arial"/>
                <a:sym typeface="Arial"/>
              </a:rPr>
              <a:t>Better identification of needs and priorities – i.e. identify targeted assistance, response priorities &amp; monitoring based on risk profile etc.</a:t>
            </a:r>
          </a:p>
          <a:p>
            <a:pPr marL="342900" lvl="0" indent="-342900" algn="l" rtl="0">
              <a:lnSpc>
                <a:spcPct val="107000"/>
              </a:lnSpc>
              <a:spcBef>
                <a:spcPts val="0"/>
              </a:spcBef>
              <a:spcAft>
                <a:spcPts val="0"/>
              </a:spcAft>
              <a:buClr>
                <a:schemeClr val="dk1"/>
              </a:buClr>
              <a:buSzPts val="1800"/>
              <a:buFont typeface="Times New Roman"/>
              <a:buChar char="●"/>
            </a:pPr>
            <a:r>
              <a:rPr lang="en-IN" sz="1200" dirty="0">
                <a:latin typeface="Arial"/>
                <a:ea typeface="Arial"/>
                <a:cs typeface="Arial"/>
                <a:sym typeface="Arial"/>
              </a:rPr>
              <a:t>Identify partner capacity and resources – i.e. this allows stakeholders to identify capacity building requirements and align to networks and partnerships to demand</a:t>
            </a:r>
          </a:p>
          <a:p>
            <a:pPr marL="342900" lvl="0" indent="-342900" algn="l" rtl="0">
              <a:lnSpc>
                <a:spcPct val="107000"/>
              </a:lnSpc>
              <a:spcBef>
                <a:spcPts val="0"/>
              </a:spcBef>
              <a:spcAft>
                <a:spcPts val="0"/>
              </a:spcAft>
              <a:buClr>
                <a:schemeClr val="dk1"/>
              </a:buClr>
              <a:buSzPts val="1800"/>
              <a:buFont typeface="Times New Roman"/>
              <a:buChar char="●"/>
            </a:pPr>
            <a:r>
              <a:rPr lang="en-IN" sz="1200" dirty="0">
                <a:latin typeface="Arial"/>
                <a:ea typeface="Arial"/>
                <a:cs typeface="Arial"/>
                <a:sym typeface="Arial"/>
              </a:rPr>
              <a:t>Monitor and measure impact of services, facilities and programmes based on experiences – i.e. get valuable insight from persons with disabilities directly</a:t>
            </a:r>
            <a:endParaRPr lang="en-IN" sz="1200" dirty="0"/>
          </a:p>
          <a:p>
            <a:pPr marL="342900" lvl="0" indent="-342900" algn="l" rtl="0">
              <a:lnSpc>
                <a:spcPct val="107000"/>
              </a:lnSpc>
              <a:spcBef>
                <a:spcPts val="0"/>
              </a:spcBef>
              <a:spcAft>
                <a:spcPts val="0"/>
              </a:spcAft>
              <a:buClr>
                <a:schemeClr val="dk1"/>
              </a:buClr>
              <a:buSzPts val="1800"/>
              <a:buFont typeface="Times New Roman"/>
              <a:buChar char="●"/>
            </a:pPr>
            <a:r>
              <a:rPr lang="en-IN" sz="1200" dirty="0">
                <a:latin typeface="Arial"/>
                <a:ea typeface="Arial"/>
                <a:cs typeface="Arial"/>
                <a:sym typeface="Arial"/>
              </a:rPr>
              <a:t>Provide evidence for advocacy initiates and resource mobilisation by providing accurate and up to date data.</a:t>
            </a:r>
            <a:endParaRPr lang="en-IN" sz="1200" dirty="0"/>
          </a:p>
          <a:p>
            <a:pPr marL="0" lvl="0" indent="0" algn="l" rtl="0">
              <a:lnSpc>
                <a:spcPct val="107000"/>
              </a:lnSpc>
              <a:spcBef>
                <a:spcPts val="800"/>
              </a:spcBef>
              <a:spcAft>
                <a:spcPts val="0"/>
              </a:spcAft>
              <a:buClr>
                <a:schemeClr val="dk1"/>
              </a:buClr>
              <a:buSzPts val="1400"/>
              <a:buFont typeface="Arial"/>
              <a:buNone/>
            </a:pPr>
            <a:r>
              <a:rPr lang="en-IN" sz="1200" dirty="0">
                <a:latin typeface="Arial"/>
                <a:ea typeface="Arial"/>
                <a:cs typeface="Arial"/>
                <a:sym typeface="Arial"/>
              </a:rPr>
              <a:t>It is important to note that collecting data on persons with disabilities is not optional. For States that have ratified the CRPD, it is a legal obligation and a core part of upholding rights in humanitarian action.</a:t>
            </a:r>
            <a:endParaRPr lang="en-IN" sz="1200" dirty="0"/>
          </a:p>
          <a:p>
            <a:pPr marL="0" lvl="0" indent="0" algn="l" rtl="0">
              <a:lnSpc>
                <a:spcPct val="100000"/>
              </a:lnSpc>
              <a:spcBef>
                <a:spcPts val="0"/>
              </a:spcBef>
              <a:spcAft>
                <a:spcPts val="0"/>
              </a:spcAft>
              <a:buSzPts val="1400"/>
              <a:buNone/>
            </a:pPr>
            <a:endParaRPr lang="en-IN" dirty="0"/>
          </a:p>
          <a:p>
            <a:endParaRPr lang="en-IN"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9660512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200" b="1" dirty="0">
                <a:latin typeface="Arial"/>
                <a:ea typeface="Arial"/>
                <a:cs typeface="Arial"/>
                <a:sym typeface="Arial"/>
              </a:rPr>
              <a:t>Facilitator Notes:</a:t>
            </a:r>
            <a:endParaRPr lang="en-IN" sz="1200" dirty="0">
              <a:latin typeface="Arial"/>
              <a:ea typeface="Arial"/>
              <a:cs typeface="Arial"/>
              <a:sym typeface="Arial"/>
            </a:endParaRP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The decisions or actions that a humanitarian response programme needs to take will determine what kinds of data it needs to collect. Always consider why data are being collected on persons with disabilities. </a:t>
            </a: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Gathering of reliable information about persons with disabilities and their needs and barriers within a specific context is a key component of preparedness and how actors respond to a crisis.</a:t>
            </a: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Depending on the objective of the intervention, there are different types of information that can be collected in the humanitarian context. These include data that tells you …</a:t>
            </a:r>
          </a:p>
          <a:p>
            <a:pPr marL="457200" lvl="0" indent="-342900" algn="just" rtl="0">
              <a:lnSpc>
                <a:spcPct val="107000"/>
              </a:lnSpc>
              <a:spcBef>
                <a:spcPts val="800"/>
              </a:spcBef>
              <a:spcAft>
                <a:spcPts val="0"/>
              </a:spcAft>
              <a:buSzPts val="1800"/>
              <a:buChar char="●"/>
            </a:pPr>
            <a:r>
              <a:rPr lang="en-IN" sz="1200" dirty="0">
                <a:latin typeface="Arial"/>
                <a:ea typeface="Arial"/>
                <a:cs typeface="Arial"/>
                <a:sym typeface="Arial"/>
              </a:rPr>
              <a:t>What the priorities of persons with disabilities are in the affected community </a:t>
            </a:r>
          </a:p>
          <a:p>
            <a:pPr marL="457200" lvl="0" indent="-342900" algn="just" rtl="0">
              <a:lnSpc>
                <a:spcPct val="107000"/>
              </a:lnSpc>
              <a:spcBef>
                <a:spcPts val="0"/>
              </a:spcBef>
              <a:spcAft>
                <a:spcPts val="0"/>
              </a:spcAft>
              <a:buSzPts val="1800"/>
              <a:buChar char="●"/>
            </a:pPr>
            <a:r>
              <a:rPr lang="en-IN" sz="1200" dirty="0">
                <a:latin typeface="Arial"/>
                <a:ea typeface="Arial"/>
                <a:cs typeface="Arial"/>
                <a:sym typeface="Arial"/>
              </a:rPr>
              <a:t>What risks do persons with disabilities face? Specific to context and affected population dynamics</a:t>
            </a:r>
          </a:p>
          <a:p>
            <a:pPr marL="457200" lvl="0" indent="-342900" algn="just" rtl="0">
              <a:lnSpc>
                <a:spcPct val="107000"/>
              </a:lnSpc>
              <a:spcBef>
                <a:spcPts val="0"/>
              </a:spcBef>
              <a:spcAft>
                <a:spcPts val="0"/>
              </a:spcAft>
              <a:buSzPts val="1800"/>
              <a:buChar char="●"/>
            </a:pPr>
            <a:r>
              <a:rPr lang="en-IN" sz="1200" dirty="0">
                <a:latin typeface="Arial"/>
                <a:ea typeface="Arial"/>
                <a:cs typeface="Arial"/>
                <a:sym typeface="Arial"/>
              </a:rPr>
              <a:t>Who is at heightened risk due to and interplay of barriers and intersectional factors?</a:t>
            </a:r>
          </a:p>
          <a:p>
            <a:pPr marL="457200" lvl="0" indent="-342900" algn="just" rtl="0">
              <a:lnSpc>
                <a:spcPct val="107000"/>
              </a:lnSpc>
              <a:spcBef>
                <a:spcPts val="0"/>
              </a:spcBef>
              <a:spcAft>
                <a:spcPts val="0"/>
              </a:spcAft>
              <a:buSzPts val="1800"/>
              <a:buChar char="●"/>
            </a:pPr>
            <a:r>
              <a:rPr lang="en-IN" sz="1200" dirty="0">
                <a:latin typeface="Arial"/>
                <a:ea typeface="Arial"/>
                <a:cs typeface="Arial"/>
                <a:sym typeface="Arial"/>
              </a:rPr>
              <a:t>What barriers are experienced by persons with </a:t>
            </a:r>
            <a:r>
              <a:rPr lang="en-IN" sz="1200" dirty="0" err="1">
                <a:latin typeface="Arial"/>
                <a:ea typeface="Arial"/>
                <a:cs typeface="Arial"/>
                <a:sym typeface="Arial"/>
              </a:rPr>
              <a:t>disabilities?Environmental</a:t>
            </a:r>
            <a:r>
              <a:rPr lang="en-IN" sz="1200" dirty="0">
                <a:latin typeface="Arial"/>
                <a:ea typeface="Arial"/>
                <a:cs typeface="Arial"/>
                <a:sym typeface="Arial"/>
              </a:rPr>
              <a:t>, institutional, attitudinal, communication barriers etc</a:t>
            </a:r>
          </a:p>
          <a:p>
            <a:pPr marL="457200" lvl="0" indent="-342900" algn="just" rtl="0">
              <a:lnSpc>
                <a:spcPct val="107000"/>
              </a:lnSpc>
              <a:spcBef>
                <a:spcPts val="0"/>
              </a:spcBef>
              <a:spcAft>
                <a:spcPts val="0"/>
              </a:spcAft>
              <a:buSzPts val="1800"/>
              <a:buChar char="●"/>
            </a:pPr>
            <a:r>
              <a:rPr lang="en-IN" sz="1200" dirty="0">
                <a:latin typeface="Arial"/>
                <a:ea typeface="Arial"/>
                <a:cs typeface="Arial"/>
                <a:sym typeface="Arial"/>
              </a:rPr>
              <a:t>What enablers and resources/ capacities are present that support inclusive response? </a:t>
            </a:r>
          </a:p>
          <a:p>
            <a:pPr marL="0" lvl="0" indent="0" algn="l" rtl="0">
              <a:lnSpc>
                <a:spcPct val="110000"/>
              </a:lnSpc>
              <a:spcBef>
                <a:spcPts val="800"/>
              </a:spcBef>
              <a:spcAft>
                <a:spcPts val="0"/>
              </a:spcAft>
              <a:buSzPts val="1400"/>
              <a:buNone/>
            </a:pPr>
            <a:r>
              <a:rPr lang="en-IN" sz="1200" dirty="0">
                <a:latin typeface="Arial"/>
                <a:ea typeface="Arial"/>
                <a:cs typeface="Arial"/>
                <a:sym typeface="Arial"/>
              </a:rPr>
              <a:t>When deciding on how to gather this data, always be on the lookout for what information is needed to:</a:t>
            </a:r>
          </a:p>
          <a:p>
            <a:pPr marL="457200" lvl="0" indent="-342900" algn="l" rtl="0">
              <a:lnSpc>
                <a:spcPct val="110000"/>
              </a:lnSpc>
              <a:spcBef>
                <a:spcPts val="800"/>
              </a:spcBef>
              <a:spcAft>
                <a:spcPts val="0"/>
              </a:spcAft>
              <a:buSzPts val="1800"/>
              <a:buChar char="●"/>
            </a:pPr>
            <a:r>
              <a:rPr lang="en-IN" sz="1200" dirty="0">
                <a:latin typeface="Arial"/>
                <a:ea typeface="Arial"/>
                <a:cs typeface="Arial"/>
                <a:sym typeface="Arial"/>
              </a:rPr>
              <a:t>Fill critical information gaps</a:t>
            </a:r>
          </a:p>
          <a:p>
            <a:pPr marL="457200" lvl="0" indent="-342900" algn="l" rtl="0">
              <a:lnSpc>
                <a:spcPct val="110000"/>
              </a:lnSpc>
              <a:spcBef>
                <a:spcPts val="0"/>
              </a:spcBef>
              <a:spcAft>
                <a:spcPts val="0"/>
              </a:spcAft>
              <a:buSzPts val="1800"/>
              <a:buChar char="●"/>
            </a:pPr>
            <a:r>
              <a:rPr lang="en-IN" sz="1200" dirty="0">
                <a:latin typeface="Arial"/>
                <a:ea typeface="Arial"/>
                <a:cs typeface="Arial"/>
                <a:sym typeface="Arial"/>
              </a:rPr>
              <a:t>Ensure information is intersectional, disaggregated</a:t>
            </a:r>
          </a:p>
          <a:p>
            <a:pPr marL="457200" lvl="0" indent="-342900" algn="l" rtl="0">
              <a:lnSpc>
                <a:spcPct val="110000"/>
              </a:lnSpc>
              <a:spcBef>
                <a:spcPts val="0"/>
              </a:spcBef>
              <a:spcAft>
                <a:spcPts val="0"/>
              </a:spcAft>
              <a:buSzPts val="1800"/>
              <a:buChar char="●"/>
            </a:pPr>
            <a:r>
              <a:rPr lang="en-IN" sz="1200" dirty="0">
                <a:latin typeface="Arial"/>
                <a:ea typeface="Arial"/>
                <a:cs typeface="Arial"/>
                <a:sym typeface="Arial"/>
              </a:rPr>
              <a:t>Make sure that our needs analysis process etc. is inclusive (involve OPDs etc)</a:t>
            </a:r>
          </a:p>
          <a:p>
            <a:pPr marL="457200" lvl="0" indent="-342900" algn="l" rtl="0">
              <a:lnSpc>
                <a:spcPct val="110000"/>
              </a:lnSpc>
              <a:spcBef>
                <a:spcPts val="0"/>
              </a:spcBef>
              <a:spcAft>
                <a:spcPts val="0"/>
              </a:spcAft>
              <a:buSzPts val="1800"/>
              <a:buChar char="●"/>
            </a:pPr>
            <a:r>
              <a:rPr lang="en-IN" sz="1200" dirty="0">
                <a:latin typeface="Arial"/>
                <a:ea typeface="Arial"/>
                <a:cs typeface="Arial"/>
                <a:sym typeface="Arial"/>
              </a:rPr>
              <a:t>Provide qualitative and quantitative information that enables the response to unpack problems and needs in more detail.</a:t>
            </a:r>
          </a:p>
          <a:p>
            <a:pPr marL="457200" lvl="0" indent="-342900" algn="l" rtl="0">
              <a:lnSpc>
                <a:spcPct val="110000"/>
              </a:lnSpc>
              <a:spcBef>
                <a:spcPts val="0"/>
              </a:spcBef>
              <a:spcAft>
                <a:spcPts val="0"/>
              </a:spcAft>
              <a:buSzPts val="1800"/>
              <a:buChar char="●"/>
            </a:pPr>
            <a:r>
              <a:rPr lang="en-IN" sz="1200" dirty="0">
                <a:latin typeface="Arial"/>
                <a:ea typeface="Arial"/>
                <a:cs typeface="Arial"/>
                <a:sym typeface="Arial"/>
              </a:rPr>
              <a:t>Ensure that the information obtained is relevant to developing activities and appropriate indicators to monitor inclusion at all stages?</a:t>
            </a:r>
          </a:p>
          <a:p>
            <a:pPr marL="0" lvl="0" indent="0" algn="l" rtl="0">
              <a:lnSpc>
                <a:spcPct val="110000"/>
              </a:lnSpc>
              <a:spcBef>
                <a:spcPts val="800"/>
              </a:spcBef>
              <a:spcAft>
                <a:spcPts val="0"/>
              </a:spcAft>
              <a:buSzPts val="1400"/>
              <a:buNone/>
            </a:pPr>
            <a:r>
              <a:rPr lang="en-IN" sz="1200" dirty="0">
                <a:latin typeface="Arial"/>
                <a:ea typeface="Arial"/>
                <a:cs typeface="Arial"/>
                <a:sym typeface="Arial"/>
              </a:rPr>
              <a:t>Say that to support this Must-Do Action on collecting and disaggregating data, it is important to note that HI has developed a practical resource titled, </a:t>
            </a:r>
            <a:r>
              <a:rPr lang="en-IN" sz="1200" b="1" dirty="0">
                <a:latin typeface="Arial"/>
                <a:ea typeface="Arial"/>
                <a:cs typeface="Arial"/>
                <a:sym typeface="Arial"/>
              </a:rPr>
              <a:t>“Guidance for Adapting Food Security Data Collection to be More Disability Inclusive.”</a:t>
            </a:r>
            <a:r>
              <a:rPr lang="en-IN" sz="1200" dirty="0">
                <a:latin typeface="Arial"/>
                <a:ea typeface="Arial"/>
                <a:cs typeface="Arial"/>
                <a:sym typeface="Arial"/>
              </a:rPr>
              <a:t> Developed under the </a:t>
            </a:r>
            <a:r>
              <a:rPr lang="en-IN" sz="1200" b="1" dirty="0">
                <a:latin typeface="Arial"/>
                <a:ea typeface="Arial"/>
                <a:cs typeface="Arial"/>
                <a:sym typeface="Arial"/>
              </a:rPr>
              <a:t>From Guidelines to Action (FG2A)</a:t>
            </a:r>
            <a:r>
              <a:rPr lang="en-IN" sz="1200" dirty="0">
                <a:latin typeface="Arial"/>
                <a:ea typeface="Arial"/>
                <a:cs typeface="Arial"/>
                <a:sym typeface="Arial"/>
              </a:rPr>
              <a:t> initiative, this guidance provides a concrete toolset to help food security actors review, adapt, and strengthen their data collection and monitoring tools. It is particularly useful for ensuring that assessments, monitoring systems, and indicators generate meaningful, actionable information on persons with disabilities, their barriers, and their access to assistance directly supporting more inclusive design, implementation, and monitoring of food security responses.</a:t>
            </a:r>
          </a:p>
          <a:p>
            <a:pPr marL="0" lvl="0" indent="0" algn="l" rtl="0">
              <a:lnSpc>
                <a:spcPct val="110000"/>
              </a:lnSpc>
              <a:spcBef>
                <a:spcPts val="800"/>
              </a:spcBef>
              <a:spcAft>
                <a:spcPts val="0"/>
              </a:spcAft>
              <a:buClr>
                <a:schemeClr val="dk1"/>
              </a:buClr>
              <a:buSzPts val="1400"/>
              <a:buFont typeface="Arial"/>
              <a:buNone/>
            </a:pPr>
            <a:r>
              <a:rPr lang="en-IN" sz="1200" dirty="0">
                <a:latin typeface="Arial"/>
                <a:ea typeface="Arial"/>
                <a:cs typeface="Arial"/>
                <a:sym typeface="Arial"/>
              </a:rPr>
              <a:t> </a:t>
            </a:r>
          </a:p>
          <a:p>
            <a:pPr marL="0" lvl="0" indent="0" algn="just" rtl="0">
              <a:lnSpc>
                <a:spcPct val="107000"/>
              </a:lnSpc>
              <a:spcBef>
                <a:spcPts val="800"/>
              </a:spcBef>
              <a:spcAft>
                <a:spcPts val="0"/>
              </a:spcAft>
              <a:buClr>
                <a:schemeClr val="dk1"/>
              </a:buClr>
              <a:buSzPts val="1400"/>
              <a:buFont typeface="Arial"/>
              <a:buNone/>
            </a:pPr>
            <a:r>
              <a:rPr lang="en-IN" sz="1200" dirty="0">
                <a:latin typeface="Arial"/>
                <a:ea typeface="Arial"/>
                <a:cs typeface="Arial"/>
                <a:sym typeface="Arial"/>
              </a:rPr>
              <a:t> </a:t>
            </a:r>
          </a:p>
          <a:p>
            <a:pPr marL="0" lvl="0" indent="0" algn="l" rtl="0">
              <a:lnSpc>
                <a:spcPct val="107000"/>
              </a:lnSpc>
              <a:spcBef>
                <a:spcPts val="800"/>
              </a:spcBef>
              <a:spcAft>
                <a:spcPts val="0"/>
              </a:spcAft>
              <a:buSzPts val="1400"/>
              <a:buNone/>
            </a:pPr>
            <a:endParaRPr lang="en-IN" sz="1200" dirty="0">
              <a:latin typeface="Arial"/>
              <a:ea typeface="Arial"/>
              <a:cs typeface="Arial"/>
              <a:sym typeface="Arial"/>
            </a:endParaRPr>
          </a:p>
          <a:p>
            <a:pPr marL="457200" lvl="0" indent="0" algn="l" rtl="0">
              <a:lnSpc>
                <a:spcPct val="107000"/>
              </a:lnSpc>
              <a:spcBef>
                <a:spcPts val="0"/>
              </a:spcBef>
              <a:spcAft>
                <a:spcPts val="0"/>
              </a:spcAft>
              <a:buSzPts val="1400"/>
              <a:buNone/>
            </a:pPr>
            <a:endParaRPr lang="en-IN" sz="1200" dirty="0">
              <a:latin typeface="Arial"/>
              <a:ea typeface="Arial"/>
              <a:cs typeface="Arial"/>
              <a:sym typeface="Arial"/>
            </a:endParaRPr>
          </a:p>
          <a:p>
            <a:pPr marL="0" lvl="0" indent="0" algn="l" rtl="0">
              <a:lnSpc>
                <a:spcPct val="107000"/>
              </a:lnSpc>
              <a:spcBef>
                <a:spcPts val="800"/>
              </a:spcBef>
              <a:spcAft>
                <a:spcPts val="0"/>
              </a:spcAft>
              <a:buClr>
                <a:schemeClr val="dk1"/>
              </a:buClr>
              <a:buSzPts val="1400"/>
              <a:buFont typeface="Arial"/>
              <a:buNone/>
            </a:pPr>
            <a:endParaRPr lang="en-IN" sz="1200" dirty="0">
              <a:latin typeface="Arial"/>
              <a:ea typeface="Arial"/>
              <a:cs typeface="Arial"/>
              <a:sym typeface="Arial"/>
            </a:endParaRPr>
          </a:p>
          <a:p>
            <a:pPr marL="0" lvl="0" indent="0" algn="just" rtl="0">
              <a:lnSpc>
                <a:spcPct val="107000"/>
              </a:lnSpc>
              <a:spcBef>
                <a:spcPts val="800"/>
              </a:spcBef>
              <a:spcAft>
                <a:spcPts val="0"/>
              </a:spcAft>
              <a:buSzPts val="1400"/>
              <a:buNone/>
            </a:pPr>
            <a:endParaRPr lang="en-IN" dirty="0"/>
          </a:p>
          <a:p>
            <a:pPr marL="0" lvl="0" indent="0" algn="l" rtl="0">
              <a:lnSpc>
                <a:spcPct val="110000"/>
              </a:lnSpc>
              <a:spcBef>
                <a:spcPts val="800"/>
              </a:spcBef>
              <a:spcAft>
                <a:spcPts val="0"/>
              </a:spcAft>
              <a:buSzPts val="1400"/>
              <a:buNone/>
            </a:pPr>
            <a:r>
              <a:rPr lang="en-IN" dirty="0"/>
              <a:t> </a:t>
            </a:r>
          </a:p>
          <a:p>
            <a:pPr marL="457200" lvl="0" indent="0" algn="just" rtl="0">
              <a:lnSpc>
                <a:spcPct val="107000"/>
              </a:lnSpc>
              <a:spcBef>
                <a:spcPts val="800"/>
              </a:spcBef>
              <a:spcAft>
                <a:spcPts val="0"/>
              </a:spcAft>
              <a:buSzPts val="1400"/>
              <a:buNone/>
            </a:pPr>
            <a:r>
              <a:rPr lang="en-IN" dirty="0"/>
              <a:t> </a:t>
            </a:r>
          </a:p>
          <a:p>
            <a:endParaRPr lang="en-IN"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1757867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dirty="0">
                <a:latin typeface="Arial"/>
                <a:ea typeface="Arial"/>
                <a:cs typeface="Arial"/>
                <a:sym typeface="Arial"/>
              </a:rPr>
              <a:t>Facilitator Notes: </a:t>
            </a:r>
          </a:p>
          <a:p>
            <a:pPr marL="0" lvl="0" indent="0" algn="l" rtl="0">
              <a:lnSpc>
                <a:spcPct val="115000"/>
              </a:lnSpc>
              <a:spcBef>
                <a:spcPts val="1400"/>
              </a:spcBef>
              <a:spcAft>
                <a:spcPts val="0"/>
              </a:spcAft>
              <a:buSzPts val="1400"/>
              <a:buNone/>
            </a:pPr>
            <a:r>
              <a:rPr lang="en-IN" sz="1200" dirty="0">
                <a:latin typeface="Arial"/>
                <a:ea typeface="Arial"/>
                <a:cs typeface="Arial"/>
                <a:sym typeface="Arial"/>
              </a:rPr>
              <a:t>The objective of this exercise is to help participants connect why we collect disability-inclusive data with how to adapt food security data tools using the HI FG2A guidance. The Facilitator will need to provide participants with a simple food security assessment tool that either the participants’ organizations use or you can use samples from the FG2A tool kit. </a:t>
            </a:r>
            <a:r>
              <a:rPr lang="en-IN" sz="1200" b="1" dirty="0">
                <a:latin typeface="Arial"/>
                <a:ea typeface="Arial"/>
                <a:cs typeface="Arial"/>
                <a:sym typeface="Arial"/>
              </a:rPr>
              <a:t>HI has provided the “Sample General Situation Rapid Needs Assessment Tool” saved in the Module 5 folder.</a:t>
            </a:r>
            <a:r>
              <a:rPr lang="en-IN" sz="1200" dirty="0">
                <a:latin typeface="Arial"/>
                <a:ea typeface="Arial"/>
                <a:cs typeface="Arial"/>
                <a:sym typeface="Arial"/>
              </a:rPr>
              <a:t> Make sure that your tool has a Demographics section.  Here is the link to the FG2A tool: </a:t>
            </a:r>
            <a:r>
              <a:rPr lang="en-IN" sz="1200" dirty="0">
                <a:solidFill>
                  <a:srgbClr val="1155CC"/>
                </a:solidFill>
                <a:uFill>
                  <a:noFill/>
                </a:uFill>
                <a:latin typeface="Arial"/>
                <a:ea typeface="Arial"/>
                <a:cs typeface="Arial"/>
                <a:sym typeface="Arial"/>
                <a:hlinkClick r:id="rId3">
                  <a:extLst>
                    <a:ext uri="{A12FA001-AC4F-418D-AE19-62706E023703}">
                      <ahyp:hlinkClr xmlns:ahyp="http://schemas.microsoft.com/office/drawing/2018/hyperlinkcolor" val="tx"/>
                    </a:ext>
                  </a:extLst>
                </a:hlinkClick>
              </a:rPr>
              <a:t>https://reliefweb.int/report/world/guidance-adapt-food-security-data-collection-tools-generate-better-information-persons-disabilities</a:t>
            </a:r>
            <a:r>
              <a:rPr lang="en-IN" sz="1200" dirty="0">
                <a:solidFill>
                  <a:srgbClr val="444746"/>
                </a:solidFill>
                <a:latin typeface="Arial"/>
                <a:ea typeface="Arial"/>
                <a:cs typeface="Arial"/>
                <a:sym typeface="Arial"/>
              </a:rPr>
              <a:t> </a:t>
            </a:r>
            <a:endParaRPr lang="en-IN" sz="1200" dirty="0">
              <a:latin typeface="Arial"/>
              <a:ea typeface="Arial"/>
              <a:cs typeface="Arial"/>
              <a:sym typeface="Arial"/>
            </a:endParaRPr>
          </a:p>
          <a:p>
            <a:pPr marL="0" lvl="0" indent="0" algn="l" rtl="0">
              <a:lnSpc>
                <a:spcPct val="115000"/>
              </a:lnSpc>
              <a:spcBef>
                <a:spcPts val="1400"/>
              </a:spcBef>
              <a:spcAft>
                <a:spcPts val="0"/>
              </a:spcAft>
              <a:buSzPts val="1400"/>
              <a:buNone/>
            </a:pPr>
            <a:r>
              <a:rPr lang="en-IN" sz="1200" b="1" dirty="0">
                <a:latin typeface="Arial"/>
                <a:ea typeface="Arial"/>
                <a:cs typeface="Arial"/>
                <a:sym typeface="Arial"/>
              </a:rPr>
              <a:t>Read the scenario out loud: </a:t>
            </a:r>
          </a:p>
          <a:p>
            <a:pPr marL="0" lvl="0" indent="0" algn="l" rtl="0">
              <a:lnSpc>
                <a:spcPct val="115000"/>
              </a:lnSpc>
              <a:spcBef>
                <a:spcPts val="1400"/>
              </a:spcBef>
              <a:spcAft>
                <a:spcPts val="0"/>
              </a:spcAft>
              <a:buSzPts val="1400"/>
              <a:buNone/>
            </a:pPr>
            <a:r>
              <a:rPr lang="en-IN" sz="1200" dirty="0">
                <a:latin typeface="Arial"/>
                <a:ea typeface="Arial"/>
                <a:cs typeface="Arial"/>
                <a:sym typeface="Arial"/>
              </a:rPr>
              <a:t>“You are designing a rapid food security response in an emergency setting. You will rely on an assessment tool to gather data. You want to ensure persons with disabilities are not excluded, but time and resources are limited.”</a:t>
            </a:r>
          </a:p>
          <a:p>
            <a:pPr marL="0" lvl="0" indent="0" algn="l" rtl="0">
              <a:lnSpc>
                <a:spcPct val="115000"/>
              </a:lnSpc>
              <a:spcBef>
                <a:spcPts val="1200"/>
              </a:spcBef>
              <a:spcAft>
                <a:spcPts val="0"/>
              </a:spcAft>
              <a:buSzPts val="1400"/>
              <a:buNone/>
            </a:pPr>
            <a:r>
              <a:rPr lang="en-IN" sz="1200" dirty="0">
                <a:latin typeface="Arial"/>
                <a:ea typeface="Arial"/>
                <a:cs typeface="Arial"/>
                <a:sym typeface="Arial"/>
              </a:rPr>
              <a:t>In pairs or small groups, answer the following:</a:t>
            </a:r>
          </a:p>
          <a:p>
            <a:pPr marL="457200" lvl="0" indent="-342900" algn="l" rtl="0">
              <a:lnSpc>
                <a:spcPct val="115000"/>
              </a:lnSpc>
              <a:spcBef>
                <a:spcPts val="1200"/>
              </a:spcBef>
              <a:spcAft>
                <a:spcPts val="0"/>
              </a:spcAft>
              <a:buSzPts val="1800"/>
              <a:buFont typeface="Arial"/>
              <a:buAutoNum type="arabicParenR"/>
            </a:pPr>
            <a:r>
              <a:rPr lang="en-IN" sz="1200" dirty="0">
                <a:latin typeface="Arial"/>
                <a:ea typeface="Arial"/>
                <a:cs typeface="Arial"/>
                <a:sym typeface="Arial"/>
              </a:rPr>
              <a:t>What information is missing? Identify one key information gap related to persons with disabilities such as: </a:t>
            </a:r>
          </a:p>
          <a:p>
            <a:pPr marL="914400" lvl="0" indent="-342900" algn="l" rtl="0">
              <a:lnSpc>
                <a:spcPct val="115000"/>
              </a:lnSpc>
              <a:spcBef>
                <a:spcPts val="0"/>
              </a:spcBef>
              <a:spcAft>
                <a:spcPts val="0"/>
              </a:spcAft>
              <a:buClr>
                <a:schemeClr val="dk1"/>
              </a:buClr>
              <a:buSzPts val="1800"/>
              <a:buChar char="●"/>
            </a:pPr>
            <a:r>
              <a:rPr lang="en-IN" sz="1200" dirty="0">
                <a:latin typeface="Arial"/>
                <a:ea typeface="Arial"/>
                <a:cs typeface="Arial"/>
                <a:sym typeface="Arial"/>
              </a:rPr>
              <a:t>Priorities or needs</a:t>
            </a:r>
          </a:p>
          <a:p>
            <a:pPr marL="914400" lvl="0" indent="-342900" algn="l" rtl="0">
              <a:lnSpc>
                <a:spcPct val="115000"/>
              </a:lnSpc>
              <a:spcBef>
                <a:spcPts val="0"/>
              </a:spcBef>
              <a:spcAft>
                <a:spcPts val="0"/>
              </a:spcAft>
              <a:buClr>
                <a:schemeClr val="dk1"/>
              </a:buClr>
              <a:buSzPts val="1800"/>
              <a:buChar char="●"/>
            </a:pPr>
            <a:r>
              <a:rPr lang="en-IN" sz="1200" dirty="0">
                <a:latin typeface="Arial"/>
                <a:ea typeface="Arial"/>
                <a:cs typeface="Arial"/>
                <a:sym typeface="Arial"/>
              </a:rPr>
              <a:t>Barriers to access</a:t>
            </a:r>
          </a:p>
          <a:p>
            <a:pPr marL="914400" lvl="0" indent="-342900" algn="l" rtl="0">
              <a:lnSpc>
                <a:spcPct val="115000"/>
              </a:lnSpc>
              <a:spcBef>
                <a:spcPts val="0"/>
              </a:spcBef>
              <a:spcAft>
                <a:spcPts val="0"/>
              </a:spcAft>
              <a:buClr>
                <a:schemeClr val="dk1"/>
              </a:buClr>
              <a:buSzPts val="1800"/>
              <a:buChar char="●"/>
            </a:pPr>
            <a:r>
              <a:rPr lang="en-IN" sz="1200" dirty="0">
                <a:latin typeface="Arial"/>
                <a:ea typeface="Arial"/>
                <a:cs typeface="Arial"/>
                <a:sym typeface="Arial"/>
              </a:rPr>
              <a:t>Risks or protection concerns</a:t>
            </a:r>
          </a:p>
          <a:p>
            <a:pPr marL="914400" lvl="0" indent="-342900" algn="l" rtl="0">
              <a:lnSpc>
                <a:spcPct val="115000"/>
              </a:lnSpc>
              <a:spcBef>
                <a:spcPts val="0"/>
              </a:spcBef>
              <a:spcAft>
                <a:spcPts val="0"/>
              </a:spcAft>
              <a:buClr>
                <a:schemeClr val="dk1"/>
              </a:buClr>
              <a:buSzPts val="1800"/>
              <a:buChar char="●"/>
            </a:pPr>
            <a:r>
              <a:rPr lang="en-IN" sz="1200" dirty="0">
                <a:latin typeface="Arial"/>
                <a:ea typeface="Arial"/>
                <a:cs typeface="Arial"/>
                <a:sym typeface="Arial"/>
              </a:rPr>
              <a:t>Access to assistance</a:t>
            </a:r>
          </a:p>
          <a:p>
            <a:pPr marL="457200" lvl="0" indent="-342900" algn="l" rtl="0">
              <a:lnSpc>
                <a:spcPct val="115000"/>
              </a:lnSpc>
              <a:spcBef>
                <a:spcPts val="0"/>
              </a:spcBef>
              <a:spcAft>
                <a:spcPts val="0"/>
              </a:spcAft>
              <a:buSzPts val="1800"/>
              <a:buAutoNum type="arabicParenR"/>
            </a:pPr>
            <a:r>
              <a:rPr lang="en-IN" sz="1200" dirty="0">
                <a:latin typeface="Arial"/>
                <a:ea typeface="Arial"/>
                <a:cs typeface="Arial"/>
                <a:sym typeface="Arial"/>
              </a:rPr>
              <a:t>How would you adapt a data tool using the FG2A guidance logic, identify one simple adaptation you could make. </a:t>
            </a:r>
          </a:p>
          <a:p>
            <a:pPr marL="0" lvl="0" indent="0" algn="l" rtl="0">
              <a:lnSpc>
                <a:spcPct val="115000"/>
              </a:lnSpc>
              <a:spcBef>
                <a:spcPts val="1200"/>
              </a:spcBef>
              <a:spcAft>
                <a:spcPts val="0"/>
              </a:spcAft>
              <a:buSzPts val="1400"/>
              <a:buNone/>
            </a:pPr>
            <a:r>
              <a:rPr lang="en-IN" sz="1200" dirty="0">
                <a:latin typeface="Arial"/>
                <a:ea typeface="Arial"/>
                <a:cs typeface="Arial"/>
                <a:sym typeface="Arial"/>
              </a:rPr>
              <a:t>Then ask the groups to share the data gap they identified, and the adaptation they proposed from the FG2A guidance. </a:t>
            </a:r>
          </a:p>
          <a:p>
            <a:pPr marL="0" lvl="0" indent="0" algn="l" rtl="0">
              <a:lnSpc>
                <a:spcPct val="115000"/>
              </a:lnSpc>
              <a:spcBef>
                <a:spcPts val="1200"/>
              </a:spcBef>
              <a:spcAft>
                <a:spcPts val="0"/>
              </a:spcAft>
              <a:buSzPts val="1400"/>
              <a:buNone/>
            </a:pPr>
            <a:r>
              <a:rPr lang="en-IN" sz="1200" dirty="0">
                <a:latin typeface="Arial"/>
                <a:ea typeface="Arial"/>
                <a:cs typeface="Arial"/>
                <a:sym typeface="Arial"/>
              </a:rPr>
              <a:t>To prompt further discussion, you can ask participants, “How would this improve inclusion?”</a:t>
            </a:r>
            <a:r>
              <a:rPr lang="en-IN" sz="1200" b="1" dirty="0">
                <a:latin typeface="Arial"/>
                <a:ea typeface="Arial"/>
                <a:cs typeface="Arial"/>
                <a:sym typeface="Arial"/>
              </a:rPr>
              <a:t> </a:t>
            </a:r>
            <a:r>
              <a:rPr lang="en-IN" sz="1200" dirty="0">
                <a:latin typeface="Arial"/>
                <a:ea typeface="Arial"/>
                <a:cs typeface="Arial"/>
                <a:sym typeface="Arial"/>
              </a:rPr>
              <a:t>Briefly explain how this adaptation would help to identify barriers, inform programme design, or ensure equitable access, etc. </a:t>
            </a:r>
          </a:p>
          <a:p>
            <a:pPr marL="0" lvl="0" indent="0" algn="l" rtl="0">
              <a:lnSpc>
                <a:spcPct val="115000"/>
              </a:lnSpc>
              <a:spcBef>
                <a:spcPts val="1200"/>
              </a:spcBef>
              <a:spcAft>
                <a:spcPts val="0"/>
              </a:spcAft>
              <a:buSzPts val="1400"/>
              <a:buNone/>
            </a:pPr>
            <a:r>
              <a:rPr lang="en-IN" sz="1200" dirty="0">
                <a:latin typeface="Arial"/>
                <a:ea typeface="Arial"/>
                <a:cs typeface="Arial"/>
                <a:sym typeface="Arial"/>
              </a:rPr>
              <a:t>Explain that this exercise shows that disability-inclusive data does not require entirely new tools. Small, intentional adaptations supported by the FG2A guidance can generate some of the information needed to help design, monitor, and adjust inclusive food security responses. </a:t>
            </a:r>
          </a:p>
          <a:p>
            <a:pPr marL="0" lvl="0" indent="0" algn="l" rtl="0">
              <a:lnSpc>
                <a:spcPct val="115000"/>
              </a:lnSpc>
              <a:spcBef>
                <a:spcPts val="1200"/>
              </a:spcBef>
              <a:spcAft>
                <a:spcPts val="0"/>
              </a:spcAft>
              <a:buSzPts val="1400"/>
              <a:buNone/>
            </a:pPr>
            <a:endParaRPr lang="en-IN" sz="1200" dirty="0">
              <a:latin typeface="Arial"/>
              <a:ea typeface="Arial"/>
              <a:cs typeface="Arial"/>
              <a:sym typeface="Arial"/>
            </a:endParaRPr>
          </a:p>
          <a:p>
            <a:pPr marL="0" lvl="0" indent="0" algn="l" rtl="0">
              <a:lnSpc>
                <a:spcPct val="115000"/>
              </a:lnSpc>
              <a:spcBef>
                <a:spcPts val="1200"/>
              </a:spcBef>
              <a:spcAft>
                <a:spcPts val="0"/>
              </a:spcAft>
              <a:buSzPts val="1400"/>
              <a:buNone/>
            </a:pPr>
            <a:endParaRPr lang="en-IN" sz="1200" dirty="0">
              <a:latin typeface="Arial"/>
              <a:ea typeface="Arial"/>
              <a:cs typeface="Arial"/>
              <a:sym typeface="Arial"/>
            </a:endParaRPr>
          </a:p>
          <a:p>
            <a:pPr marL="0" lvl="0" indent="0" algn="l" rtl="0">
              <a:lnSpc>
                <a:spcPct val="115000"/>
              </a:lnSpc>
              <a:spcBef>
                <a:spcPts val="1200"/>
              </a:spcBef>
              <a:spcAft>
                <a:spcPts val="0"/>
              </a:spcAft>
              <a:buSzPts val="1400"/>
              <a:buNone/>
            </a:pPr>
            <a:endParaRPr lang="en-IN" sz="1200" dirty="0">
              <a:latin typeface="Arial"/>
              <a:ea typeface="Arial"/>
              <a:cs typeface="Arial"/>
              <a:sym typeface="Arial"/>
            </a:endParaRPr>
          </a:p>
          <a:p>
            <a:pPr marL="0" lvl="0" indent="0" algn="l" rtl="0">
              <a:lnSpc>
                <a:spcPct val="115000"/>
              </a:lnSpc>
              <a:spcBef>
                <a:spcPts val="1400"/>
              </a:spcBef>
              <a:spcAft>
                <a:spcPts val="0"/>
              </a:spcAft>
              <a:buSzPts val="1400"/>
              <a:buNone/>
            </a:pPr>
            <a:endParaRPr lang="en-IN" sz="1200" dirty="0">
              <a:latin typeface="Arial"/>
              <a:ea typeface="Arial"/>
              <a:cs typeface="Arial"/>
              <a:sym typeface="Arial"/>
            </a:endParaRPr>
          </a:p>
          <a:p>
            <a:pPr marL="0" lvl="0" indent="0" algn="l" rtl="0">
              <a:lnSpc>
                <a:spcPct val="100000"/>
              </a:lnSpc>
              <a:spcBef>
                <a:spcPts val="400"/>
              </a:spcBef>
              <a:spcAft>
                <a:spcPts val="0"/>
              </a:spcAft>
              <a:buSzPts val="1400"/>
              <a:buNone/>
            </a:pPr>
            <a:endParaRPr lang="en-IN" sz="1200" b="1" dirty="0">
              <a:latin typeface="Arial"/>
              <a:ea typeface="Arial"/>
              <a:cs typeface="Arial"/>
              <a:sym typeface="Arial"/>
            </a:endParaRPr>
          </a:p>
          <a:p>
            <a:endParaRPr lang="en-IN"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8688047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200" b="1" dirty="0">
                <a:latin typeface="Arial"/>
                <a:ea typeface="Arial"/>
                <a:cs typeface="Arial"/>
                <a:sym typeface="Arial"/>
              </a:rPr>
              <a:t>Facilitator note:</a:t>
            </a:r>
            <a:endParaRPr lang="en-IN" sz="1200" dirty="0">
              <a:latin typeface="Arial"/>
              <a:ea typeface="Arial"/>
              <a:cs typeface="Arial"/>
              <a:sym typeface="Arial"/>
            </a:endParaRP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The Washington Group Questionnaire on Disability Statistics is a disaggregation tool for any type of data at the individual level.  </a:t>
            </a: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The Washington Group questionnaires have emerged through a growing global agreement as one of the key methods for identifying persons with disabilities in surveys and census.</a:t>
            </a: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The question set has been tested for application in humanitarian contexts by HI, in collaboration with the Washington Group and the International Disability Alliance in 3 different contexts (Philippines, Syrian Refugee Crisis and the Democratic Republic of Congo). The basic, universal activities include: seeing, hearing, walking, remembering or concentrating, self-care and communicating. </a:t>
            </a: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 </a:t>
            </a: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Each question has the same set of answers: </a:t>
            </a:r>
          </a:p>
          <a:p>
            <a:pPr marL="342900" lvl="0" indent="-342900" algn="just" rtl="0">
              <a:lnSpc>
                <a:spcPct val="107000"/>
              </a:lnSpc>
              <a:spcBef>
                <a:spcPts val="800"/>
              </a:spcBef>
              <a:spcAft>
                <a:spcPts val="0"/>
              </a:spcAft>
              <a:buClr>
                <a:schemeClr val="dk1"/>
              </a:buClr>
              <a:buSzPts val="1800"/>
              <a:buAutoNum type="alphaUcPeriod"/>
            </a:pPr>
            <a:r>
              <a:rPr lang="en-IN" sz="1200" dirty="0">
                <a:latin typeface="Arial"/>
                <a:ea typeface="Arial"/>
                <a:cs typeface="Arial"/>
                <a:sym typeface="Arial"/>
              </a:rPr>
              <a:t>No – no difficulty</a:t>
            </a:r>
          </a:p>
          <a:p>
            <a:pPr marL="342900" lvl="0" indent="-342900" algn="just" rtl="0">
              <a:lnSpc>
                <a:spcPct val="107000"/>
              </a:lnSpc>
              <a:spcBef>
                <a:spcPts val="0"/>
              </a:spcBef>
              <a:spcAft>
                <a:spcPts val="0"/>
              </a:spcAft>
              <a:buClr>
                <a:schemeClr val="dk1"/>
              </a:buClr>
              <a:buSzPts val="1800"/>
              <a:buAutoNum type="alphaUcPeriod"/>
            </a:pPr>
            <a:r>
              <a:rPr lang="en-IN" sz="1200" dirty="0">
                <a:latin typeface="Arial"/>
                <a:ea typeface="Arial"/>
                <a:cs typeface="Arial"/>
                <a:sym typeface="Arial"/>
              </a:rPr>
              <a:t>Yes – some difficulty</a:t>
            </a:r>
          </a:p>
          <a:p>
            <a:pPr marL="342900" lvl="0" indent="-342900" algn="just" rtl="0">
              <a:lnSpc>
                <a:spcPct val="107000"/>
              </a:lnSpc>
              <a:spcBef>
                <a:spcPts val="0"/>
              </a:spcBef>
              <a:spcAft>
                <a:spcPts val="0"/>
              </a:spcAft>
              <a:buClr>
                <a:schemeClr val="dk1"/>
              </a:buClr>
              <a:buSzPts val="1800"/>
              <a:buAutoNum type="alphaUcPeriod"/>
            </a:pPr>
            <a:r>
              <a:rPr lang="en-IN" sz="1200" dirty="0">
                <a:latin typeface="Arial"/>
                <a:ea typeface="Arial"/>
                <a:cs typeface="Arial"/>
                <a:sym typeface="Arial"/>
              </a:rPr>
              <a:t>Yes – a lot of difficulty</a:t>
            </a:r>
          </a:p>
          <a:p>
            <a:pPr marL="342900" lvl="0" indent="-342900" algn="just" rtl="0">
              <a:lnSpc>
                <a:spcPct val="107000"/>
              </a:lnSpc>
              <a:spcBef>
                <a:spcPts val="0"/>
              </a:spcBef>
              <a:spcAft>
                <a:spcPts val="0"/>
              </a:spcAft>
              <a:buClr>
                <a:schemeClr val="dk1"/>
              </a:buClr>
              <a:buSzPts val="1800"/>
              <a:buAutoNum type="alphaUcPeriod"/>
            </a:pPr>
            <a:r>
              <a:rPr lang="en-IN" sz="1200" dirty="0">
                <a:latin typeface="Arial"/>
                <a:ea typeface="Arial"/>
                <a:cs typeface="Arial"/>
                <a:sym typeface="Arial"/>
              </a:rPr>
              <a:t>Cannot do at all</a:t>
            </a: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 </a:t>
            </a: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There are several sets of questionnaires as follows:</a:t>
            </a:r>
          </a:p>
          <a:p>
            <a:pPr marL="457200" lvl="0" indent="-342900" algn="just" rtl="0">
              <a:lnSpc>
                <a:spcPct val="107000"/>
              </a:lnSpc>
              <a:spcBef>
                <a:spcPts val="800"/>
              </a:spcBef>
              <a:spcAft>
                <a:spcPts val="0"/>
              </a:spcAft>
              <a:buSzPts val="1800"/>
              <a:buFont typeface="Arial"/>
              <a:buChar char="●"/>
            </a:pPr>
            <a:r>
              <a:rPr lang="en-IN" sz="1200" dirty="0">
                <a:latin typeface="Arial"/>
                <a:ea typeface="Arial"/>
                <a:cs typeface="Arial"/>
                <a:sym typeface="Arial"/>
              </a:rPr>
              <a:t>Washington Group Short Set (WGSS) (six questions): the most widely used, only six questions (which this report mainly focuses on). </a:t>
            </a:r>
          </a:p>
          <a:p>
            <a:pPr marL="457200" lvl="0" indent="-342900" algn="just" rtl="0">
              <a:lnSpc>
                <a:spcPct val="107000"/>
              </a:lnSpc>
              <a:spcBef>
                <a:spcPts val="0"/>
              </a:spcBef>
              <a:spcAft>
                <a:spcPts val="0"/>
              </a:spcAft>
              <a:buSzPts val="1800"/>
              <a:buFont typeface="Arial"/>
              <a:buChar char="●"/>
            </a:pPr>
            <a:r>
              <a:rPr lang="en-IN" sz="1200" dirty="0">
                <a:latin typeface="Arial"/>
                <a:ea typeface="Arial"/>
                <a:cs typeface="Arial"/>
                <a:sym typeface="Arial"/>
              </a:rPr>
              <a:t>Washington Group Short Set Enhanced (WGSSE) includes the short set questions and three questions on upper body functioning, anxiety and depression. </a:t>
            </a:r>
          </a:p>
          <a:p>
            <a:pPr marL="457200" lvl="0" indent="-342900" algn="just" rtl="0">
              <a:lnSpc>
                <a:spcPct val="107000"/>
              </a:lnSpc>
              <a:spcBef>
                <a:spcPts val="0"/>
              </a:spcBef>
              <a:spcAft>
                <a:spcPts val="0"/>
              </a:spcAft>
              <a:buSzPts val="1800"/>
              <a:buFont typeface="Arial"/>
              <a:buChar char="●"/>
            </a:pPr>
            <a:r>
              <a:rPr lang="en-IN" sz="1200" dirty="0">
                <a:latin typeface="Arial"/>
                <a:ea typeface="Arial"/>
                <a:cs typeface="Arial"/>
                <a:sym typeface="Arial"/>
              </a:rPr>
              <a:t>Washington Group Extended Section Functioning9 (WGESF) (39 questions): expanding on the short set of six, with the use of assistive devices/aids, functioning with and without the use of devices/aids where applicable and additional domains of functioning such as upper body, anxiety and depression, fatigue and pain. </a:t>
            </a:r>
          </a:p>
          <a:p>
            <a:pPr marL="457200" lvl="0" indent="-342900" algn="just" rtl="0">
              <a:lnSpc>
                <a:spcPct val="107000"/>
              </a:lnSpc>
              <a:spcBef>
                <a:spcPts val="0"/>
              </a:spcBef>
              <a:spcAft>
                <a:spcPts val="0"/>
              </a:spcAft>
              <a:buSzPts val="1800"/>
              <a:buFont typeface="Arial"/>
              <a:buChar char="●"/>
            </a:pPr>
            <a:r>
              <a:rPr lang="en-IN" sz="1200" dirty="0">
                <a:latin typeface="Arial"/>
                <a:ea typeface="Arial"/>
                <a:cs typeface="Arial"/>
                <a:sym typeface="Arial"/>
              </a:rPr>
              <a:t>Washington Group Child Functioning Module 10 (WGCFM): specific to the needs of children aged 2-4 and 5-17 developed in conjunction with UNICEF.  </a:t>
            </a: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 </a:t>
            </a:r>
          </a:p>
          <a:p>
            <a:pPr marL="0" lvl="0" indent="0" algn="just" rtl="0">
              <a:lnSpc>
                <a:spcPct val="107000"/>
              </a:lnSpc>
              <a:spcBef>
                <a:spcPts val="800"/>
              </a:spcBef>
              <a:spcAft>
                <a:spcPts val="0"/>
              </a:spcAft>
              <a:buSzPts val="1400"/>
              <a:buNone/>
            </a:pPr>
            <a:r>
              <a:rPr lang="en-IN" sz="1200" b="1" dirty="0">
                <a:latin typeface="Arial"/>
                <a:ea typeface="Arial"/>
                <a:cs typeface="Arial"/>
                <a:sym typeface="Arial"/>
              </a:rPr>
              <a:t>Note</a:t>
            </a:r>
            <a:r>
              <a:rPr lang="en-IN" sz="1200" dirty="0">
                <a:latin typeface="Arial"/>
                <a:ea typeface="Arial"/>
                <a:cs typeface="Arial"/>
                <a:sym typeface="Arial"/>
              </a:rPr>
              <a:t>: It is important to use the relevant questionnaire for the population (</a:t>
            </a:r>
            <a:r>
              <a:rPr lang="en-IN" sz="1200" dirty="0" err="1">
                <a:latin typeface="Arial"/>
                <a:ea typeface="Arial"/>
                <a:cs typeface="Arial"/>
                <a:sym typeface="Arial"/>
              </a:rPr>
              <a:t>eg</a:t>
            </a:r>
            <a:r>
              <a:rPr lang="en-IN" sz="1200" dirty="0">
                <a:latin typeface="Arial"/>
                <a:ea typeface="Arial"/>
                <a:cs typeface="Arial"/>
                <a:sym typeface="Arial"/>
              </a:rPr>
              <a:t> child use WGCFM), also integrate questions into existing surveys to allow you to cross reference other key factors, such as gender or location, to better understand the target population and/or measure access of persons with disabilities in the different project activities. In other words, the data should be disaggregated. </a:t>
            </a:r>
          </a:p>
          <a:p>
            <a:pPr marL="0" lvl="0" indent="0" algn="just" rtl="0">
              <a:lnSpc>
                <a:spcPct val="107000"/>
              </a:lnSpc>
              <a:spcBef>
                <a:spcPts val="800"/>
              </a:spcBef>
              <a:spcAft>
                <a:spcPts val="0"/>
              </a:spcAft>
              <a:buSzPts val="1400"/>
              <a:buNone/>
            </a:pPr>
            <a:endParaRPr lang="en-IN" sz="1200" dirty="0">
              <a:latin typeface="Arial"/>
              <a:ea typeface="Arial"/>
              <a:cs typeface="Arial"/>
              <a:sym typeface="Arial"/>
            </a:endParaRP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Facilitator to note links on ‘additional resources’.</a:t>
            </a:r>
          </a:p>
          <a:p>
            <a:pPr marL="0" lvl="0" indent="0" algn="just" rtl="0">
              <a:lnSpc>
                <a:spcPct val="107000"/>
              </a:lnSpc>
              <a:spcBef>
                <a:spcPts val="800"/>
              </a:spcBef>
              <a:spcAft>
                <a:spcPts val="0"/>
              </a:spcAft>
              <a:buSzPts val="1400"/>
              <a:buNone/>
            </a:pPr>
            <a:r>
              <a:rPr lang="en-IN" dirty="0"/>
              <a:t> </a:t>
            </a:r>
          </a:p>
          <a:p>
            <a:endParaRPr lang="en-IN"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4120061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dirty="0">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200" dirty="0">
              <a:latin typeface="Arial"/>
              <a:ea typeface="Arial"/>
              <a:cs typeface="Arial"/>
              <a:sym typeface="Arial"/>
            </a:endParaRPr>
          </a:p>
          <a:p>
            <a:pPr marL="0" lvl="0" indent="0" algn="l" rtl="0">
              <a:lnSpc>
                <a:spcPct val="100000"/>
              </a:lnSpc>
              <a:spcBef>
                <a:spcPts val="0"/>
              </a:spcBef>
              <a:spcAft>
                <a:spcPts val="0"/>
              </a:spcAft>
              <a:buSzPts val="1400"/>
              <a:buNone/>
            </a:pPr>
            <a:r>
              <a:rPr lang="en-IN" sz="1200" dirty="0">
                <a:latin typeface="Arial"/>
                <a:ea typeface="Arial"/>
                <a:cs typeface="Arial"/>
                <a:sym typeface="Arial"/>
              </a:rPr>
              <a:t>In humanitarian action, the </a:t>
            </a:r>
            <a:r>
              <a:rPr lang="en-IN" sz="1200" b="1" dirty="0">
                <a:latin typeface="Arial"/>
                <a:ea typeface="Arial"/>
                <a:cs typeface="Arial"/>
                <a:sym typeface="Arial"/>
              </a:rPr>
              <a:t>Washington Group Questions </a:t>
            </a:r>
            <a:r>
              <a:rPr lang="en-IN" sz="1200" dirty="0">
                <a:latin typeface="Arial"/>
                <a:ea typeface="Arial"/>
                <a:cs typeface="Arial"/>
                <a:sym typeface="Arial"/>
              </a:rPr>
              <a:t>give us data on people with disabilities that can help us understand demographics (quantitative data), measure access, barriers and their impact (qualitative) and disaggregate factors such as sex, age and disability (generally quantitative data).</a:t>
            </a:r>
          </a:p>
          <a:p>
            <a:pPr marL="0" lvl="0" indent="0" algn="l" rtl="0">
              <a:lnSpc>
                <a:spcPct val="100000"/>
              </a:lnSpc>
              <a:spcBef>
                <a:spcPts val="0"/>
              </a:spcBef>
              <a:spcAft>
                <a:spcPts val="0"/>
              </a:spcAft>
              <a:buSzPts val="1400"/>
              <a:buNone/>
            </a:pPr>
            <a:endParaRPr lang="en-IN" sz="1200" dirty="0">
              <a:latin typeface="Arial"/>
              <a:ea typeface="Arial"/>
              <a:cs typeface="Arial"/>
              <a:sym typeface="Arial"/>
            </a:endParaRPr>
          </a:p>
          <a:p>
            <a:pPr marL="0" lvl="0" indent="0" algn="l" rtl="0">
              <a:lnSpc>
                <a:spcPct val="100000"/>
              </a:lnSpc>
              <a:spcBef>
                <a:spcPts val="0"/>
              </a:spcBef>
              <a:spcAft>
                <a:spcPts val="0"/>
              </a:spcAft>
              <a:buSzPts val="1400"/>
              <a:buNone/>
            </a:pPr>
            <a:r>
              <a:rPr lang="en-IN" sz="1200" dirty="0">
                <a:latin typeface="Arial"/>
                <a:ea typeface="Arial"/>
                <a:cs typeface="Arial"/>
                <a:sym typeface="Arial"/>
              </a:rPr>
              <a:t>In terms of </a:t>
            </a:r>
            <a:r>
              <a:rPr lang="en-IN" sz="1200" b="1" dirty="0">
                <a:latin typeface="Arial"/>
                <a:ea typeface="Arial"/>
                <a:cs typeface="Arial"/>
                <a:sym typeface="Arial"/>
              </a:rPr>
              <a:t>understanding demographics, </a:t>
            </a:r>
            <a:r>
              <a:rPr lang="en-IN" sz="1200" dirty="0">
                <a:latin typeface="Arial"/>
                <a:ea typeface="Arial"/>
                <a:cs typeface="Arial"/>
                <a:sym typeface="Arial"/>
              </a:rPr>
              <a:t>we can use the Washington Group Questions to collect data from a large population. This will give us an idea of the number of persons with disabilities in a given area. We can then compare these statistics to national statistics or use them to monitor against in our programming. </a:t>
            </a:r>
          </a:p>
          <a:p>
            <a:pPr marL="0" lvl="0" indent="0" algn="l" rtl="0">
              <a:lnSpc>
                <a:spcPct val="100000"/>
              </a:lnSpc>
              <a:spcBef>
                <a:spcPts val="0"/>
              </a:spcBef>
              <a:spcAft>
                <a:spcPts val="0"/>
              </a:spcAft>
              <a:buSzPts val="1400"/>
              <a:buNone/>
            </a:pPr>
            <a:endParaRPr lang="en-IN" sz="1200" dirty="0">
              <a:latin typeface="Arial"/>
              <a:ea typeface="Arial"/>
              <a:cs typeface="Arial"/>
              <a:sym typeface="Arial"/>
            </a:endParaRPr>
          </a:p>
          <a:p>
            <a:pPr marL="0" lvl="0" indent="0" algn="l" rtl="0">
              <a:lnSpc>
                <a:spcPct val="100000"/>
              </a:lnSpc>
              <a:spcBef>
                <a:spcPts val="0"/>
              </a:spcBef>
              <a:spcAft>
                <a:spcPts val="0"/>
              </a:spcAft>
              <a:buSzPts val="1400"/>
              <a:buNone/>
            </a:pPr>
            <a:r>
              <a:rPr lang="en-IN" sz="1200" dirty="0">
                <a:latin typeface="Arial"/>
                <a:ea typeface="Arial"/>
                <a:cs typeface="Arial"/>
                <a:sym typeface="Arial"/>
              </a:rPr>
              <a:t>In terms of </a:t>
            </a:r>
            <a:r>
              <a:rPr lang="en-IN" sz="1200" b="1" dirty="0">
                <a:latin typeface="Arial"/>
                <a:ea typeface="Arial"/>
                <a:cs typeface="Arial"/>
                <a:sym typeface="Arial"/>
              </a:rPr>
              <a:t>measuring access, </a:t>
            </a:r>
            <a:r>
              <a:rPr lang="en-IN" sz="1200" dirty="0">
                <a:latin typeface="Arial"/>
                <a:ea typeface="Arial"/>
                <a:cs typeface="Arial"/>
                <a:sym typeface="Arial"/>
              </a:rPr>
              <a:t>the Washington Group Questions can be used to understand who is accessing services and facilities, and who is not. We do this by either regularly monitoring activities, or by collecting data in the community and then again at the service or facility for comparison. </a:t>
            </a:r>
          </a:p>
          <a:p>
            <a:pPr marL="0" lvl="0" indent="0" algn="l" rtl="0">
              <a:lnSpc>
                <a:spcPct val="100000"/>
              </a:lnSpc>
              <a:spcBef>
                <a:spcPts val="0"/>
              </a:spcBef>
              <a:spcAft>
                <a:spcPts val="0"/>
              </a:spcAft>
              <a:buSzPts val="1400"/>
              <a:buNone/>
            </a:pPr>
            <a:endParaRPr lang="en-IN" sz="1200" dirty="0">
              <a:latin typeface="Arial"/>
              <a:ea typeface="Arial"/>
              <a:cs typeface="Arial"/>
              <a:sym typeface="Arial"/>
            </a:endParaRPr>
          </a:p>
          <a:p>
            <a:pPr marL="0" lvl="0" indent="0" algn="l" rtl="0">
              <a:lnSpc>
                <a:spcPct val="100000"/>
              </a:lnSpc>
              <a:spcBef>
                <a:spcPts val="0"/>
              </a:spcBef>
              <a:spcAft>
                <a:spcPts val="0"/>
              </a:spcAft>
              <a:buSzPts val="1400"/>
              <a:buNone/>
            </a:pPr>
            <a:r>
              <a:rPr lang="en-IN" sz="1200" dirty="0">
                <a:latin typeface="Arial"/>
                <a:ea typeface="Arial"/>
                <a:cs typeface="Arial"/>
                <a:sym typeface="Arial"/>
              </a:rPr>
              <a:t>In relation to </a:t>
            </a:r>
            <a:r>
              <a:rPr lang="en-IN" sz="1200" b="1" dirty="0">
                <a:latin typeface="Arial"/>
                <a:ea typeface="Arial"/>
                <a:cs typeface="Arial"/>
                <a:sym typeface="Arial"/>
              </a:rPr>
              <a:t>disaggregating indicators</a:t>
            </a:r>
            <a:r>
              <a:rPr lang="en-IN" sz="1200" dirty="0">
                <a:latin typeface="Arial"/>
                <a:ea typeface="Arial"/>
                <a:cs typeface="Arial"/>
                <a:sym typeface="Arial"/>
              </a:rPr>
              <a:t>, when we break down data by such factors as sex, age and disability, we better understand whether our program activities are reaching all groups. The Washington Group Questions are a simple and validated way to gather relevant data. </a:t>
            </a:r>
          </a:p>
          <a:p>
            <a:endParaRPr lang="en-IN"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4523503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rtl="0">
              <a:lnSpc>
                <a:spcPct val="107000"/>
              </a:lnSpc>
              <a:spcBef>
                <a:spcPts val="0"/>
              </a:spcBef>
              <a:spcAft>
                <a:spcPts val="0"/>
              </a:spcAft>
              <a:buClr>
                <a:schemeClr val="dk1"/>
              </a:buClr>
              <a:buSzPts val="1800"/>
              <a:buFont typeface="Calibri"/>
              <a:buNone/>
            </a:pPr>
            <a:r>
              <a:rPr lang="en-IN" sz="1200" b="1" dirty="0">
                <a:latin typeface="Arial"/>
                <a:ea typeface="Arial"/>
                <a:cs typeface="Arial"/>
                <a:sym typeface="Arial"/>
              </a:rPr>
              <a:t>Facilitator notes:</a:t>
            </a:r>
          </a:p>
          <a:p>
            <a:pPr marL="0" lvl="0" indent="0" algn="l" rtl="0">
              <a:lnSpc>
                <a:spcPct val="107000"/>
              </a:lnSpc>
              <a:spcBef>
                <a:spcPts val="800"/>
              </a:spcBef>
              <a:spcAft>
                <a:spcPts val="0"/>
              </a:spcAft>
              <a:buSzPts val="1400"/>
              <a:buNone/>
            </a:pPr>
            <a:r>
              <a:rPr lang="en-IN" sz="1200" dirty="0">
                <a:latin typeface="Arial"/>
                <a:ea typeface="Arial"/>
                <a:cs typeface="Arial"/>
                <a:sym typeface="Arial"/>
              </a:rPr>
              <a:t>Presentation: 2019 HNAP Syria Report</a:t>
            </a:r>
          </a:p>
          <a:p>
            <a:pPr marL="0" lvl="0" indent="0" algn="l" rtl="0">
              <a:lnSpc>
                <a:spcPct val="107000"/>
              </a:lnSpc>
              <a:spcBef>
                <a:spcPts val="800"/>
              </a:spcBef>
              <a:spcAft>
                <a:spcPts val="0"/>
              </a:spcAft>
              <a:buSzPts val="1400"/>
              <a:buNone/>
            </a:pPr>
            <a:r>
              <a:rPr lang="en-IN" sz="1200" dirty="0">
                <a:latin typeface="Arial"/>
                <a:ea typeface="Arial"/>
                <a:cs typeface="Arial"/>
                <a:sym typeface="Arial"/>
              </a:rPr>
              <a:t>Here is an example of how the Washington Group Questions </a:t>
            </a:r>
            <a:r>
              <a:rPr lang="en-IN" sz="1200" b="1" dirty="0">
                <a:latin typeface="Arial"/>
                <a:ea typeface="Arial"/>
                <a:cs typeface="Arial"/>
                <a:sym typeface="Arial"/>
              </a:rPr>
              <a:t>can be used</a:t>
            </a:r>
            <a:r>
              <a:rPr lang="en-IN" sz="1200" dirty="0">
                <a:latin typeface="Arial"/>
                <a:ea typeface="Arial"/>
                <a:cs typeface="Arial"/>
                <a:sym typeface="Arial"/>
              </a:rPr>
              <a:t>. This 2019 survey was done by the Humanitarian Needs Assessment Programme (HNAP). They studied Syrian populations to determine the prevalence and impact of disability. </a:t>
            </a:r>
          </a:p>
          <a:p>
            <a:pPr marL="0" lvl="0" indent="0" algn="l" rtl="0">
              <a:lnSpc>
                <a:spcPct val="107000"/>
              </a:lnSpc>
              <a:spcBef>
                <a:spcPts val="800"/>
              </a:spcBef>
              <a:spcAft>
                <a:spcPts val="0"/>
              </a:spcAft>
              <a:buSzPts val="1400"/>
              <a:buNone/>
            </a:pPr>
            <a:r>
              <a:rPr lang="en-IN" sz="1200" dirty="0">
                <a:latin typeface="Arial"/>
                <a:ea typeface="Arial"/>
                <a:cs typeface="Arial"/>
                <a:sym typeface="Arial"/>
              </a:rPr>
              <a:t>In the </a:t>
            </a:r>
            <a:r>
              <a:rPr lang="en-IN" sz="1200" b="1" dirty="0">
                <a:latin typeface="Arial"/>
                <a:ea typeface="Arial"/>
                <a:cs typeface="Arial"/>
                <a:sym typeface="Arial"/>
              </a:rPr>
              <a:t>first figure,</a:t>
            </a:r>
            <a:r>
              <a:rPr lang="en-IN" sz="1200" dirty="0">
                <a:latin typeface="Arial"/>
                <a:ea typeface="Arial"/>
                <a:cs typeface="Arial"/>
                <a:sym typeface="Arial"/>
              </a:rPr>
              <a:t> it shows that the survey measured the six basic, universal activities: seeing, hearing, walking, remembering or concentrating, self-care and communicating; and then disaggregated the data by status of returnee, resident or IDP. </a:t>
            </a:r>
          </a:p>
          <a:p>
            <a:pPr marL="0" lvl="0" indent="0" algn="l" rtl="0">
              <a:lnSpc>
                <a:spcPct val="107000"/>
              </a:lnSpc>
              <a:spcBef>
                <a:spcPts val="800"/>
              </a:spcBef>
              <a:spcAft>
                <a:spcPts val="0"/>
              </a:spcAft>
              <a:buSzPts val="1400"/>
              <a:buNone/>
            </a:pPr>
            <a:r>
              <a:rPr lang="en-IN" sz="1200" dirty="0">
                <a:latin typeface="Arial"/>
                <a:ea typeface="Arial"/>
                <a:cs typeface="Arial"/>
                <a:sym typeface="Arial"/>
              </a:rPr>
              <a:t>In the </a:t>
            </a:r>
            <a:r>
              <a:rPr lang="en-IN" sz="1200" b="1" dirty="0">
                <a:latin typeface="Arial"/>
                <a:ea typeface="Arial"/>
                <a:cs typeface="Arial"/>
                <a:sym typeface="Arial"/>
              </a:rPr>
              <a:t>second figure</a:t>
            </a:r>
            <a:r>
              <a:rPr lang="en-IN" sz="1200" dirty="0">
                <a:latin typeface="Arial"/>
                <a:ea typeface="Arial"/>
                <a:cs typeface="Arial"/>
                <a:sym typeface="Arial"/>
              </a:rPr>
              <a:t>, there is a breakdown of school attendance by 12-17 year old children, with the data disaggregated by disability or no disability. </a:t>
            </a:r>
          </a:p>
          <a:p>
            <a:pPr marL="0" lvl="0" indent="0" algn="l" rtl="0">
              <a:lnSpc>
                <a:spcPct val="107000"/>
              </a:lnSpc>
              <a:spcBef>
                <a:spcPts val="800"/>
              </a:spcBef>
              <a:spcAft>
                <a:spcPts val="0"/>
              </a:spcAft>
              <a:buSzPts val="1400"/>
              <a:buNone/>
            </a:pPr>
            <a:r>
              <a:rPr lang="en-IN" sz="1200" b="1" dirty="0">
                <a:latin typeface="Arial"/>
                <a:ea typeface="Arial"/>
                <a:cs typeface="Arial"/>
                <a:sym typeface="Arial"/>
              </a:rPr>
              <a:t>Link to Report: </a:t>
            </a:r>
            <a:r>
              <a:rPr lang="en-IN" sz="1200" u="sng" dirty="0">
                <a:solidFill>
                  <a:schemeClr val="hlink"/>
                </a:solidFill>
                <a:latin typeface="Arial"/>
                <a:ea typeface="Arial"/>
                <a:cs typeface="Arial"/>
                <a:sym typeface="Arial"/>
                <a:hlinkClick r:id="rId3"/>
              </a:rPr>
              <a:t>http://www.globalprotectioncluster.org/wp-content/uploads/Disability_Prevalence-and-Impact_FINAL-2.pdf</a:t>
            </a:r>
            <a:r>
              <a:rPr lang="en-IN" sz="1200" u="sng" dirty="0">
                <a:latin typeface="Arial"/>
                <a:ea typeface="Arial"/>
                <a:cs typeface="Arial"/>
                <a:sym typeface="Arial"/>
              </a:rPr>
              <a:t> </a:t>
            </a:r>
            <a:endParaRPr lang="en-IN" sz="1200" dirty="0">
              <a:latin typeface="Arial"/>
              <a:ea typeface="Arial"/>
              <a:cs typeface="Arial"/>
              <a:sym typeface="Arial"/>
            </a:endParaRPr>
          </a:p>
          <a:p>
            <a:endParaRPr lang="en-IN"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824453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just" rtl="0">
              <a:lnSpc>
                <a:spcPct val="150000"/>
              </a:lnSpc>
              <a:spcBef>
                <a:spcPts val="0"/>
              </a:spcBef>
              <a:spcAft>
                <a:spcPts val="0"/>
              </a:spcAft>
              <a:buClr>
                <a:schemeClr val="dk1"/>
              </a:buClr>
              <a:buSzPts val="1100"/>
              <a:buFont typeface="Arial"/>
              <a:buNone/>
            </a:pPr>
            <a:r>
              <a:rPr lang="en-US" sz="1200" b="1">
                <a:latin typeface="Arial"/>
                <a:ea typeface="Arial"/>
                <a:cs typeface="Arial"/>
                <a:sym typeface="Arial"/>
              </a:rPr>
              <a:t>Facilitator Notes: </a:t>
            </a:r>
            <a:r>
              <a:rPr lang="en-US">
                <a:latin typeface="Arial"/>
                <a:ea typeface="Arial"/>
                <a:cs typeface="Arial"/>
                <a:sym typeface="Arial"/>
              </a:rPr>
              <a:t> </a:t>
            </a:r>
            <a:endParaRPr lang="en-US" sz="1200">
              <a:latin typeface="Arial"/>
              <a:ea typeface="Arial"/>
              <a:cs typeface="Arial"/>
              <a:sym typeface="Arial"/>
            </a:endParaRPr>
          </a:p>
          <a:p>
            <a:pPr marL="0" lvl="0" indent="0" algn="just" rtl="0">
              <a:lnSpc>
                <a:spcPct val="150000"/>
              </a:lnSpc>
              <a:spcBef>
                <a:spcPts val="800"/>
              </a:spcBef>
              <a:spcAft>
                <a:spcPts val="0"/>
              </a:spcAft>
              <a:buClr>
                <a:schemeClr val="dk1"/>
              </a:buClr>
              <a:buSzPts val="1100"/>
              <a:buFont typeface="Arial"/>
              <a:buNone/>
            </a:pPr>
            <a:r>
              <a:rPr lang="en-US" sz="1200">
                <a:latin typeface="Arial"/>
                <a:ea typeface="Arial"/>
                <a:cs typeface="Arial"/>
                <a:sym typeface="Arial"/>
              </a:rPr>
              <a:t>This slide must be adapted to the tools used to assess participants' knowledge before and after the training (pre/post-tests) and to collect participants’ feedback and complaints. </a:t>
            </a:r>
            <a:r>
              <a:rPr lang="en-US" sz="1200" b="1">
                <a:latin typeface="Arial"/>
                <a:ea typeface="Arial"/>
                <a:cs typeface="Arial"/>
                <a:sym typeface="Arial"/>
              </a:rPr>
              <a:t>Please use your own organization’s feedback mechanism whether that’s a QR code or other tools.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4066565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rtl="0">
              <a:lnSpc>
                <a:spcPct val="107000"/>
              </a:lnSpc>
              <a:spcBef>
                <a:spcPts val="0"/>
              </a:spcBef>
              <a:spcAft>
                <a:spcPts val="0"/>
              </a:spcAft>
              <a:buClr>
                <a:schemeClr val="dk1"/>
              </a:buClr>
              <a:buSzPts val="1800"/>
              <a:buFont typeface="Calibri"/>
              <a:buNone/>
            </a:pPr>
            <a:r>
              <a:rPr lang="en-IN" sz="1200" b="1" dirty="0">
                <a:latin typeface="Arial"/>
                <a:ea typeface="Arial"/>
                <a:cs typeface="Arial"/>
                <a:sym typeface="Arial"/>
              </a:rPr>
              <a:t>Facilitator notes:</a:t>
            </a: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According to the IASC Guidelines, humanitarian Food Security and Nutrition actors are expected to take three key actions to ensure disaggregated data for monitoring inclusion. </a:t>
            </a:r>
          </a:p>
          <a:p>
            <a:pPr marL="0" lvl="0" indent="0" algn="just" rtl="0">
              <a:lnSpc>
                <a:spcPct val="107000"/>
              </a:lnSpc>
              <a:spcBef>
                <a:spcPts val="800"/>
              </a:spcBef>
              <a:spcAft>
                <a:spcPts val="0"/>
              </a:spcAft>
              <a:buSzPts val="1400"/>
              <a:buNone/>
            </a:pPr>
            <a:r>
              <a:rPr lang="en-IN" sz="1200" dirty="0">
                <a:latin typeface="Arial"/>
                <a:ea typeface="Arial"/>
                <a:cs typeface="Arial"/>
                <a:sym typeface="Arial"/>
              </a:rPr>
              <a:t>You can find these actions in Chapter 13 on page 97 in the IASC Guideline. </a:t>
            </a:r>
          </a:p>
          <a:p>
            <a:pPr marL="457200" lvl="0" indent="-342900" algn="just" rtl="0">
              <a:lnSpc>
                <a:spcPct val="107000"/>
              </a:lnSpc>
              <a:spcBef>
                <a:spcPts val="800"/>
              </a:spcBef>
              <a:spcAft>
                <a:spcPts val="0"/>
              </a:spcAft>
              <a:buSzPts val="1800"/>
              <a:buFont typeface="Arial"/>
              <a:buChar char="●"/>
            </a:pPr>
            <a:r>
              <a:rPr lang="en-IN" sz="1200" dirty="0">
                <a:latin typeface="Arial"/>
                <a:ea typeface="Arial"/>
                <a:cs typeface="Arial"/>
                <a:sym typeface="Arial"/>
              </a:rPr>
              <a:t>Collect and analyse food security and nutrition data on persons with disabilities, disaggregated by sex, </a:t>
            </a:r>
            <a:r>
              <a:rPr lang="en-IN" sz="1200" dirty="0" err="1">
                <a:latin typeface="Arial"/>
                <a:ea typeface="Arial"/>
                <a:cs typeface="Arial"/>
                <a:sym typeface="Arial"/>
              </a:rPr>
              <a:t>age,and</a:t>
            </a:r>
            <a:r>
              <a:rPr lang="en-IN" sz="1200" dirty="0">
                <a:latin typeface="Arial"/>
                <a:ea typeface="Arial"/>
                <a:cs typeface="Arial"/>
                <a:sym typeface="Arial"/>
              </a:rPr>
              <a:t> disability. Do so systematically in all phases of the humanitarian programme cycle. Where reliable data are not available or cannot be collected, use the 15 percent estimate of global disability prevalence. </a:t>
            </a:r>
          </a:p>
          <a:p>
            <a:pPr marL="457200" lvl="0" indent="-342900" algn="just" rtl="0">
              <a:lnSpc>
                <a:spcPct val="107000"/>
              </a:lnSpc>
              <a:spcBef>
                <a:spcPts val="0"/>
              </a:spcBef>
              <a:spcAft>
                <a:spcPts val="0"/>
              </a:spcAft>
              <a:buSzPts val="1800"/>
              <a:buFont typeface="Arial"/>
              <a:buChar char="●"/>
            </a:pPr>
            <a:r>
              <a:rPr lang="en-IN" sz="1200" dirty="0">
                <a:latin typeface="Arial"/>
                <a:ea typeface="Arial"/>
                <a:cs typeface="Arial"/>
                <a:sym typeface="Arial"/>
              </a:rPr>
              <a:t>Share information on the cross-sectoral needs of persons with disabilities in inter-agency coordination mechanisms (WASH, protection, health) and ensure cross-sectoral coordination. </a:t>
            </a:r>
          </a:p>
          <a:p>
            <a:pPr marL="457200" lvl="0" indent="-342900" algn="just" rtl="0">
              <a:lnSpc>
                <a:spcPct val="107000"/>
              </a:lnSpc>
              <a:spcBef>
                <a:spcPts val="0"/>
              </a:spcBef>
              <a:spcAft>
                <a:spcPts val="0"/>
              </a:spcAft>
              <a:buSzPts val="1800"/>
              <a:buFont typeface="Arial"/>
              <a:buChar char="●"/>
            </a:pPr>
            <a:r>
              <a:rPr lang="en-IN" sz="1200" dirty="0">
                <a:latin typeface="Arial"/>
                <a:ea typeface="Arial"/>
                <a:cs typeface="Arial"/>
                <a:sym typeface="Arial"/>
              </a:rPr>
              <a:t>Ensure that data ethics and protection principles (including confidentiality, provision of information, informed consent, security) are respected wherever data on persons with disabilities are collected and used. </a:t>
            </a:r>
          </a:p>
          <a:p>
            <a:pPr marL="0" lvl="0" indent="0" algn="just" rtl="0">
              <a:lnSpc>
                <a:spcPct val="107000"/>
              </a:lnSpc>
              <a:spcBef>
                <a:spcPts val="800"/>
              </a:spcBef>
              <a:spcAft>
                <a:spcPts val="0"/>
              </a:spcAft>
              <a:buClr>
                <a:schemeClr val="dk1"/>
              </a:buClr>
              <a:buSzPts val="1400"/>
              <a:buFont typeface="Arial"/>
              <a:buNone/>
            </a:pPr>
            <a:endParaRPr lang="en-IN" sz="1200" dirty="0">
              <a:latin typeface="Arial"/>
              <a:ea typeface="Arial"/>
              <a:cs typeface="Arial"/>
              <a:sym typeface="Arial"/>
            </a:endParaRPr>
          </a:p>
          <a:p>
            <a:pPr marL="0" lvl="0" indent="0" algn="l" rtl="0">
              <a:lnSpc>
                <a:spcPct val="107000"/>
              </a:lnSpc>
              <a:spcBef>
                <a:spcPts val="800"/>
              </a:spcBef>
              <a:spcAft>
                <a:spcPts val="0"/>
              </a:spcAft>
              <a:buSzPts val="1400"/>
              <a:buNone/>
            </a:pPr>
            <a:endParaRPr lang="en-IN" sz="1200" dirty="0">
              <a:latin typeface="Arial"/>
              <a:ea typeface="Arial"/>
              <a:cs typeface="Arial"/>
              <a:sym typeface="Arial"/>
            </a:endParaRPr>
          </a:p>
          <a:p>
            <a:endParaRPr lang="en-IN"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9498837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15000"/>
              </a:lnSpc>
              <a:spcBef>
                <a:spcPts val="1200"/>
              </a:spcBef>
              <a:spcAft>
                <a:spcPts val="0"/>
              </a:spcAft>
              <a:buSzPts val="1100"/>
              <a:buNone/>
            </a:pPr>
            <a:r>
              <a:rPr lang="en-IN" sz="1200" b="1" dirty="0">
                <a:latin typeface="Arial"/>
                <a:ea typeface="Arial"/>
                <a:cs typeface="Arial"/>
                <a:sym typeface="Arial"/>
              </a:rPr>
              <a:t>Facilitator Notes: </a:t>
            </a:r>
          </a:p>
          <a:p>
            <a:pPr marL="0" lvl="0" indent="0" algn="l" rtl="0">
              <a:lnSpc>
                <a:spcPct val="115000"/>
              </a:lnSpc>
              <a:spcBef>
                <a:spcPts val="1200"/>
              </a:spcBef>
              <a:spcAft>
                <a:spcPts val="0"/>
              </a:spcAft>
              <a:buClr>
                <a:schemeClr val="dk1"/>
              </a:buClr>
              <a:buSzPts val="1100"/>
              <a:buFont typeface="Arial"/>
              <a:buNone/>
            </a:pPr>
            <a:r>
              <a:rPr lang="en-IN" sz="1200" dirty="0">
                <a:latin typeface="Arial"/>
                <a:ea typeface="Arial"/>
                <a:cs typeface="Arial"/>
                <a:sym typeface="Arial"/>
              </a:rPr>
              <a:t>To conclude, inclusive Food Security and Nutrition programming depends on the consistent application of the Twin-Track Approach ensuring that persons with disabilities are included in mainstream FSN responses, while also providing targeted actions to address specific barriers and risks.</a:t>
            </a:r>
          </a:p>
          <a:p>
            <a:pPr marL="0" lvl="0" indent="0" algn="l" rtl="0">
              <a:lnSpc>
                <a:spcPct val="115000"/>
              </a:lnSpc>
              <a:spcBef>
                <a:spcPts val="1200"/>
              </a:spcBef>
              <a:spcAft>
                <a:spcPts val="0"/>
              </a:spcAft>
              <a:buClr>
                <a:schemeClr val="dk1"/>
              </a:buClr>
              <a:buSzPts val="1100"/>
              <a:buFont typeface="Arial"/>
              <a:buNone/>
            </a:pPr>
            <a:r>
              <a:rPr lang="en-IN" sz="1200" dirty="0">
                <a:latin typeface="Arial"/>
                <a:ea typeface="Arial"/>
                <a:cs typeface="Arial"/>
                <a:sym typeface="Arial"/>
              </a:rPr>
              <a:t>The Must-Do Actions reinforce this approach:</a:t>
            </a:r>
          </a:p>
          <a:p>
            <a:pPr marL="457200" lvl="0" indent="-342900" algn="l" rtl="0">
              <a:lnSpc>
                <a:spcPct val="115000"/>
              </a:lnSpc>
              <a:spcBef>
                <a:spcPts val="1200"/>
              </a:spcBef>
              <a:spcAft>
                <a:spcPts val="0"/>
              </a:spcAft>
              <a:buClr>
                <a:schemeClr val="dk1"/>
              </a:buClr>
              <a:buSzPts val="1800"/>
              <a:buChar char="●"/>
            </a:pPr>
            <a:r>
              <a:rPr lang="en-IN" sz="1200" b="1" dirty="0">
                <a:latin typeface="Arial"/>
                <a:ea typeface="Arial"/>
                <a:cs typeface="Arial"/>
                <a:sym typeface="Arial"/>
              </a:rPr>
              <a:t>Meaningful participation</a:t>
            </a:r>
            <a:r>
              <a:rPr lang="en-IN" sz="1200" dirty="0">
                <a:latin typeface="Arial"/>
                <a:ea typeface="Arial"/>
                <a:cs typeface="Arial"/>
                <a:sym typeface="Arial"/>
              </a:rPr>
              <a:t> ensures that persons with disabilities and OPDs influence food security and nutrition programming decisions.</a:t>
            </a:r>
          </a:p>
          <a:p>
            <a:pPr marL="457200" lvl="0" indent="-342900" algn="l" rtl="0">
              <a:lnSpc>
                <a:spcPct val="115000"/>
              </a:lnSpc>
              <a:spcBef>
                <a:spcPts val="0"/>
              </a:spcBef>
              <a:spcAft>
                <a:spcPts val="0"/>
              </a:spcAft>
              <a:buClr>
                <a:schemeClr val="dk1"/>
              </a:buClr>
              <a:buSzPts val="1800"/>
              <a:buChar char="●"/>
            </a:pPr>
            <a:r>
              <a:rPr lang="en-IN" sz="1200" b="1" dirty="0">
                <a:latin typeface="Arial"/>
                <a:ea typeface="Arial"/>
                <a:cs typeface="Arial"/>
                <a:sym typeface="Arial"/>
              </a:rPr>
              <a:t>Barrier identification and removal</a:t>
            </a:r>
            <a:r>
              <a:rPr lang="en-IN" sz="1200" dirty="0">
                <a:latin typeface="Arial"/>
                <a:ea typeface="Arial"/>
                <a:cs typeface="Arial"/>
                <a:sym typeface="Arial"/>
              </a:rPr>
              <a:t> enables equitable access to food, cash, and nutrition services.</a:t>
            </a:r>
          </a:p>
          <a:p>
            <a:pPr marL="457200" lvl="0" indent="-342900" algn="l" rtl="0">
              <a:lnSpc>
                <a:spcPct val="115000"/>
              </a:lnSpc>
              <a:spcBef>
                <a:spcPts val="0"/>
              </a:spcBef>
              <a:spcAft>
                <a:spcPts val="0"/>
              </a:spcAft>
              <a:buClr>
                <a:schemeClr val="dk1"/>
              </a:buClr>
              <a:buSzPts val="1800"/>
              <a:buChar char="●"/>
            </a:pPr>
            <a:r>
              <a:rPr lang="en-IN" sz="1200" b="1" dirty="0">
                <a:latin typeface="Arial"/>
                <a:ea typeface="Arial"/>
                <a:cs typeface="Arial"/>
                <a:sym typeface="Arial"/>
              </a:rPr>
              <a:t>Empowerment and capacity development</a:t>
            </a:r>
            <a:r>
              <a:rPr lang="en-IN" sz="1200" dirty="0">
                <a:latin typeface="Arial"/>
                <a:ea typeface="Arial"/>
                <a:cs typeface="Arial"/>
                <a:sym typeface="Arial"/>
              </a:rPr>
              <a:t> strengthen leadership, skills, and accountability across all stakeholders, including OPDs</a:t>
            </a:r>
          </a:p>
          <a:p>
            <a:pPr marL="457200" lvl="0" indent="-342900" algn="l" rtl="0">
              <a:lnSpc>
                <a:spcPct val="150000"/>
              </a:lnSpc>
              <a:spcBef>
                <a:spcPts val="0"/>
              </a:spcBef>
              <a:spcAft>
                <a:spcPts val="0"/>
              </a:spcAft>
              <a:buClr>
                <a:schemeClr val="dk1"/>
              </a:buClr>
              <a:buSzPts val="1800"/>
              <a:buChar char="●"/>
            </a:pPr>
            <a:r>
              <a:rPr lang="en-IN" sz="1200" b="1" dirty="0">
                <a:latin typeface="Arial"/>
                <a:ea typeface="Arial"/>
                <a:cs typeface="Arial"/>
                <a:sym typeface="Arial"/>
              </a:rPr>
              <a:t>Disability inclusive data </a:t>
            </a:r>
            <a:r>
              <a:rPr lang="en-IN" sz="1200" dirty="0">
                <a:latin typeface="Arial"/>
                <a:ea typeface="Arial"/>
                <a:cs typeface="Arial"/>
                <a:sym typeface="Arial"/>
              </a:rPr>
              <a:t>collection is critical to plan, implement and monitor humanitarian response.</a:t>
            </a:r>
          </a:p>
          <a:p>
            <a:pPr marL="0" lvl="0" indent="0" algn="l" rtl="0">
              <a:lnSpc>
                <a:spcPct val="115000"/>
              </a:lnSpc>
              <a:spcBef>
                <a:spcPts val="1200"/>
              </a:spcBef>
              <a:spcAft>
                <a:spcPts val="0"/>
              </a:spcAft>
              <a:buClr>
                <a:schemeClr val="dk1"/>
              </a:buClr>
              <a:buSzPts val="1100"/>
              <a:buFont typeface="Arial"/>
              <a:buNone/>
            </a:pPr>
            <a:r>
              <a:rPr lang="en-IN" sz="1200" dirty="0">
                <a:latin typeface="Arial"/>
                <a:ea typeface="Arial"/>
                <a:cs typeface="Arial"/>
                <a:sym typeface="Arial"/>
              </a:rPr>
              <a:t>Together, the Twin-Track Approach and the Must-Do Actions provide a practical framework to ensure food security and nutrition responses are equitable, effective, and leave no one behind.</a:t>
            </a:r>
          </a:p>
          <a:p>
            <a:pPr marL="0" lvl="0" indent="0" algn="l" rtl="0">
              <a:lnSpc>
                <a:spcPct val="150000"/>
              </a:lnSpc>
              <a:spcBef>
                <a:spcPts val="1200"/>
              </a:spcBef>
              <a:spcAft>
                <a:spcPts val="0"/>
              </a:spcAft>
              <a:buSzPts val="1400"/>
              <a:buNone/>
            </a:pPr>
            <a:endParaRPr lang="en-IN" sz="1200" dirty="0">
              <a:latin typeface="Arial"/>
              <a:ea typeface="Arial"/>
              <a:cs typeface="Arial"/>
              <a:sym typeface="Arial"/>
            </a:endParaRPr>
          </a:p>
          <a:p>
            <a:pPr marL="0" lvl="0" indent="0" algn="l" rtl="0">
              <a:lnSpc>
                <a:spcPct val="100000"/>
              </a:lnSpc>
              <a:spcBef>
                <a:spcPts val="0"/>
              </a:spcBef>
              <a:spcAft>
                <a:spcPts val="0"/>
              </a:spcAft>
              <a:buSzPts val="1400"/>
              <a:buNone/>
            </a:pPr>
            <a:endParaRPr lang="en-IN"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7384265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2325FB-12F4-3CC0-D1E6-3343E52F37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4893C4-9287-EA90-99C1-4D0C6939BF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A95461-A40C-3C8E-0A91-3D4FB1F74168}"/>
              </a:ext>
            </a:extLst>
          </p:cNvPr>
          <p:cNvSpPr>
            <a:spLocks noGrp="1"/>
          </p:cNvSpPr>
          <p:nvPr>
            <p:ph type="body" idx="1"/>
          </p:nvPr>
        </p:nvSpPr>
        <p:spPr/>
        <p:txBody>
          <a:bodyPr/>
          <a:lstStyle/>
          <a:p>
            <a:pPr marL="0" lvl="0" indent="0" algn="just" rtl="0">
              <a:lnSpc>
                <a:spcPct val="150000"/>
              </a:lnSpc>
              <a:spcBef>
                <a:spcPts val="0"/>
              </a:spcBef>
              <a:spcAft>
                <a:spcPts val="0"/>
              </a:spcAft>
              <a:buClr>
                <a:schemeClr val="dk1"/>
              </a:buClr>
              <a:buSzPts val="1100"/>
              <a:buFont typeface="Arial"/>
              <a:buNone/>
            </a:pPr>
            <a:r>
              <a:rPr lang="en-US" sz="1200" b="1">
                <a:latin typeface="Arial"/>
                <a:ea typeface="Arial"/>
                <a:cs typeface="Arial"/>
                <a:sym typeface="Arial"/>
              </a:rPr>
              <a:t>Facilitator Notes:</a:t>
            </a:r>
          </a:p>
          <a:p>
            <a:pPr marL="0" lvl="0" indent="0" algn="just" rtl="0">
              <a:lnSpc>
                <a:spcPct val="150000"/>
              </a:lnSpc>
              <a:spcBef>
                <a:spcPts val="0"/>
              </a:spcBef>
              <a:spcAft>
                <a:spcPts val="0"/>
              </a:spcAft>
              <a:buClr>
                <a:schemeClr val="dk1"/>
              </a:buClr>
              <a:buSzPts val="1100"/>
              <a:buFont typeface="Arial"/>
              <a:buNone/>
            </a:pPr>
            <a:r>
              <a:rPr lang="en-US" sz="1200" b="0">
                <a:latin typeface="Arial"/>
                <a:ea typeface="Arial"/>
                <a:cs typeface="Arial"/>
                <a:sym typeface="Arial"/>
              </a:rPr>
              <a:t>At end of module 1 you can provide an overview of the other modules of the training package. If you only use specific modules in the training, you can just display those used (e.g. M1, M2, M4, M5). The objective is to ensure the participants know what to expect still, which module they finished and what is next.</a:t>
            </a:r>
          </a:p>
        </p:txBody>
      </p:sp>
      <p:sp>
        <p:nvSpPr>
          <p:cNvPr id="4" name="Slide Number Placeholder 3">
            <a:extLst>
              <a:ext uri="{FF2B5EF4-FFF2-40B4-BE49-F238E27FC236}">
                <a16:creationId xmlns:a16="http://schemas.microsoft.com/office/drawing/2014/main" id="{1684266B-2947-9843-BD79-DD5555F4857F}"/>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2514898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7000"/>
              </a:lnSpc>
              <a:spcBef>
                <a:spcPts val="0"/>
              </a:spcBef>
              <a:spcAft>
                <a:spcPts val="0"/>
              </a:spcAft>
              <a:buSzPts val="1400"/>
              <a:buNone/>
            </a:pPr>
            <a:r>
              <a:rPr lang="en-US" sz="1200" b="1">
                <a:latin typeface="Arial"/>
                <a:ea typeface="Arial"/>
                <a:cs typeface="Arial"/>
                <a:sym typeface="Arial"/>
              </a:rPr>
              <a:t>Facilitator Notes: </a:t>
            </a:r>
            <a:endParaRPr lang="en-US" sz="1200">
              <a:latin typeface="Arial"/>
              <a:ea typeface="Arial"/>
              <a:cs typeface="Arial"/>
              <a:sym typeface="Arial"/>
            </a:endParaRPr>
          </a:p>
          <a:p>
            <a:pPr marL="0" lvl="0" indent="0" algn="l" rtl="0">
              <a:lnSpc>
                <a:spcPct val="107000"/>
              </a:lnSpc>
              <a:spcBef>
                <a:spcPts val="0"/>
              </a:spcBef>
              <a:spcAft>
                <a:spcPts val="0"/>
              </a:spcAft>
              <a:buSzPts val="1400"/>
              <a:buNone/>
            </a:pPr>
            <a:r>
              <a:rPr lang="en-US" sz="1200">
                <a:latin typeface="Arial"/>
                <a:ea typeface="Arial"/>
                <a:cs typeface="Arial"/>
                <a:sym typeface="Arial"/>
              </a:rPr>
              <a:t>We have listed them below for ease of reference while researching:</a:t>
            </a:r>
            <a:endParaRPr lang="en-US" sz="1200" b="1">
              <a:solidFill>
                <a:srgbClr val="C41401"/>
              </a:solidFill>
              <a:latin typeface="Arial"/>
              <a:ea typeface="Arial"/>
              <a:cs typeface="Arial"/>
              <a:sym typeface="Arial"/>
            </a:endParaRPr>
          </a:p>
          <a:p>
            <a:pPr marL="177657" marR="0" lvl="0" indent="-177657" algn="l" rtl="0">
              <a:lnSpc>
                <a:spcPct val="100000"/>
              </a:lnSpc>
              <a:spcBef>
                <a:spcPts val="0"/>
              </a:spcBef>
              <a:spcAft>
                <a:spcPts val="0"/>
              </a:spcAft>
              <a:buClr>
                <a:schemeClr val="dk1"/>
              </a:buClr>
              <a:buSzPts val="1800"/>
              <a:buFont typeface="Arial"/>
              <a:buChar char="•"/>
            </a:pPr>
            <a:r>
              <a:rPr lang="en-US" sz="1200" b="1">
                <a:solidFill>
                  <a:schemeClr val="dk1"/>
                </a:solidFill>
                <a:latin typeface="Arial"/>
                <a:ea typeface="Arial"/>
                <a:cs typeface="Arial"/>
                <a:sym typeface="Arial"/>
              </a:rPr>
              <a:t>UN Convention on the Rights of Persons with Disabilities (CRPD), </a:t>
            </a:r>
            <a:r>
              <a:rPr lang="en-US" sz="1200">
                <a:solidFill>
                  <a:schemeClr val="dk1"/>
                </a:solidFill>
                <a:latin typeface="Arial"/>
                <a:ea typeface="Arial"/>
                <a:cs typeface="Arial"/>
                <a:sym typeface="Arial"/>
              </a:rPr>
              <a:t>2006: </a:t>
            </a:r>
            <a:r>
              <a:rPr lang="en-US" sz="1200" u="sng">
                <a:solidFill>
                  <a:srgbClr val="0563C1"/>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https://www.un.org/development/desa/disabilities/convention-on-the-rights-of-persons-with-disabilities.html</a:t>
            </a:r>
            <a:endParaRPr lang="en-US" sz="1200">
              <a:solidFill>
                <a:schemeClr val="dk1"/>
              </a:solidFill>
              <a:latin typeface="Arial"/>
              <a:ea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chemeClr val="dk1"/>
              </a:buClr>
              <a:buSzPts val="1800"/>
              <a:buFont typeface="Arial"/>
              <a:buChar char="•"/>
              <a:tabLst/>
              <a:defRPr/>
            </a:pPr>
            <a:r>
              <a:rPr lang="en-US" sz="1200" b="1">
                <a:solidFill>
                  <a:schemeClr val="dk1"/>
                </a:solidFill>
                <a:latin typeface="Arial"/>
                <a:ea typeface="Arial"/>
                <a:cs typeface="Arial"/>
                <a:sym typeface="Arial"/>
              </a:rPr>
              <a:t>UN Disability Inclusion Strategy (2019): system-wide policies to become more inclusive of persons with disabilities: </a:t>
            </a:r>
            <a:r>
              <a:rPr lang="en-US" sz="1400" u="sng">
                <a:solidFill>
                  <a:srgbClr val="1155CC"/>
                </a:solidFill>
                <a:latin typeface="Arial"/>
                <a:ea typeface="Arial"/>
                <a:cs typeface="Arial"/>
                <a:sym typeface="Arial"/>
                <a:hlinkClick r:id="rId4">
                  <a:extLst>
                    <a:ext uri="{A12FA001-AC4F-418D-AE19-62706E023703}">
                      <ahyp:hlinkClr xmlns:ahyp="http://schemas.microsoft.com/office/drawing/2018/hyperlinkcolor" val="tx"/>
                    </a:ext>
                  </a:extLst>
                </a:hlinkClick>
              </a:rPr>
              <a:t>https://www.un.org/en/content/disabilitystrategy/</a:t>
            </a:r>
            <a:r>
              <a:rPr lang="en-US" sz="1400">
                <a:solidFill>
                  <a:srgbClr val="000000"/>
                </a:solidFill>
                <a:latin typeface="Arial"/>
                <a:ea typeface="Arial"/>
                <a:cs typeface="Arial"/>
                <a:sym typeface="Arial"/>
              </a:rPr>
              <a:t> </a:t>
            </a:r>
          </a:p>
          <a:p>
            <a:pPr marL="285750" marR="0" lvl="0" indent="-285750" algn="l" rtl="0">
              <a:lnSpc>
                <a:spcPct val="100000"/>
              </a:lnSpc>
              <a:spcBef>
                <a:spcPts val="0"/>
              </a:spcBef>
              <a:spcAft>
                <a:spcPts val="0"/>
              </a:spcAft>
              <a:buClr>
                <a:schemeClr val="dk1"/>
              </a:buClr>
              <a:buSzPts val="1800"/>
              <a:buFont typeface="Arial"/>
              <a:buChar char="•"/>
            </a:pPr>
            <a:r>
              <a:rPr lang="en-US" sz="1200" b="1">
                <a:solidFill>
                  <a:schemeClr val="dk1"/>
                </a:solidFill>
                <a:latin typeface="Arial"/>
                <a:ea typeface="Arial"/>
                <a:cs typeface="Arial"/>
                <a:sym typeface="Arial"/>
              </a:rPr>
              <a:t>IASC Guidelines on Inclusion of Persons with Disabilities in Humanitarian Action </a:t>
            </a:r>
            <a:r>
              <a:rPr lang="en-US" sz="1200">
                <a:solidFill>
                  <a:schemeClr val="dk1"/>
                </a:solidFill>
                <a:latin typeface="Arial"/>
                <a:ea typeface="Arial"/>
                <a:cs typeface="Arial"/>
                <a:sym typeface="Arial"/>
              </a:rPr>
              <a:t>(2019): https://interagencystandingcommittee.org/sites/default/files/migrated/2020-11/IASC%20Guidelines%20on%20the%20Inclusion%20of%20Persons%20with%20Disabilities%20in%20Humanitarian%20Action%2C%202019_0.pdf</a:t>
            </a:r>
            <a:endParaRPr lang="en-US" sz="1400"/>
          </a:p>
          <a:p>
            <a:pPr marL="285750" marR="0" lvl="0" indent="-285750" algn="l" rtl="0">
              <a:lnSpc>
                <a:spcPct val="100000"/>
              </a:lnSpc>
              <a:spcBef>
                <a:spcPts val="0"/>
              </a:spcBef>
              <a:spcAft>
                <a:spcPts val="0"/>
              </a:spcAft>
              <a:buClr>
                <a:schemeClr val="dk1"/>
              </a:buClr>
              <a:buSzPts val="1800"/>
              <a:buFont typeface="Arial"/>
              <a:buChar char="•"/>
            </a:pPr>
            <a:r>
              <a:rPr lang="en-US" sz="1200" b="1">
                <a:solidFill>
                  <a:schemeClr val="dk1"/>
                </a:solidFill>
                <a:latin typeface="Arial"/>
                <a:ea typeface="Arial"/>
                <a:cs typeface="Arial"/>
                <a:sym typeface="Arial"/>
              </a:rPr>
              <a:t>Sendai Framework for Disaster Risk Reduction (2015) affirming same principles: </a:t>
            </a:r>
            <a:r>
              <a:rPr lang="en-US" sz="1200" b="0">
                <a:solidFill>
                  <a:schemeClr val="dk1"/>
                </a:solidFill>
                <a:latin typeface="Arial"/>
                <a:ea typeface="Arial"/>
                <a:cs typeface="Arial"/>
                <a:sym typeface="Arial"/>
              </a:rPr>
              <a:t>https://aidmi.org/wp-content/uploads/2023/05/sendaiframeworkfordrren.pdf</a:t>
            </a:r>
            <a:endParaRPr lang="en-US" sz="1200" b="0">
              <a:solidFill>
                <a:schemeClr val="dk1"/>
              </a:solidFill>
            </a:endParaRPr>
          </a:p>
          <a:p>
            <a:pPr marL="285750" marR="0" lvl="0" indent="-285750" algn="l" rtl="0">
              <a:lnSpc>
                <a:spcPct val="100000"/>
              </a:lnSpc>
              <a:spcBef>
                <a:spcPts val="0"/>
              </a:spcBef>
              <a:spcAft>
                <a:spcPts val="0"/>
              </a:spcAft>
              <a:buClr>
                <a:schemeClr val="dk1"/>
              </a:buClr>
              <a:buSzPts val="1800"/>
              <a:buFont typeface="Arial"/>
              <a:buChar char="•"/>
            </a:pPr>
            <a:r>
              <a:rPr lang="en-US" sz="1200">
                <a:solidFill>
                  <a:schemeClr val="dk1"/>
                </a:solidFill>
                <a:latin typeface="Arial"/>
                <a:ea typeface="Arial"/>
                <a:cs typeface="Arial"/>
                <a:sym typeface="Arial"/>
              </a:rPr>
              <a:t>2030 Agenda for Sustainable Development (2015) affirming no one should be left behind: </a:t>
            </a:r>
            <a:r>
              <a:rPr lang="de-DE">
                <a:hlinkClick r:id="rId5"/>
              </a:rPr>
              <a:t>https://sdgs.un.org/2030agenda</a:t>
            </a:r>
            <a:endParaRPr lang="en-US" sz="1200">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800"/>
              <a:buFont typeface="Arial"/>
              <a:buChar char="•"/>
            </a:pPr>
            <a:r>
              <a:rPr lang="en-US" sz="1200">
                <a:solidFill>
                  <a:schemeClr val="dk1"/>
                </a:solidFill>
                <a:latin typeface="Arial"/>
                <a:ea typeface="Arial"/>
                <a:cs typeface="Arial"/>
                <a:sym typeface="Arial"/>
              </a:rPr>
              <a:t>UN Flagship Report on Disability and Development (2024): </a:t>
            </a:r>
            <a:r>
              <a:rPr lang="en-US" sz="1200" u="sng">
                <a:solidFill>
                  <a:srgbClr val="1155CC"/>
                </a:solidFill>
                <a:latin typeface="Arial"/>
                <a:ea typeface="Arial"/>
                <a:cs typeface="Arial"/>
                <a:sym typeface="Arial"/>
                <a:hlinkClick r:id="rId6">
                  <a:extLst>
                    <a:ext uri="{A12FA001-AC4F-418D-AE19-62706E023703}">
                      <ahyp:hlinkClr xmlns:ahyp="http://schemas.microsoft.com/office/drawing/2018/hyperlinkcolor" val="tx"/>
                    </a:ext>
                  </a:extLst>
                </a:hlinkClick>
              </a:rPr>
              <a:t>https://social.desa.un.org/publications/un-flagship-report-on-disability-and-development-2024</a:t>
            </a:r>
            <a:r>
              <a:rPr lang="en-US" sz="1200">
                <a:solidFill>
                  <a:srgbClr val="1155CC"/>
                </a:solidFill>
                <a:latin typeface="Arial"/>
                <a:ea typeface="Arial"/>
                <a:cs typeface="Arial"/>
                <a:sym typeface="Arial"/>
              </a:rPr>
              <a:t> </a:t>
            </a:r>
          </a:p>
          <a:p>
            <a:pPr marL="285750" marR="0" lvl="0" indent="-285750" algn="l" rtl="0">
              <a:lnSpc>
                <a:spcPct val="100000"/>
              </a:lnSpc>
              <a:spcBef>
                <a:spcPts val="0"/>
              </a:spcBef>
              <a:spcAft>
                <a:spcPts val="0"/>
              </a:spcAft>
              <a:buClr>
                <a:schemeClr val="dk1"/>
              </a:buClr>
              <a:buSzPts val="1800"/>
              <a:buFont typeface="Arial"/>
              <a:buChar char="•"/>
            </a:pPr>
            <a:r>
              <a:rPr lang="en-US"/>
              <a:t>ACF &amp; IRC, Annex 03. Protection risk matrix and food insecurity: </a:t>
            </a:r>
            <a:r>
              <a:rPr lang="de-DE">
                <a:hlinkClick r:id="rId7"/>
              </a:rPr>
              <a:t>https://onedrive.live.com/:x:/g/personal/0D2881BEF0969125/IQC3OrNCxDrMQpxxTCtik2cPAaOhxQ-HV4O-twxXZm1JIcs?rtime=RRu32Mdz3kg&amp;redeem=aHR0cHM6Ly8xZHJ2Lm1zL3gvYy8wRDI4ODFCRUYwOTY5MTI1L0ViYzZzMExFT3N4Q25IRk1LMktUWnc4Qm82SEZENGRYZzc2M0RGZG1iVWtoeXc_ZT01dGJyblYmQ1Q9MTc2ODkxNjU0MDE3NSZPUj1PdXRsb29rLUJvZHkmQ0lEPTVBQjNENTk1LTU1NkEtNDZFQi04MkZDLTRCNTRBQkMyQUVGMCZXU0w9MQ</a:t>
            </a:r>
            <a:endParaRPr lang="en-US"/>
          </a:p>
          <a:p>
            <a:pPr marL="285750" marR="0" lvl="0" indent="-285750" algn="l" rtl="0">
              <a:lnSpc>
                <a:spcPct val="100000"/>
              </a:lnSpc>
              <a:spcBef>
                <a:spcPts val="0"/>
              </a:spcBef>
              <a:spcAft>
                <a:spcPts val="0"/>
              </a:spcAft>
              <a:buClr>
                <a:schemeClr val="dk1"/>
              </a:buClr>
              <a:buSzPts val="1800"/>
              <a:buFont typeface="Arial"/>
              <a:buChar char="•"/>
            </a:pPr>
            <a:r>
              <a:rPr lang="en-US" sz="1200">
                <a:solidFill>
                  <a:schemeClr val="dk1"/>
                </a:solidFill>
              </a:rPr>
              <a:t>SPHERE handbook (2018 edition)</a:t>
            </a:r>
            <a:endParaRPr lang="en-US" sz="1200">
              <a:latin typeface="Calibri"/>
              <a:ea typeface="Calibri"/>
              <a:cs typeface="Calibri"/>
              <a:sym typeface="Calibri"/>
            </a:endParaRPr>
          </a:p>
          <a:p>
            <a:endParaRPr lang="de-DE"/>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2026999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b="1"/>
              <a:t>Facilitator</a:t>
            </a:r>
            <a:r>
              <a:rPr lang="de-DE" b="1" baseline="0"/>
              <a:t> note:</a:t>
            </a:r>
          </a:p>
          <a:p>
            <a:r>
              <a:rPr lang="de-DE" baseline="0"/>
              <a:t>Link to training package: https://www.hi-deutschland-projekte.de/lnob/training-package-for-inclusive-food-security/</a:t>
            </a:r>
            <a:endParaRPr lang="de-DE"/>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565771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a:t>
            </a:r>
            <a:endParaRPr lang="en-US" sz="1000">
              <a:latin typeface="Arial"/>
              <a:ea typeface="Arial"/>
              <a:cs typeface="Arial"/>
              <a:sym typeface="Arial"/>
            </a:endParaRPr>
          </a:p>
          <a:p>
            <a:pPr marL="342900" lvl="0" indent="-342900" algn="just" rtl="0">
              <a:lnSpc>
                <a:spcPct val="107000"/>
              </a:lnSpc>
              <a:spcBef>
                <a:spcPts val="0"/>
              </a:spcBef>
              <a:spcAft>
                <a:spcPts val="0"/>
              </a:spcAft>
              <a:buClr>
                <a:schemeClr val="dk1"/>
              </a:buClr>
              <a:buSzPts val="1800"/>
              <a:buChar char="●"/>
            </a:pPr>
            <a:r>
              <a:rPr lang="en-US" sz="1200">
                <a:latin typeface="Arial"/>
                <a:ea typeface="Arial"/>
                <a:cs typeface="Arial"/>
                <a:sym typeface="Arial"/>
              </a:rPr>
              <a:t>Tell the audience that they will be doing interactive activities and exercises during the training session to provide the opportunity to share their thoughts, insights, experiences and observations.</a:t>
            </a:r>
          </a:p>
          <a:p>
            <a:pPr marL="342900" lvl="0" indent="-342900" algn="just" rtl="0">
              <a:lnSpc>
                <a:spcPct val="107000"/>
              </a:lnSpc>
              <a:spcBef>
                <a:spcPts val="0"/>
              </a:spcBef>
              <a:spcAft>
                <a:spcPts val="0"/>
              </a:spcAft>
              <a:buClr>
                <a:schemeClr val="dk1"/>
              </a:buClr>
              <a:buSzPts val="1800"/>
              <a:buChar char="●"/>
            </a:pPr>
            <a:r>
              <a:rPr lang="en-US" sz="1200">
                <a:latin typeface="Arial"/>
                <a:ea typeface="Arial"/>
                <a:cs typeface="Arial"/>
                <a:sym typeface="Arial"/>
              </a:rPr>
              <a:t>And whilst their reasonable accommodation requirements have already been noted (making accessibility adjustments according to individual needs), if anyone is having any difficulty as they go through the training, they must please check in with their facilitator as it is vital that everyone participates.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456048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b="1"/>
              <a:t>Facilitator note:</a:t>
            </a:r>
          </a:p>
          <a:p>
            <a:r>
              <a:rPr lang="de-DE" b="0"/>
              <a:t>Depending on time, choose a methodology for introduction of participants (e.g. group game, introducing by pairs, individual introducing, etc.). Objective is that everyone knows who else is in the room.</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443783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dirty="0">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IN" sz="1200" dirty="0">
              <a:latin typeface="Arial"/>
              <a:ea typeface="Arial"/>
              <a:cs typeface="Arial"/>
              <a:sym typeface="Arial"/>
            </a:endParaRPr>
          </a:p>
          <a:p>
            <a:pPr marL="171450" lvl="0" indent="-171450" algn="l" rtl="0">
              <a:lnSpc>
                <a:spcPct val="100000"/>
              </a:lnSpc>
              <a:spcBef>
                <a:spcPts val="0"/>
              </a:spcBef>
              <a:spcAft>
                <a:spcPts val="0"/>
              </a:spcAft>
              <a:buClr>
                <a:schemeClr val="dk1"/>
              </a:buClr>
              <a:buSzPts val="1800"/>
              <a:buChar char="●"/>
            </a:pPr>
            <a:r>
              <a:rPr lang="en-IN" sz="1200" dirty="0">
                <a:latin typeface="Arial"/>
                <a:ea typeface="Arial"/>
                <a:cs typeface="Arial"/>
                <a:sym typeface="Arial"/>
              </a:rPr>
              <a:t>So we have learned about all the components of inclusive humanitarian action and the IASC guidelines that support this approach. This includes the role of barriers in creating disabling environments and the impact of this on the rights and risks of persons with disabilities.</a:t>
            </a:r>
          </a:p>
          <a:p>
            <a:pPr marL="0" lvl="0" indent="0" algn="l" rtl="0">
              <a:lnSpc>
                <a:spcPct val="100000"/>
              </a:lnSpc>
              <a:spcBef>
                <a:spcPts val="0"/>
              </a:spcBef>
              <a:spcAft>
                <a:spcPts val="0"/>
              </a:spcAft>
              <a:buClr>
                <a:schemeClr val="dk1"/>
              </a:buClr>
              <a:buSzPts val="1200"/>
              <a:buFont typeface="Arial"/>
              <a:buNone/>
            </a:pPr>
            <a:endParaRPr lang="en-IN" sz="1200" dirty="0">
              <a:latin typeface="Arial"/>
              <a:ea typeface="Arial"/>
              <a:cs typeface="Arial"/>
              <a:sym typeface="Arial"/>
            </a:endParaRPr>
          </a:p>
          <a:p>
            <a:pPr marL="171450" lvl="0" indent="-171450" algn="l" rtl="0">
              <a:lnSpc>
                <a:spcPct val="100000"/>
              </a:lnSpc>
              <a:spcBef>
                <a:spcPts val="0"/>
              </a:spcBef>
              <a:spcAft>
                <a:spcPts val="0"/>
              </a:spcAft>
              <a:buClr>
                <a:schemeClr val="dk1"/>
              </a:buClr>
              <a:buSzPts val="1800"/>
              <a:buChar char="●"/>
            </a:pPr>
            <a:r>
              <a:rPr lang="en-IN" sz="1200" dirty="0">
                <a:latin typeface="Arial"/>
                <a:ea typeface="Arial"/>
                <a:cs typeface="Arial"/>
                <a:sym typeface="Arial"/>
              </a:rPr>
              <a:t>Persons with disabilities live in every community. Therefore any project or program that seeks to broadly assist members of a community should be disability inclusive. Locating and including persons with disabilities in all programs and at all stages is a vital step towards delivering disability-inclusive humanitarian action which leaves no one behind . </a:t>
            </a:r>
          </a:p>
          <a:p>
            <a:pPr marL="171450" lvl="0" indent="-95250" algn="l" rtl="0">
              <a:lnSpc>
                <a:spcPct val="100000"/>
              </a:lnSpc>
              <a:spcBef>
                <a:spcPts val="0"/>
              </a:spcBef>
              <a:spcAft>
                <a:spcPts val="0"/>
              </a:spcAft>
              <a:buClr>
                <a:schemeClr val="dk1"/>
              </a:buClr>
              <a:buSzPts val="1200"/>
              <a:buFont typeface="Arial"/>
              <a:buNone/>
            </a:pPr>
            <a:endParaRPr lang="en-IN" sz="1200" dirty="0">
              <a:latin typeface="Arial"/>
              <a:ea typeface="Arial"/>
              <a:cs typeface="Arial"/>
              <a:sym typeface="Arial"/>
            </a:endParaRPr>
          </a:p>
          <a:p>
            <a:pPr marL="171450" lvl="0" indent="-171450" algn="l" rtl="0">
              <a:lnSpc>
                <a:spcPct val="100000"/>
              </a:lnSpc>
              <a:spcBef>
                <a:spcPts val="0"/>
              </a:spcBef>
              <a:spcAft>
                <a:spcPts val="0"/>
              </a:spcAft>
              <a:buClr>
                <a:schemeClr val="dk1"/>
              </a:buClr>
              <a:buSzPts val="1800"/>
              <a:buChar char="●"/>
            </a:pPr>
            <a:r>
              <a:rPr lang="en-IN" sz="1200" dirty="0">
                <a:latin typeface="Arial"/>
                <a:ea typeface="Arial"/>
                <a:cs typeface="Arial"/>
                <a:sym typeface="Arial"/>
              </a:rPr>
              <a:t>This module explains the Twin-Track approach and includes the 4 Must-Do-Actions that form the fundamental principles of disability inclusive humanitarian action programming.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741529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7000"/>
              </a:lnSpc>
              <a:spcBef>
                <a:spcPts val="0"/>
              </a:spcBef>
              <a:spcAft>
                <a:spcPts val="0"/>
              </a:spcAft>
              <a:buSzPts val="1400"/>
              <a:buNone/>
            </a:pPr>
            <a:r>
              <a:rPr lang="en-IN" sz="1200" b="1" dirty="0">
                <a:latin typeface="Arial"/>
                <a:ea typeface="Arial"/>
                <a:cs typeface="Arial"/>
                <a:sym typeface="Arial"/>
              </a:rPr>
              <a:t>Facilitator Notes: </a:t>
            </a:r>
          </a:p>
          <a:p>
            <a:pPr marL="0" lvl="0" indent="0" algn="l" rtl="0">
              <a:lnSpc>
                <a:spcPct val="107000"/>
              </a:lnSpc>
              <a:spcBef>
                <a:spcPts val="0"/>
              </a:spcBef>
              <a:spcAft>
                <a:spcPts val="0"/>
              </a:spcAft>
              <a:buSzPts val="1400"/>
              <a:buNone/>
            </a:pPr>
            <a:endParaRPr lang="en-IN" sz="1200" dirty="0">
              <a:latin typeface="Arial"/>
              <a:ea typeface="Arial"/>
              <a:cs typeface="Arial"/>
              <a:sym typeface="Arial"/>
            </a:endParaRPr>
          </a:p>
          <a:p>
            <a:pPr marL="0" lvl="0" indent="0" algn="l" rtl="0">
              <a:lnSpc>
                <a:spcPct val="107000"/>
              </a:lnSpc>
              <a:spcBef>
                <a:spcPts val="0"/>
              </a:spcBef>
              <a:spcAft>
                <a:spcPts val="0"/>
              </a:spcAft>
              <a:buSzPts val="1400"/>
              <a:buNone/>
            </a:pPr>
            <a:r>
              <a:rPr lang="en-IN" sz="1200" dirty="0">
                <a:latin typeface="Arial"/>
                <a:ea typeface="Arial"/>
                <a:cs typeface="Arial"/>
                <a:sym typeface="Arial"/>
              </a:rPr>
              <a:t>These learning objectives could be adapted by the facilitators to the expectations and experience of participants.</a:t>
            </a:r>
            <a:endParaRPr lang="en-IN" sz="1200" dirty="0">
              <a:latin typeface="Calibri"/>
              <a:ea typeface="Calibri"/>
              <a:cs typeface="Calibri"/>
              <a:sym typeface="Calibri"/>
            </a:endParaRP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8366440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jpeg"/><Relationship Id="rId9" Type="http://schemas.openxmlformats.org/officeDocument/2006/relationships/image" Target="../media/image9.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En blanco" userDrawn="1">
  <p:cSld name="En blanco">
    <p:spTree>
      <p:nvGrpSpPr>
        <p:cNvPr id="1" name="Shape 13"/>
        <p:cNvGrpSpPr/>
        <p:nvPr/>
      </p:nvGrpSpPr>
      <p:grpSpPr>
        <a:xfrm>
          <a:off x="0" y="0"/>
          <a:ext cx="0" cy="0"/>
          <a:chOff x="0" y="0"/>
          <a:chExt cx="0" cy="0"/>
        </a:xfrm>
      </p:grpSpPr>
      <p:pic>
        <p:nvPicPr>
          <p:cNvPr id="17" name="Google Shape;17;p2">
            <a:extLst>
              <a:ext uri="{C183D7F6-B498-43B3-948B-1728B52AA6E4}">
                <adec:decorative xmlns:adec="http://schemas.microsoft.com/office/drawing/2017/decorative" val="1"/>
              </a:ext>
            </a:extLst>
          </p:cNvPr>
          <p:cNvPicPr preferRelativeResize="0"/>
          <p:nvPr/>
        </p:nvPicPr>
        <p:blipFill rotWithShape="1">
          <a:blip r:embed="rId2">
            <a:alphaModFix/>
            <a:extLst>
              <a:ext uri="{28A0092B-C50C-407E-A947-70E740481C1C}">
                <a14:useLocalDpi xmlns:a14="http://schemas.microsoft.com/office/drawing/2010/main" val="0"/>
              </a:ext>
            </a:extLst>
          </a:blip>
          <a:srcRect/>
          <a:stretch/>
        </p:blipFill>
        <p:spPr>
          <a:xfrm>
            <a:off x="0" y="4886748"/>
            <a:ext cx="12192000" cy="365125"/>
          </a:xfrm>
          <a:prstGeom prst="rect">
            <a:avLst/>
          </a:prstGeom>
          <a:noFill/>
          <a:ln>
            <a:noFill/>
          </a:ln>
        </p:spPr>
      </p:pic>
      <p:sp>
        <p:nvSpPr>
          <p:cNvPr id="38" name="Title 1">
            <a:extLst>
              <a:ext uri="{FF2B5EF4-FFF2-40B4-BE49-F238E27FC236}">
                <a16:creationId xmlns:a16="http://schemas.microsoft.com/office/drawing/2014/main" id="{66EA066B-9770-E7A8-FCF7-095A5E45689C}"/>
              </a:ext>
            </a:extLst>
          </p:cNvPr>
          <p:cNvSpPr>
            <a:spLocks noGrp="1"/>
          </p:cNvSpPr>
          <p:nvPr>
            <p:ph type="ctrTitle"/>
          </p:nvPr>
        </p:nvSpPr>
        <p:spPr>
          <a:xfrm>
            <a:off x="1524000" y="1122363"/>
            <a:ext cx="9144000" cy="2387600"/>
          </a:xfrm>
          <a:solidFill>
            <a:srgbClr val="0070C0"/>
          </a:solidFill>
        </p:spPr>
        <p:txBody>
          <a:bodyPr anchor="ctr">
            <a:normAutofit/>
          </a:bodyPr>
          <a:lstStyle>
            <a:lvl1pPr algn="ctr">
              <a:defRPr sz="3600">
                <a:solidFill>
                  <a:schemeClr val="bg1"/>
                </a:solidFill>
              </a:defRPr>
            </a:lvl1pPr>
          </a:lstStyle>
          <a:p>
            <a:r>
              <a:rPr lang="en-US"/>
              <a:t>Click to edit Master title style</a:t>
            </a:r>
            <a:endParaRPr lang="de-DE"/>
          </a:p>
        </p:txBody>
      </p:sp>
      <p:sp>
        <p:nvSpPr>
          <p:cNvPr id="39" name="Subtitle 2">
            <a:extLst>
              <a:ext uri="{FF2B5EF4-FFF2-40B4-BE49-F238E27FC236}">
                <a16:creationId xmlns:a16="http://schemas.microsoft.com/office/drawing/2014/main" id="{B57013B3-8B24-4292-7DD8-CA75FABF55E9}"/>
              </a:ext>
            </a:extLst>
          </p:cNvPr>
          <p:cNvSpPr>
            <a:spLocks noGrp="1"/>
          </p:cNvSpPr>
          <p:nvPr>
            <p:ph type="subTitle" idx="1"/>
          </p:nvPr>
        </p:nvSpPr>
        <p:spPr>
          <a:xfrm>
            <a:off x="1524000" y="3602038"/>
            <a:ext cx="9144000" cy="1001860"/>
          </a:xfrm>
        </p:spPr>
        <p:txBody>
          <a:bodyPr anchor="ctr">
            <a:normAutofit/>
          </a:bodyPr>
          <a:lstStyle>
            <a:lvl1pPr marL="0" indent="0" algn="ctr">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41" name="TextBox 40">
            <a:extLst>
              <a:ext uri="{FF2B5EF4-FFF2-40B4-BE49-F238E27FC236}">
                <a16:creationId xmlns:a16="http://schemas.microsoft.com/office/drawing/2014/main" id="{395F56E3-CAAC-E141-2CFE-03065192F3B5}"/>
              </a:ext>
            </a:extLst>
          </p:cNvPr>
          <p:cNvSpPr txBox="1"/>
          <p:nvPr userDrawn="1"/>
        </p:nvSpPr>
        <p:spPr>
          <a:xfrm>
            <a:off x="190232" y="5306582"/>
            <a:ext cx="409791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200" b="0" i="0" u="none" strike="noStrike" cap="none">
                <a:solidFill>
                  <a:srgbClr val="000000"/>
                </a:solidFill>
                <a:latin typeface="Arial"/>
                <a:ea typeface="Arial"/>
                <a:cs typeface="Arial"/>
                <a:sym typeface="Arial"/>
              </a:rPr>
              <a:t>Developed through an inter-agency collaboration of: </a:t>
            </a:r>
            <a:endParaRPr lang="en-US" sz="1200" b="0"/>
          </a:p>
        </p:txBody>
      </p:sp>
      <p:pic>
        <p:nvPicPr>
          <p:cNvPr id="63" name="Google Shape;907;g3b89cd4c576_2_135" descr="Action Against Hunger logo">
            <a:extLst>
              <a:ext uri="{FF2B5EF4-FFF2-40B4-BE49-F238E27FC236}">
                <a16:creationId xmlns:a16="http://schemas.microsoft.com/office/drawing/2014/main" id="{F775158D-E566-569E-DC8D-F8AF4941AAA3}"/>
              </a:ext>
            </a:extLst>
          </p:cNvPr>
          <p:cNvPicPr preferRelativeResize="0"/>
          <p:nvPr userDrawn="1"/>
        </p:nvPicPr>
        <p:blipFill rotWithShape="1">
          <a:blip r:embed="rId3">
            <a:alphaModFix/>
          </a:blip>
          <a:srcRect/>
          <a:stretch/>
        </p:blipFill>
        <p:spPr>
          <a:xfrm>
            <a:off x="297459" y="5942243"/>
            <a:ext cx="819740" cy="516778"/>
          </a:xfrm>
          <a:prstGeom prst="rect">
            <a:avLst/>
          </a:prstGeom>
          <a:noFill/>
          <a:ln>
            <a:noFill/>
          </a:ln>
        </p:spPr>
      </p:pic>
      <p:pic>
        <p:nvPicPr>
          <p:cNvPr id="73" name="Picture 72" descr="African Disabiltiy Forum logo.">
            <a:extLst>
              <a:ext uri="{FF2B5EF4-FFF2-40B4-BE49-F238E27FC236}">
                <a16:creationId xmlns:a16="http://schemas.microsoft.com/office/drawing/2014/main" id="{90F37B8E-E397-BDE7-4B43-7EAC73B6A28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64147" y="5954557"/>
            <a:ext cx="999449" cy="516778"/>
          </a:xfrm>
          <a:prstGeom prst="rect">
            <a:avLst/>
          </a:prstGeom>
        </p:spPr>
      </p:pic>
      <p:pic>
        <p:nvPicPr>
          <p:cNvPr id="65" name="Google Shape;908;g3b89cd4c576_2_135" descr="Global Food Security Cluster Logo.">
            <a:extLst>
              <a:ext uri="{FF2B5EF4-FFF2-40B4-BE49-F238E27FC236}">
                <a16:creationId xmlns:a16="http://schemas.microsoft.com/office/drawing/2014/main" id="{14598316-452E-50EE-B9B1-2ED9913EC9F3}"/>
              </a:ext>
            </a:extLst>
          </p:cNvPr>
          <p:cNvPicPr preferRelativeResize="0"/>
          <p:nvPr userDrawn="1"/>
        </p:nvPicPr>
        <p:blipFill rotWithShape="1">
          <a:blip r:embed="rId5">
            <a:alphaModFix/>
          </a:blip>
          <a:srcRect/>
          <a:stretch/>
        </p:blipFill>
        <p:spPr>
          <a:xfrm>
            <a:off x="2447791" y="5862351"/>
            <a:ext cx="1156117" cy="516778"/>
          </a:xfrm>
          <a:prstGeom prst="rect">
            <a:avLst/>
          </a:prstGeom>
          <a:noFill/>
          <a:ln>
            <a:noFill/>
          </a:ln>
        </p:spPr>
      </p:pic>
      <p:pic>
        <p:nvPicPr>
          <p:cNvPr id="71" name="Picture 70" descr="Handicap International / Humanity &amp; Inclusion logo.">
            <a:extLst>
              <a:ext uri="{FF2B5EF4-FFF2-40B4-BE49-F238E27FC236}">
                <a16:creationId xmlns:a16="http://schemas.microsoft.com/office/drawing/2014/main" id="{D455181E-3179-A1F4-0EBC-3077FB71423F}"/>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710705" y="5887329"/>
            <a:ext cx="1154892" cy="651583"/>
          </a:xfrm>
          <a:prstGeom prst="rect">
            <a:avLst/>
          </a:prstGeom>
        </p:spPr>
      </p:pic>
      <p:pic>
        <p:nvPicPr>
          <p:cNvPr id="75" name="Picture 74" descr="Malteser International logo.">
            <a:extLst>
              <a:ext uri="{FF2B5EF4-FFF2-40B4-BE49-F238E27FC236}">
                <a16:creationId xmlns:a16="http://schemas.microsoft.com/office/drawing/2014/main" id="{D756B282-652A-F587-8B44-C60FDD9F14FA}"/>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993158" y="5967113"/>
            <a:ext cx="1537213" cy="491908"/>
          </a:xfrm>
          <a:prstGeom prst="rect">
            <a:avLst/>
          </a:prstGeom>
        </p:spPr>
      </p:pic>
      <p:pic>
        <p:nvPicPr>
          <p:cNvPr id="77" name="Google Shape;906;g3b89cd4c576_2_135" descr="Welthungerhilfe Logo">
            <a:extLst>
              <a:ext uri="{FF2B5EF4-FFF2-40B4-BE49-F238E27FC236}">
                <a16:creationId xmlns:a16="http://schemas.microsoft.com/office/drawing/2014/main" id="{9FFC666A-EBBA-8D93-3E59-65DB028F845C}"/>
              </a:ext>
            </a:extLst>
          </p:cNvPr>
          <p:cNvPicPr preferRelativeResize="0"/>
          <p:nvPr userDrawn="1"/>
        </p:nvPicPr>
        <p:blipFill rotWithShape="1">
          <a:blip r:embed="rId8">
            <a:alphaModFix/>
          </a:blip>
          <a:srcRect t="23536" b="24343"/>
          <a:stretch/>
        </p:blipFill>
        <p:spPr>
          <a:xfrm>
            <a:off x="6642568" y="5942243"/>
            <a:ext cx="1014840" cy="586446"/>
          </a:xfrm>
          <a:prstGeom prst="rect">
            <a:avLst/>
          </a:prstGeom>
          <a:noFill/>
          <a:ln>
            <a:noFill/>
          </a:ln>
        </p:spPr>
      </p:pic>
      <p:pic>
        <p:nvPicPr>
          <p:cNvPr id="79" name="Picture 78" descr="World Food Programme logo.">
            <a:extLst>
              <a:ext uri="{FF2B5EF4-FFF2-40B4-BE49-F238E27FC236}">
                <a16:creationId xmlns:a16="http://schemas.microsoft.com/office/drawing/2014/main" id="{F5C6FC5E-8087-D8E4-C0F0-2B73AAFC6438}"/>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7737940" y="5862351"/>
            <a:ext cx="552712" cy="840758"/>
          </a:xfrm>
          <a:prstGeom prst="rect">
            <a:avLst/>
          </a:prstGeom>
        </p:spPr>
      </p:pic>
      <p:sp>
        <p:nvSpPr>
          <p:cNvPr id="42" name="TextBox 41">
            <a:extLst>
              <a:ext uri="{FF2B5EF4-FFF2-40B4-BE49-F238E27FC236}">
                <a16:creationId xmlns:a16="http://schemas.microsoft.com/office/drawing/2014/main" id="{938DEE24-DCC7-20C7-EDA4-639B37424958}"/>
              </a:ext>
            </a:extLst>
          </p:cNvPr>
          <p:cNvSpPr txBox="1"/>
          <p:nvPr userDrawn="1"/>
        </p:nvSpPr>
        <p:spPr>
          <a:xfrm>
            <a:off x="8767839" y="5303938"/>
            <a:ext cx="3175760" cy="499047"/>
          </a:xfrm>
          <a:prstGeom prst="rect">
            <a:avLst/>
          </a:prstGeom>
          <a:noFill/>
        </p:spPr>
        <p:txBody>
          <a:bodyPr wrap="square" rtlCol="0">
            <a:spAutoFit/>
          </a:bodyPr>
          <a:lstStyle/>
          <a:p>
            <a:pPr marL="0" marR="0" lvl="0" indent="0" algn="l" rtl="0">
              <a:lnSpc>
                <a:spcPct val="115000"/>
              </a:lnSpc>
              <a:spcBef>
                <a:spcPts val="0"/>
              </a:spcBef>
              <a:spcAft>
                <a:spcPts val="0"/>
              </a:spcAft>
              <a:buClr>
                <a:srgbClr val="000000"/>
              </a:buClr>
              <a:buSzPts val="1400"/>
              <a:buFont typeface="Arial"/>
              <a:buNone/>
            </a:pPr>
            <a:r>
              <a:rPr lang="en-US" sz="1200" b="0" i="0" u="none" strike="noStrike" cap="none">
                <a:solidFill>
                  <a:srgbClr val="212121"/>
                </a:solidFill>
                <a:latin typeface="Arial"/>
                <a:ea typeface="Arial"/>
                <a:cs typeface="Arial"/>
                <a:sym typeface="Arial"/>
              </a:rPr>
              <a:t>The training package was financed by the German Federal Foreign Office.</a:t>
            </a:r>
          </a:p>
        </p:txBody>
      </p:sp>
      <p:pic>
        <p:nvPicPr>
          <p:cNvPr id="67" name="Picture 66" descr="Logo of German Humanitarian Assistance.">
            <a:extLst>
              <a:ext uri="{FF2B5EF4-FFF2-40B4-BE49-F238E27FC236}">
                <a16:creationId xmlns:a16="http://schemas.microsoft.com/office/drawing/2014/main" id="{F2A6A4D9-D9CD-5E2E-BEC7-9B17A29EBFDD}"/>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0528120" y="5720891"/>
            <a:ext cx="1415479" cy="1030940"/>
          </a:xfrm>
          <a:prstGeom prst="rect">
            <a:avLst/>
          </a:prstGeom>
        </p:spPr>
      </p:pic>
      <p:sp>
        <p:nvSpPr>
          <p:cNvPr id="59" name="Slide Number Placeholder 5">
            <a:extLst>
              <a:ext uri="{FF2B5EF4-FFF2-40B4-BE49-F238E27FC236}">
                <a16:creationId xmlns:a16="http://schemas.microsoft.com/office/drawing/2014/main" id="{21AE1EC3-46FA-2F2F-90B9-7E5122B35039}"/>
              </a:ext>
            </a:extLst>
          </p:cNvPr>
          <p:cNvSpPr>
            <a:spLocks noGrp="1"/>
          </p:cNvSpPr>
          <p:nvPr>
            <p:ph type="sldNum" sz="quarter" idx="12"/>
          </p:nvPr>
        </p:nvSpPr>
        <p:spPr>
          <a:xfrm>
            <a:off x="8610600" y="6356350"/>
            <a:ext cx="2743200" cy="365125"/>
          </a:xfrm>
        </p:spPr>
        <p:txBody>
          <a:bodyPr/>
          <a:lstStyle>
            <a:lvl1pPr>
              <a:defRPr sz="1100">
                <a:solidFill>
                  <a:schemeClr val="bg1"/>
                </a:solidFill>
              </a:defRPr>
            </a:lvl1pPr>
          </a:lstStyle>
          <a:p>
            <a:fld id="{FBC7A862-7147-4493-B488-4E46DC49905D}" type="slidenum">
              <a:rPr lang="de-DE" smtClean="0"/>
              <a:pPr/>
              <a:t>‹#›</a:t>
            </a:fld>
            <a:endParaRPr 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A025C-03D0-1377-3E1E-D8661C48FB7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4" name="Text Placeholder 3">
            <a:extLst>
              <a:ext uri="{FF2B5EF4-FFF2-40B4-BE49-F238E27FC236}">
                <a16:creationId xmlns:a16="http://schemas.microsoft.com/office/drawing/2014/main" id="{129F46E5-50A8-5083-14BA-B8F61CBCE8C4}"/>
              </a:ext>
            </a:extLst>
          </p:cNvPr>
          <p:cNvSpPr>
            <a:spLocks noGrp="1"/>
          </p:cNvSpPr>
          <p:nvPr>
            <p:ph type="body" sz="half" idx="2"/>
          </p:nvPr>
        </p:nvSpPr>
        <p:spPr>
          <a:xfrm>
            <a:off x="839788" y="2057400"/>
            <a:ext cx="3932237"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a:extLst>
              <a:ext uri="{FF2B5EF4-FFF2-40B4-BE49-F238E27FC236}">
                <a16:creationId xmlns:a16="http://schemas.microsoft.com/office/drawing/2014/main" id="{1B54D3A1-635A-96A1-F7AD-42D5005A648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7" name="Slide Number Placeholder 6">
            <a:extLst>
              <a:ext uri="{FF2B5EF4-FFF2-40B4-BE49-F238E27FC236}">
                <a16:creationId xmlns:a16="http://schemas.microsoft.com/office/drawing/2014/main" id="{CD3C4F51-2D86-C852-E79D-EFE12E34DF8B}"/>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544935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En blanco" preserve="1" userDrawn="1">
  <p:cSld name="1_En blanco">
    <p:spTree>
      <p:nvGrpSpPr>
        <p:cNvPr id="1" name="Shape 13"/>
        <p:cNvGrpSpPr/>
        <p:nvPr/>
      </p:nvGrpSpPr>
      <p:grpSpPr>
        <a:xfrm>
          <a:off x="0" y="0"/>
          <a:ext cx="0" cy="0"/>
          <a:chOff x="0" y="0"/>
          <a:chExt cx="0" cy="0"/>
        </a:xfrm>
      </p:grpSpPr>
      <p:pic>
        <p:nvPicPr>
          <p:cNvPr id="17" name="Google Shape;17;p2">
            <a:extLst>
              <a:ext uri="{C183D7F6-B498-43B3-948B-1728B52AA6E4}">
                <adec:decorative xmlns:adec="http://schemas.microsoft.com/office/drawing/2017/decorative" val="1"/>
              </a:ext>
            </a:extLst>
          </p:cNvPr>
          <p:cNvPicPr preferRelativeResize="0"/>
          <p:nvPr/>
        </p:nvPicPr>
        <p:blipFill rotWithShape="1">
          <a:blip r:embed="rId2">
            <a:alphaModFix/>
            <a:extLst>
              <a:ext uri="{28A0092B-C50C-407E-A947-70E740481C1C}">
                <a14:useLocalDpi xmlns:a14="http://schemas.microsoft.com/office/drawing/2010/main" val="0"/>
              </a:ext>
            </a:extLst>
          </a:blip>
          <a:srcRect/>
          <a:stretch/>
        </p:blipFill>
        <p:spPr>
          <a:xfrm>
            <a:off x="0" y="4886748"/>
            <a:ext cx="12192000" cy="365125"/>
          </a:xfrm>
          <a:prstGeom prst="rect">
            <a:avLst/>
          </a:prstGeom>
          <a:noFill/>
          <a:ln>
            <a:noFill/>
          </a:ln>
        </p:spPr>
      </p:pic>
      <p:sp>
        <p:nvSpPr>
          <p:cNvPr id="38" name="Title 1">
            <a:extLst>
              <a:ext uri="{FF2B5EF4-FFF2-40B4-BE49-F238E27FC236}">
                <a16:creationId xmlns:a16="http://schemas.microsoft.com/office/drawing/2014/main" id="{66EA066B-9770-E7A8-FCF7-095A5E45689C}"/>
              </a:ext>
            </a:extLst>
          </p:cNvPr>
          <p:cNvSpPr>
            <a:spLocks noGrp="1"/>
          </p:cNvSpPr>
          <p:nvPr>
            <p:ph type="ctrTitle"/>
          </p:nvPr>
        </p:nvSpPr>
        <p:spPr>
          <a:xfrm>
            <a:off x="1524000" y="1122363"/>
            <a:ext cx="9144000" cy="2387600"/>
          </a:xfrm>
        </p:spPr>
        <p:txBody>
          <a:bodyPr anchor="b">
            <a:normAutofit/>
          </a:bodyPr>
          <a:lstStyle>
            <a:lvl1pPr algn="ctr">
              <a:defRPr sz="4800"/>
            </a:lvl1pPr>
          </a:lstStyle>
          <a:p>
            <a:r>
              <a:rPr lang="en-US"/>
              <a:t>Click to edit Master title style</a:t>
            </a:r>
            <a:endParaRPr lang="de-DE"/>
          </a:p>
        </p:txBody>
      </p:sp>
      <p:sp>
        <p:nvSpPr>
          <p:cNvPr id="39" name="Subtitle 2">
            <a:extLst>
              <a:ext uri="{FF2B5EF4-FFF2-40B4-BE49-F238E27FC236}">
                <a16:creationId xmlns:a16="http://schemas.microsoft.com/office/drawing/2014/main" id="{B57013B3-8B24-4292-7DD8-CA75FABF55E9}"/>
              </a:ext>
            </a:extLst>
          </p:cNvPr>
          <p:cNvSpPr>
            <a:spLocks noGrp="1"/>
          </p:cNvSpPr>
          <p:nvPr>
            <p:ph type="subTitle" idx="1"/>
          </p:nvPr>
        </p:nvSpPr>
        <p:spPr>
          <a:xfrm>
            <a:off x="1524000" y="3602038"/>
            <a:ext cx="9144000" cy="1001860"/>
          </a:xfrm>
        </p:spPr>
        <p:txBody>
          <a:bodyPr>
            <a:normAutofit/>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59" name="Slide Number Placeholder 5">
            <a:extLst>
              <a:ext uri="{FF2B5EF4-FFF2-40B4-BE49-F238E27FC236}">
                <a16:creationId xmlns:a16="http://schemas.microsoft.com/office/drawing/2014/main" id="{21AE1EC3-46FA-2F2F-90B9-7E5122B35039}"/>
              </a:ext>
            </a:extLst>
          </p:cNvPr>
          <p:cNvSpPr>
            <a:spLocks noGrp="1"/>
          </p:cNvSpPr>
          <p:nvPr>
            <p:ph type="sldNum" sz="quarter" idx="12"/>
          </p:nvPr>
        </p:nvSpPr>
        <p:spPr>
          <a:xfrm>
            <a:off x="8610600" y="6356350"/>
            <a:ext cx="2743200" cy="365125"/>
          </a:xfrm>
        </p:spPr>
        <p:txBody>
          <a:bodyPr/>
          <a:lstStyle>
            <a:lvl1pPr>
              <a:defRPr sz="1100">
                <a:solidFill>
                  <a:schemeClr val="tx1"/>
                </a:solidFill>
              </a:defRPr>
            </a:lvl1pPr>
          </a:lstStyle>
          <a:p>
            <a:fld id="{FBC7A862-7147-4493-B488-4E46DC49905D}" type="slidenum">
              <a:rPr lang="de-DE" smtClean="0"/>
              <a:pPr/>
              <a:t>‹#›</a:t>
            </a:fld>
            <a:endParaRPr lang="de-DE"/>
          </a:p>
        </p:txBody>
      </p:sp>
    </p:spTree>
    <p:extLst>
      <p:ext uri="{BB962C8B-B14F-4D97-AF65-F5344CB8AC3E}">
        <p14:creationId xmlns:p14="http://schemas.microsoft.com/office/powerpoint/2010/main" val="301709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8393A-B9C8-6663-D18A-91A03D5546B9}"/>
              </a:ext>
            </a:extLst>
          </p:cNvPr>
          <p:cNvSpPr>
            <a:spLocks noGrp="1"/>
          </p:cNvSpPr>
          <p:nvPr>
            <p:ph type="ctrTitle"/>
          </p:nvPr>
        </p:nvSpPr>
        <p:spPr>
          <a:xfrm>
            <a:off x="1524000" y="1122363"/>
            <a:ext cx="9144000" cy="2387600"/>
          </a:xfrm>
        </p:spPr>
        <p:txBody>
          <a:bodyPr anchor="b"/>
          <a:lstStyle>
            <a:lvl1pPr algn="ctr">
              <a:defRPr sz="4800"/>
            </a:lvl1pPr>
          </a:lstStyle>
          <a:p>
            <a:r>
              <a:rPr lang="en-US"/>
              <a:t>Click to edit Master title style</a:t>
            </a:r>
            <a:endParaRPr lang="de-DE"/>
          </a:p>
        </p:txBody>
      </p:sp>
      <p:sp>
        <p:nvSpPr>
          <p:cNvPr id="3" name="Subtitle 2">
            <a:extLst>
              <a:ext uri="{FF2B5EF4-FFF2-40B4-BE49-F238E27FC236}">
                <a16:creationId xmlns:a16="http://schemas.microsoft.com/office/drawing/2014/main" id="{686B29E1-C7B7-CDC9-6E03-E391CAC9957C}"/>
              </a:ext>
            </a:extLst>
          </p:cNvPr>
          <p:cNvSpPr>
            <a:spLocks noGrp="1"/>
          </p:cNvSpPr>
          <p:nvPr>
            <p:ph type="subTitle" idx="1"/>
          </p:nvPr>
        </p:nvSpPr>
        <p:spPr>
          <a:xfrm>
            <a:off x="1524000" y="3602038"/>
            <a:ext cx="9144000" cy="1655762"/>
          </a:xfrm>
        </p:spPr>
        <p:txBody>
          <a:bodyPr>
            <a:normAutofit/>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6" name="Slide Number Placeholder 5">
            <a:extLst>
              <a:ext uri="{FF2B5EF4-FFF2-40B4-BE49-F238E27FC236}">
                <a16:creationId xmlns:a16="http://schemas.microsoft.com/office/drawing/2014/main" id="{BC8054E8-0668-8AF5-3D8C-7A93E3F848B0}"/>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1491998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3F76A-F06E-D03B-1A28-DF1B201C1163}"/>
              </a:ext>
            </a:extLst>
          </p:cNvPr>
          <p:cNvSpPr>
            <a:spLocks noGrp="1"/>
          </p:cNvSpPr>
          <p:nvPr>
            <p:ph type="title"/>
          </p:nvPr>
        </p:nvSpPr>
        <p:spPr>
          <a:xfrm>
            <a:off x="831850" y="1709738"/>
            <a:ext cx="10515600" cy="2852737"/>
          </a:xfrm>
        </p:spPr>
        <p:txBody>
          <a:bodyPr anchor="b">
            <a:normAutofit/>
          </a:bodyPr>
          <a:lstStyle>
            <a:lvl1pPr>
              <a:defRPr sz="4800"/>
            </a:lvl1pPr>
          </a:lstStyle>
          <a:p>
            <a:r>
              <a:rPr lang="en-US"/>
              <a:t>Click to edit Master title style</a:t>
            </a:r>
            <a:endParaRPr lang="de-DE"/>
          </a:p>
        </p:txBody>
      </p:sp>
      <p:sp>
        <p:nvSpPr>
          <p:cNvPr id="7" name="Subtitle 2">
            <a:extLst>
              <a:ext uri="{FF2B5EF4-FFF2-40B4-BE49-F238E27FC236}">
                <a16:creationId xmlns:a16="http://schemas.microsoft.com/office/drawing/2014/main" id="{C6263BA7-D5DA-7926-A864-69BB42EE97FF}"/>
              </a:ext>
            </a:extLst>
          </p:cNvPr>
          <p:cNvSpPr>
            <a:spLocks noGrp="1"/>
          </p:cNvSpPr>
          <p:nvPr>
            <p:ph type="subTitle" idx="1"/>
          </p:nvPr>
        </p:nvSpPr>
        <p:spPr>
          <a:xfrm>
            <a:off x="831850" y="4562474"/>
            <a:ext cx="10515600" cy="1306697"/>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6" name="Slide Number Placeholder 5">
            <a:extLst>
              <a:ext uri="{FF2B5EF4-FFF2-40B4-BE49-F238E27FC236}">
                <a16:creationId xmlns:a16="http://schemas.microsoft.com/office/drawing/2014/main" id="{7A896EDE-0919-10D7-B14B-8E6C1542E743}"/>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5384655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6352B5-E158-913B-433A-0CCCDEA82B5D}"/>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35FD774A-D378-8153-49A9-AE006164F2D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Slide Number Placeholder 5">
            <a:extLst>
              <a:ext uri="{FF2B5EF4-FFF2-40B4-BE49-F238E27FC236}">
                <a16:creationId xmlns:a16="http://schemas.microsoft.com/office/drawing/2014/main" id="{9178D21D-79AB-2FF2-DA26-81A783B59355}"/>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3331095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AF3E56-8C1A-CD59-6F53-49C46713D4F2}"/>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9593AEB5-1243-F3CE-3A6F-80B25C1A458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D70E25AD-D8C4-006C-B886-2E4E6B680CD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Slide Number Placeholder 6">
            <a:extLst>
              <a:ext uri="{FF2B5EF4-FFF2-40B4-BE49-F238E27FC236}">
                <a16:creationId xmlns:a16="http://schemas.microsoft.com/office/drawing/2014/main" id="{B671FBF5-DD81-89CD-1A23-07E876814529}"/>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37317089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7FD57-BF80-3A64-5EDB-79C6DFE1B6CC}"/>
              </a:ext>
            </a:extLst>
          </p:cNvPr>
          <p:cNvSpPr>
            <a:spLocks noGrp="1"/>
          </p:cNvSpPr>
          <p:nvPr>
            <p:ph type="title"/>
          </p:nvPr>
        </p:nvSpPr>
        <p:spPr/>
        <p:txBody>
          <a:bodyPr/>
          <a:lstStyle/>
          <a:p>
            <a:r>
              <a:rPr lang="en-US"/>
              <a:t>Click to edit Master title style</a:t>
            </a:r>
            <a:endParaRPr lang="de-DE"/>
          </a:p>
        </p:txBody>
      </p:sp>
      <p:sp>
        <p:nvSpPr>
          <p:cNvPr id="5" name="Slide Number Placeholder 4">
            <a:extLst>
              <a:ext uri="{FF2B5EF4-FFF2-40B4-BE49-F238E27FC236}">
                <a16:creationId xmlns:a16="http://schemas.microsoft.com/office/drawing/2014/main" id="{61392DD9-A585-73A0-3F1D-7DC995FFA716}"/>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4830362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68C730C-7B88-5A9A-C7F8-EB8FC767C38E}"/>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14818640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7CB35-5426-4FCE-9B30-7856DF8DD39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4" name="Text Placeholder 3">
            <a:extLst>
              <a:ext uri="{FF2B5EF4-FFF2-40B4-BE49-F238E27FC236}">
                <a16:creationId xmlns:a16="http://schemas.microsoft.com/office/drawing/2014/main" id="{EC758E6B-988E-C359-8B76-8C4E8BF3D54D}"/>
              </a:ext>
            </a:extLst>
          </p:cNvPr>
          <p:cNvSpPr>
            <a:spLocks noGrp="1"/>
          </p:cNvSpPr>
          <p:nvPr>
            <p:ph type="body" sz="half" idx="2"/>
          </p:nvPr>
        </p:nvSpPr>
        <p:spPr>
          <a:xfrm>
            <a:off x="839788" y="2057400"/>
            <a:ext cx="3932237"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4EDCF4D0-6623-AA3B-BB22-255D5E5FB864}"/>
              </a:ext>
            </a:extLst>
          </p:cNvPr>
          <p:cNvSpPr>
            <a:spLocks noGrp="1"/>
          </p:cNvSpPr>
          <p:nvPr>
            <p:ph idx="1"/>
          </p:nvPr>
        </p:nvSpPr>
        <p:spPr>
          <a:xfrm>
            <a:off x="5183188" y="987425"/>
            <a:ext cx="6172200" cy="4873625"/>
          </a:xfrm>
        </p:spPr>
        <p:txBody>
          <a:bodyPr/>
          <a:lstStyle>
            <a:lvl1pPr>
              <a:defRPr sz="2800"/>
            </a:lvl1pPr>
            <a:lvl2pPr>
              <a:defRPr sz="2400"/>
            </a:lvl2pPr>
            <a:lvl3pPr>
              <a:defRPr sz="22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Slide Number Placeholder 6">
            <a:extLst>
              <a:ext uri="{FF2B5EF4-FFF2-40B4-BE49-F238E27FC236}">
                <a16:creationId xmlns:a16="http://schemas.microsoft.com/office/drawing/2014/main" id="{BA88BA3B-7F83-C239-DAB2-D812785B8303}"/>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17839058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8D3C8A7-B5FB-CF6E-1B6A-6CCDFBBA5755}"/>
              </a:ext>
            </a:extLst>
          </p:cNvPr>
          <p:cNvSpPr>
            <a:spLocks noGrp="1"/>
          </p:cNvSpPr>
          <p:nvPr>
            <p:ph type="title"/>
          </p:nvPr>
        </p:nvSpPr>
        <p:spPr>
          <a:xfrm>
            <a:off x="838200" y="365125"/>
            <a:ext cx="10515600" cy="1058233"/>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a:extLst>
              <a:ext uri="{FF2B5EF4-FFF2-40B4-BE49-F238E27FC236}">
                <a16:creationId xmlns:a16="http://schemas.microsoft.com/office/drawing/2014/main" id="{416CCC28-28DC-84EE-E2F4-71388F681A90}"/>
              </a:ext>
            </a:extLst>
          </p:cNvPr>
          <p:cNvSpPr>
            <a:spLocks noGrp="1"/>
          </p:cNvSpPr>
          <p:nvPr>
            <p:ph type="body" idx="1"/>
          </p:nvPr>
        </p:nvSpPr>
        <p:spPr>
          <a:xfrm>
            <a:off x="838200" y="1578634"/>
            <a:ext cx="10515600" cy="459832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Slide Number Placeholder 5">
            <a:extLst>
              <a:ext uri="{FF2B5EF4-FFF2-40B4-BE49-F238E27FC236}">
                <a16:creationId xmlns:a16="http://schemas.microsoft.com/office/drawing/2014/main" id="{35718F60-8FF7-AC67-B0E4-5C112074DE3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100">
                <a:solidFill>
                  <a:schemeClr val="tx1">
                    <a:tint val="82000"/>
                  </a:schemeClr>
                </a:solidFill>
              </a:defRPr>
            </a:lvl1pPr>
          </a:lstStyle>
          <a:p>
            <a:fld id="{FBC7A862-7147-4493-B488-4E46DC49905D}" type="slidenum">
              <a:rPr lang="de-DE" smtClean="0"/>
              <a:pPr/>
              <a:t>‹#›</a:t>
            </a:fld>
            <a:endParaRPr lang="de-DE"/>
          </a:p>
        </p:txBody>
      </p:sp>
      <p:pic>
        <p:nvPicPr>
          <p:cNvPr id="8" name="Google Shape;10;p1">
            <a:extLst>
              <a:ext uri="{FF2B5EF4-FFF2-40B4-BE49-F238E27FC236}">
                <a16:creationId xmlns:a16="http://schemas.microsoft.com/office/drawing/2014/main" id="{B0A330B7-F4CF-BC96-3D7C-17B785C7001C}"/>
              </a:ext>
              <a:ext uri="{C183D7F6-B498-43B3-948B-1728B52AA6E4}">
                <adec:decorative xmlns:adec="http://schemas.microsoft.com/office/drawing/2017/decorative" val="1"/>
              </a:ext>
            </a:extLst>
          </p:cNvPr>
          <p:cNvPicPr preferRelativeResize="0"/>
          <p:nvPr userDrawn="1"/>
        </p:nvPicPr>
        <p:blipFill rotWithShape="1">
          <a:blip r:embed="rId12" cstate="screen">
            <a:alphaModFix/>
            <a:extLst>
              <a:ext uri="{28A0092B-C50C-407E-A947-70E740481C1C}">
                <a14:useLocalDpi xmlns:a14="http://schemas.microsoft.com/office/drawing/2010/main" val="0"/>
              </a:ext>
            </a:extLst>
          </a:blip>
          <a:srcRect l="-4"/>
          <a:stretch>
            <a:fillRect/>
          </a:stretch>
        </p:blipFill>
        <p:spPr>
          <a:xfrm rot="16200000">
            <a:off x="-3048001" y="3213101"/>
            <a:ext cx="6858002" cy="431800"/>
          </a:xfrm>
          <a:prstGeom prst="rect">
            <a:avLst/>
          </a:prstGeom>
          <a:noFill/>
          <a:ln>
            <a:noFill/>
          </a:ln>
        </p:spPr>
      </p:pic>
    </p:spTree>
    <p:extLst>
      <p:ext uri="{BB962C8B-B14F-4D97-AF65-F5344CB8AC3E}">
        <p14:creationId xmlns:p14="http://schemas.microsoft.com/office/powerpoint/2010/main" val="71527507"/>
      </p:ext>
    </p:extLst>
  </p:cSld>
  <p:clrMap bg1="lt1" tx1="dk1" bg2="lt2" tx2="dk2" accent1="accent1" accent2="accent2" accent3="accent3" accent4="accent4" accent5="accent5" accent6="accent6" hlink="hlink" folHlink="folHlink"/>
  <p:sldLayoutIdLst>
    <p:sldLayoutId id="2147483648" r:id="rId1"/>
    <p:sldLayoutId id="2147483705" r:id="rId2"/>
    <p:sldLayoutId id="2147483695" r:id="rId3"/>
    <p:sldLayoutId id="2147483697" r:id="rId4"/>
    <p:sldLayoutId id="2147483696" r:id="rId5"/>
    <p:sldLayoutId id="2147483698" r:id="rId6"/>
    <p:sldLayoutId id="2147483700" r:id="rId7"/>
    <p:sldLayoutId id="2147483701" r:id="rId8"/>
    <p:sldLayoutId id="2147483702" r:id="rId9"/>
    <p:sldLayoutId id="2147483703" r:id="rId10"/>
  </p:sldLayoutIdLst>
  <p:hf hdr="0" ftr="0" dt="0"/>
  <p:txStyles>
    <p:titleStyle>
      <a:lvl1pPr algn="l" defTabSz="914400" rtl="0" eaLnBrk="1" latinLnBrk="0" hangingPunct="1">
        <a:lnSpc>
          <a:spcPct val="90000"/>
        </a:lnSpc>
        <a:spcBef>
          <a:spcPct val="0"/>
        </a:spcBef>
        <a:buNone/>
        <a:defRPr sz="3600" b="1" kern="1200">
          <a:solidFill>
            <a:srgbClr val="002C43"/>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image" Target="../media/image24.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image" Target="../media/image6.jpeg"/><Relationship Id="rId5" Type="http://schemas.openxmlformats.org/officeDocument/2006/relationships/image" Target="../media/image5.png"/><Relationship Id="rId10" Type="http://schemas.openxmlformats.org/officeDocument/2006/relationships/hyperlink" Target="https://disabilityreferencegroup.org/portfolio-items/introduction-to-disability-inclusive-humanitarian-action/" TargetMode="External"/><Relationship Id="rId4" Type="http://schemas.openxmlformats.org/officeDocument/2006/relationships/image" Target="../media/image4.jpeg"/><Relationship Id="rId9"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7" Type="http://schemas.openxmlformats.org/officeDocument/2006/relationships/image" Target="../media/image36.jpeg"/><Relationship Id="rId2" Type="http://schemas.openxmlformats.org/officeDocument/2006/relationships/slideLayout" Target="../slideLayouts/slideLayout5.xml"/><Relationship Id="rId1" Type="http://schemas.openxmlformats.org/officeDocument/2006/relationships/video" Target="https://www.youtube.com/embed/UXIlqvPKdxs?feature=oembed" TargetMode="Externa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hyperlink" Target="https://youtu.be/UXIlqvPKdxs?si=zVa3-QXJOEpvS6bm" TargetMode="Externa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5.xml"/><Relationship Id="rId1" Type="http://schemas.openxmlformats.org/officeDocument/2006/relationships/video" Target="https://www.youtube.com/embed/UXIlqvPKdxs?feature=oembed" TargetMode="External"/><Relationship Id="rId6" Type="http://schemas.openxmlformats.org/officeDocument/2006/relationships/image" Target="../media/image36.jpeg"/><Relationship Id="rId5" Type="http://schemas.openxmlformats.org/officeDocument/2006/relationships/image" Target="../media/image35.png"/><Relationship Id="rId4" Type="http://schemas.openxmlformats.org/officeDocument/2006/relationships/image" Target="../media/image34.png"/></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7" Type="http://schemas.openxmlformats.org/officeDocument/2006/relationships/image" Target="../media/image35.png"/><Relationship Id="rId2" Type="http://schemas.openxmlformats.org/officeDocument/2006/relationships/slideLayout" Target="../slideLayouts/slideLayout5.xml"/><Relationship Id="rId1" Type="http://schemas.openxmlformats.org/officeDocument/2006/relationships/video" Target="https://www.youtube.com/embed/wsfuvqyW2M0?feature=oembed" TargetMode="External"/><Relationship Id="rId6" Type="http://schemas.openxmlformats.org/officeDocument/2006/relationships/image" Target="../media/image34.png"/><Relationship Id="rId5" Type="http://schemas.openxmlformats.org/officeDocument/2006/relationships/hyperlink" Target="https://www.youtube.com/watch?v=wsfuvqyW2M0" TargetMode="External"/><Relationship Id="rId4" Type="http://schemas.openxmlformats.org/officeDocument/2006/relationships/image" Target="../media/image40.jpeg"/></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11.jpeg"/><Relationship Id="rId7"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0.xml"/><Relationship Id="rId1" Type="http://schemas.openxmlformats.org/officeDocument/2006/relationships/slideLayout" Target="../slideLayouts/slideLayout5.xml"/><Relationship Id="rId4" Type="http://schemas.openxmlformats.org/officeDocument/2006/relationships/image" Target="../media/image43.png"/></Relationships>
</file>

<file path=ppt/slides/_rels/slide4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8.xml"/><Relationship Id="rId1" Type="http://schemas.openxmlformats.org/officeDocument/2006/relationships/slideLayout" Target="../slideLayouts/slideLayout5.xml"/><Relationship Id="rId4" Type="http://schemas.openxmlformats.org/officeDocument/2006/relationships/image" Target="../media/image50.png"/></Relationships>
</file>

<file path=ppt/slides/_rels/slide5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9.xml"/><Relationship Id="rId1" Type="http://schemas.openxmlformats.org/officeDocument/2006/relationships/slideLayout" Target="../slideLayouts/slideLayout5.xml"/><Relationship Id="rId4" Type="http://schemas.openxmlformats.org/officeDocument/2006/relationships/image" Target="../media/image52.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8" Type="http://schemas.openxmlformats.org/officeDocument/2006/relationships/hyperlink" Target="https://social.desa.un.org/publications/un-flagship-report-on-disability-and-development-2024" TargetMode="External"/><Relationship Id="rId3" Type="http://schemas.openxmlformats.org/officeDocument/2006/relationships/hyperlink" Target="https://www.un.org/development/desa/disabilities/convention-on-the-rights-of-persons-with-disabilities.html" TargetMode="External"/><Relationship Id="rId7" Type="http://schemas.openxmlformats.org/officeDocument/2006/relationships/hyperlink" Target="https://sdgs.un.org/2030agenda" TargetMode="External"/><Relationship Id="rId2" Type="http://schemas.openxmlformats.org/officeDocument/2006/relationships/notesSlide" Target="../notesSlides/notesSlide53.xml"/><Relationship Id="rId1" Type="http://schemas.openxmlformats.org/officeDocument/2006/relationships/slideLayout" Target="../slideLayouts/slideLayout5.xml"/><Relationship Id="rId6" Type="http://schemas.openxmlformats.org/officeDocument/2006/relationships/hyperlink" Target="https://aidmi.org/wp-content/uploads/2023/05/sendaiframeworkfordrren.pdf" TargetMode="External"/><Relationship Id="rId5" Type="http://schemas.openxmlformats.org/officeDocument/2006/relationships/hyperlink" Target="https://interagencystandingcommittee.org/sites/default/files/migrated/2020-11/IASC%20Guidelines%20on%20the%20Inclusion%20of%20Persons%20with%20Disabilities%20in%20Humanitarian%20Action%2C%202019_0.pdf" TargetMode="External"/><Relationship Id="rId4" Type="http://schemas.openxmlformats.org/officeDocument/2006/relationships/hyperlink" Target="https://www.un.org/en/content/disabilitystrategy/" TargetMode="External"/><Relationship Id="rId9" Type="http://schemas.openxmlformats.org/officeDocument/2006/relationships/hyperlink" Target="https://onedrive.live.com/:x:/g/personal/0D2881BEF0969125/IQC3OrNCxDrMQpxxTCtik2cPAaOhxQ-HV4O-twxXZm1JIcs?rtime=RRu32Mdz3kg&amp;redeem=aHR0cHM6Ly8xZHJ2Lm1zL3gvYy8wRDI4ODFCRUYwOTY5MTI1L0ViYzZzMExFT3N4Q25IRk1LMktUWnc4Qm82SEZENGRYZzc2M0RGZG1iVWtoeXc_ZT01dGJyblYmQ1Q9MTc2ODkxNjU0MDE3NSZPUj1PdXRsb29rLUJvZHkmQ0lEPTVBQjNENTk1LTU1NkEtNDZFQi04MkZDLTRCNTRBQkMyQUVGMCZXU0w9MQ" TargetMode="External"/></Relationships>
</file>

<file path=ppt/slides/_rels/slide57.xml.rels><?xml version="1.0" encoding="UTF-8" standalone="yes"?>
<Relationships xmlns="http://schemas.openxmlformats.org/package/2006/relationships"><Relationship Id="rId3" Type="http://schemas.openxmlformats.org/officeDocument/2006/relationships/hyperlink" Target="https://www.hi-deutschland-projekte.de/lnob/training-package-for-inclusive-food-security/" TargetMode="External"/><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image" Target="../media/image5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7D5EFE5-83E6-C50B-ADB1-F73871B0A166}"/>
              </a:ext>
            </a:extLst>
          </p:cNvPr>
          <p:cNvSpPr>
            <a:spLocks noGrp="1"/>
          </p:cNvSpPr>
          <p:nvPr>
            <p:ph type="ctrTitle"/>
          </p:nvPr>
        </p:nvSpPr>
        <p:spPr>
          <a:solidFill>
            <a:srgbClr val="0070C0"/>
          </a:solidFill>
        </p:spPr>
        <p:txBody>
          <a:bodyPr anchor="ctr" anchorCtr="0">
            <a:normAutofit/>
          </a:bodyPr>
          <a:lstStyle/>
          <a:p>
            <a:pPr>
              <a:lnSpc>
                <a:spcPct val="100000"/>
              </a:lnSpc>
            </a:pPr>
            <a:r>
              <a:rPr lang="en-GB" sz="3600" dirty="0">
                <a:solidFill>
                  <a:schemeClr val="bg1"/>
                </a:solidFill>
                <a:latin typeface="Arial"/>
                <a:ea typeface="Arial"/>
                <a:cs typeface="Arial"/>
                <a:sym typeface="Arial"/>
              </a:rPr>
              <a:t>Introduction to Disability-Inclusive </a:t>
            </a:r>
            <a:r>
              <a:rPr lang="en-GB" sz="3600" dirty="0">
                <a:solidFill>
                  <a:schemeClr val="bg1"/>
                </a:solidFill>
              </a:rPr>
              <a:t>Food Security</a:t>
            </a:r>
            <a:r>
              <a:rPr lang="en-GB" sz="3600" dirty="0">
                <a:solidFill>
                  <a:schemeClr val="bg1"/>
                </a:solidFill>
                <a:latin typeface="Arial"/>
                <a:ea typeface="Arial"/>
                <a:cs typeface="Arial"/>
                <a:sym typeface="Arial"/>
              </a:rPr>
              <a:t> in Humanitarian Action</a:t>
            </a:r>
            <a:endParaRPr lang="de-DE" sz="3600" dirty="0">
              <a:solidFill>
                <a:schemeClr val="bg1"/>
              </a:solidFill>
            </a:endParaRPr>
          </a:p>
        </p:txBody>
      </p:sp>
      <p:sp>
        <p:nvSpPr>
          <p:cNvPr id="6" name="Subtitle 5">
            <a:extLst>
              <a:ext uri="{FF2B5EF4-FFF2-40B4-BE49-F238E27FC236}">
                <a16:creationId xmlns:a16="http://schemas.microsoft.com/office/drawing/2014/main" id="{28E60DF1-6A26-22A8-54CF-3F002DDAF635}"/>
              </a:ext>
            </a:extLst>
          </p:cNvPr>
          <p:cNvSpPr>
            <a:spLocks noGrp="1"/>
          </p:cNvSpPr>
          <p:nvPr>
            <p:ph type="subTitle" idx="1"/>
          </p:nvPr>
        </p:nvSpPr>
        <p:spPr/>
        <p:txBody>
          <a:bodyPr anchor="ctr"/>
          <a:lstStyle/>
          <a:p>
            <a:pPr lvl="0">
              <a:lnSpc>
                <a:spcPct val="100000"/>
              </a:lnSpc>
              <a:spcBef>
                <a:spcPts val="0"/>
              </a:spcBef>
              <a:buClr>
                <a:srgbClr val="000000"/>
              </a:buClr>
              <a:buSzPts val="2800"/>
            </a:pPr>
            <a:r>
              <a:rPr lang="en-IN" dirty="0">
                <a:solidFill>
                  <a:srgbClr val="000000"/>
                </a:solidFill>
                <a:latin typeface="Arial"/>
                <a:ea typeface="Arial"/>
                <a:cs typeface="Arial"/>
                <a:sym typeface="Arial"/>
              </a:rPr>
              <a:t>Module 5: </a:t>
            </a:r>
            <a:r>
              <a:rPr lang="en-IN" dirty="0">
                <a:solidFill>
                  <a:schemeClr val="dk1"/>
                </a:solidFill>
                <a:latin typeface="Arial"/>
                <a:ea typeface="Arial"/>
                <a:cs typeface="Arial"/>
                <a:sym typeface="Arial"/>
              </a:rPr>
              <a:t>Introducing the Must-Do Actions (MDAs) and the Twin-Track Approach </a:t>
            </a:r>
            <a:endParaRPr lang="en-IN" dirty="0">
              <a:solidFill>
                <a:srgbClr val="000000"/>
              </a:solidFill>
              <a:latin typeface="Arial"/>
              <a:ea typeface="Arial"/>
              <a:cs typeface="Arial"/>
              <a:sym typeface="Arial"/>
            </a:endParaRPr>
          </a:p>
        </p:txBody>
      </p:sp>
      <p:sp>
        <p:nvSpPr>
          <p:cNvPr id="5" name="Foliennummernplatzhalter 4">
            <a:extLst>
              <a:ext uri="{FF2B5EF4-FFF2-40B4-BE49-F238E27FC236}">
                <a16:creationId xmlns:a16="http://schemas.microsoft.com/office/drawing/2014/main" id="{5E369AF0-C316-3F00-43BC-7F5B5A337AA8}"/>
              </a:ext>
            </a:extLst>
          </p:cNvPr>
          <p:cNvSpPr>
            <a:spLocks noGrp="1"/>
          </p:cNvSpPr>
          <p:nvPr>
            <p:ph type="sldNum" sz="quarter" idx="12"/>
          </p:nvPr>
        </p:nvSpPr>
        <p:spPr/>
        <p:txBody>
          <a:bodyPr/>
          <a:lstStyle/>
          <a:p>
            <a:fld id="{FBC7A862-7147-4493-B488-4E46DC49905D}" type="slidenum">
              <a:rPr lang="de-DE" smtClean="0"/>
              <a:pPr/>
              <a:t>1</a:t>
            </a:fld>
            <a:endParaRPr lang="de-DE"/>
          </a:p>
        </p:txBody>
      </p:sp>
    </p:spTree>
    <p:extLst>
      <p:ext uri="{BB962C8B-B14F-4D97-AF65-F5344CB8AC3E}">
        <p14:creationId xmlns:p14="http://schemas.microsoft.com/office/powerpoint/2010/main" val="11857260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6DEB88-5D94-2B4F-A39F-D84E21E07448}"/>
              </a:ext>
            </a:extLst>
          </p:cNvPr>
          <p:cNvSpPr>
            <a:spLocks noGrp="1"/>
          </p:cNvSpPr>
          <p:nvPr>
            <p:ph type="title"/>
          </p:nvPr>
        </p:nvSpPr>
        <p:spPr>
          <a:xfrm>
            <a:off x="838200" y="365125"/>
            <a:ext cx="10515600" cy="1600835"/>
          </a:xfrm>
          <a:solidFill>
            <a:srgbClr val="1C77C8"/>
          </a:solidFill>
        </p:spPr>
        <p:txBody>
          <a:bodyPr>
            <a:normAutofit fontScale="90000"/>
          </a:bodyPr>
          <a:lstStyle/>
          <a:p>
            <a:pPr lvl="0" algn="ctr">
              <a:lnSpc>
                <a:spcPct val="100000"/>
              </a:lnSpc>
              <a:spcBef>
                <a:spcPts val="0"/>
              </a:spcBef>
            </a:pPr>
            <a:r>
              <a:rPr lang="en-IN" dirty="0">
                <a:solidFill>
                  <a:schemeClr val="bg1"/>
                </a:solidFill>
              </a:rPr>
              <a:t>Module 5</a:t>
            </a:r>
            <a:br>
              <a:rPr lang="en-IN" dirty="0">
                <a:solidFill>
                  <a:schemeClr val="bg1"/>
                </a:solidFill>
              </a:rPr>
            </a:br>
            <a:r>
              <a:rPr lang="en-IN" dirty="0">
                <a:solidFill>
                  <a:schemeClr val="bg1"/>
                </a:solidFill>
              </a:rPr>
              <a:t>Introducing the Must-Do-Actions (MDAs) and the Twin-Track Approach in the Food Security Sector</a:t>
            </a:r>
          </a:p>
        </p:txBody>
      </p:sp>
      <p:sp>
        <p:nvSpPr>
          <p:cNvPr id="3" name="Inhaltsplatzhalter 2">
            <a:extLst>
              <a:ext uri="{FF2B5EF4-FFF2-40B4-BE49-F238E27FC236}">
                <a16:creationId xmlns:a16="http://schemas.microsoft.com/office/drawing/2014/main" id="{6B2AE707-5E3B-B84E-352B-5F1406E81B74}"/>
              </a:ext>
            </a:extLst>
          </p:cNvPr>
          <p:cNvSpPr>
            <a:spLocks noGrp="1"/>
          </p:cNvSpPr>
          <p:nvPr>
            <p:ph idx="1"/>
          </p:nvPr>
        </p:nvSpPr>
        <p:spPr>
          <a:xfrm>
            <a:off x="838200" y="2711669"/>
            <a:ext cx="10515600" cy="3465294"/>
          </a:xfrm>
        </p:spPr>
        <p:txBody>
          <a:bodyPr/>
          <a:lstStyle/>
          <a:p>
            <a:pPr marL="0" lvl="0" indent="0" algn="ctr">
              <a:spcBef>
                <a:spcPts val="0"/>
              </a:spcBef>
              <a:spcAft>
                <a:spcPts val="1200"/>
              </a:spcAft>
              <a:buClr>
                <a:schemeClr val="dk1"/>
              </a:buClr>
              <a:buSzPts val="2400"/>
              <a:buNone/>
            </a:pPr>
            <a:r>
              <a:rPr lang="en-IN" dirty="0">
                <a:solidFill>
                  <a:schemeClr val="dk1"/>
                </a:solidFill>
                <a:latin typeface="Arial"/>
                <a:ea typeface="Arial"/>
                <a:cs typeface="Arial"/>
                <a:sym typeface="Arial"/>
              </a:rPr>
              <a:t>In this module we’ll talk about:</a:t>
            </a:r>
            <a:endParaRPr lang="en-IN" dirty="0">
              <a:solidFill>
                <a:srgbClr val="000000"/>
              </a:solidFill>
              <a:latin typeface="Arial"/>
              <a:ea typeface="Arial"/>
              <a:cs typeface="Arial"/>
              <a:sym typeface="Arial"/>
            </a:endParaRPr>
          </a:p>
          <a:p>
            <a:pPr marL="508000" lvl="0" indent="-457200">
              <a:lnSpc>
                <a:spcPct val="150000"/>
              </a:lnSpc>
              <a:buClr>
                <a:schemeClr val="dk1"/>
              </a:buClr>
              <a:buSzPts val="2800"/>
            </a:pPr>
            <a:r>
              <a:rPr lang="en-IN" dirty="0">
                <a:solidFill>
                  <a:schemeClr val="dk1"/>
                </a:solidFill>
                <a:latin typeface="Arial"/>
                <a:ea typeface="Arial"/>
                <a:cs typeface="Arial"/>
                <a:sym typeface="Arial"/>
              </a:rPr>
              <a:t>The Twin-Track Approach</a:t>
            </a:r>
            <a:endParaRPr lang="en-IN" dirty="0">
              <a:solidFill>
                <a:srgbClr val="000000"/>
              </a:solidFill>
              <a:latin typeface="Arial"/>
              <a:ea typeface="Arial"/>
              <a:cs typeface="Arial"/>
              <a:sym typeface="Arial"/>
            </a:endParaRPr>
          </a:p>
          <a:p>
            <a:pPr marL="508000" lvl="0" indent="-457200">
              <a:lnSpc>
                <a:spcPct val="150000"/>
              </a:lnSpc>
              <a:spcBef>
                <a:spcPts val="0"/>
              </a:spcBef>
              <a:buClr>
                <a:schemeClr val="dk1"/>
              </a:buClr>
              <a:buSzPts val="2800"/>
            </a:pPr>
            <a:r>
              <a:rPr lang="en-IN" dirty="0">
                <a:solidFill>
                  <a:schemeClr val="dk1"/>
                </a:solidFill>
                <a:latin typeface="Arial"/>
                <a:ea typeface="Arial"/>
                <a:cs typeface="Arial"/>
                <a:sym typeface="Arial"/>
              </a:rPr>
              <a:t>Must-Do-Actions (MDAs)</a:t>
            </a:r>
            <a:endParaRPr lang="en-IN" dirty="0">
              <a:solidFill>
                <a:srgbClr val="000000"/>
              </a:solidFill>
              <a:latin typeface="Arial"/>
              <a:ea typeface="Arial"/>
              <a:cs typeface="Arial"/>
              <a:sym typeface="Arial"/>
            </a:endParaRPr>
          </a:p>
        </p:txBody>
      </p:sp>
      <p:sp>
        <p:nvSpPr>
          <p:cNvPr id="6" name="Foliennummernplatzhalter 5">
            <a:extLst>
              <a:ext uri="{FF2B5EF4-FFF2-40B4-BE49-F238E27FC236}">
                <a16:creationId xmlns:a16="http://schemas.microsoft.com/office/drawing/2014/main" id="{2732CCF5-59F1-2B14-D211-3D7663CBB3DB}"/>
              </a:ext>
            </a:extLst>
          </p:cNvPr>
          <p:cNvSpPr>
            <a:spLocks noGrp="1"/>
          </p:cNvSpPr>
          <p:nvPr>
            <p:ph type="sldNum" sz="quarter" idx="12"/>
          </p:nvPr>
        </p:nvSpPr>
        <p:spPr/>
        <p:txBody>
          <a:bodyPr/>
          <a:lstStyle/>
          <a:p>
            <a:fld id="{FBC7A862-7147-4493-B488-4E46DC49905D}" type="slidenum">
              <a:rPr lang="de-DE" smtClean="0"/>
              <a:t>10</a:t>
            </a:fld>
            <a:endParaRPr lang="de-DE"/>
          </a:p>
        </p:txBody>
      </p:sp>
    </p:spTree>
    <p:extLst>
      <p:ext uri="{BB962C8B-B14F-4D97-AF65-F5344CB8AC3E}">
        <p14:creationId xmlns:p14="http://schemas.microsoft.com/office/powerpoint/2010/main" val="35399594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83C991-730C-C6DC-00F5-D97B3AA7B8D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06F386C-5710-4A19-F3F3-4AAC04D71E54}"/>
              </a:ext>
            </a:extLst>
          </p:cNvPr>
          <p:cNvSpPr>
            <a:spLocks noGrp="1"/>
          </p:cNvSpPr>
          <p:nvPr>
            <p:ph type="title"/>
          </p:nvPr>
        </p:nvSpPr>
        <p:spPr>
          <a:xfrm>
            <a:off x="838200" y="365125"/>
            <a:ext cx="10515600" cy="1600835"/>
          </a:xfrm>
          <a:solidFill>
            <a:srgbClr val="1C77C8"/>
          </a:solidFill>
        </p:spPr>
        <p:txBody>
          <a:bodyPr>
            <a:normAutofit/>
          </a:bodyPr>
          <a:lstStyle/>
          <a:p>
            <a:pPr lvl="0" algn="ctr">
              <a:lnSpc>
                <a:spcPct val="100000"/>
              </a:lnSpc>
              <a:spcBef>
                <a:spcPts val="0"/>
              </a:spcBef>
            </a:pPr>
            <a:r>
              <a:rPr lang="en-IN" dirty="0">
                <a:solidFill>
                  <a:schemeClr val="bg1"/>
                </a:solidFill>
              </a:rPr>
              <a:t>Module 5:</a:t>
            </a:r>
            <a:br>
              <a:rPr lang="en-IN" dirty="0">
                <a:solidFill>
                  <a:schemeClr val="bg1"/>
                </a:solidFill>
              </a:rPr>
            </a:br>
            <a:r>
              <a:rPr lang="en-IN" dirty="0">
                <a:solidFill>
                  <a:schemeClr val="bg1"/>
                </a:solidFill>
              </a:rPr>
              <a:t>Learning Objectives</a:t>
            </a:r>
          </a:p>
        </p:txBody>
      </p:sp>
      <p:sp>
        <p:nvSpPr>
          <p:cNvPr id="3" name="Inhaltsplatzhalter 2">
            <a:extLst>
              <a:ext uri="{FF2B5EF4-FFF2-40B4-BE49-F238E27FC236}">
                <a16:creationId xmlns:a16="http://schemas.microsoft.com/office/drawing/2014/main" id="{B0BB9FCD-E928-92CA-3E7D-DD53344BDECC}"/>
              </a:ext>
            </a:extLst>
          </p:cNvPr>
          <p:cNvSpPr>
            <a:spLocks noGrp="1"/>
          </p:cNvSpPr>
          <p:nvPr>
            <p:ph idx="1"/>
          </p:nvPr>
        </p:nvSpPr>
        <p:spPr>
          <a:xfrm>
            <a:off x="838200" y="2075688"/>
            <a:ext cx="10515600" cy="4101275"/>
          </a:xfrm>
        </p:spPr>
        <p:txBody>
          <a:bodyPr/>
          <a:lstStyle/>
          <a:p>
            <a:pPr marL="0" lvl="0" indent="0" algn="ctr">
              <a:lnSpc>
                <a:spcPct val="150000"/>
              </a:lnSpc>
              <a:spcBef>
                <a:spcPts val="0"/>
              </a:spcBef>
              <a:buClr>
                <a:schemeClr val="dk1"/>
              </a:buClr>
              <a:buSzPts val="2400"/>
              <a:buNone/>
            </a:pPr>
            <a:r>
              <a:rPr lang="en-IN" dirty="0">
                <a:solidFill>
                  <a:schemeClr val="dk1"/>
                </a:solidFill>
                <a:latin typeface="Arial"/>
                <a:ea typeface="Arial"/>
                <a:cs typeface="Arial"/>
                <a:sym typeface="Arial"/>
              </a:rPr>
              <a:t>At the end of this module, learners will be able to:</a:t>
            </a:r>
          </a:p>
          <a:p>
            <a:pPr marL="508000" lvl="0" indent="-457200">
              <a:lnSpc>
                <a:spcPct val="114000"/>
              </a:lnSpc>
              <a:spcBef>
                <a:spcPts val="600"/>
              </a:spcBef>
              <a:spcAft>
                <a:spcPts val="600"/>
              </a:spcAft>
              <a:buClr>
                <a:schemeClr val="dk1"/>
              </a:buClr>
              <a:buSzPts val="2800"/>
            </a:pPr>
            <a:r>
              <a:rPr lang="en-IN" dirty="0">
                <a:solidFill>
                  <a:schemeClr val="dk1"/>
                </a:solidFill>
                <a:latin typeface="Arial"/>
                <a:ea typeface="Arial"/>
                <a:cs typeface="Arial"/>
                <a:sym typeface="Arial"/>
              </a:rPr>
              <a:t>Explain the twin track approach when implementing Food Security programmes in humanitarian action</a:t>
            </a:r>
            <a:endParaRPr lang="en-IN" dirty="0">
              <a:solidFill>
                <a:srgbClr val="000000"/>
              </a:solidFill>
              <a:latin typeface="Arial"/>
              <a:ea typeface="Arial"/>
              <a:cs typeface="Arial"/>
              <a:sym typeface="Arial"/>
            </a:endParaRPr>
          </a:p>
          <a:p>
            <a:pPr marL="508000" lvl="0" indent="-457200">
              <a:lnSpc>
                <a:spcPct val="114000"/>
              </a:lnSpc>
              <a:spcBef>
                <a:spcPts val="600"/>
              </a:spcBef>
              <a:spcAft>
                <a:spcPts val="600"/>
              </a:spcAft>
              <a:buClr>
                <a:schemeClr val="dk1"/>
              </a:buClr>
              <a:buSzPts val="2800"/>
            </a:pPr>
            <a:r>
              <a:rPr lang="en-IN" dirty="0">
                <a:solidFill>
                  <a:schemeClr val="dk1"/>
                </a:solidFill>
                <a:latin typeface="Arial"/>
                <a:ea typeface="Arial"/>
                <a:cs typeface="Arial"/>
                <a:sym typeface="Arial"/>
              </a:rPr>
              <a:t>Apply the MDAs in Food Security programming</a:t>
            </a:r>
          </a:p>
        </p:txBody>
      </p:sp>
      <p:sp>
        <p:nvSpPr>
          <p:cNvPr id="6" name="Foliennummernplatzhalter 5">
            <a:extLst>
              <a:ext uri="{FF2B5EF4-FFF2-40B4-BE49-F238E27FC236}">
                <a16:creationId xmlns:a16="http://schemas.microsoft.com/office/drawing/2014/main" id="{79633BAA-D4C8-B206-A4FE-59E39B90511D}"/>
              </a:ext>
            </a:extLst>
          </p:cNvPr>
          <p:cNvSpPr>
            <a:spLocks noGrp="1"/>
          </p:cNvSpPr>
          <p:nvPr>
            <p:ph type="sldNum" sz="quarter" idx="12"/>
          </p:nvPr>
        </p:nvSpPr>
        <p:spPr/>
        <p:txBody>
          <a:bodyPr/>
          <a:lstStyle/>
          <a:p>
            <a:fld id="{FBC7A862-7147-4493-B488-4E46DC49905D}" type="slidenum">
              <a:rPr lang="de-DE" smtClean="0"/>
              <a:t>11</a:t>
            </a:fld>
            <a:endParaRPr lang="de-DE"/>
          </a:p>
        </p:txBody>
      </p:sp>
    </p:spTree>
    <p:extLst>
      <p:ext uri="{BB962C8B-B14F-4D97-AF65-F5344CB8AC3E}">
        <p14:creationId xmlns:p14="http://schemas.microsoft.com/office/powerpoint/2010/main" val="42321393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74613E1D-4206-7699-2103-D0AB088C5FD6}"/>
              </a:ext>
            </a:extLst>
          </p:cNvPr>
          <p:cNvSpPr>
            <a:spLocks noGrp="1"/>
          </p:cNvSpPr>
          <p:nvPr>
            <p:ph type="ctrTitle"/>
          </p:nvPr>
        </p:nvSpPr>
        <p:spPr/>
        <p:txBody>
          <a:bodyPr/>
          <a:lstStyle/>
          <a:p>
            <a:r>
              <a:rPr lang="en-US" dirty="0">
                <a:solidFill>
                  <a:srgbClr val="000000"/>
                </a:solidFill>
              </a:rPr>
              <a:t>Twin-Track Approach</a:t>
            </a:r>
            <a:endParaRPr lang="en-IN" dirty="0"/>
          </a:p>
        </p:txBody>
      </p:sp>
      <p:pic>
        <p:nvPicPr>
          <p:cNvPr id="8" name="Grafik 7">
            <a:extLst>
              <a:ext uri="{FF2B5EF4-FFF2-40B4-BE49-F238E27FC236}">
                <a16:creationId xmlns:a16="http://schemas.microsoft.com/office/drawing/2014/main" id="{B71E5A29-7E03-475F-008F-CD5F9224481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38200" y="5282999"/>
            <a:ext cx="2152950" cy="1438476"/>
          </a:xfrm>
          <a:prstGeom prst="rect">
            <a:avLst/>
          </a:prstGeom>
        </p:spPr>
      </p:pic>
      <p:pic>
        <p:nvPicPr>
          <p:cNvPr id="10" name="Grafik 9">
            <a:extLst>
              <a:ext uri="{FF2B5EF4-FFF2-40B4-BE49-F238E27FC236}">
                <a16:creationId xmlns:a16="http://schemas.microsoft.com/office/drawing/2014/main" id="{899EBE6B-F2E1-7F3B-EF86-7FEB3D39B15B}"/>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9010514" y="5282999"/>
            <a:ext cx="1943371" cy="1419423"/>
          </a:xfrm>
          <a:prstGeom prst="rect">
            <a:avLst/>
          </a:prstGeom>
        </p:spPr>
      </p:pic>
      <p:sp>
        <p:nvSpPr>
          <p:cNvPr id="12" name="Textfeld 11">
            <a:extLst>
              <a:ext uri="{FF2B5EF4-FFF2-40B4-BE49-F238E27FC236}">
                <a16:creationId xmlns:a16="http://schemas.microsoft.com/office/drawing/2014/main" id="{D21A9BF7-F6C1-598C-84D1-D51C36166396}"/>
              </a:ext>
            </a:extLst>
          </p:cNvPr>
          <p:cNvSpPr txBox="1"/>
          <p:nvPr/>
        </p:nvSpPr>
        <p:spPr>
          <a:xfrm>
            <a:off x="3181487" y="5448239"/>
            <a:ext cx="2722626" cy="1107996"/>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1800"/>
              <a:buFont typeface="Arial"/>
              <a:buNone/>
            </a:pPr>
            <a:r>
              <a:rPr lang="en-IN" sz="2200" b="1" i="0" u="none" strike="noStrike" cap="none" dirty="0">
                <a:latin typeface="Arial"/>
                <a:ea typeface="Arial"/>
                <a:cs typeface="Arial"/>
                <a:sym typeface="Arial"/>
              </a:rPr>
              <a:t>Twin-track approach in Food Security</a:t>
            </a:r>
          </a:p>
        </p:txBody>
      </p:sp>
      <p:sp>
        <p:nvSpPr>
          <p:cNvPr id="14" name="Textfeld 13">
            <a:extLst>
              <a:ext uri="{FF2B5EF4-FFF2-40B4-BE49-F238E27FC236}">
                <a16:creationId xmlns:a16="http://schemas.microsoft.com/office/drawing/2014/main" id="{CED5E984-803F-C8BC-544D-6D283C72DCD1}"/>
              </a:ext>
            </a:extLst>
          </p:cNvPr>
          <p:cNvSpPr txBox="1"/>
          <p:nvPr/>
        </p:nvSpPr>
        <p:spPr>
          <a:xfrm>
            <a:off x="7216902" y="5448239"/>
            <a:ext cx="2475738" cy="1107996"/>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1800"/>
              <a:buFont typeface="Arial"/>
              <a:buNone/>
            </a:pPr>
            <a:r>
              <a:rPr lang="en-US" sz="2200" b="1" i="0" u="none" strike="noStrike" cap="none" dirty="0">
                <a:latin typeface="Arial"/>
                <a:ea typeface="Arial"/>
                <a:cs typeface="Arial"/>
                <a:sym typeface="Arial"/>
              </a:rPr>
              <a:t>Twin-track approach in action</a:t>
            </a:r>
          </a:p>
        </p:txBody>
      </p:sp>
      <p:sp>
        <p:nvSpPr>
          <p:cNvPr id="16" name="Foliennummernplatzhalter 15">
            <a:extLst>
              <a:ext uri="{FF2B5EF4-FFF2-40B4-BE49-F238E27FC236}">
                <a16:creationId xmlns:a16="http://schemas.microsoft.com/office/drawing/2014/main" id="{62991A10-90B1-1348-A8D1-9BC4A27550D6}"/>
              </a:ext>
            </a:extLst>
          </p:cNvPr>
          <p:cNvSpPr>
            <a:spLocks noGrp="1"/>
          </p:cNvSpPr>
          <p:nvPr>
            <p:ph type="sldNum" sz="quarter" idx="12"/>
          </p:nvPr>
        </p:nvSpPr>
        <p:spPr/>
        <p:txBody>
          <a:bodyPr/>
          <a:lstStyle/>
          <a:p>
            <a:fld id="{FBC7A862-7147-4493-B488-4E46DC49905D}" type="slidenum">
              <a:rPr lang="de-DE" smtClean="0"/>
              <a:pPr/>
              <a:t>12</a:t>
            </a:fld>
            <a:endParaRPr lang="de-DE"/>
          </a:p>
        </p:txBody>
      </p:sp>
    </p:spTree>
    <p:extLst>
      <p:ext uri="{BB962C8B-B14F-4D97-AF65-F5344CB8AC3E}">
        <p14:creationId xmlns:p14="http://schemas.microsoft.com/office/powerpoint/2010/main" val="29066265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84C09B-B448-4B47-8BE7-5837E4F1F068}"/>
              </a:ext>
            </a:extLst>
          </p:cNvPr>
          <p:cNvSpPr>
            <a:spLocks noGrp="1"/>
          </p:cNvSpPr>
          <p:nvPr>
            <p:ph type="title"/>
          </p:nvPr>
        </p:nvSpPr>
        <p:spPr/>
        <p:txBody>
          <a:bodyPr>
            <a:normAutofit/>
          </a:bodyPr>
          <a:lstStyle/>
          <a:p>
            <a:pPr algn="ctr"/>
            <a:r>
              <a:rPr lang="en-IN" dirty="0">
                <a:solidFill>
                  <a:schemeClr val="dk1"/>
                </a:solidFill>
                <a:latin typeface="Arial"/>
                <a:ea typeface="Arial"/>
                <a:cs typeface="Arial"/>
                <a:sym typeface="Arial"/>
              </a:rPr>
              <a:t>Twin-Track Approach</a:t>
            </a:r>
            <a:endParaRPr lang="en-IN" dirty="0"/>
          </a:p>
        </p:txBody>
      </p:sp>
      <p:sp>
        <p:nvSpPr>
          <p:cNvPr id="8" name="Textfeld 7">
            <a:extLst>
              <a:ext uri="{FF2B5EF4-FFF2-40B4-BE49-F238E27FC236}">
                <a16:creationId xmlns:a16="http://schemas.microsoft.com/office/drawing/2014/main" id="{B4F2828D-0514-15BC-EF2C-200A091CABDC}"/>
              </a:ext>
            </a:extLst>
          </p:cNvPr>
          <p:cNvSpPr txBox="1"/>
          <p:nvPr/>
        </p:nvSpPr>
        <p:spPr>
          <a:xfrm>
            <a:off x="838200" y="1825626"/>
            <a:ext cx="5257800" cy="435825"/>
          </a:xfrm>
          <a:prstGeom prst="rect">
            <a:avLst/>
          </a:prstGeom>
          <a:noFill/>
          <a:ln>
            <a:solidFill>
              <a:srgbClr val="0070C0"/>
            </a:solidFill>
          </a:ln>
        </p:spPr>
        <p:txBody>
          <a:bodyPr wrap="square">
            <a:spAutoFit/>
          </a:bodyPr>
          <a:lstStyle/>
          <a:p>
            <a:pPr marL="182562" marR="0" lvl="0" indent="0" algn="ctr" rtl="0">
              <a:lnSpc>
                <a:spcPct val="110000"/>
              </a:lnSpc>
              <a:spcBef>
                <a:spcPts val="0"/>
              </a:spcBef>
              <a:spcAft>
                <a:spcPts val="0"/>
              </a:spcAft>
              <a:buClr>
                <a:schemeClr val="dk1"/>
              </a:buClr>
              <a:buSzPts val="2200"/>
              <a:buFont typeface="Arial"/>
              <a:buNone/>
            </a:pPr>
            <a:r>
              <a:rPr lang="en-US" sz="2200" b="1" i="0" u="none" strike="noStrike" cap="none" dirty="0">
                <a:solidFill>
                  <a:schemeClr val="dk1"/>
                </a:solidFill>
                <a:latin typeface="Arial"/>
                <a:ea typeface="Arial"/>
                <a:cs typeface="Arial"/>
                <a:sym typeface="Arial"/>
              </a:rPr>
              <a:t>Mainstreamed</a:t>
            </a:r>
          </a:p>
        </p:txBody>
      </p:sp>
      <p:sp>
        <p:nvSpPr>
          <p:cNvPr id="12" name="Textfeld 11">
            <a:extLst>
              <a:ext uri="{FF2B5EF4-FFF2-40B4-BE49-F238E27FC236}">
                <a16:creationId xmlns:a16="http://schemas.microsoft.com/office/drawing/2014/main" id="{762068B7-3886-498B-C7E9-A817A03F7024}"/>
              </a:ext>
            </a:extLst>
          </p:cNvPr>
          <p:cNvSpPr txBox="1"/>
          <p:nvPr/>
        </p:nvSpPr>
        <p:spPr>
          <a:xfrm>
            <a:off x="838200" y="2340553"/>
            <a:ext cx="5257800" cy="646331"/>
          </a:xfrm>
          <a:prstGeom prst="rect">
            <a:avLst/>
          </a:prstGeom>
          <a:solidFill>
            <a:srgbClr val="0070C0"/>
          </a:solidFill>
        </p:spPr>
        <p:txBody>
          <a:bodyPr wrap="square">
            <a:spAutoFit/>
          </a:bodyPr>
          <a:lstStyle/>
          <a:p>
            <a:pPr algn="ctr">
              <a:lnSpc>
                <a:spcPct val="90000"/>
              </a:lnSpc>
              <a:buClr>
                <a:schemeClr val="lt1"/>
              </a:buClr>
              <a:buSzPts val="2000"/>
            </a:pPr>
            <a:r>
              <a:rPr lang="en-IN" sz="2000" b="1" dirty="0">
                <a:solidFill>
                  <a:schemeClr val="lt1"/>
                </a:solidFill>
              </a:rPr>
              <a:t>Interventions for the whole affected population</a:t>
            </a:r>
            <a:endParaRPr lang="en-IN" sz="2000" dirty="0">
              <a:solidFill>
                <a:schemeClr val="lt1"/>
              </a:solidFill>
            </a:endParaRPr>
          </a:p>
        </p:txBody>
      </p:sp>
      <p:sp>
        <p:nvSpPr>
          <p:cNvPr id="14" name="Textfeld 13">
            <a:extLst>
              <a:ext uri="{FF2B5EF4-FFF2-40B4-BE49-F238E27FC236}">
                <a16:creationId xmlns:a16="http://schemas.microsoft.com/office/drawing/2014/main" id="{79EE3E72-4712-723A-70F6-D23F5FDF8B3D}"/>
              </a:ext>
            </a:extLst>
          </p:cNvPr>
          <p:cNvSpPr txBox="1"/>
          <p:nvPr/>
        </p:nvSpPr>
        <p:spPr>
          <a:xfrm>
            <a:off x="838200" y="3065986"/>
            <a:ext cx="5257800" cy="1420325"/>
          </a:xfrm>
          <a:prstGeom prst="rect">
            <a:avLst/>
          </a:prstGeom>
          <a:noFill/>
          <a:ln>
            <a:solidFill>
              <a:srgbClr val="0070C0"/>
            </a:solidFill>
          </a:ln>
        </p:spPr>
        <p:txBody>
          <a:bodyPr wrap="square">
            <a:spAutoFit/>
          </a:bodyPr>
          <a:lstStyle/>
          <a:p>
            <a:pPr marL="182563" lvl="0" algn="ctr">
              <a:lnSpc>
                <a:spcPct val="110000"/>
              </a:lnSpc>
              <a:buClr>
                <a:schemeClr val="dk1"/>
              </a:buClr>
              <a:buSzPts val="2400"/>
            </a:pPr>
            <a:r>
              <a:rPr lang="en-IN" sz="2000" b="1" dirty="0">
                <a:solidFill>
                  <a:schemeClr val="dk1"/>
                </a:solidFill>
              </a:rPr>
              <a:t>All interventions must consider the requirements of persons with disabilities across the programme cycle.</a:t>
            </a:r>
            <a:endParaRPr lang="en-IN" sz="1200" dirty="0"/>
          </a:p>
        </p:txBody>
      </p:sp>
      <p:sp>
        <p:nvSpPr>
          <p:cNvPr id="15" name="Pfeil: nach unten 14" descr="Arrow pointing down to the objective of the twin-track approach.">
            <a:extLst>
              <a:ext uri="{FF2B5EF4-FFF2-40B4-BE49-F238E27FC236}">
                <a16:creationId xmlns:a16="http://schemas.microsoft.com/office/drawing/2014/main" id="{44209BA9-1FA8-E548-E314-A303A1B882AE}"/>
              </a:ext>
            </a:extLst>
          </p:cNvPr>
          <p:cNvSpPr/>
          <p:nvPr/>
        </p:nvSpPr>
        <p:spPr>
          <a:xfrm>
            <a:off x="2990335" y="5139734"/>
            <a:ext cx="1087395" cy="816226"/>
          </a:xfrm>
          <a:prstGeom prst="downArrow">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7" name="Textfeld 16">
            <a:extLst>
              <a:ext uri="{FF2B5EF4-FFF2-40B4-BE49-F238E27FC236}">
                <a16:creationId xmlns:a16="http://schemas.microsoft.com/office/drawing/2014/main" id="{6E0C5226-96D3-7CD3-F8C6-D42F79060DBA}"/>
              </a:ext>
            </a:extLst>
          </p:cNvPr>
          <p:cNvSpPr txBox="1"/>
          <p:nvPr/>
        </p:nvSpPr>
        <p:spPr>
          <a:xfrm>
            <a:off x="6499654" y="1824687"/>
            <a:ext cx="5257800" cy="435825"/>
          </a:xfrm>
          <a:prstGeom prst="rect">
            <a:avLst/>
          </a:prstGeom>
          <a:noFill/>
          <a:ln>
            <a:solidFill>
              <a:srgbClr val="C00000"/>
            </a:solidFill>
          </a:ln>
        </p:spPr>
        <p:txBody>
          <a:bodyPr wrap="square">
            <a:spAutoFit/>
          </a:bodyPr>
          <a:lstStyle/>
          <a:p>
            <a:pPr marL="182562" lvl="0" algn="ctr">
              <a:lnSpc>
                <a:spcPct val="110000"/>
              </a:lnSpc>
              <a:buClr>
                <a:schemeClr val="dk1"/>
              </a:buClr>
              <a:buSzPts val="2200"/>
            </a:pPr>
            <a:r>
              <a:rPr lang="en-US" sz="2200" b="1" dirty="0">
                <a:solidFill>
                  <a:schemeClr val="dk1"/>
                </a:solidFill>
              </a:rPr>
              <a:t>Targeted</a:t>
            </a:r>
          </a:p>
        </p:txBody>
      </p:sp>
      <p:sp>
        <p:nvSpPr>
          <p:cNvPr id="19" name="Textfeld 18">
            <a:extLst>
              <a:ext uri="{FF2B5EF4-FFF2-40B4-BE49-F238E27FC236}">
                <a16:creationId xmlns:a16="http://schemas.microsoft.com/office/drawing/2014/main" id="{43EA676F-002F-4DD4-E137-8806EF6077AF}"/>
              </a:ext>
            </a:extLst>
          </p:cNvPr>
          <p:cNvSpPr txBox="1"/>
          <p:nvPr/>
        </p:nvSpPr>
        <p:spPr>
          <a:xfrm>
            <a:off x="6499654" y="2339614"/>
            <a:ext cx="5257800" cy="646331"/>
          </a:xfrm>
          <a:prstGeom prst="rect">
            <a:avLst/>
          </a:prstGeom>
          <a:solidFill>
            <a:srgbClr val="C00000"/>
          </a:solidFill>
        </p:spPr>
        <p:txBody>
          <a:bodyPr wrap="square">
            <a:spAutoFit/>
          </a:bodyPr>
          <a:lstStyle/>
          <a:p>
            <a:pPr lvl="0" algn="ctr">
              <a:lnSpc>
                <a:spcPct val="90000"/>
              </a:lnSpc>
              <a:buClr>
                <a:schemeClr val="lt1"/>
              </a:buClr>
              <a:buSzPts val="2000"/>
            </a:pPr>
            <a:r>
              <a:rPr lang="en-IN" sz="2000" b="1" dirty="0">
                <a:solidFill>
                  <a:schemeClr val="lt1"/>
                </a:solidFill>
              </a:rPr>
              <a:t>Targeted Interventions for specific parts of the population</a:t>
            </a:r>
            <a:endParaRPr lang="en-IN" sz="2000" dirty="0">
              <a:solidFill>
                <a:schemeClr val="lt1"/>
              </a:solidFill>
            </a:endParaRPr>
          </a:p>
        </p:txBody>
      </p:sp>
      <p:sp>
        <p:nvSpPr>
          <p:cNvPr id="21" name="Textfeld 20">
            <a:extLst>
              <a:ext uri="{FF2B5EF4-FFF2-40B4-BE49-F238E27FC236}">
                <a16:creationId xmlns:a16="http://schemas.microsoft.com/office/drawing/2014/main" id="{C1CB2E4A-0BEA-0C77-0F57-C1657D32275A}"/>
              </a:ext>
            </a:extLst>
          </p:cNvPr>
          <p:cNvSpPr txBox="1"/>
          <p:nvPr/>
        </p:nvSpPr>
        <p:spPr>
          <a:xfrm>
            <a:off x="6499654" y="3065047"/>
            <a:ext cx="5257800" cy="1081771"/>
          </a:xfrm>
          <a:prstGeom prst="rect">
            <a:avLst/>
          </a:prstGeom>
          <a:noFill/>
          <a:ln>
            <a:solidFill>
              <a:srgbClr val="C00000"/>
            </a:solidFill>
          </a:ln>
        </p:spPr>
        <p:txBody>
          <a:bodyPr wrap="square">
            <a:spAutoFit/>
          </a:bodyPr>
          <a:lstStyle/>
          <a:p>
            <a:pPr marL="182562" lvl="0">
              <a:lnSpc>
                <a:spcPct val="110000"/>
              </a:lnSpc>
              <a:buClr>
                <a:schemeClr val="dk1"/>
              </a:buClr>
              <a:buSzPts val="2400"/>
            </a:pPr>
            <a:r>
              <a:rPr lang="en-IN" sz="2000" b="1" dirty="0">
                <a:solidFill>
                  <a:schemeClr val="dk1"/>
                </a:solidFill>
              </a:rPr>
              <a:t>Address specific requirements</a:t>
            </a:r>
            <a:r>
              <a:rPr lang="en-IN" sz="2000" b="1" u="sng" dirty="0">
                <a:solidFill>
                  <a:schemeClr val="dk1"/>
                </a:solidFill>
              </a:rPr>
              <a:t> </a:t>
            </a:r>
            <a:r>
              <a:rPr lang="en-IN" sz="2000" b="1" dirty="0">
                <a:solidFill>
                  <a:schemeClr val="dk1"/>
                </a:solidFill>
              </a:rPr>
              <a:t>of persons with disabilities by providing targeted interventions.</a:t>
            </a:r>
          </a:p>
        </p:txBody>
      </p:sp>
      <p:sp>
        <p:nvSpPr>
          <p:cNvPr id="23" name="Pfeil: nach unten 22" descr="Arrow pointing down to the objective of the twin-track approach.">
            <a:extLst>
              <a:ext uri="{FF2B5EF4-FFF2-40B4-BE49-F238E27FC236}">
                <a16:creationId xmlns:a16="http://schemas.microsoft.com/office/drawing/2014/main" id="{774BB7CE-CCEC-6F38-5B76-03F19959028B}"/>
              </a:ext>
            </a:extLst>
          </p:cNvPr>
          <p:cNvSpPr/>
          <p:nvPr/>
        </p:nvSpPr>
        <p:spPr>
          <a:xfrm>
            <a:off x="8651789" y="5138795"/>
            <a:ext cx="1087395" cy="816226"/>
          </a:xfrm>
          <a:prstGeom prst="downArrow">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5" name="Textfeld 24">
            <a:extLst>
              <a:ext uri="{FF2B5EF4-FFF2-40B4-BE49-F238E27FC236}">
                <a16:creationId xmlns:a16="http://schemas.microsoft.com/office/drawing/2014/main" id="{8BEE3CFF-231E-F657-B197-C9FC9D2BB570}"/>
              </a:ext>
            </a:extLst>
          </p:cNvPr>
          <p:cNvSpPr txBox="1"/>
          <p:nvPr/>
        </p:nvSpPr>
        <p:spPr>
          <a:xfrm>
            <a:off x="636373" y="6052177"/>
            <a:ext cx="10919254" cy="400110"/>
          </a:xfrm>
          <a:prstGeom prst="rect">
            <a:avLst/>
          </a:prstGeom>
          <a:noFill/>
          <a:ln>
            <a:solidFill>
              <a:schemeClr val="tx1"/>
            </a:solidFill>
          </a:ln>
        </p:spPr>
        <p:txBody>
          <a:bodyPr wrap="square">
            <a:spAutoFit/>
          </a:bodyPr>
          <a:lstStyle/>
          <a:p>
            <a:pPr lvl="0" algn="ctr">
              <a:buSzPts val="2800"/>
            </a:pPr>
            <a:r>
              <a:rPr lang="en-IN" sz="2000" b="1" dirty="0">
                <a:solidFill>
                  <a:schemeClr val="dk1"/>
                </a:solidFill>
              </a:rPr>
              <a:t>Equitable access, protection, meaningful participation</a:t>
            </a:r>
            <a:endParaRPr lang="en-IN" sz="2000" dirty="0">
              <a:solidFill>
                <a:schemeClr val="dk1"/>
              </a:solidFill>
            </a:endParaRPr>
          </a:p>
        </p:txBody>
      </p:sp>
      <p:sp>
        <p:nvSpPr>
          <p:cNvPr id="5" name="Foliennummernplatzhalter 4">
            <a:extLst>
              <a:ext uri="{FF2B5EF4-FFF2-40B4-BE49-F238E27FC236}">
                <a16:creationId xmlns:a16="http://schemas.microsoft.com/office/drawing/2014/main" id="{3E6CB5DD-3242-F511-4EE1-EF20018445B4}"/>
              </a:ext>
            </a:extLst>
          </p:cNvPr>
          <p:cNvSpPr>
            <a:spLocks noGrp="1"/>
          </p:cNvSpPr>
          <p:nvPr>
            <p:ph type="sldNum" sz="quarter" idx="12"/>
          </p:nvPr>
        </p:nvSpPr>
        <p:spPr/>
        <p:txBody>
          <a:bodyPr/>
          <a:lstStyle/>
          <a:p>
            <a:fld id="{FBC7A862-7147-4493-B488-4E46DC49905D}" type="slidenum">
              <a:rPr lang="de-DE" smtClean="0"/>
              <a:t>13</a:t>
            </a:fld>
            <a:endParaRPr lang="de-DE"/>
          </a:p>
        </p:txBody>
      </p:sp>
    </p:spTree>
    <p:extLst>
      <p:ext uri="{BB962C8B-B14F-4D97-AF65-F5344CB8AC3E}">
        <p14:creationId xmlns:p14="http://schemas.microsoft.com/office/powerpoint/2010/main" val="14511307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84C09B-B448-4B47-8BE7-5837E4F1F068}"/>
              </a:ext>
            </a:extLst>
          </p:cNvPr>
          <p:cNvSpPr>
            <a:spLocks noGrp="1"/>
          </p:cNvSpPr>
          <p:nvPr>
            <p:ph type="title"/>
          </p:nvPr>
        </p:nvSpPr>
        <p:spPr>
          <a:xfrm>
            <a:off x="838200" y="384175"/>
            <a:ext cx="10515600" cy="1058233"/>
          </a:xfrm>
        </p:spPr>
        <p:txBody>
          <a:bodyPr>
            <a:normAutofit/>
          </a:bodyPr>
          <a:lstStyle/>
          <a:p>
            <a:pPr algn="ctr"/>
            <a:r>
              <a:rPr lang="en-IN" dirty="0">
                <a:solidFill>
                  <a:schemeClr val="dk1"/>
                </a:solidFill>
                <a:latin typeface="Arial"/>
                <a:ea typeface="Arial"/>
                <a:cs typeface="Arial"/>
                <a:sym typeface="Arial"/>
              </a:rPr>
              <a:t>Twin-Track Approach in Food Security</a:t>
            </a:r>
            <a:endParaRPr lang="en-IN" dirty="0"/>
          </a:p>
        </p:txBody>
      </p:sp>
      <p:sp>
        <p:nvSpPr>
          <p:cNvPr id="8" name="Textfeld 7">
            <a:extLst>
              <a:ext uri="{FF2B5EF4-FFF2-40B4-BE49-F238E27FC236}">
                <a16:creationId xmlns:a16="http://schemas.microsoft.com/office/drawing/2014/main" id="{B4F2828D-0514-15BC-EF2C-200A091CABDC}"/>
              </a:ext>
            </a:extLst>
          </p:cNvPr>
          <p:cNvSpPr txBox="1"/>
          <p:nvPr/>
        </p:nvSpPr>
        <p:spPr>
          <a:xfrm>
            <a:off x="838200" y="1825626"/>
            <a:ext cx="5257800" cy="435825"/>
          </a:xfrm>
          <a:prstGeom prst="rect">
            <a:avLst/>
          </a:prstGeom>
          <a:noFill/>
          <a:ln>
            <a:solidFill>
              <a:srgbClr val="0070C0"/>
            </a:solidFill>
          </a:ln>
        </p:spPr>
        <p:txBody>
          <a:bodyPr wrap="square">
            <a:spAutoFit/>
          </a:bodyPr>
          <a:lstStyle/>
          <a:p>
            <a:pPr marL="182562" marR="0" lvl="0" indent="0" algn="ctr" rtl="0">
              <a:lnSpc>
                <a:spcPct val="110000"/>
              </a:lnSpc>
              <a:spcBef>
                <a:spcPts val="0"/>
              </a:spcBef>
              <a:spcAft>
                <a:spcPts val="0"/>
              </a:spcAft>
              <a:buClr>
                <a:schemeClr val="dk1"/>
              </a:buClr>
              <a:buSzPts val="2200"/>
              <a:buFont typeface="Arial"/>
              <a:buNone/>
            </a:pPr>
            <a:r>
              <a:rPr lang="en-US" sz="2200" b="1" i="0" u="none" strike="noStrike" cap="none" dirty="0">
                <a:solidFill>
                  <a:schemeClr val="dk1"/>
                </a:solidFill>
                <a:latin typeface="Arial"/>
                <a:ea typeface="Arial"/>
                <a:cs typeface="Arial"/>
                <a:sym typeface="Arial"/>
              </a:rPr>
              <a:t>Mainstreamed</a:t>
            </a:r>
          </a:p>
        </p:txBody>
      </p:sp>
      <p:sp>
        <p:nvSpPr>
          <p:cNvPr id="12" name="Textfeld 11">
            <a:extLst>
              <a:ext uri="{FF2B5EF4-FFF2-40B4-BE49-F238E27FC236}">
                <a16:creationId xmlns:a16="http://schemas.microsoft.com/office/drawing/2014/main" id="{762068B7-3886-498B-C7E9-A817A03F7024}"/>
              </a:ext>
            </a:extLst>
          </p:cNvPr>
          <p:cNvSpPr txBox="1"/>
          <p:nvPr/>
        </p:nvSpPr>
        <p:spPr>
          <a:xfrm>
            <a:off x="838200" y="2340553"/>
            <a:ext cx="5257800" cy="646331"/>
          </a:xfrm>
          <a:prstGeom prst="rect">
            <a:avLst/>
          </a:prstGeom>
          <a:solidFill>
            <a:srgbClr val="0070C0"/>
          </a:solidFill>
        </p:spPr>
        <p:txBody>
          <a:bodyPr wrap="square">
            <a:spAutoFit/>
          </a:bodyPr>
          <a:lstStyle/>
          <a:p>
            <a:pPr algn="ctr">
              <a:lnSpc>
                <a:spcPct val="90000"/>
              </a:lnSpc>
              <a:buClr>
                <a:schemeClr val="lt1"/>
              </a:buClr>
              <a:buSzPts val="2000"/>
            </a:pPr>
            <a:r>
              <a:rPr lang="en-IN" sz="2000" b="1" dirty="0">
                <a:solidFill>
                  <a:schemeClr val="lt1"/>
                </a:solidFill>
              </a:rPr>
              <a:t>Interventions for the whole affected population</a:t>
            </a:r>
            <a:endParaRPr lang="en-IN" sz="2000" dirty="0">
              <a:solidFill>
                <a:schemeClr val="lt1"/>
              </a:solidFill>
            </a:endParaRPr>
          </a:p>
        </p:txBody>
      </p:sp>
      <p:sp>
        <p:nvSpPr>
          <p:cNvPr id="14" name="Textfeld 13">
            <a:extLst>
              <a:ext uri="{FF2B5EF4-FFF2-40B4-BE49-F238E27FC236}">
                <a16:creationId xmlns:a16="http://schemas.microsoft.com/office/drawing/2014/main" id="{79EE3E72-4712-723A-70F6-D23F5FDF8B3D}"/>
              </a:ext>
            </a:extLst>
          </p:cNvPr>
          <p:cNvSpPr txBox="1"/>
          <p:nvPr/>
        </p:nvSpPr>
        <p:spPr>
          <a:xfrm>
            <a:off x="838200" y="3065986"/>
            <a:ext cx="5257800" cy="1925464"/>
          </a:xfrm>
          <a:prstGeom prst="rect">
            <a:avLst/>
          </a:prstGeom>
          <a:noFill/>
          <a:ln>
            <a:solidFill>
              <a:srgbClr val="0070C0"/>
            </a:solidFill>
          </a:ln>
        </p:spPr>
        <p:txBody>
          <a:bodyPr wrap="square">
            <a:spAutoFit/>
          </a:bodyPr>
          <a:lstStyle/>
          <a:p>
            <a:pPr marL="182563" lvl="0" algn="ctr">
              <a:lnSpc>
                <a:spcPct val="110000"/>
              </a:lnSpc>
              <a:buClr>
                <a:schemeClr val="dk1"/>
              </a:buClr>
              <a:buSzPts val="2200"/>
            </a:pPr>
            <a:r>
              <a:rPr lang="en-IN" sz="2200" dirty="0">
                <a:solidFill>
                  <a:schemeClr val="dk1"/>
                </a:solidFill>
              </a:rPr>
              <a:t>Food and nutrition programmes are designed and adapted to ensure they include and are</a:t>
            </a:r>
            <a:r>
              <a:rPr lang="en-IN" sz="2200" b="1" dirty="0">
                <a:solidFill>
                  <a:schemeClr val="dk1"/>
                </a:solidFill>
              </a:rPr>
              <a:t> </a:t>
            </a:r>
            <a:r>
              <a:rPr lang="en-IN" sz="2200" b="1" u="sng" dirty="0">
                <a:solidFill>
                  <a:schemeClr val="dk1"/>
                </a:solidFill>
              </a:rPr>
              <a:t>accessible to everyone,</a:t>
            </a:r>
            <a:r>
              <a:rPr lang="en-IN" sz="2200" b="1" dirty="0">
                <a:solidFill>
                  <a:schemeClr val="dk1"/>
                </a:solidFill>
              </a:rPr>
              <a:t> </a:t>
            </a:r>
            <a:r>
              <a:rPr lang="en-IN" sz="2200" dirty="0">
                <a:solidFill>
                  <a:schemeClr val="dk1"/>
                </a:solidFill>
              </a:rPr>
              <a:t>including persons with disabilities.</a:t>
            </a:r>
          </a:p>
        </p:txBody>
      </p:sp>
      <p:sp>
        <p:nvSpPr>
          <p:cNvPr id="15" name="Pfeil: nach unten 14" descr="Arrow pointing down to the objective of the twin-track approach.">
            <a:extLst>
              <a:ext uri="{FF2B5EF4-FFF2-40B4-BE49-F238E27FC236}">
                <a16:creationId xmlns:a16="http://schemas.microsoft.com/office/drawing/2014/main" id="{44209BA9-1FA8-E548-E314-A303A1B882AE}"/>
              </a:ext>
            </a:extLst>
          </p:cNvPr>
          <p:cNvSpPr/>
          <p:nvPr/>
        </p:nvSpPr>
        <p:spPr>
          <a:xfrm>
            <a:off x="2990335" y="5139734"/>
            <a:ext cx="1087395" cy="816226"/>
          </a:xfrm>
          <a:prstGeom prst="downArrow">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7" name="Textfeld 16">
            <a:extLst>
              <a:ext uri="{FF2B5EF4-FFF2-40B4-BE49-F238E27FC236}">
                <a16:creationId xmlns:a16="http://schemas.microsoft.com/office/drawing/2014/main" id="{6E0C5226-96D3-7CD3-F8C6-D42F79060DBA}"/>
              </a:ext>
            </a:extLst>
          </p:cNvPr>
          <p:cNvSpPr txBox="1"/>
          <p:nvPr/>
        </p:nvSpPr>
        <p:spPr>
          <a:xfrm>
            <a:off x="6499654" y="1824687"/>
            <a:ext cx="5257800" cy="435825"/>
          </a:xfrm>
          <a:prstGeom prst="rect">
            <a:avLst/>
          </a:prstGeom>
          <a:noFill/>
          <a:ln>
            <a:solidFill>
              <a:srgbClr val="C00000"/>
            </a:solidFill>
          </a:ln>
        </p:spPr>
        <p:txBody>
          <a:bodyPr wrap="square">
            <a:spAutoFit/>
          </a:bodyPr>
          <a:lstStyle/>
          <a:p>
            <a:pPr marL="182562" lvl="0" algn="ctr">
              <a:lnSpc>
                <a:spcPct val="110000"/>
              </a:lnSpc>
              <a:buClr>
                <a:schemeClr val="dk1"/>
              </a:buClr>
              <a:buSzPts val="2200"/>
            </a:pPr>
            <a:r>
              <a:rPr lang="en-US" sz="2200" b="1" dirty="0">
                <a:solidFill>
                  <a:schemeClr val="dk1"/>
                </a:solidFill>
              </a:rPr>
              <a:t>Targeted</a:t>
            </a:r>
          </a:p>
        </p:txBody>
      </p:sp>
      <p:sp>
        <p:nvSpPr>
          <p:cNvPr id="19" name="Textfeld 18">
            <a:extLst>
              <a:ext uri="{FF2B5EF4-FFF2-40B4-BE49-F238E27FC236}">
                <a16:creationId xmlns:a16="http://schemas.microsoft.com/office/drawing/2014/main" id="{43EA676F-002F-4DD4-E137-8806EF6077AF}"/>
              </a:ext>
            </a:extLst>
          </p:cNvPr>
          <p:cNvSpPr txBox="1"/>
          <p:nvPr/>
        </p:nvSpPr>
        <p:spPr>
          <a:xfrm>
            <a:off x="6499654" y="2339614"/>
            <a:ext cx="5257800" cy="646331"/>
          </a:xfrm>
          <a:prstGeom prst="rect">
            <a:avLst/>
          </a:prstGeom>
          <a:solidFill>
            <a:srgbClr val="C00000"/>
          </a:solidFill>
        </p:spPr>
        <p:txBody>
          <a:bodyPr wrap="square">
            <a:spAutoFit/>
          </a:bodyPr>
          <a:lstStyle/>
          <a:p>
            <a:pPr lvl="0" algn="ctr">
              <a:lnSpc>
                <a:spcPct val="90000"/>
              </a:lnSpc>
              <a:buClr>
                <a:schemeClr val="lt1"/>
              </a:buClr>
              <a:buSzPts val="2000"/>
            </a:pPr>
            <a:r>
              <a:rPr lang="en-IN" sz="2000" b="1" dirty="0">
                <a:solidFill>
                  <a:schemeClr val="lt1"/>
                </a:solidFill>
              </a:rPr>
              <a:t>Targeted Interventions for specific parts of the population</a:t>
            </a:r>
            <a:endParaRPr lang="en-IN" sz="2000" dirty="0">
              <a:solidFill>
                <a:schemeClr val="lt1"/>
              </a:solidFill>
            </a:endParaRPr>
          </a:p>
        </p:txBody>
      </p:sp>
      <p:sp>
        <p:nvSpPr>
          <p:cNvPr id="21" name="Textfeld 20">
            <a:extLst>
              <a:ext uri="{FF2B5EF4-FFF2-40B4-BE49-F238E27FC236}">
                <a16:creationId xmlns:a16="http://schemas.microsoft.com/office/drawing/2014/main" id="{C1CB2E4A-0BEA-0C77-0F57-C1657D32275A}"/>
              </a:ext>
            </a:extLst>
          </p:cNvPr>
          <p:cNvSpPr txBox="1"/>
          <p:nvPr/>
        </p:nvSpPr>
        <p:spPr>
          <a:xfrm>
            <a:off x="6499654" y="3065047"/>
            <a:ext cx="5257800" cy="1553054"/>
          </a:xfrm>
          <a:prstGeom prst="rect">
            <a:avLst/>
          </a:prstGeom>
          <a:noFill/>
          <a:ln>
            <a:solidFill>
              <a:srgbClr val="C00000"/>
            </a:solidFill>
          </a:ln>
        </p:spPr>
        <p:txBody>
          <a:bodyPr wrap="square">
            <a:spAutoFit/>
          </a:bodyPr>
          <a:lstStyle/>
          <a:p>
            <a:pPr marL="182563" lvl="0" algn="ctr">
              <a:lnSpc>
                <a:spcPct val="110000"/>
              </a:lnSpc>
              <a:buClr>
                <a:schemeClr val="dk1"/>
              </a:buClr>
              <a:buSzPts val="2200"/>
            </a:pPr>
            <a:r>
              <a:rPr lang="en-IN" sz="2200" dirty="0">
                <a:solidFill>
                  <a:schemeClr val="dk1"/>
                </a:solidFill>
              </a:rPr>
              <a:t>Food and nutrition programmes </a:t>
            </a:r>
            <a:r>
              <a:rPr lang="en-IN" sz="2200" b="1" u="sng" dirty="0">
                <a:solidFill>
                  <a:schemeClr val="dk1"/>
                </a:solidFill>
              </a:rPr>
              <a:t>accommodate the individual </a:t>
            </a:r>
            <a:r>
              <a:rPr lang="en-IN" sz="2200" dirty="0">
                <a:solidFill>
                  <a:schemeClr val="dk1"/>
                </a:solidFill>
              </a:rPr>
              <a:t>requirements of persons with disabilities</a:t>
            </a:r>
          </a:p>
        </p:txBody>
      </p:sp>
      <p:sp>
        <p:nvSpPr>
          <p:cNvPr id="23" name="Pfeil: nach unten 22" descr="Arrow pointing down to the objective of the twin-track approach.">
            <a:extLst>
              <a:ext uri="{FF2B5EF4-FFF2-40B4-BE49-F238E27FC236}">
                <a16:creationId xmlns:a16="http://schemas.microsoft.com/office/drawing/2014/main" id="{774BB7CE-CCEC-6F38-5B76-03F19959028B}"/>
              </a:ext>
            </a:extLst>
          </p:cNvPr>
          <p:cNvSpPr/>
          <p:nvPr/>
        </p:nvSpPr>
        <p:spPr>
          <a:xfrm>
            <a:off x="8651789" y="5138795"/>
            <a:ext cx="1087395" cy="816226"/>
          </a:xfrm>
          <a:prstGeom prst="downArrow">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5" name="Textfeld 24">
            <a:extLst>
              <a:ext uri="{FF2B5EF4-FFF2-40B4-BE49-F238E27FC236}">
                <a16:creationId xmlns:a16="http://schemas.microsoft.com/office/drawing/2014/main" id="{8BEE3CFF-231E-F657-B197-C9FC9D2BB570}"/>
              </a:ext>
            </a:extLst>
          </p:cNvPr>
          <p:cNvSpPr txBox="1"/>
          <p:nvPr/>
        </p:nvSpPr>
        <p:spPr>
          <a:xfrm>
            <a:off x="636373" y="6052177"/>
            <a:ext cx="10919254" cy="707886"/>
          </a:xfrm>
          <a:prstGeom prst="rect">
            <a:avLst/>
          </a:prstGeom>
          <a:noFill/>
          <a:ln>
            <a:solidFill>
              <a:schemeClr val="tx1"/>
            </a:solidFill>
          </a:ln>
        </p:spPr>
        <p:txBody>
          <a:bodyPr wrap="square">
            <a:spAutoFit/>
          </a:bodyPr>
          <a:lstStyle/>
          <a:p>
            <a:pPr marL="0" marR="0" lvl="0" indent="0" algn="ctr" rtl="0">
              <a:lnSpc>
                <a:spcPct val="100000"/>
              </a:lnSpc>
              <a:spcBef>
                <a:spcPts val="0"/>
              </a:spcBef>
              <a:spcAft>
                <a:spcPts val="0"/>
              </a:spcAft>
              <a:buClr>
                <a:srgbClr val="000000"/>
              </a:buClr>
              <a:buSzPts val="2800"/>
              <a:buFont typeface="Arial"/>
              <a:buNone/>
            </a:pPr>
            <a:r>
              <a:rPr lang="en-IN" sz="2000" b="1" i="0" u="none" strike="noStrike" cap="none" dirty="0">
                <a:solidFill>
                  <a:schemeClr val="dk1"/>
                </a:solidFill>
                <a:latin typeface="Arial"/>
                <a:ea typeface="Arial"/>
                <a:cs typeface="Arial"/>
                <a:sym typeface="Arial"/>
              </a:rPr>
              <a:t>Equal rights and opportunities to access and participate in Food Security programmes and services</a:t>
            </a:r>
            <a:endParaRPr lang="en-IN" sz="2000" b="0" i="0" u="none" strike="noStrike" cap="none" dirty="0">
              <a:solidFill>
                <a:schemeClr val="dk1"/>
              </a:solidFill>
              <a:latin typeface="Arial"/>
              <a:ea typeface="Arial"/>
              <a:cs typeface="Arial"/>
              <a:sym typeface="Arial"/>
            </a:endParaRPr>
          </a:p>
        </p:txBody>
      </p:sp>
      <p:sp>
        <p:nvSpPr>
          <p:cNvPr id="5" name="Foliennummernplatzhalter 4">
            <a:extLst>
              <a:ext uri="{FF2B5EF4-FFF2-40B4-BE49-F238E27FC236}">
                <a16:creationId xmlns:a16="http://schemas.microsoft.com/office/drawing/2014/main" id="{3B494E14-E389-5B0C-D7AF-C3DDF8A40A08}"/>
              </a:ext>
            </a:extLst>
          </p:cNvPr>
          <p:cNvSpPr>
            <a:spLocks noGrp="1"/>
          </p:cNvSpPr>
          <p:nvPr>
            <p:ph type="sldNum" sz="quarter" idx="12"/>
          </p:nvPr>
        </p:nvSpPr>
        <p:spPr/>
        <p:txBody>
          <a:bodyPr/>
          <a:lstStyle/>
          <a:p>
            <a:fld id="{FBC7A862-7147-4493-B488-4E46DC49905D}" type="slidenum">
              <a:rPr lang="de-DE" smtClean="0"/>
              <a:t>14</a:t>
            </a:fld>
            <a:endParaRPr lang="de-DE"/>
          </a:p>
        </p:txBody>
      </p:sp>
    </p:spTree>
    <p:extLst>
      <p:ext uri="{BB962C8B-B14F-4D97-AF65-F5344CB8AC3E}">
        <p14:creationId xmlns:p14="http://schemas.microsoft.com/office/powerpoint/2010/main" val="11232945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B3923E-D8EF-6521-DC23-2DD2C5AA62E2}"/>
              </a:ext>
            </a:extLst>
          </p:cNvPr>
          <p:cNvSpPr>
            <a:spLocks noGrp="1"/>
          </p:cNvSpPr>
          <p:nvPr>
            <p:ph type="title"/>
          </p:nvPr>
        </p:nvSpPr>
        <p:spPr>
          <a:xfrm>
            <a:off x="838200" y="267705"/>
            <a:ext cx="11164614" cy="1058233"/>
          </a:xfrm>
        </p:spPr>
        <p:txBody>
          <a:bodyPr>
            <a:normAutofit/>
          </a:bodyPr>
          <a:lstStyle/>
          <a:p>
            <a:pPr lvl="0">
              <a:spcBef>
                <a:spcPts val="0"/>
              </a:spcBef>
            </a:pPr>
            <a:r>
              <a:rPr lang="en-IN" sz="3200" dirty="0"/>
              <a:t>Group Exercise: </a:t>
            </a:r>
            <a:r>
              <a:rPr lang="en-IN" sz="3200" dirty="0">
                <a:latin typeface="Arial"/>
                <a:ea typeface="Arial"/>
                <a:cs typeface="Arial"/>
                <a:sym typeface="Arial"/>
              </a:rPr>
              <a:t>Twin-Track Approach in Action</a:t>
            </a:r>
            <a:endParaRPr lang="en-IN" sz="3200" dirty="0"/>
          </a:p>
        </p:txBody>
      </p:sp>
      <p:sp>
        <p:nvSpPr>
          <p:cNvPr id="3" name="Subtitle 2">
            <a:extLst>
              <a:ext uri="{FF2B5EF4-FFF2-40B4-BE49-F238E27FC236}">
                <a16:creationId xmlns:a16="http://schemas.microsoft.com/office/drawing/2014/main" id="{2E798BCA-51F1-3933-B0F4-004B332A3968}"/>
              </a:ext>
            </a:extLst>
          </p:cNvPr>
          <p:cNvSpPr txBox="1">
            <a:spLocks/>
          </p:cNvSpPr>
          <p:nvPr/>
        </p:nvSpPr>
        <p:spPr>
          <a:xfrm>
            <a:off x="1523999" y="1282089"/>
            <a:ext cx="9144000" cy="56005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ClrTx/>
              <a:buNone/>
            </a:pPr>
            <a:r>
              <a:rPr lang="en-US" dirty="0">
                <a:solidFill>
                  <a:schemeClr val="dk1"/>
                </a:solidFill>
                <a:latin typeface="Arial"/>
                <a:ea typeface="Arial"/>
                <a:cs typeface="Arial"/>
                <a:sym typeface="Arial"/>
              </a:rPr>
              <a:t>Humanitarian Food Security Project</a:t>
            </a:r>
            <a:endParaRPr lang="en-US" sz="1600" dirty="0">
              <a:solidFill>
                <a:srgbClr val="000000"/>
              </a:solidFill>
              <a:latin typeface="Arial"/>
              <a:ea typeface="Arial"/>
              <a:cs typeface="Arial"/>
              <a:sym typeface="Arial"/>
            </a:endParaRPr>
          </a:p>
        </p:txBody>
      </p:sp>
      <p:pic>
        <p:nvPicPr>
          <p:cNvPr id="7" name="Grafik 6">
            <a:extLst>
              <a:ext uri="{FF2B5EF4-FFF2-40B4-BE49-F238E27FC236}">
                <a16:creationId xmlns:a16="http://schemas.microsoft.com/office/drawing/2014/main" id="{E9B87DEC-E37B-837B-2E86-FE2C96CA429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475673" y="99198"/>
            <a:ext cx="1609950" cy="1324160"/>
          </a:xfrm>
          <a:prstGeom prst="rect">
            <a:avLst/>
          </a:prstGeom>
        </p:spPr>
      </p:pic>
      <p:sp>
        <p:nvSpPr>
          <p:cNvPr id="12" name="Textfeld 11">
            <a:extLst>
              <a:ext uri="{FF2B5EF4-FFF2-40B4-BE49-F238E27FC236}">
                <a16:creationId xmlns:a16="http://schemas.microsoft.com/office/drawing/2014/main" id="{81D9A24B-848F-2876-4F2E-D201BC811E6A}"/>
              </a:ext>
            </a:extLst>
          </p:cNvPr>
          <p:cNvSpPr txBox="1"/>
          <p:nvPr/>
        </p:nvSpPr>
        <p:spPr>
          <a:xfrm>
            <a:off x="838200" y="2443304"/>
            <a:ext cx="2878074" cy="1446550"/>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1800"/>
              <a:buFont typeface="Arial"/>
              <a:buNone/>
            </a:pPr>
            <a:r>
              <a:rPr lang="en-IN" sz="2200" b="1" i="0" u="none" strike="noStrike" cap="none" dirty="0">
                <a:solidFill>
                  <a:schemeClr val="dk1"/>
                </a:solidFill>
                <a:latin typeface="Arial"/>
                <a:ea typeface="Arial"/>
                <a:cs typeface="Arial"/>
                <a:sym typeface="Arial"/>
              </a:rPr>
              <a:t>Interventions </a:t>
            </a:r>
          </a:p>
          <a:p>
            <a:pPr marL="0" marR="0" lvl="0" indent="0" algn="ctr" rtl="0">
              <a:lnSpc>
                <a:spcPct val="100000"/>
              </a:lnSpc>
              <a:spcBef>
                <a:spcPts val="0"/>
              </a:spcBef>
              <a:spcAft>
                <a:spcPts val="0"/>
              </a:spcAft>
              <a:buClr>
                <a:srgbClr val="000000"/>
              </a:buClr>
              <a:buSzPts val="1800"/>
              <a:buFont typeface="Arial"/>
              <a:buNone/>
            </a:pPr>
            <a:r>
              <a:rPr lang="en-IN" sz="2200" b="1" i="0" u="none" strike="noStrike" cap="none" dirty="0">
                <a:solidFill>
                  <a:schemeClr val="dk1"/>
                </a:solidFill>
                <a:latin typeface="Arial"/>
                <a:ea typeface="Arial"/>
                <a:cs typeface="Arial"/>
                <a:sym typeface="Arial"/>
              </a:rPr>
              <a:t>for the whole affected population?</a:t>
            </a:r>
            <a:endParaRPr lang="en-IN" sz="2200" b="0" i="0" u="none" strike="noStrike" cap="none" dirty="0">
              <a:solidFill>
                <a:schemeClr val="dk1"/>
              </a:solidFill>
              <a:latin typeface="Arial"/>
              <a:ea typeface="Arial"/>
              <a:cs typeface="Arial"/>
              <a:sym typeface="Arial"/>
            </a:endParaRPr>
          </a:p>
        </p:txBody>
      </p:sp>
      <p:sp>
        <p:nvSpPr>
          <p:cNvPr id="14" name="Textfeld 13">
            <a:extLst>
              <a:ext uri="{FF2B5EF4-FFF2-40B4-BE49-F238E27FC236}">
                <a16:creationId xmlns:a16="http://schemas.microsoft.com/office/drawing/2014/main" id="{A59D9E98-5345-D7F3-D1E1-B8F15605B8E6}"/>
              </a:ext>
            </a:extLst>
          </p:cNvPr>
          <p:cNvSpPr txBox="1"/>
          <p:nvPr/>
        </p:nvSpPr>
        <p:spPr>
          <a:xfrm>
            <a:off x="8219694" y="2443304"/>
            <a:ext cx="3134106" cy="769441"/>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1800"/>
              <a:buFont typeface="Arial"/>
              <a:buNone/>
            </a:pPr>
            <a:r>
              <a:rPr lang="en-US" sz="2200" b="1" i="0" u="none" strike="noStrike" cap="none" dirty="0">
                <a:solidFill>
                  <a:schemeClr val="dk1"/>
                </a:solidFill>
                <a:latin typeface="Arial"/>
                <a:ea typeface="Arial"/>
                <a:cs typeface="Arial"/>
                <a:sym typeface="Arial"/>
              </a:rPr>
              <a:t>Targeted interventions?</a:t>
            </a:r>
            <a:endParaRPr lang="en-US" sz="2200" b="0" i="0" u="none" strike="noStrike" cap="none" dirty="0">
              <a:solidFill>
                <a:srgbClr val="000000"/>
              </a:solidFill>
              <a:latin typeface="Arial"/>
              <a:ea typeface="Arial"/>
              <a:cs typeface="Arial"/>
              <a:sym typeface="Arial"/>
            </a:endParaRPr>
          </a:p>
        </p:txBody>
      </p:sp>
      <p:pic>
        <p:nvPicPr>
          <p:cNvPr id="16" name="Grafik 15" descr="Photograph showing a group of women in wheelchairs gathered in a circle inside a room, engaging in conversation or a group activity. The setting includes colorful chairs and a tiled floor, highlighting a communal or support group environment focused on social interaction and inclusion.&#10;">
            <a:extLst>
              <a:ext uri="{FF2B5EF4-FFF2-40B4-BE49-F238E27FC236}">
                <a16:creationId xmlns:a16="http://schemas.microsoft.com/office/drawing/2014/main" id="{B0CFE8DD-5FAE-A889-3790-82C5C4DC3C51}"/>
              </a:ext>
              <a:ext uri="{C183D7F6-B498-43B3-948B-1728B52AA6E4}">
                <adec:decorative xmlns:adec="http://schemas.microsoft.com/office/drawing/2017/decorative" val="0"/>
              </a:ext>
            </a:extLst>
          </p:cNvPr>
          <p:cNvPicPr>
            <a:picLocks noChangeAspect="1"/>
          </p:cNvPicPr>
          <p:nvPr/>
        </p:nvPicPr>
        <p:blipFill>
          <a:blip r:embed="rId4"/>
          <a:stretch>
            <a:fillRect/>
          </a:stretch>
        </p:blipFill>
        <p:spPr>
          <a:xfrm>
            <a:off x="4466996" y="2178056"/>
            <a:ext cx="3258005" cy="3048425"/>
          </a:xfrm>
          <a:prstGeom prst="rect">
            <a:avLst/>
          </a:prstGeom>
        </p:spPr>
      </p:pic>
      <p:pic>
        <p:nvPicPr>
          <p:cNvPr id="20" name="Grafik 19">
            <a:extLst>
              <a:ext uri="{FF2B5EF4-FFF2-40B4-BE49-F238E27FC236}">
                <a16:creationId xmlns:a16="http://schemas.microsoft.com/office/drawing/2014/main" id="{71F9323B-115B-73E0-74B2-6A2CF4D106FB}"/>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9029567" y="4593979"/>
            <a:ext cx="1905266" cy="1762371"/>
          </a:xfrm>
          <a:prstGeom prst="rect">
            <a:avLst/>
          </a:prstGeom>
        </p:spPr>
      </p:pic>
      <p:pic>
        <p:nvPicPr>
          <p:cNvPr id="22" name="Grafik 21">
            <a:extLst>
              <a:ext uri="{FF2B5EF4-FFF2-40B4-BE49-F238E27FC236}">
                <a16:creationId xmlns:a16="http://schemas.microsoft.com/office/drawing/2014/main" id="{A0E75433-009E-0799-B04A-BFF0FFDCDE24}"/>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403471" y="4593979"/>
            <a:ext cx="1905266" cy="1762371"/>
          </a:xfrm>
          <a:prstGeom prst="rect">
            <a:avLst/>
          </a:prstGeom>
        </p:spPr>
      </p:pic>
      <p:sp>
        <p:nvSpPr>
          <p:cNvPr id="24" name="Foliennummernplatzhalter 23">
            <a:extLst>
              <a:ext uri="{FF2B5EF4-FFF2-40B4-BE49-F238E27FC236}">
                <a16:creationId xmlns:a16="http://schemas.microsoft.com/office/drawing/2014/main" id="{42F5F543-1EBC-96AF-4D41-91AFAA53484E}"/>
              </a:ext>
            </a:extLst>
          </p:cNvPr>
          <p:cNvSpPr>
            <a:spLocks noGrp="1"/>
          </p:cNvSpPr>
          <p:nvPr>
            <p:ph type="sldNum" sz="quarter" idx="12"/>
          </p:nvPr>
        </p:nvSpPr>
        <p:spPr/>
        <p:txBody>
          <a:bodyPr/>
          <a:lstStyle/>
          <a:p>
            <a:fld id="{FBC7A862-7147-4493-B488-4E46DC49905D}" type="slidenum">
              <a:rPr lang="de-DE" smtClean="0"/>
              <a:t>15</a:t>
            </a:fld>
            <a:endParaRPr lang="de-DE"/>
          </a:p>
        </p:txBody>
      </p:sp>
    </p:spTree>
    <p:extLst>
      <p:ext uri="{BB962C8B-B14F-4D97-AF65-F5344CB8AC3E}">
        <p14:creationId xmlns:p14="http://schemas.microsoft.com/office/powerpoint/2010/main" val="37136935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42F6FA-43C4-A157-03AA-0FF8BFB14157}"/>
              </a:ext>
            </a:extLst>
          </p:cNvPr>
          <p:cNvSpPr>
            <a:spLocks noGrp="1"/>
          </p:cNvSpPr>
          <p:nvPr>
            <p:ph type="title"/>
          </p:nvPr>
        </p:nvSpPr>
        <p:spPr>
          <a:xfrm>
            <a:off x="838200" y="103204"/>
            <a:ext cx="10515600" cy="1058233"/>
          </a:xfrm>
        </p:spPr>
        <p:txBody>
          <a:bodyPr>
            <a:normAutofit/>
          </a:bodyPr>
          <a:lstStyle/>
          <a:p>
            <a:pPr algn="ctr"/>
            <a:r>
              <a:rPr lang="en-US" dirty="0">
                <a:latin typeface="Arial"/>
                <a:ea typeface="Arial"/>
                <a:cs typeface="Arial"/>
                <a:sym typeface="Arial"/>
              </a:rPr>
              <a:t>Twin-Track Approach in Action:</a:t>
            </a:r>
            <a:endParaRPr lang="en-IN" dirty="0"/>
          </a:p>
        </p:txBody>
      </p:sp>
      <p:sp>
        <p:nvSpPr>
          <p:cNvPr id="6" name="Subtitle 2">
            <a:extLst>
              <a:ext uri="{FF2B5EF4-FFF2-40B4-BE49-F238E27FC236}">
                <a16:creationId xmlns:a16="http://schemas.microsoft.com/office/drawing/2014/main" id="{84A9D6F4-8603-0B2E-2AB7-758B5B1D0F84}"/>
              </a:ext>
            </a:extLst>
          </p:cNvPr>
          <p:cNvSpPr txBox="1">
            <a:spLocks/>
          </p:cNvSpPr>
          <p:nvPr/>
        </p:nvSpPr>
        <p:spPr>
          <a:xfrm>
            <a:off x="1524001" y="1102301"/>
            <a:ext cx="9144000" cy="56005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lnSpc>
                <a:spcPct val="110000"/>
              </a:lnSpc>
              <a:spcBef>
                <a:spcPts val="0"/>
              </a:spcBef>
              <a:buSzPts val="2400"/>
              <a:buNone/>
            </a:pPr>
            <a:r>
              <a:rPr lang="en-IN" sz="2400" dirty="0">
                <a:solidFill>
                  <a:schemeClr val="dk1"/>
                </a:solidFill>
                <a:latin typeface="Arial"/>
                <a:ea typeface="Arial"/>
                <a:cs typeface="Arial"/>
              </a:rPr>
              <a:t>Examples in Humanitarian Food Security </a:t>
            </a:r>
            <a:r>
              <a:rPr lang="en-IN" sz="2400" dirty="0">
                <a:solidFill>
                  <a:schemeClr val="dk1"/>
                </a:solidFill>
              </a:rPr>
              <a:t>programmes</a:t>
            </a:r>
            <a:endParaRPr lang="en-IN" sz="2400" dirty="0">
              <a:solidFill>
                <a:srgbClr val="000000"/>
              </a:solidFill>
              <a:latin typeface="Arial"/>
              <a:ea typeface="Arial"/>
              <a:cs typeface="Arial"/>
            </a:endParaRPr>
          </a:p>
        </p:txBody>
      </p:sp>
      <p:sp>
        <p:nvSpPr>
          <p:cNvPr id="9" name="Textfeld 8">
            <a:extLst>
              <a:ext uri="{FF2B5EF4-FFF2-40B4-BE49-F238E27FC236}">
                <a16:creationId xmlns:a16="http://schemas.microsoft.com/office/drawing/2014/main" id="{9BE4A922-79BB-C5EE-B54C-9376D90DA628}"/>
              </a:ext>
            </a:extLst>
          </p:cNvPr>
          <p:cNvSpPr txBox="1"/>
          <p:nvPr/>
        </p:nvSpPr>
        <p:spPr>
          <a:xfrm>
            <a:off x="838200" y="1780247"/>
            <a:ext cx="5181600" cy="769441"/>
          </a:xfrm>
          <a:prstGeom prst="rect">
            <a:avLst/>
          </a:prstGeom>
          <a:noFill/>
          <a:ln w="28575">
            <a:solidFill>
              <a:schemeClr val="accent1"/>
            </a:solidFill>
          </a:ln>
        </p:spPr>
        <p:txBody>
          <a:bodyPr wrap="square">
            <a:spAutoFit/>
          </a:bodyPr>
          <a:lstStyle/>
          <a:p>
            <a:pPr marL="0" marR="0" lvl="0" indent="0" algn="ctr" rtl="0">
              <a:lnSpc>
                <a:spcPct val="100000"/>
              </a:lnSpc>
              <a:spcBef>
                <a:spcPts val="0"/>
              </a:spcBef>
              <a:spcAft>
                <a:spcPts val="0"/>
              </a:spcAft>
              <a:buClr>
                <a:srgbClr val="000000"/>
              </a:buClr>
              <a:buSzPts val="1800"/>
              <a:buFont typeface="Arial"/>
              <a:buNone/>
            </a:pPr>
            <a:r>
              <a:rPr lang="en-IN" sz="2200" b="1" i="0" u="none" strike="noStrike" cap="none" dirty="0">
                <a:solidFill>
                  <a:schemeClr val="dk1"/>
                </a:solidFill>
                <a:latin typeface="Arial"/>
                <a:ea typeface="Arial"/>
                <a:cs typeface="Arial"/>
                <a:sym typeface="Arial"/>
              </a:rPr>
              <a:t>Interventions for the whole affected population?</a:t>
            </a:r>
            <a:endParaRPr lang="en-IN" sz="2200" b="0" i="0" u="none" strike="noStrike" cap="none" dirty="0">
              <a:solidFill>
                <a:schemeClr val="dk1"/>
              </a:solidFill>
              <a:latin typeface="Arial"/>
              <a:ea typeface="Arial"/>
              <a:cs typeface="Arial"/>
              <a:sym typeface="Arial"/>
            </a:endParaRPr>
          </a:p>
        </p:txBody>
      </p:sp>
      <p:sp>
        <p:nvSpPr>
          <p:cNvPr id="3" name="Inhaltsplatzhalter 2">
            <a:extLst>
              <a:ext uri="{FF2B5EF4-FFF2-40B4-BE49-F238E27FC236}">
                <a16:creationId xmlns:a16="http://schemas.microsoft.com/office/drawing/2014/main" id="{60D963A1-FA90-06AE-66C3-1B1C5E4BAEA2}"/>
              </a:ext>
            </a:extLst>
          </p:cNvPr>
          <p:cNvSpPr>
            <a:spLocks noGrp="1"/>
          </p:cNvSpPr>
          <p:nvPr>
            <p:ph sz="half" idx="1"/>
          </p:nvPr>
        </p:nvSpPr>
        <p:spPr>
          <a:xfrm>
            <a:off x="838200" y="2835047"/>
            <a:ext cx="5181600" cy="3341916"/>
          </a:xfrm>
          <a:ln w="28575">
            <a:solidFill>
              <a:schemeClr val="accent1"/>
            </a:solidFill>
          </a:ln>
        </p:spPr>
        <p:txBody>
          <a:bodyPr>
            <a:noAutofit/>
          </a:bodyPr>
          <a:lstStyle/>
          <a:p>
            <a:pPr marL="546100" lvl="0" indent="-457200">
              <a:lnSpc>
                <a:spcPct val="110000"/>
              </a:lnSpc>
              <a:spcBef>
                <a:spcPts val="0"/>
              </a:spcBef>
              <a:spcAft>
                <a:spcPts val="600"/>
              </a:spcAft>
              <a:buClr>
                <a:schemeClr val="dk1"/>
              </a:buClr>
              <a:buSzPts val="2200"/>
            </a:pPr>
            <a:r>
              <a:rPr lang="en-IN" sz="2000" dirty="0">
                <a:solidFill>
                  <a:schemeClr val="dk1"/>
                </a:solidFill>
                <a:latin typeface="Arial"/>
                <a:ea typeface="Arial"/>
                <a:cs typeface="Arial"/>
                <a:sym typeface="Arial"/>
              </a:rPr>
              <a:t>Accessible food or cash distribution sites (ex. ramps, seating, clear signage)</a:t>
            </a:r>
          </a:p>
          <a:p>
            <a:pPr marL="546100" lvl="0" indent="-457200">
              <a:lnSpc>
                <a:spcPct val="110000"/>
              </a:lnSpc>
              <a:spcBef>
                <a:spcPts val="0"/>
              </a:spcBef>
              <a:spcAft>
                <a:spcPts val="600"/>
              </a:spcAft>
              <a:buClr>
                <a:schemeClr val="dk1"/>
              </a:buClr>
              <a:buSzPts val="2200"/>
            </a:pPr>
            <a:r>
              <a:rPr lang="en-IN" sz="2000" dirty="0">
                <a:solidFill>
                  <a:schemeClr val="dk1"/>
                </a:solidFill>
                <a:latin typeface="Arial"/>
                <a:ea typeface="Arial"/>
                <a:cs typeface="Arial"/>
                <a:sym typeface="Arial"/>
              </a:rPr>
              <a:t>Multiple information/communication formats (oral, pictorial, easy-to-read)</a:t>
            </a:r>
          </a:p>
          <a:p>
            <a:pPr marL="546100" lvl="0" indent="-457200">
              <a:lnSpc>
                <a:spcPct val="110000"/>
              </a:lnSpc>
              <a:spcBef>
                <a:spcPts val="0"/>
              </a:spcBef>
              <a:spcAft>
                <a:spcPts val="600"/>
              </a:spcAft>
              <a:buClr>
                <a:schemeClr val="dk1"/>
              </a:buClr>
              <a:buSzPts val="2200"/>
            </a:pPr>
            <a:r>
              <a:rPr lang="en-IN" sz="2000" dirty="0">
                <a:solidFill>
                  <a:schemeClr val="dk1"/>
                </a:solidFill>
                <a:latin typeface="Arial"/>
                <a:ea typeface="Arial"/>
                <a:cs typeface="Arial"/>
                <a:sym typeface="Arial"/>
              </a:rPr>
              <a:t>Flexible collection arrangements (extended hours, proxy collection)</a:t>
            </a:r>
          </a:p>
        </p:txBody>
      </p:sp>
      <p:sp>
        <p:nvSpPr>
          <p:cNvPr id="11" name="Textfeld 10">
            <a:extLst>
              <a:ext uri="{FF2B5EF4-FFF2-40B4-BE49-F238E27FC236}">
                <a16:creationId xmlns:a16="http://schemas.microsoft.com/office/drawing/2014/main" id="{DB8661E2-8439-2C43-962B-EE6FA17B7922}"/>
              </a:ext>
            </a:extLst>
          </p:cNvPr>
          <p:cNvSpPr txBox="1"/>
          <p:nvPr/>
        </p:nvSpPr>
        <p:spPr>
          <a:xfrm>
            <a:off x="6172200" y="1945090"/>
            <a:ext cx="5181600" cy="430887"/>
          </a:xfrm>
          <a:prstGeom prst="rect">
            <a:avLst/>
          </a:prstGeom>
          <a:noFill/>
          <a:ln w="28575">
            <a:solidFill>
              <a:srgbClr val="C00000"/>
            </a:solidFill>
          </a:ln>
        </p:spPr>
        <p:txBody>
          <a:bodyPr wrap="square">
            <a:spAutoFit/>
          </a:bodyPr>
          <a:lstStyle/>
          <a:p>
            <a:pPr marL="0" marR="0" lvl="0" indent="0" algn="ctr" rtl="0">
              <a:lnSpc>
                <a:spcPct val="100000"/>
              </a:lnSpc>
              <a:spcBef>
                <a:spcPts val="0"/>
              </a:spcBef>
              <a:spcAft>
                <a:spcPts val="0"/>
              </a:spcAft>
              <a:buClr>
                <a:srgbClr val="000000"/>
              </a:buClr>
              <a:buSzPts val="1800"/>
              <a:buFont typeface="Arial"/>
              <a:buNone/>
            </a:pPr>
            <a:r>
              <a:rPr lang="en-US" sz="2200" b="1" i="0" u="none" strike="noStrike" cap="none" dirty="0">
                <a:solidFill>
                  <a:schemeClr val="dk1"/>
                </a:solidFill>
                <a:latin typeface="Arial"/>
                <a:ea typeface="Arial"/>
                <a:cs typeface="Arial"/>
                <a:sym typeface="Arial"/>
              </a:rPr>
              <a:t>Targeted interventions?</a:t>
            </a:r>
            <a:endParaRPr lang="en-US" sz="2200" b="0" i="0" u="none" strike="noStrike" cap="none" dirty="0">
              <a:solidFill>
                <a:srgbClr val="000000"/>
              </a:solidFill>
              <a:latin typeface="Arial"/>
              <a:ea typeface="Arial"/>
              <a:cs typeface="Arial"/>
              <a:sym typeface="Arial"/>
            </a:endParaRPr>
          </a:p>
        </p:txBody>
      </p:sp>
      <p:sp>
        <p:nvSpPr>
          <p:cNvPr id="4" name="Inhaltsplatzhalter 3">
            <a:extLst>
              <a:ext uri="{FF2B5EF4-FFF2-40B4-BE49-F238E27FC236}">
                <a16:creationId xmlns:a16="http://schemas.microsoft.com/office/drawing/2014/main" id="{FEDEA31A-95C8-B661-8F62-ED3D08D6AC01}"/>
              </a:ext>
            </a:extLst>
          </p:cNvPr>
          <p:cNvSpPr>
            <a:spLocks noGrp="1"/>
          </p:cNvSpPr>
          <p:nvPr>
            <p:ph sz="half" idx="2"/>
          </p:nvPr>
        </p:nvSpPr>
        <p:spPr>
          <a:xfrm>
            <a:off x="6172200" y="2835046"/>
            <a:ext cx="5181600" cy="3341916"/>
          </a:xfrm>
          <a:ln w="28575">
            <a:solidFill>
              <a:srgbClr val="C00000"/>
            </a:solidFill>
          </a:ln>
        </p:spPr>
        <p:txBody>
          <a:bodyPr>
            <a:noAutofit/>
          </a:bodyPr>
          <a:lstStyle/>
          <a:p>
            <a:pPr marL="546100" lvl="0" indent="-457200">
              <a:lnSpc>
                <a:spcPct val="110000"/>
              </a:lnSpc>
              <a:spcBef>
                <a:spcPts val="0"/>
              </a:spcBef>
              <a:spcAft>
                <a:spcPts val="600"/>
              </a:spcAft>
              <a:buClr>
                <a:schemeClr val="dk1"/>
              </a:buClr>
              <a:buSzPts val="2200"/>
            </a:pPr>
            <a:r>
              <a:rPr lang="en-IN" sz="2000" dirty="0">
                <a:solidFill>
                  <a:schemeClr val="dk1"/>
                </a:solidFill>
                <a:latin typeface="Arial"/>
                <a:ea typeface="Arial"/>
                <a:cs typeface="Arial"/>
                <a:sym typeface="Arial"/>
              </a:rPr>
              <a:t>Home delivery of food or nutrition support for those unable to travel </a:t>
            </a:r>
          </a:p>
          <a:p>
            <a:pPr marL="546100" lvl="0" indent="-457200">
              <a:lnSpc>
                <a:spcPct val="110000"/>
              </a:lnSpc>
              <a:spcBef>
                <a:spcPts val="0"/>
              </a:spcBef>
              <a:spcAft>
                <a:spcPts val="600"/>
              </a:spcAft>
              <a:buClr>
                <a:schemeClr val="dk1"/>
              </a:buClr>
              <a:buSzPts val="2200"/>
            </a:pPr>
            <a:r>
              <a:rPr lang="en-IN" sz="2000" dirty="0">
                <a:solidFill>
                  <a:schemeClr val="dk1"/>
                </a:solidFill>
                <a:latin typeface="Arial"/>
                <a:ea typeface="Arial"/>
                <a:cs typeface="Arial"/>
                <a:sym typeface="Arial"/>
              </a:rPr>
              <a:t>Transport support to distribution sites</a:t>
            </a:r>
          </a:p>
          <a:p>
            <a:pPr marL="546100" lvl="0" indent="-457200">
              <a:lnSpc>
                <a:spcPct val="110000"/>
              </a:lnSpc>
              <a:spcBef>
                <a:spcPts val="0"/>
              </a:spcBef>
              <a:spcAft>
                <a:spcPts val="600"/>
              </a:spcAft>
              <a:buClr>
                <a:schemeClr val="dk1"/>
              </a:buClr>
              <a:buSzPts val="2200"/>
            </a:pPr>
            <a:r>
              <a:rPr lang="en-IN" sz="2000" dirty="0">
                <a:solidFill>
                  <a:schemeClr val="dk1"/>
                </a:solidFill>
                <a:latin typeface="Arial"/>
                <a:ea typeface="Arial"/>
                <a:cs typeface="Arial"/>
                <a:sym typeface="Arial"/>
              </a:rPr>
              <a:t>Tailored food rations or nutrition support for people with feeding, chewing, or swallowing difficulties</a:t>
            </a:r>
          </a:p>
          <a:p>
            <a:pPr marL="546100" lvl="0" indent="-457200">
              <a:lnSpc>
                <a:spcPct val="110000"/>
              </a:lnSpc>
              <a:spcBef>
                <a:spcPts val="0"/>
              </a:spcBef>
              <a:spcAft>
                <a:spcPts val="600"/>
              </a:spcAft>
              <a:buClr>
                <a:schemeClr val="dk1"/>
              </a:buClr>
              <a:buSzPts val="2200"/>
            </a:pPr>
            <a:r>
              <a:rPr lang="en-IN" sz="2000" dirty="0">
                <a:solidFill>
                  <a:schemeClr val="dk1"/>
                </a:solidFill>
                <a:latin typeface="Arial"/>
                <a:ea typeface="Arial"/>
                <a:cs typeface="Arial"/>
                <a:sym typeface="Arial"/>
              </a:rPr>
              <a:t>Referral to assistive devices or services that enable food access and preparation</a:t>
            </a:r>
          </a:p>
        </p:txBody>
      </p:sp>
      <p:sp>
        <p:nvSpPr>
          <p:cNvPr id="13" name="Foliennummernplatzhalter 12">
            <a:extLst>
              <a:ext uri="{FF2B5EF4-FFF2-40B4-BE49-F238E27FC236}">
                <a16:creationId xmlns:a16="http://schemas.microsoft.com/office/drawing/2014/main" id="{2BFA685F-7F82-48EE-9A02-32E722A6E7B5}"/>
              </a:ext>
            </a:extLst>
          </p:cNvPr>
          <p:cNvSpPr>
            <a:spLocks noGrp="1"/>
          </p:cNvSpPr>
          <p:nvPr>
            <p:ph type="sldNum" sz="quarter" idx="12"/>
          </p:nvPr>
        </p:nvSpPr>
        <p:spPr/>
        <p:txBody>
          <a:bodyPr/>
          <a:lstStyle/>
          <a:p>
            <a:fld id="{FBC7A862-7147-4493-B488-4E46DC49905D}" type="slidenum">
              <a:rPr lang="de-DE" smtClean="0"/>
              <a:t>16</a:t>
            </a:fld>
            <a:endParaRPr lang="de-DE"/>
          </a:p>
        </p:txBody>
      </p:sp>
    </p:spTree>
    <p:extLst>
      <p:ext uri="{BB962C8B-B14F-4D97-AF65-F5344CB8AC3E}">
        <p14:creationId xmlns:p14="http://schemas.microsoft.com/office/powerpoint/2010/main" val="39524439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BF65FB4-0127-E25A-9D55-FFA4A8D5E38C}"/>
              </a:ext>
            </a:extLst>
          </p:cNvPr>
          <p:cNvSpPr txBox="1">
            <a:spLocks noGrp="1"/>
          </p:cNvSpPr>
          <p:nvPr>
            <p:ph type="title" idx="4294967295"/>
          </p:nvPr>
        </p:nvSpPr>
        <p:spPr>
          <a:xfrm>
            <a:off x="838199" y="2477704"/>
            <a:ext cx="10515600" cy="105823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ctr" defTabSz="914400" rtl="0" eaLnBrk="1" latinLnBrk="0" hangingPunct="1">
              <a:lnSpc>
                <a:spcPct val="90000"/>
              </a:lnSpc>
              <a:spcBef>
                <a:spcPct val="0"/>
              </a:spcBef>
              <a:buNone/>
              <a:defRPr sz="4800" b="1" kern="1200">
                <a:solidFill>
                  <a:srgbClr val="002C43"/>
                </a:solidFill>
                <a:latin typeface="Arial" panose="020B0604020202020204" pitchFamily="34" charset="0"/>
                <a:ea typeface="+mj-ea"/>
                <a:cs typeface="Arial" panose="020B060402020202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800" b="1" i="0" u="none" strike="noStrike" kern="1200" cap="none" spc="0" normalizeH="0" baseline="0" noProof="0" dirty="0">
                <a:ln>
                  <a:noFill/>
                </a:ln>
                <a:solidFill>
                  <a:srgbClr val="002C43"/>
                </a:solidFill>
                <a:effectLst/>
                <a:uLnTx/>
                <a:uFillTx/>
                <a:latin typeface="Arial"/>
                <a:ea typeface="+mj-ea"/>
                <a:cs typeface="Arial"/>
                <a:sym typeface="Arial"/>
              </a:rPr>
              <a:t>Coffee Break</a:t>
            </a:r>
            <a:endParaRPr kumimoji="0" lang="en-IN" sz="4800" b="1" i="0" u="none" strike="noStrike" kern="1200" cap="none" spc="0" normalizeH="0" baseline="0" noProof="0" dirty="0">
              <a:ln>
                <a:noFill/>
              </a:ln>
              <a:solidFill>
                <a:srgbClr val="002C43"/>
              </a:solidFill>
              <a:effectLst/>
              <a:uLnTx/>
              <a:uFillTx/>
              <a:latin typeface="Arial" panose="020B0604020202020204" pitchFamily="34" charset="0"/>
              <a:ea typeface="+mj-ea"/>
              <a:cs typeface="Arial" panose="020B0604020202020204" pitchFamily="34" charset="0"/>
              <a:sym typeface="Arial"/>
            </a:endParaRPr>
          </a:p>
        </p:txBody>
      </p:sp>
      <p:pic>
        <p:nvPicPr>
          <p:cNvPr id="8" name="Grafik 7" descr="Pictogram of a steaming coffee cup.">
            <a:extLst>
              <a:ext uri="{FF2B5EF4-FFF2-40B4-BE49-F238E27FC236}">
                <a16:creationId xmlns:a16="http://schemas.microsoft.com/office/drawing/2014/main" id="{DD9867F4-505A-D1D7-42E9-1BA88E026E15}"/>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3674755" y="914400"/>
            <a:ext cx="4842489" cy="3607160"/>
          </a:xfrm>
          <a:prstGeom prst="rect">
            <a:avLst/>
          </a:prstGeom>
        </p:spPr>
      </p:pic>
      <p:sp>
        <p:nvSpPr>
          <p:cNvPr id="5" name="Foliennummernplatzhalter 4">
            <a:extLst>
              <a:ext uri="{FF2B5EF4-FFF2-40B4-BE49-F238E27FC236}">
                <a16:creationId xmlns:a16="http://schemas.microsoft.com/office/drawing/2014/main" id="{70307902-1A28-CD11-CFE6-B5C8F1E37EA4}"/>
              </a:ext>
            </a:extLst>
          </p:cNvPr>
          <p:cNvSpPr>
            <a:spLocks noGrp="1"/>
          </p:cNvSpPr>
          <p:nvPr>
            <p:ph type="sldNum" sz="quarter" idx="12"/>
          </p:nvPr>
        </p:nvSpPr>
        <p:spPr/>
        <p:txBody>
          <a:bodyPr/>
          <a:lstStyle/>
          <a:p>
            <a:fld id="{FBC7A862-7147-4493-B488-4E46DC49905D}" type="slidenum">
              <a:rPr lang="de-DE" smtClean="0"/>
              <a:pPr/>
              <a:t>17</a:t>
            </a:fld>
            <a:endParaRPr lang="de-DE"/>
          </a:p>
        </p:txBody>
      </p:sp>
    </p:spTree>
    <p:extLst>
      <p:ext uri="{BB962C8B-B14F-4D97-AF65-F5344CB8AC3E}">
        <p14:creationId xmlns:p14="http://schemas.microsoft.com/office/powerpoint/2010/main" val="19495052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14AF4E-DBC1-2FD3-0FB3-BC314DA82D36}"/>
            </a:ext>
          </a:extLst>
        </p:cNvPr>
        <p:cNvGrpSpPr/>
        <p:nvPr/>
      </p:nvGrpSpPr>
      <p:grpSpPr>
        <a:xfrm>
          <a:off x="0" y="0"/>
          <a:ext cx="0" cy="0"/>
          <a:chOff x="0" y="0"/>
          <a:chExt cx="0" cy="0"/>
        </a:xfrm>
      </p:grpSpPr>
      <p:sp>
        <p:nvSpPr>
          <p:cNvPr id="5" name="Titel 4">
            <a:extLst>
              <a:ext uri="{FF2B5EF4-FFF2-40B4-BE49-F238E27FC236}">
                <a16:creationId xmlns:a16="http://schemas.microsoft.com/office/drawing/2014/main" id="{023A6DF6-A2ED-4D46-8694-24796EF47588}"/>
              </a:ext>
            </a:extLst>
          </p:cNvPr>
          <p:cNvSpPr>
            <a:spLocks noGrp="1"/>
          </p:cNvSpPr>
          <p:nvPr>
            <p:ph type="ctrTitle"/>
          </p:nvPr>
        </p:nvSpPr>
        <p:spPr>
          <a:solidFill>
            <a:schemeClr val="bg1"/>
          </a:solidFill>
        </p:spPr>
        <p:txBody>
          <a:bodyPr/>
          <a:lstStyle/>
          <a:p>
            <a:r>
              <a:rPr lang="en-US" dirty="0">
                <a:solidFill>
                  <a:schemeClr val="tx1"/>
                </a:solidFill>
              </a:rPr>
              <a:t>Must-Do Actions (MDAs)</a:t>
            </a:r>
            <a:endParaRPr lang="en-IN" dirty="0">
              <a:solidFill>
                <a:schemeClr val="tx1"/>
              </a:solidFill>
            </a:endParaRPr>
          </a:p>
        </p:txBody>
      </p:sp>
      <p:sp>
        <p:nvSpPr>
          <p:cNvPr id="12" name="Textfeld 11">
            <a:extLst>
              <a:ext uri="{FF2B5EF4-FFF2-40B4-BE49-F238E27FC236}">
                <a16:creationId xmlns:a16="http://schemas.microsoft.com/office/drawing/2014/main" id="{811145B3-380E-4E4E-11A0-1022E05E6668}"/>
              </a:ext>
            </a:extLst>
          </p:cNvPr>
          <p:cNvSpPr txBox="1"/>
          <p:nvPr/>
        </p:nvSpPr>
        <p:spPr>
          <a:xfrm>
            <a:off x="3413185" y="5292526"/>
            <a:ext cx="5057257" cy="1446550"/>
          </a:xfrm>
          <a:prstGeom prst="rect">
            <a:avLst/>
          </a:prstGeom>
          <a:noFill/>
        </p:spPr>
        <p:txBody>
          <a:bodyPr wrap="square">
            <a:spAutoFit/>
          </a:bodyPr>
          <a:lstStyle/>
          <a:p>
            <a:pPr lvl="0" algn="ctr">
              <a:buSzPts val="1800"/>
            </a:pPr>
            <a:r>
              <a:rPr lang="en-IN" sz="2200" b="1" dirty="0">
                <a:solidFill>
                  <a:schemeClr val="dk1"/>
                </a:solidFill>
              </a:rPr>
              <a:t>Meaningful participation</a:t>
            </a:r>
            <a:endParaRPr lang="en-IN" sz="2200" dirty="0"/>
          </a:p>
          <a:p>
            <a:pPr lvl="0" algn="ctr">
              <a:buSzPts val="1800"/>
            </a:pPr>
            <a:r>
              <a:rPr lang="en-IN" sz="2200" b="1" dirty="0">
                <a:solidFill>
                  <a:schemeClr val="dk1"/>
                </a:solidFill>
              </a:rPr>
              <a:t>Barriers and enablers</a:t>
            </a:r>
            <a:endParaRPr lang="en-IN" sz="2200" dirty="0"/>
          </a:p>
          <a:p>
            <a:pPr lvl="0" algn="ctr">
              <a:buSzPts val="1800"/>
            </a:pPr>
            <a:r>
              <a:rPr lang="en-IN" sz="2200" b="1" dirty="0">
                <a:solidFill>
                  <a:schemeClr val="dk1"/>
                </a:solidFill>
              </a:rPr>
              <a:t>Empowerment</a:t>
            </a:r>
            <a:endParaRPr lang="en-IN" sz="2200" dirty="0"/>
          </a:p>
          <a:p>
            <a:pPr lvl="0" algn="ctr">
              <a:buSzPts val="1800"/>
            </a:pPr>
            <a:r>
              <a:rPr lang="en-IN" sz="2200" b="1" dirty="0">
                <a:solidFill>
                  <a:schemeClr val="dk1"/>
                </a:solidFill>
              </a:rPr>
              <a:t>Data management</a:t>
            </a:r>
          </a:p>
        </p:txBody>
      </p:sp>
      <p:pic>
        <p:nvPicPr>
          <p:cNvPr id="4" name="Grafik 3">
            <a:extLst>
              <a:ext uri="{FF2B5EF4-FFF2-40B4-BE49-F238E27FC236}">
                <a16:creationId xmlns:a16="http://schemas.microsoft.com/office/drawing/2014/main" id="{89255CFD-80DA-845E-9EB8-D740455B0FD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38200" y="5282999"/>
            <a:ext cx="2419688" cy="1438476"/>
          </a:xfrm>
          <a:prstGeom prst="rect">
            <a:avLst/>
          </a:prstGeom>
        </p:spPr>
      </p:pic>
      <p:pic>
        <p:nvPicPr>
          <p:cNvPr id="7" name="Grafik 6">
            <a:extLst>
              <a:ext uri="{FF2B5EF4-FFF2-40B4-BE49-F238E27FC236}">
                <a16:creationId xmlns:a16="http://schemas.microsoft.com/office/drawing/2014/main" id="{9B342722-CADD-D8A6-A53A-156259F0B281}"/>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470442" y="5292526"/>
            <a:ext cx="2524477" cy="1428949"/>
          </a:xfrm>
          <a:prstGeom prst="rect">
            <a:avLst/>
          </a:prstGeom>
        </p:spPr>
      </p:pic>
      <p:sp>
        <p:nvSpPr>
          <p:cNvPr id="9" name="Foliennummernplatzhalter 8">
            <a:extLst>
              <a:ext uri="{FF2B5EF4-FFF2-40B4-BE49-F238E27FC236}">
                <a16:creationId xmlns:a16="http://schemas.microsoft.com/office/drawing/2014/main" id="{8DE0BABC-EF90-1F72-A76F-DD8020272561}"/>
              </a:ext>
            </a:extLst>
          </p:cNvPr>
          <p:cNvSpPr>
            <a:spLocks noGrp="1"/>
          </p:cNvSpPr>
          <p:nvPr>
            <p:ph type="sldNum" sz="quarter" idx="12"/>
          </p:nvPr>
        </p:nvSpPr>
        <p:spPr/>
        <p:txBody>
          <a:bodyPr/>
          <a:lstStyle/>
          <a:p>
            <a:fld id="{FBC7A862-7147-4493-B488-4E46DC49905D}" type="slidenum">
              <a:rPr lang="de-DE" smtClean="0"/>
              <a:pPr/>
              <a:t>18</a:t>
            </a:fld>
            <a:endParaRPr lang="de-DE"/>
          </a:p>
        </p:txBody>
      </p:sp>
    </p:spTree>
    <p:extLst>
      <p:ext uri="{BB962C8B-B14F-4D97-AF65-F5344CB8AC3E}">
        <p14:creationId xmlns:p14="http://schemas.microsoft.com/office/powerpoint/2010/main" val="15460852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4CB5052-58BC-C728-D159-33DBC0588188}"/>
              </a:ext>
            </a:extLst>
          </p:cNvPr>
          <p:cNvSpPr>
            <a:spLocks noGrp="1"/>
          </p:cNvSpPr>
          <p:nvPr>
            <p:ph type="title"/>
          </p:nvPr>
        </p:nvSpPr>
        <p:spPr>
          <a:xfrm>
            <a:off x="838200" y="885635"/>
            <a:ext cx="10515600" cy="1058233"/>
          </a:xfrm>
        </p:spPr>
        <p:txBody>
          <a:bodyPr>
            <a:normAutofit fontScale="90000"/>
          </a:bodyPr>
          <a:lstStyle/>
          <a:p>
            <a:pPr algn="ctr"/>
            <a:r>
              <a:rPr lang="en-IN" dirty="0"/>
              <a:t>Must-Do Actions </a:t>
            </a:r>
            <a:br>
              <a:rPr lang="en-IN" dirty="0"/>
            </a:br>
            <a:r>
              <a:rPr lang="en-IN" dirty="0"/>
              <a:t>(MDAs)</a:t>
            </a:r>
          </a:p>
        </p:txBody>
      </p:sp>
      <p:sp>
        <p:nvSpPr>
          <p:cNvPr id="6" name="Flussdiagramm: Verbinder zu einer anderen Seite 5">
            <a:extLst>
              <a:ext uri="{FF2B5EF4-FFF2-40B4-BE49-F238E27FC236}">
                <a16:creationId xmlns:a16="http://schemas.microsoft.com/office/drawing/2014/main" id="{2510F5E9-CD94-9A42-AEE7-847E77E37CEE}"/>
              </a:ext>
            </a:extLst>
          </p:cNvPr>
          <p:cNvSpPr/>
          <p:nvPr/>
        </p:nvSpPr>
        <p:spPr>
          <a:xfrm>
            <a:off x="712606" y="3068596"/>
            <a:ext cx="2693778" cy="2022388"/>
          </a:xfrm>
          <a:prstGeom prst="flowChartOffpageConnector">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lnSpc>
                <a:spcPct val="90000"/>
              </a:lnSpc>
              <a:spcBef>
                <a:spcPts val="1600"/>
              </a:spcBef>
              <a:buClr>
                <a:srgbClr val="C41401"/>
              </a:buClr>
              <a:buSzPts val="2000"/>
            </a:pPr>
            <a:r>
              <a:rPr lang="en-IN" sz="2000" b="1" dirty="0">
                <a:solidFill>
                  <a:srgbClr val="C41401"/>
                </a:solidFill>
                <a:latin typeface="Arial"/>
                <a:ea typeface="Arial"/>
                <a:cs typeface="Arial"/>
              </a:rPr>
              <a:t>Ensure </a:t>
            </a:r>
            <a:br>
              <a:rPr lang="en-IN" sz="2000" b="1" dirty="0">
                <a:solidFill>
                  <a:srgbClr val="C41401"/>
                </a:solidFill>
                <a:latin typeface="Arial"/>
                <a:ea typeface="Arial"/>
                <a:cs typeface="Arial"/>
              </a:rPr>
            </a:br>
            <a:r>
              <a:rPr lang="en-IN" sz="2000" b="1" dirty="0">
                <a:solidFill>
                  <a:srgbClr val="C41401"/>
                </a:solidFill>
                <a:latin typeface="Arial"/>
                <a:ea typeface="Arial"/>
                <a:cs typeface="Arial"/>
              </a:rPr>
              <a:t>Meaningful participation</a:t>
            </a:r>
            <a:endParaRPr lang="en-IN" sz="1800" b="1" dirty="0">
              <a:solidFill>
                <a:srgbClr val="C41401"/>
              </a:solidFill>
              <a:latin typeface="Arial"/>
              <a:ea typeface="Arial"/>
              <a:cs typeface="Arial"/>
            </a:endParaRPr>
          </a:p>
        </p:txBody>
      </p:sp>
      <p:sp>
        <p:nvSpPr>
          <p:cNvPr id="8" name="Flussdiagramm: Verbinder zu einer anderen Seite 7">
            <a:extLst>
              <a:ext uri="{FF2B5EF4-FFF2-40B4-BE49-F238E27FC236}">
                <a16:creationId xmlns:a16="http://schemas.microsoft.com/office/drawing/2014/main" id="{3695FF13-C394-36E2-979F-D570091A2A9C}"/>
              </a:ext>
            </a:extLst>
          </p:cNvPr>
          <p:cNvSpPr/>
          <p:nvPr/>
        </p:nvSpPr>
        <p:spPr>
          <a:xfrm>
            <a:off x="3534034" y="3095370"/>
            <a:ext cx="2693778" cy="2022388"/>
          </a:xfrm>
          <a:prstGeom prst="flowChartOffpageConnector">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C41401"/>
                </a:solidFill>
                <a:latin typeface="Arial"/>
                <a:ea typeface="Arial"/>
                <a:cs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4"/>
                  </a:ext>
                </a:extLst>
              </a:rPr>
              <a:t>Identify</a:t>
            </a:r>
            <a:r>
              <a:rPr lang="en-US" sz="2000" b="1" dirty="0">
                <a:solidFill>
                  <a:srgbClr val="C41401"/>
                </a:solidFill>
                <a:latin typeface="Arial"/>
                <a:ea typeface="Arial"/>
                <a:cs typeface="Arial"/>
              </a:rPr>
              <a:t> </a:t>
            </a:r>
            <a:br>
              <a:rPr lang="en-US" sz="2000" b="1" dirty="0">
                <a:solidFill>
                  <a:srgbClr val="C41401"/>
                </a:solidFill>
                <a:latin typeface="Arial"/>
                <a:ea typeface="Arial"/>
                <a:cs typeface="Arial"/>
              </a:rPr>
            </a:br>
            <a:r>
              <a:rPr lang="en-US" sz="2000" b="1" dirty="0">
                <a:solidFill>
                  <a:srgbClr val="C41401"/>
                </a:solidFill>
                <a:latin typeface="Arial"/>
                <a:ea typeface="Arial"/>
                <a:cs typeface="Arial"/>
              </a:rPr>
              <a:t>&amp; </a:t>
            </a:r>
            <a:br>
              <a:rPr lang="en-US" sz="2000" b="1" dirty="0">
                <a:solidFill>
                  <a:srgbClr val="C41401"/>
                </a:solidFill>
                <a:latin typeface="Arial"/>
                <a:ea typeface="Arial"/>
                <a:cs typeface="Arial"/>
              </a:rPr>
            </a:br>
            <a:r>
              <a:rPr lang="en-US" sz="2000" b="1" dirty="0">
                <a:solidFill>
                  <a:srgbClr val="C41401"/>
                </a:solidFill>
                <a:latin typeface="Arial"/>
                <a:ea typeface="Arial"/>
                <a:cs typeface="Arial"/>
              </a:rPr>
              <a:t>Remove </a:t>
            </a:r>
            <a:br>
              <a:rPr lang="en-US" sz="2000" b="1" dirty="0">
                <a:solidFill>
                  <a:srgbClr val="C41401"/>
                </a:solidFill>
                <a:latin typeface="Arial"/>
                <a:ea typeface="Arial"/>
                <a:cs typeface="Arial"/>
              </a:rPr>
            </a:br>
            <a:r>
              <a:rPr lang="en-US" sz="2000" b="1" dirty="0">
                <a:solidFill>
                  <a:srgbClr val="C41401"/>
                </a:solidFill>
                <a:latin typeface="Arial"/>
                <a:ea typeface="Arial"/>
                <a:cs typeface="Arial"/>
              </a:rPr>
              <a:t>Barriers</a:t>
            </a:r>
            <a:endParaRPr lang="en-IN" sz="2000" dirty="0"/>
          </a:p>
        </p:txBody>
      </p:sp>
      <p:sp>
        <p:nvSpPr>
          <p:cNvPr id="10" name="Flussdiagramm: Verbinder zu einer anderen Seite 9">
            <a:extLst>
              <a:ext uri="{FF2B5EF4-FFF2-40B4-BE49-F238E27FC236}">
                <a16:creationId xmlns:a16="http://schemas.microsoft.com/office/drawing/2014/main" id="{73419B8B-484E-60B2-141B-319DD184771A}"/>
              </a:ext>
            </a:extLst>
          </p:cNvPr>
          <p:cNvSpPr/>
          <p:nvPr/>
        </p:nvSpPr>
        <p:spPr>
          <a:xfrm>
            <a:off x="6400810" y="3095370"/>
            <a:ext cx="2693778" cy="2022388"/>
          </a:xfrm>
          <a:prstGeom prst="flowChartOffpageConnector">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C41401"/>
                </a:solidFill>
                <a:latin typeface="Arial"/>
                <a:ea typeface="Arial"/>
                <a:cs typeface="Arial"/>
              </a:rPr>
              <a:t>Empowerment </a:t>
            </a:r>
            <a:br>
              <a:rPr lang="en-US" sz="2000" b="1" dirty="0">
                <a:solidFill>
                  <a:srgbClr val="C41401"/>
                </a:solidFill>
                <a:latin typeface="Arial"/>
                <a:ea typeface="Arial"/>
                <a:cs typeface="Arial"/>
              </a:rPr>
            </a:br>
            <a:r>
              <a:rPr lang="en-US" sz="2000" b="1" dirty="0">
                <a:solidFill>
                  <a:srgbClr val="C41401"/>
                </a:solidFill>
                <a:latin typeface="Arial"/>
                <a:ea typeface="Arial"/>
                <a:cs typeface="Arial"/>
              </a:rPr>
              <a:t>and </a:t>
            </a:r>
            <a:br>
              <a:rPr lang="en-US" sz="2000" b="1" dirty="0">
                <a:solidFill>
                  <a:srgbClr val="C41401"/>
                </a:solidFill>
                <a:latin typeface="Arial"/>
                <a:ea typeface="Arial"/>
                <a:cs typeface="Arial"/>
              </a:rPr>
            </a:br>
            <a:r>
              <a:rPr lang="en-US" sz="2000" b="1" dirty="0">
                <a:solidFill>
                  <a:srgbClr val="C41401"/>
                </a:solidFill>
                <a:latin typeface="Arial"/>
                <a:ea typeface="Arial"/>
                <a:cs typeface="Arial"/>
              </a:rPr>
              <a:t>Capacity Development</a:t>
            </a:r>
          </a:p>
        </p:txBody>
      </p:sp>
      <p:sp>
        <p:nvSpPr>
          <p:cNvPr id="12" name="Flussdiagramm: Verbinder zu einer anderen Seite 11">
            <a:extLst>
              <a:ext uri="{FF2B5EF4-FFF2-40B4-BE49-F238E27FC236}">
                <a16:creationId xmlns:a16="http://schemas.microsoft.com/office/drawing/2014/main" id="{7BEA3216-10EE-07EA-2B05-FAD7AC907710}"/>
              </a:ext>
            </a:extLst>
          </p:cNvPr>
          <p:cNvSpPr/>
          <p:nvPr/>
        </p:nvSpPr>
        <p:spPr>
          <a:xfrm>
            <a:off x="9222241" y="3093310"/>
            <a:ext cx="2693778" cy="2022388"/>
          </a:xfrm>
          <a:prstGeom prst="flowChartOffpageConnector">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C41401"/>
                </a:solidFill>
                <a:latin typeface="Arial"/>
                <a:ea typeface="Arial"/>
                <a:cs typeface="Arial"/>
              </a:rPr>
              <a:t>Collect </a:t>
            </a:r>
            <a:br>
              <a:rPr lang="en-US" sz="2000" b="1" dirty="0">
                <a:solidFill>
                  <a:srgbClr val="C41401"/>
                </a:solidFill>
                <a:latin typeface="Arial"/>
                <a:ea typeface="Arial"/>
                <a:cs typeface="Arial"/>
              </a:rPr>
            </a:br>
            <a:r>
              <a:rPr lang="en-US" sz="2000" b="1" dirty="0">
                <a:solidFill>
                  <a:srgbClr val="C41401"/>
                </a:solidFill>
                <a:latin typeface="Arial"/>
                <a:ea typeface="Arial"/>
                <a:cs typeface="Arial"/>
              </a:rPr>
              <a:t>and </a:t>
            </a:r>
            <a:br>
              <a:rPr lang="en-US" sz="2000" b="1" dirty="0">
                <a:solidFill>
                  <a:srgbClr val="C41401"/>
                </a:solidFill>
                <a:latin typeface="Arial"/>
                <a:ea typeface="Arial"/>
                <a:cs typeface="Arial"/>
              </a:rPr>
            </a:br>
            <a:r>
              <a:rPr lang="en-US" sz="2000" b="1" dirty="0">
                <a:solidFill>
                  <a:srgbClr val="C41401"/>
                </a:solidFill>
                <a:latin typeface="Arial"/>
                <a:ea typeface="Arial"/>
                <a:cs typeface="Arial"/>
              </a:rPr>
              <a:t>Disaggregate </a:t>
            </a:r>
            <a:br>
              <a:rPr lang="en-US" sz="2000" b="1" dirty="0">
                <a:solidFill>
                  <a:srgbClr val="C41401"/>
                </a:solidFill>
                <a:latin typeface="Arial"/>
                <a:ea typeface="Arial"/>
                <a:cs typeface="Arial"/>
              </a:rPr>
            </a:br>
            <a:r>
              <a:rPr lang="en-US" sz="2000" b="1" dirty="0">
                <a:solidFill>
                  <a:srgbClr val="C41401"/>
                </a:solidFill>
                <a:latin typeface="Arial"/>
                <a:ea typeface="Arial"/>
                <a:cs typeface="Arial"/>
              </a:rPr>
              <a:t>Data</a:t>
            </a:r>
            <a:endParaRPr lang="en-IN" sz="2000" dirty="0"/>
          </a:p>
        </p:txBody>
      </p:sp>
      <p:sp>
        <p:nvSpPr>
          <p:cNvPr id="4" name="Foliennummernplatzhalter 3">
            <a:extLst>
              <a:ext uri="{FF2B5EF4-FFF2-40B4-BE49-F238E27FC236}">
                <a16:creationId xmlns:a16="http://schemas.microsoft.com/office/drawing/2014/main" id="{6EB3BC1C-9B43-534A-8D37-A08AF1084786}"/>
              </a:ext>
            </a:extLst>
          </p:cNvPr>
          <p:cNvSpPr>
            <a:spLocks noGrp="1"/>
          </p:cNvSpPr>
          <p:nvPr>
            <p:ph type="sldNum" sz="quarter" idx="12"/>
          </p:nvPr>
        </p:nvSpPr>
        <p:spPr/>
        <p:txBody>
          <a:bodyPr/>
          <a:lstStyle/>
          <a:p>
            <a:fld id="{FBC7A862-7147-4493-B488-4E46DC49905D}" type="slidenum">
              <a:rPr lang="de-DE" smtClean="0"/>
              <a:t>19</a:t>
            </a:fld>
            <a:endParaRPr lang="de-DE"/>
          </a:p>
        </p:txBody>
      </p:sp>
    </p:spTree>
    <p:extLst>
      <p:ext uri="{BB962C8B-B14F-4D97-AF65-F5344CB8AC3E}">
        <p14:creationId xmlns:p14="http://schemas.microsoft.com/office/powerpoint/2010/main" val="18290093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CB336-F826-2940-72E2-5724D200659B}"/>
              </a:ext>
            </a:extLst>
          </p:cNvPr>
          <p:cNvSpPr>
            <a:spLocks noGrp="1"/>
          </p:cNvSpPr>
          <p:nvPr>
            <p:ph type="ctrTitle"/>
          </p:nvPr>
        </p:nvSpPr>
        <p:spPr/>
        <p:txBody>
          <a:bodyPr/>
          <a:lstStyle/>
          <a:p>
            <a:r>
              <a:rPr lang="en-GB">
                <a:solidFill>
                  <a:srgbClr val="000000"/>
                </a:solidFill>
                <a:latin typeface="Arial"/>
                <a:ea typeface="Arial"/>
                <a:cs typeface="Arial"/>
                <a:sym typeface="Arial"/>
              </a:rPr>
              <a:t>Introduction &amp; Welcome</a:t>
            </a:r>
            <a:endParaRPr lang="de-DE"/>
          </a:p>
        </p:txBody>
      </p:sp>
      <p:sp>
        <p:nvSpPr>
          <p:cNvPr id="5" name="Foliennummernplatzhalter 4">
            <a:extLst>
              <a:ext uri="{FF2B5EF4-FFF2-40B4-BE49-F238E27FC236}">
                <a16:creationId xmlns:a16="http://schemas.microsoft.com/office/drawing/2014/main" id="{8506664D-3891-58F1-A2B8-5FF2779CEBB6}"/>
              </a:ext>
            </a:extLst>
          </p:cNvPr>
          <p:cNvSpPr>
            <a:spLocks noGrp="1"/>
          </p:cNvSpPr>
          <p:nvPr>
            <p:ph type="sldNum" sz="quarter" idx="12"/>
          </p:nvPr>
        </p:nvSpPr>
        <p:spPr/>
        <p:txBody>
          <a:bodyPr/>
          <a:lstStyle/>
          <a:p>
            <a:fld id="{FBC7A862-7147-4493-B488-4E46DC49905D}" type="slidenum">
              <a:rPr lang="de-DE" smtClean="0"/>
              <a:pPr/>
              <a:t>2</a:t>
            </a:fld>
            <a:endParaRPr lang="de-DE"/>
          </a:p>
        </p:txBody>
      </p:sp>
    </p:spTree>
    <p:extLst>
      <p:ext uri="{BB962C8B-B14F-4D97-AF65-F5344CB8AC3E}">
        <p14:creationId xmlns:p14="http://schemas.microsoft.com/office/powerpoint/2010/main" val="37216127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4CB5052-58BC-C728-D159-33DBC0588188}"/>
              </a:ext>
            </a:extLst>
          </p:cNvPr>
          <p:cNvSpPr>
            <a:spLocks noGrp="1"/>
          </p:cNvSpPr>
          <p:nvPr>
            <p:ph type="title"/>
          </p:nvPr>
        </p:nvSpPr>
        <p:spPr/>
        <p:txBody>
          <a:bodyPr>
            <a:normAutofit fontScale="90000"/>
          </a:bodyPr>
          <a:lstStyle/>
          <a:p>
            <a:pPr lvl="0" algn="ctr">
              <a:lnSpc>
                <a:spcPct val="115000"/>
              </a:lnSpc>
              <a:spcBef>
                <a:spcPts val="0"/>
              </a:spcBef>
              <a:buClr>
                <a:srgbClr val="000000"/>
              </a:buClr>
              <a:buSzPts val="3200"/>
            </a:pPr>
            <a:r>
              <a:rPr lang="en-IN" dirty="0">
                <a:solidFill>
                  <a:srgbClr val="000000"/>
                </a:solidFill>
              </a:rPr>
              <a:t>Must-Do Action:</a:t>
            </a:r>
            <a:br>
              <a:rPr lang="en-IN" dirty="0">
                <a:solidFill>
                  <a:srgbClr val="000000"/>
                </a:solidFill>
              </a:rPr>
            </a:br>
            <a:r>
              <a:rPr lang="en-IN" dirty="0">
                <a:solidFill>
                  <a:srgbClr val="000000"/>
                </a:solidFill>
              </a:rPr>
              <a:t>Meaningful Participation of Persons with Disabilities </a:t>
            </a:r>
            <a:endParaRPr lang="en-IN" dirty="0"/>
          </a:p>
        </p:txBody>
      </p:sp>
      <p:sp>
        <p:nvSpPr>
          <p:cNvPr id="6" name="Flussdiagramm: Verbinder zu einer anderen Seite 5">
            <a:extLst>
              <a:ext uri="{FF2B5EF4-FFF2-40B4-BE49-F238E27FC236}">
                <a16:creationId xmlns:a16="http://schemas.microsoft.com/office/drawing/2014/main" id="{2510F5E9-CD94-9A42-AEE7-847E77E37CEE}"/>
              </a:ext>
            </a:extLst>
          </p:cNvPr>
          <p:cNvSpPr/>
          <p:nvPr/>
        </p:nvSpPr>
        <p:spPr>
          <a:xfrm>
            <a:off x="712606" y="3068596"/>
            <a:ext cx="2693778" cy="2022388"/>
          </a:xfrm>
          <a:prstGeom prst="flowChartOffpageConnector">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lnSpc>
                <a:spcPct val="90000"/>
              </a:lnSpc>
              <a:spcBef>
                <a:spcPts val="1600"/>
              </a:spcBef>
              <a:buClr>
                <a:srgbClr val="C41401"/>
              </a:buClr>
              <a:buSzPts val="2000"/>
            </a:pPr>
            <a:r>
              <a:rPr lang="en-IN" sz="2000" b="1" dirty="0">
                <a:solidFill>
                  <a:srgbClr val="C41401"/>
                </a:solidFill>
                <a:latin typeface="Arial"/>
                <a:ea typeface="Arial"/>
                <a:cs typeface="Arial"/>
              </a:rPr>
              <a:t>Ensure </a:t>
            </a:r>
            <a:br>
              <a:rPr lang="en-IN" sz="2000" b="1" dirty="0">
                <a:solidFill>
                  <a:srgbClr val="C41401"/>
                </a:solidFill>
                <a:latin typeface="Arial"/>
                <a:ea typeface="Arial"/>
                <a:cs typeface="Arial"/>
              </a:rPr>
            </a:br>
            <a:r>
              <a:rPr lang="en-IN" sz="2000" b="1" dirty="0">
                <a:solidFill>
                  <a:srgbClr val="C41401"/>
                </a:solidFill>
                <a:latin typeface="Arial"/>
                <a:ea typeface="Arial"/>
                <a:cs typeface="Arial"/>
              </a:rPr>
              <a:t>Meaningful participation</a:t>
            </a:r>
            <a:endParaRPr lang="en-IN" sz="1800" b="1" dirty="0">
              <a:solidFill>
                <a:srgbClr val="C41401"/>
              </a:solidFill>
              <a:latin typeface="Arial"/>
              <a:ea typeface="Arial"/>
              <a:cs typeface="Arial"/>
            </a:endParaRPr>
          </a:p>
        </p:txBody>
      </p:sp>
      <p:sp>
        <p:nvSpPr>
          <p:cNvPr id="5" name="Textfeld 4">
            <a:extLst>
              <a:ext uri="{FF2B5EF4-FFF2-40B4-BE49-F238E27FC236}">
                <a16:creationId xmlns:a16="http://schemas.microsoft.com/office/drawing/2014/main" id="{9F3674D4-3966-2B81-14DC-3705B95B77BF}"/>
              </a:ext>
            </a:extLst>
          </p:cNvPr>
          <p:cNvSpPr txBox="1"/>
          <p:nvPr/>
        </p:nvSpPr>
        <p:spPr>
          <a:xfrm>
            <a:off x="3639312" y="2213283"/>
            <a:ext cx="2456688" cy="4278094"/>
          </a:xfrm>
          <a:prstGeom prst="rect">
            <a:avLst/>
          </a:prstGeom>
          <a:noFill/>
        </p:spPr>
        <p:txBody>
          <a:bodyPr wrap="square">
            <a:spAutoFit/>
          </a:bodyPr>
          <a:lstStyle/>
          <a:p>
            <a:pPr marL="0" marR="0" lvl="0" indent="0" algn="l" rtl="0">
              <a:lnSpc>
                <a:spcPct val="100000"/>
              </a:lnSpc>
              <a:spcBef>
                <a:spcPts val="0"/>
              </a:spcBef>
              <a:spcAft>
                <a:spcPts val="600"/>
              </a:spcAft>
              <a:buClr>
                <a:srgbClr val="000000"/>
              </a:buClr>
              <a:buSzPts val="3200"/>
              <a:buFont typeface="Arial"/>
              <a:buNone/>
            </a:pPr>
            <a:r>
              <a:rPr lang="en-IN" sz="2400" b="1" i="0" u="none" strike="noStrike" cap="none" dirty="0">
                <a:solidFill>
                  <a:schemeClr val="dk1"/>
                </a:solidFill>
                <a:latin typeface="Arial"/>
                <a:ea typeface="Arial"/>
                <a:cs typeface="Arial"/>
                <a:sym typeface="Arial"/>
              </a:rPr>
              <a:t>Who?</a:t>
            </a:r>
          </a:p>
          <a:p>
            <a:pPr marL="342900" marR="0" lvl="0" indent="-342900" algn="l" rtl="0">
              <a:lnSpc>
                <a:spcPct val="100000"/>
              </a:lnSpc>
              <a:spcBef>
                <a:spcPts val="0"/>
              </a:spcBef>
              <a:spcAft>
                <a:spcPts val="600"/>
              </a:spcAft>
              <a:buClr>
                <a:srgbClr val="000000"/>
              </a:buClr>
              <a:buSzPts val="2000"/>
              <a:buFont typeface="Arial" panose="020B0604020202020204" pitchFamily="34" charset="0"/>
              <a:buChar char="•"/>
            </a:pPr>
            <a:r>
              <a:rPr lang="en-IN" sz="1800" b="0" i="0" u="none" strike="noStrike" cap="none" dirty="0">
                <a:solidFill>
                  <a:schemeClr val="dk1"/>
                </a:solidFill>
                <a:latin typeface="Arial"/>
                <a:ea typeface="Arial"/>
                <a:cs typeface="Arial"/>
                <a:sym typeface="Arial"/>
              </a:rPr>
              <a:t>Identify persons with disabilities and representative organisations.</a:t>
            </a:r>
          </a:p>
          <a:p>
            <a:pPr marL="342900" marR="0" lvl="0" indent="-342900" algn="l" rtl="0">
              <a:lnSpc>
                <a:spcPct val="100000"/>
              </a:lnSpc>
              <a:spcBef>
                <a:spcPts val="0"/>
              </a:spcBef>
              <a:spcAft>
                <a:spcPts val="600"/>
              </a:spcAft>
              <a:buClr>
                <a:schemeClr val="dk1"/>
              </a:buClr>
              <a:buSzPts val="2000"/>
              <a:buFont typeface="Arial" panose="020B0604020202020204" pitchFamily="34" charset="0"/>
              <a:buChar char="•"/>
            </a:pPr>
            <a:r>
              <a:rPr lang="en-IN" sz="1800" b="0" i="0" u="none" strike="noStrike" cap="none" dirty="0">
                <a:solidFill>
                  <a:schemeClr val="dk1"/>
                </a:solidFill>
                <a:latin typeface="Arial"/>
                <a:ea typeface="Arial"/>
                <a:cs typeface="Arial"/>
                <a:sym typeface="Arial"/>
              </a:rPr>
              <a:t>Ensure that persons with disabilities are fairly represented. </a:t>
            </a:r>
          </a:p>
          <a:p>
            <a:pPr marL="342900" marR="0" lvl="0" indent="-342900" algn="l" rtl="0">
              <a:lnSpc>
                <a:spcPct val="100000"/>
              </a:lnSpc>
              <a:spcBef>
                <a:spcPts val="0"/>
              </a:spcBef>
              <a:spcAft>
                <a:spcPts val="600"/>
              </a:spcAft>
              <a:buClr>
                <a:srgbClr val="000000"/>
              </a:buClr>
              <a:buSzPts val="2000"/>
              <a:buFont typeface="Arial" panose="020B0604020202020204" pitchFamily="34" charset="0"/>
              <a:buChar char="•"/>
            </a:pPr>
            <a:r>
              <a:rPr lang="en-IN" sz="1800" b="0" i="0" u="none" strike="noStrike" cap="none" dirty="0">
                <a:solidFill>
                  <a:schemeClr val="dk1"/>
                </a:solidFill>
                <a:latin typeface="Arial"/>
                <a:ea typeface="Arial"/>
                <a:cs typeface="Arial"/>
                <a:sym typeface="Arial"/>
              </a:rPr>
              <a:t>Create an inclusive and accessible environment for consultation.</a:t>
            </a:r>
            <a:endParaRPr lang="en-IN" sz="1800" b="1" i="0" u="none" strike="noStrike" cap="none" dirty="0">
              <a:solidFill>
                <a:schemeClr val="dk1"/>
              </a:solidFill>
              <a:latin typeface="Arial"/>
              <a:ea typeface="Arial"/>
              <a:cs typeface="Arial"/>
              <a:sym typeface="Arial"/>
            </a:endParaRPr>
          </a:p>
        </p:txBody>
      </p:sp>
      <p:sp>
        <p:nvSpPr>
          <p:cNvPr id="9" name="Textfeld 8">
            <a:extLst>
              <a:ext uri="{FF2B5EF4-FFF2-40B4-BE49-F238E27FC236}">
                <a16:creationId xmlns:a16="http://schemas.microsoft.com/office/drawing/2014/main" id="{9382A660-DAEA-4ABF-ECA9-07C187D946C2}"/>
              </a:ext>
            </a:extLst>
          </p:cNvPr>
          <p:cNvSpPr txBox="1"/>
          <p:nvPr/>
        </p:nvSpPr>
        <p:spPr>
          <a:xfrm>
            <a:off x="6345936" y="2213283"/>
            <a:ext cx="2456688" cy="2754600"/>
          </a:xfrm>
          <a:prstGeom prst="rect">
            <a:avLst/>
          </a:prstGeom>
          <a:noFill/>
        </p:spPr>
        <p:txBody>
          <a:bodyPr wrap="square">
            <a:spAutoFit/>
          </a:bodyPr>
          <a:lstStyle/>
          <a:p>
            <a:pPr marL="0" marR="0" lvl="0" indent="0" algn="l" rtl="0">
              <a:lnSpc>
                <a:spcPct val="100000"/>
              </a:lnSpc>
              <a:spcBef>
                <a:spcPts val="0"/>
              </a:spcBef>
              <a:spcAft>
                <a:spcPts val="600"/>
              </a:spcAft>
              <a:buClr>
                <a:srgbClr val="000000"/>
              </a:buClr>
              <a:buSzPts val="3200"/>
              <a:buFont typeface="Arial"/>
              <a:buNone/>
            </a:pPr>
            <a:r>
              <a:rPr lang="en-IN" sz="2400" b="1" i="0" u="none" strike="noStrike" cap="none" dirty="0">
                <a:solidFill>
                  <a:schemeClr val="dk1"/>
                </a:solidFill>
                <a:latin typeface="Arial"/>
                <a:ea typeface="Arial"/>
                <a:cs typeface="Arial"/>
                <a:sym typeface="Arial"/>
              </a:rPr>
              <a:t>What?</a:t>
            </a:r>
          </a:p>
          <a:p>
            <a:pPr marL="342900" marR="0" lvl="0" indent="-342900" algn="l" rtl="0">
              <a:lnSpc>
                <a:spcPct val="100000"/>
              </a:lnSpc>
              <a:spcBef>
                <a:spcPts val="0"/>
              </a:spcBef>
              <a:spcAft>
                <a:spcPts val="0"/>
              </a:spcAft>
              <a:buClr>
                <a:srgbClr val="000000"/>
              </a:buClr>
              <a:buSzPct val="100000"/>
              <a:buFont typeface="Arial" panose="020B0604020202020204" pitchFamily="34" charset="0"/>
              <a:buChar char="•"/>
            </a:pPr>
            <a:r>
              <a:rPr lang="en-IN" sz="1800" b="0" i="0" u="none" strike="noStrike" cap="none" dirty="0">
                <a:solidFill>
                  <a:schemeClr val="dk1"/>
                </a:solidFill>
                <a:latin typeface="Arial"/>
                <a:ea typeface="Arial"/>
                <a:cs typeface="Arial"/>
                <a:sym typeface="Arial"/>
              </a:rPr>
              <a:t>Consultative, learning, dialogue, shared experiences, formal meetings, recruit persons with disabilities  as staff</a:t>
            </a:r>
          </a:p>
        </p:txBody>
      </p:sp>
      <p:sp>
        <p:nvSpPr>
          <p:cNvPr id="13" name="Textfeld 12">
            <a:extLst>
              <a:ext uri="{FF2B5EF4-FFF2-40B4-BE49-F238E27FC236}">
                <a16:creationId xmlns:a16="http://schemas.microsoft.com/office/drawing/2014/main" id="{6126E3A1-D247-32FD-F0A6-5D73169C2B0B}"/>
              </a:ext>
            </a:extLst>
          </p:cNvPr>
          <p:cNvSpPr txBox="1"/>
          <p:nvPr/>
        </p:nvSpPr>
        <p:spPr>
          <a:xfrm>
            <a:off x="9052560" y="2213283"/>
            <a:ext cx="2889504" cy="3031599"/>
          </a:xfrm>
          <a:prstGeom prst="rect">
            <a:avLst/>
          </a:prstGeom>
          <a:noFill/>
        </p:spPr>
        <p:txBody>
          <a:bodyPr wrap="square">
            <a:spAutoFit/>
          </a:bodyPr>
          <a:lstStyle/>
          <a:p>
            <a:pPr marL="0" marR="0" lvl="0" indent="0" algn="l" rtl="0">
              <a:lnSpc>
                <a:spcPct val="100000"/>
              </a:lnSpc>
              <a:spcBef>
                <a:spcPts val="0"/>
              </a:spcBef>
              <a:spcAft>
                <a:spcPts val="600"/>
              </a:spcAft>
              <a:buClr>
                <a:srgbClr val="000000"/>
              </a:buClr>
              <a:buSzPts val="3200"/>
              <a:buFont typeface="Arial"/>
              <a:buNone/>
            </a:pPr>
            <a:r>
              <a:rPr lang="en-IN" sz="2400" b="1" i="0" u="none" strike="noStrike" cap="none" dirty="0">
                <a:solidFill>
                  <a:schemeClr val="dk1"/>
                </a:solidFill>
                <a:latin typeface="Arial"/>
                <a:ea typeface="Arial"/>
                <a:cs typeface="Arial"/>
                <a:sym typeface="Arial"/>
              </a:rPr>
              <a:t>When?</a:t>
            </a:r>
            <a:r>
              <a:rPr lang="en-IN" sz="2800" b="1" i="0" u="none" strike="noStrike" cap="none" dirty="0">
                <a:solidFill>
                  <a:schemeClr val="dk1"/>
                </a:solidFill>
                <a:latin typeface="Arial"/>
                <a:ea typeface="Arial"/>
                <a:cs typeface="Arial"/>
                <a:sym typeface="Arial"/>
              </a:rPr>
              <a:t> </a:t>
            </a:r>
          </a:p>
          <a:p>
            <a:pPr marL="285750" marR="0" lvl="0" indent="-285750" algn="l" rtl="0">
              <a:lnSpc>
                <a:spcPct val="100000"/>
              </a:lnSpc>
              <a:spcBef>
                <a:spcPts val="0"/>
              </a:spcBef>
              <a:spcAft>
                <a:spcPts val="0"/>
              </a:spcAft>
              <a:buClr>
                <a:srgbClr val="000000"/>
              </a:buClr>
              <a:buSzPct val="100000"/>
              <a:buFont typeface="Arial" panose="020B0604020202020204" pitchFamily="34" charset="0"/>
              <a:buChar char="•"/>
            </a:pPr>
            <a:r>
              <a:rPr lang="en-IN" sz="1800" b="0" i="0" u="none" strike="noStrike" cap="none" dirty="0">
                <a:solidFill>
                  <a:schemeClr val="dk1"/>
                </a:solidFill>
                <a:latin typeface="Arial"/>
                <a:ea typeface="Arial"/>
                <a:cs typeface="Arial"/>
                <a:sym typeface="Arial"/>
              </a:rPr>
              <a:t>Persons with disabilities to participate in all processes at every phase of Food Security &amp; Nutrition programming.</a:t>
            </a:r>
          </a:p>
          <a:p>
            <a:pPr marL="0" marR="0" lvl="0" indent="0" algn="ctr" rtl="0">
              <a:lnSpc>
                <a:spcPct val="100000"/>
              </a:lnSpc>
              <a:spcBef>
                <a:spcPts val="0"/>
              </a:spcBef>
              <a:spcAft>
                <a:spcPts val="0"/>
              </a:spcAft>
              <a:buClr>
                <a:srgbClr val="000000"/>
              </a:buClr>
              <a:buSzPts val="3200"/>
              <a:buFont typeface="Arial"/>
              <a:buNone/>
            </a:pPr>
            <a:endParaRPr lang="en-IN" sz="3200" b="1" i="0" u="none" strike="noStrike" cap="none" dirty="0">
              <a:solidFill>
                <a:schemeClr val="dk1"/>
              </a:solidFill>
              <a:latin typeface="Arial"/>
              <a:ea typeface="Arial"/>
              <a:cs typeface="Arial"/>
              <a:sym typeface="Arial"/>
            </a:endParaRPr>
          </a:p>
        </p:txBody>
      </p:sp>
      <p:sp>
        <p:nvSpPr>
          <p:cNvPr id="14" name="Foliennummernplatzhalter 13">
            <a:extLst>
              <a:ext uri="{FF2B5EF4-FFF2-40B4-BE49-F238E27FC236}">
                <a16:creationId xmlns:a16="http://schemas.microsoft.com/office/drawing/2014/main" id="{8B8AF03B-A0BA-8834-A253-8A6FE9C9B4C2}"/>
              </a:ext>
            </a:extLst>
          </p:cNvPr>
          <p:cNvSpPr>
            <a:spLocks noGrp="1"/>
          </p:cNvSpPr>
          <p:nvPr>
            <p:ph type="sldNum" sz="quarter" idx="12"/>
          </p:nvPr>
        </p:nvSpPr>
        <p:spPr/>
        <p:txBody>
          <a:bodyPr/>
          <a:lstStyle/>
          <a:p>
            <a:fld id="{FBC7A862-7147-4493-B488-4E46DC49905D}" type="slidenum">
              <a:rPr lang="de-DE" smtClean="0"/>
              <a:t>20</a:t>
            </a:fld>
            <a:endParaRPr lang="de-DE"/>
          </a:p>
        </p:txBody>
      </p:sp>
    </p:spTree>
    <p:extLst>
      <p:ext uri="{BB962C8B-B14F-4D97-AF65-F5344CB8AC3E}">
        <p14:creationId xmlns:p14="http://schemas.microsoft.com/office/powerpoint/2010/main" val="38014886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433B5D-F6A7-4F4E-7DE2-ABEC3DE6CDE9}"/>
              </a:ext>
            </a:extLst>
          </p:cNvPr>
          <p:cNvSpPr>
            <a:spLocks noGrp="1"/>
          </p:cNvSpPr>
          <p:nvPr>
            <p:ph type="title"/>
          </p:nvPr>
        </p:nvSpPr>
        <p:spPr/>
        <p:txBody>
          <a:bodyPr>
            <a:normAutofit fontScale="90000"/>
          </a:bodyPr>
          <a:lstStyle/>
          <a:p>
            <a:r>
              <a:rPr lang="en-IN" dirty="0">
                <a:solidFill>
                  <a:schemeClr val="dk1"/>
                </a:solidFill>
                <a:latin typeface="Arial"/>
                <a:ea typeface="Arial"/>
                <a:cs typeface="Arial"/>
                <a:sym typeface="Arial"/>
              </a:rPr>
              <a:t>3 Key Actions for Food Security &amp; Nutrition Actors</a:t>
            </a:r>
            <a:endParaRPr lang="en-IN" dirty="0"/>
          </a:p>
        </p:txBody>
      </p:sp>
      <p:sp>
        <p:nvSpPr>
          <p:cNvPr id="7" name="Flussdiagramm: Verbinder zu einer anderen Seite 6">
            <a:extLst>
              <a:ext uri="{FF2B5EF4-FFF2-40B4-BE49-F238E27FC236}">
                <a16:creationId xmlns:a16="http://schemas.microsoft.com/office/drawing/2014/main" id="{10D032C5-CFC6-7FD7-94AF-CCDD4E3BF402}"/>
              </a:ext>
            </a:extLst>
          </p:cNvPr>
          <p:cNvSpPr/>
          <p:nvPr/>
        </p:nvSpPr>
        <p:spPr>
          <a:xfrm>
            <a:off x="4749111" y="1373850"/>
            <a:ext cx="2693778" cy="2220688"/>
          </a:xfrm>
          <a:prstGeom prst="flowChartOffpageConnector">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lnSpc>
                <a:spcPct val="90000"/>
              </a:lnSpc>
              <a:spcBef>
                <a:spcPts val="1600"/>
              </a:spcBef>
              <a:buClr>
                <a:srgbClr val="C41401"/>
              </a:buClr>
              <a:buSzPts val="2000"/>
            </a:pPr>
            <a:r>
              <a:rPr lang="en-IN" sz="2000" b="1" dirty="0">
                <a:solidFill>
                  <a:srgbClr val="C41401"/>
                </a:solidFill>
                <a:latin typeface="Arial"/>
                <a:ea typeface="Arial"/>
                <a:cs typeface="Arial"/>
              </a:rPr>
              <a:t>Ensure </a:t>
            </a:r>
            <a:br>
              <a:rPr lang="en-IN" sz="2000" b="1" dirty="0">
                <a:solidFill>
                  <a:srgbClr val="C41401"/>
                </a:solidFill>
                <a:latin typeface="Arial"/>
                <a:ea typeface="Arial"/>
                <a:cs typeface="Arial"/>
              </a:rPr>
            </a:br>
            <a:r>
              <a:rPr lang="en-IN" sz="2000" b="1" dirty="0">
                <a:solidFill>
                  <a:srgbClr val="C41401"/>
                </a:solidFill>
                <a:latin typeface="Arial"/>
                <a:ea typeface="Arial"/>
                <a:cs typeface="Arial"/>
              </a:rPr>
              <a:t>Meaningful participation</a:t>
            </a:r>
            <a:endParaRPr lang="en-IN" sz="1800" b="1" dirty="0">
              <a:solidFill>
                <a:srgbClr val="C41401"/>
              </a:solidFill>
              <a:latin typeface="Arial"/>
              <a:ea typeface="Arial"/>
              <a:cs typeface="Arial"/>
            </a:endParaRPr>
          </a:p>
        </p:txBody>
      </p:sp>
      <p:sp>
        <p:nvSpPr>
          <p:cNvPr id="9" name="Textfeld 8">
            <a:extLst>
              <a:ext uri="{FF2B5EF4-FFF2-40B4-BE49-F238E27FC236}">
                <a16:creationId xmlns:a16="http://schemas.microsoft.com/office/drawing/2014/main" id="{9E408B81-9706-9B98-8F04-9B3C964FB0C2}"/>
              </a:ext>
            </a:extLst>
          </p:cNvPr>
          <p:cNvSpPr txBox="1"/>
          <p:nvPr/>
        </p:nvSpPr>
        <p:spPr>
          <a:xfrm>
            <a:off x="838200" y="4030662"/>
            <a:ext cx="3353562" cy="2519088"/>
          </a:xfrm>
          <a:prstGeom prst="rect">
            <a:avLst/>
          </a:prstGeom>
          <a:solidFill>
            <a:srgbClr val="0070C0"/>
          </a:solidFill>
        </p:spPr>
        <p:txBody>
          <a:bodyPr wrap="square">
            <a:spAutoFit/>
          </a:bodyPr>
          <a:lstStyle/>
          <a:p>
            <a:pPr marL="0" marR="0" lvl="0" indent="0" algn="ctr" rtl="0">
              <a:lnSpc>
                <a:spcPct val="114000"/>
              </a:lnSpc>
              <a:spcBef>
                <a:spcPts val="0"/>
              </a:spcBef>
              <a:spcAft>
                <a:spcPts val="0"/>
              </a:spcAft>
              <a:buClr>
                <a:srgbClr val="000000"/>
              </a:buClr>
              <a:buSzPts val="2400"/>
              <a:buFont typeface="Arial"/>
              <a:buNone/>
            </a:pPr>
            <a:r>
              <a:rPr lang="en-IN" sz="2000" b="0" i="0" u="none" strike="noStrike" cap="none" dirty="0">
                <a:solidFill>
                  <a:schemeClr val="lt1"/>
                </a:solidFill>
                <a:latin typeface="Arial"/>
                <a:ea typeface="Arial"/>
                <a:cs typeface="Arial"/>
                <a:sym typeface="Arial"/>
              </a:rPr>
              <a:t>Actively involve persons with disabilities, their families, and OPDs at all stages of Food Security &amp; Nutrition programmes to identify barriers and enablers.</a:t>
            </a:r>
            <a:endParaRPr lang="en-IN" sz="2000" b="0" i="0" u="none" strike="noStrike" cap="none" dirty="0">
              <a:solidFill>
                <a:srgbClr val="000000"/>
              </a:solidFill>
              <a:latin typeface="Arial"/>
              <a:ea typeface="Arial"/>
              <a:cs typeface="Arial"/>
              <a:sym typeface="Arial"/>
            </a:endParaRPr>
          </a:p>
        </p:txBody>
      </p:sp>
      <p:sp>
        <p:nvSpPr>
          <p:cNvPr id="11" name="Textfeld 10">
            <a:extLst>
              <a:ext uri="{FF2B5EF4-FFF2-40B4-BE49-F238E27FC236}">
                <a16:creationId xmlns:a16="http://schemas.microsoft.com/office/drawing/2014/main" id="{DB3A9E1A-76D3-C05D-23BA-C60590D77F2B}"/>
              </a:ext>
            </a:extLst>
          </p:cNvPr>
          <p:cNvSpPr txBox="1"/>
          <p:nvPr/>
        </p:nvSpPr>
        <p:spPr>
          <a:xfrm>
            <a:off x="4418078" y="4030662"/>
            <a:ext cx="3582162" cy="1115626"/>
          </a:xfrm>
          <a:prstGeom prst="rect">
            <a:avLst/>
          </a:prstGeom>
          <a:solidFill>
            <a:srgbClr val="0070C0"/>
          </a:solidFill>
        </p:spPr>
        <p:txBody>
          <a:bodyPr wrap="square">
            <a:spAutoFit/>
          </a:bodyPr>
          <a:lstStyle/>
          <a:p>
            <a:pPr marL="0" marR="0" lvl="0" indent="0" algn="ctr" rtl="0">
              <a:lnSpc>
                <a:spcPct val="114000"/>
              </a:lnSpc>
              <a:spcBef>
                <a:spcPts val="0"/>
              </a:spcBef>
              <a:spcAft>
                <a:spcPts val="0"/>
              </a:spcAft>
              <a:buClr>
                <a:srgbClr val="000000"/>
              </a:buClr>
              <a:buSzPts val="2400"/>
              <a:buFont typeface="Arial"/>
              <a:buNone/>
            </a:pPr>
            <a:r>
              <a:rPr lang="en-IN" sz="2000" b="0" i="0" u="none" strike="noStrike" cap="none" dirty="0">
                <a:solidFill>
                  <a:schemeClr val="lt1"/>
                </a:solidFill>
                <a:latin typeface="Arial"/>
                <a:ea typeface="Arial"/>
                <a:cs typeface="Arial"/>
                <a:sym typeface="Arial"/>
              </a:rPr>
              <a:t>Ensure equitable representation of persons with disabilities.</a:t>
            </a:r>
            <a:endParaRPr lang="en-IN" sz="2000" b="0" i="0" u="none" strike="noStrike" cap="none" dirty="0">
              <a:solidFill>
                <a:srgbClr val="000000"/>
              </a:solidFill>
              <a:latin typeface="Arial"/>
              <a:ea typeface="Arial"/>
              <a:cs typeface="Arial"/>
              <a:sym typeface="Arial"/>
            </a:endParaRPr>
          </a:p>
        </p:txBody>
      </p:sp>
      <p:sp>
        <p:nvSpPr>
          <p:cNvPr id="13" name="Textfeld 12">
            <a:extLst>
              <a:ext uri="{FF2B5EF4-FFF2-40B4-BE49-F238E27FC236}">
                <a16:creationId xmlns:a16="http://schemas.microsoft.com/office/drawing/2014/main" id="{95DED925-D6FD-0D30-CA86-7F8D8D68B053}"/>
              </a:ext>
            </a:extLst>
          </p:cNvPr>
          <p:cNvSpPr txBox="1"/>
          <p:nvPr/>
        </p:nvSpPr>
        <p:spPr>
          <a:xfrm>
            <a:off x="8226556" y="4030662"/>
            <a:ext cx="3170682" cy="1817357"/>
          </a:xfrm>
          <a:prstGeom prst="rect">
            <a:avLst/>
          </a:prstGeom>
          <a:solidFill>
            <a:srgbClr val="0070C0"/>
          </a:solidFill>
        </p:spPr>
        <p:txBody>
          <a:bodyPr wrap="square">
            <a:spAutoFit/>
          </a:bodyPr>
          <a:lstStyle/>
          <a:p>
            <a:pPr marL="0" marR="0" lvl="0" indent="0" algn="ctr" rtl="0">
              <a:lnSpc>
                <a:spcPct val="114000"/>
              </a:lnSpc>
              <a:spcBef>
                <a:spcPts val="0"/>
              </a:spcBef>
              <a:spcAft>
                <a:spcPts val="0"/>
              </a:spcAft>
              <a:buClr>
                <a:srgbClr val="000000"/>
              </a:buClr>
              <a:buSzPts val="2400"/>
              <a:buFont typeface="Arial"/>
              <a:buNone/>
            </a:pPr>
            <a:r>
              <a:rPr lang="en-IN" sz="2000" b="0" i="0" u="none" strike="noStrike" cap="none" dirty="0">
                <a:solidFill>
                  <a:schemeClr val="lt1"/>
                </a:solidFill>
                <a:latin typeface="Arial"/>
                <a:ea typeface="Arial"/>
                <a:cs typeface="Arial"/>
                <a:sym typeface="Arial"/>
              </a:rPr>
              <a:t>Recognize that adequate nutrition enables persons with disabilities to participate equally in society.</a:t>
            </a:r>
            <a:endParaRPr lang="en-IN" sz="2000" b="0" i="0" u="none" strike="noStrike" cap="none" dirty="0">
              <a:solidFill>
                <a:srgbClr val="000000"/>
              </a:solidFill>
              <a:latin typeface="Arial"/>
              <a:ea typeface="Arial"/>
              <a:cs typeface="Arial"/>
              <a:sym typeface="Arial"/>
            </a:endParaRPr>
          </a:p>
        </p:txBody>
      </p:sp>
      <p:sp>
        <p:nvSpPr>
          <p:cNvPr id="14" name="Foliennummernplatzhalter 13">
            <a:extLst>
              <a:ext uri="{FF2B5EF4-FFF2-40B4-BE49-F238E27FC236}">
                <a16:creationId xmlns:a16="http://schemas.microsoft.com/office/drawing/2014/main" id="{DA15B1B8-83FF-D6DD-4696-8BEDC64A348E}"/>
              </a:ext>
            </a:extLst>
          </p:cNvPr>
          <p:cNvSpPr>
            <a:spLocks noGrp="1"/>
          </p:cNvSpPr>
          <p:nvPr>
            <p:ph type="sldNum" sz="quarter" idx="12"/>
          </p:nvPr>
        </p:nvSpPr>
        <p:spPr/>
        <p:txBody>
          <a:bodyPr/>
          <a:lstStyle/>
          <a:p>
            <a:fld id="{FBC7A862-7147-4493-B488-4E46DC49905D}" type="slidenum">
              <a:rPr lang="de-DE" smtClean="0"/>
              <a:t>21</a:t>
            </a:fld>
            <a:endParaRPr lang="de-DE"/>
          </a:p>
        </p:txBody>
      </p:sp>
    </p:spTree>
    <p:extLst>
      <p:ext uri="{BB962C8B-B14F-4D97-AF65-F5344CB8AC3E}">
        <p14:creationId xmlns:p14="http://schemas.microsoft.com/office/powerpoint/2010/main" val="23826509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30A262-AB64-2BA6-38A9-47CB26A58530}"/>
              </a:ext>
            </a:extLst>
          </p:cNvPr>
          <p:cNvSpPr>
            <a:spLocks noGrp="1"/>
          </p:cNvSpPr>
          <p:nvPr>
            <p:ph type="title"/>
          </p:nvPr>
        </p:nvSpPr>
        <p:spPr/>
        <p:txBody>
          <a:bodyPr/>
          <a:lstStyle/>
          <a:p>
            <a:pPr algn="ctr"/>
            <a:r>
              <a:rPr lang="en-US" dirty="0">
                <a:solidFill>
                  <a:srgbClr val="000000"/>
                </a:solidFill>
              </a:rPr>
              <a:t>What is Meaningful Participation?</a:t>
            </a:r>
            <a:endParaRPr lang="en-IN" dirty="0"/>
          </a:p>
        </p:txBody>
      </p:sp>
      <p:sp>
        <p:nvSpPr>
          <p:cNvPr id="9" name="Textfeld 8">
            <a:extLst>
              <a:ext uri="{FF2B5EF4-FFF2-40B4-BE49-F238E27FC236}">
                <a16:creationId xmlns:a16="http://schemas.microsoft.com/office/drawing/2014/main" id="{77315B11-AD3A-1B7B-6B9A-762FA3BBE6A6}"/>
              </a:ext>
            </a:extLst>
          </p:cNvPr>
          <p:cNvSpPr txBox="1"/>
          <p:nvPr/>
        </p:nvSpPr>
        <p:spPr>
          <a:xfrm>
            <a:off x="1099947" y="1719104"/>
            <a:ext cx="9992106" cy="523220"/>
          </a:xfrm>
          <a:prstGeom prst="rect">
            <a:avLst/>
          </a:prstGeom>
          <a:noFill/>
        </p:spPr>
        <p:txBody>
          <a:bodyPr wrap="square">
            <a:spAutoFit/>
          </a:bodyPr>
          <a:lstStyle/>
          <a:p>
            <a:pPr marL="0" marR="0" lvl="0" indent="0" algn="ctr" rtl="0">
              <a:lnSpc>
                <a:spcPct val="100000"/>
              </a:lnSpc>
              <a:spcBef>
                <a:spcPts val="0"/>
              </a:spcBef>
              <a:spcAft>
                <a:spcPts val="0"/>
              </a:spcAft>
              <a:buClr>
                <a:srgbClr val="000000"/>
              </a:buClr>
              <a:buSzPts val="2800"/>
              <a:buFont typeface="Arial"/>
              <a:buNone/>
            </a:pPr>
            <a:r>
              <a:rPr lang="en-IN" sz="2800" b="1" i="0" u="none" strike="noStrike" cap="none" dirty="0">
                <a:solidFill>
                  <a:srgbClr val="C41401"/>
                </a:solidFill>
                <a:latin typeface="Arial"/>
                <a:ea typeface="Arial"/>
                <a:cs typeface="Arial"/>
                <a:sym typeface="Arial"/>
              </a:rPr>
              <a:t>Participation should be active, voluntary and meaningful!</a:t>
            </a:r>
            <a:endParaRPr lang="en-IN" sz="2800" b="0" i="0" u="none" strike="noStrike" cap="none" dirty="0">
              <a:solidFill>
                <a:srgbClr val="C41401"/>
              </a:solidFill>
              <a:latin typeface="Arial"/>
              <a:ea typeface="Arial"/>
              <a:cs typeface="Arial"/>
              <a:sym typeface="Arial"/>
            </a:endParaRPr>
          </a:p>
        </p:txBody>
      </p:sp>
      <p:sp>
        <p:nvSpPr>
          <p:cNvPr id="11" name="Textfeld 10">
            <a:extLst>
              <a:ext uri="{FF2B5EF4-FFF2-40B4-BE49-F238E27FC236}">
                <a16:creationId xmlns:a16="http://schemas.microsoft.com/office/drawing/2014/main" id="{D80C228D-D684-DB5D-6B8C-584D359EB49B}"/>
              </a:ext>
            </a:extLst>
          </p:cNvPr>
          <p:cNvSpPr txBox="1"/>
          <p:nvPr/>
        </p:nvSpPr>
        <p:spPr>
          <a:xfrm>
            <a:off x="2183511" y="2721114"/>
            <a:ext cx="7824978" cy="2469972"/>
          </a:xfrm>
          <a:prstGeom prst="rect">
            <a:avLst/>
          </a:prstGeom>
          <a:solidFill>
            <a:srgbClr val="0070C0"/>
          </a:solidFill>
        </p:spPr>
        <p:txBody>
          <a:bodyPr wrap="square">
            <a:spAutoFit/>
          </a:bodyPr>
          <a:lstStyle/>
          <a:p>
            <a:pPr marL="0" marR="0" lvl="0" indent="0" algn="ctr" rtl="0">
              <a:lnSpc>
                <a:spcPct val="114000"/>
              </a:lnSpc>
              <a:spcBef>
                <a:spcPts val="0"/>
              </a:spcBef>
              <a:spcAft>
                <a:spcPts val="1200"/>
              </a:spcAft>
              <a:buClr>
                <a:srgbClr val="000000"/>
              </a:buClr>
              <a:buSzPts val="2400"/>
              <a:buFont typeface="Arial"/>
              <a:buNone/>
            </a:pPr>
            <a:r>
              <a:rPr lang="en-IN" sz="2400" b="1" i="0" u="none" strike="noStrike" cap="none" dirty="0">
                <a:solidFill>
                  <a:schemeClr val="lt1"/>
                </a:solidFill>
                <a:latin typeface="Arial"/>
                <a:ea typeface="Arial"/>
                <a:cs typeface="Arial"/>
                <a:sym typeface="Arial"/>
              </a:rPr>
              <a:t>Token participation is not meaningful</a:t>
            </a:r>
            <a:r>
              <a:rPr lang="en-IN" sz="2400" b="0" i="0" u="none" strike="noStrike" cap="none" dirty="0">
                <a:solidFill>
                  <a:schemeClr val="lt1"/>
                </a:solidFill>
                <a:latin typeface="Arial"/>
                <a:ea typeface="Arial"/>
                <a:cs typeface="Arial"/>
                <a:sym typeface="Arial"/>
              </a:rPr>
              <a:t>. </a:t>
            </a:r>
          </a:p>
          <a:p>
            <a:pPr marL="0" marR="0" lvl="0" indent="0" algn="ctr" rtl="0">
              <a:lnSpc>
                <a:spcPct val="114000"/>
              </a:lnSpc>
              <a:spcBef>
                <a:spcPts val="0"/>
              </a:spcBef>
              <a:spcAft>
                <a:spcPts val="1200"/>
              </a:spcAft>
              <a:buClr>
                <a:srgbClr val="000000"/>
              </a:buClr>
              <a:buSzPts val="2400"/>
              <a:buFont typeface="Arial"/>
              <a:buNone/>
            </a:pPr>
            <a:r>
              <a:rPr lang="en-IN" sz="2400" b="0" i="0" u="none" strike="noStrike" cap="none" dirty="0">
                <a:solidFill>
                  <a:schemeClr val="lt1"/>
                </a:solidFill>
                <a:latin typeface="Arial"/>
                <a:ea typeface="Arial"/>
                <a:cs typeface="Arial"/>
                <a:sym typeface="Arial"/>
              </a:rPr>
              <a:t>Meaningful participation is about </a:t>
            </a:r>
            <a:r>
              <a:rPr lang="en-IN" sz="2400" b="1" i="0" u="none" strike="noStrike" cap="none" dirty="0">
                <a:solidFill>
                  <a:schemeClr val="lt1"/>
                </a:solidFill>
                <a:latin typeface="Arial"/>
                <a:ea typeface="Arial"/>
                <a:cs typeface="Arial"/>
                <a:sym typeface="Arial"/>
              </a:rPr>
              <a:t>more than expressing an opinion</a:t>
            </a:r>
            <a:r>
              <a:rPr lang="en-IN" sz="2400" b="0" i="0" u="none" strike="noStrike" cap="none" dirty="0">
                <a:solidFill>
                  <a:schemeClr val="lt1"/>
                </a:solidFill>
                <a:latin typeface="Arial"/>
                <a:ea typeface="Arial"/>
                <a:cs typeface="Arial"/>
                <a:sym typeface="Arial"/>
              </a:rPr>
              <a:t>.</a:t>
            </a:r>
          </a:p>
          <a:p>
            <a:pPr marL="0" marR="0" lvl="0" indent="0" algn="ctr" rtl="0">
              <a:lnSpc>
                <a:spcPct val="114000"/>
              </a:lnSpc>
              <a:spcBef>
                <a:spcPts val="0"/>
              </a:spcBef>
              <a:spcAft>
                <a:spcPts val="1200"/>
              </a:spcAft>
              <a:buClr>
                <a:srgbClr val="000000"/>
              </a:buClr>
              <a:buSzPts val="2400"/>
              <a:buFont typeface="Arial"/>
              <a:buNone/>
            </a:pPr>
            <a:r>
              <a:rPr lang="en-IN" sz="2400" b="0" i="0" u="none" strike="noStrike" cap="none" dirty="0">
                <a:solidFill>
                  <a:schemeClr val="lt1"/>
                </a:solidFill>
                <a:latin typeface="Arial"/>
                <a:ea typeface="Arial"/>
                <a:cs typeface="Arial"/>
                <a:sym typeface="Arial"/>
              </a:rPr>
              <a:t>The views expressed must be able to </a:t>
            </a:r>
            <a:r>
              <a:rPr lang="en-IN" sz="2400" b="1" i="0" u="none" strike="noStrike" cap="none" dirty="0">
                <a:solidFill>
                  <a:schemeClr val="lt1"/>
                </a:solidFill>
                <a:latin typeface="Arial"/>
                <a:ea typeface="Arial"/>
                <a:cs typeface="Arial"/>
                <a:sym typeface="Arial"/>
              </a:rPr>
              <a:t>influence both the process and the outcome of decision-making</a:t>
            </a:r>
            <a:r>
              <a:rPr lang="en-IN" sz="2400" b="0" i="0" u="none" strike="noStrike" cap="none" dirty="0">
                <a:solidFill>
                  <a:schemeClr val="lt1"/>
                </a:solidFill>
                <a:latin typeface="Arial"/>
                <a:ea typeface="Arial"/>
                <a:cs typeface="Arial"/>
                <a:sym typeface="Arial"/>
              </a:rPr>
              <a:t>.</a:t>
            </a:r>
            <a:endParaRPr lang="en-IN" sz="1400" b="0" i="0" u="none" strike="noStrike" cap="none" dirty="0">
              <a:solidFill>
                <a:srgbClr val="000000"/>
              </a:solidFill>
              <a:latin typeface="Arial"/>
              <a:ea typeface="Arial"/>
              <a:cs typeface="Arial"/>
              <a:sym typeface="Arial"/>
            </a:endParaRPr>
          </a:p>
        </p:txBody>
      </p:sp>
      <p:sp>
        <p:nvSpPr>
          <p:cNvPr id="12" name="Foliennummernplatzhalter 11">
            <a:extLst>
              <a:ext uri="{FF2B5EF4-FFF2-40B4-BE49-F238E27FC236}">
                <a16:creationId xmlns:a16="http://schemas.microsoft.com/office/drawing/2014/main" id="{F48FBB51-AEBD-3FA2-CA69-BE9C00820B49}"/>
              </a:ext>
            </a:extLst>
          </p:cNvPr>
          <p:cNvSpPr>
            <a:spLocks noGrp="1"/>
          </p:cNvSpPr>
          <p:nvPr>
            <p:ph type="sldNum" sz="quarter" idx="12"/>
          </p:nvPr>
        </p:nvSpPr>
        <p:spPr/>
        <p:txBody>
          <a:bodyPr/>
          <a:lstStyle/>
          <a:p>
            <a:fld id="{FBC7A862-7147-4493-B488-4E46DC49905D}" type="slidenum">
              <a:rPr lang="de-DE" smtClean="0"/>
              <a:t>22</a:t>
            </a:fld>
            <a:endParaRPr lang="de-DE"/>
          </a:p>
        </p:txBody>
      </p:sp>
    </p:spTree>
    <p:extLst>
      <p:ext uri="{BB962C8B-B14F-4D97-AF65-F5344CB8AC3E}">
        <p14:creationId xmlns:p14="http://schemas.microsoft.com/office/powerpoint/2010/main" val="25749848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611B137-CC88-FE5C-559D-48187C63D360}"/>
              </a:ext>
            </a:extLst>
          </p:cNvPr>
          <p:cNvSpPr>
            <a:spLocks noGrp="1"/>
          </p:cNvSpPr>
          <p:nvPr>
            <p:ph type="title"/>
          </p:nvPr>
        </p:nvSpPr>
        <p:spPr>
          <a:xfrm>
            <a:off x="838200" y="68986"/>
            <a:ext cx="10515600" cy="1058233"/>
          </a:xfrm>
        </p:spPr>
        <p:txBody>
          <a:bodyPr>
            <a:normAutofit/>
          </a:bodyPr>
          <a:lstStyle/>
          <a:p>
            <a:r>
              <a:rPr lang="en-US" dirty="0">
                <a:solidFill>
                  <a:srgbClr val="000000"/>
                </a:solidFill>
                <a:latin typeface="Arial"/>
                <a:ea typeface="Arial"/>
                <a:cs typeface="Arial"/>
                <a:sym typeface="Arial"/>
              </a:rPr>
              <a:t>Participation </a:t>
            </a:r>
            <a:r>
              <a:rPr lang="en-US" dirty="0">
                <a:solidFill>
                  <a:srgbClr val="00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6"/>
                  </a:ext>
                </a:extLst>
              </a:rPr>
              <a:t>Ladder</a:t>
            </a:r>
            <a:endParaRPr lang="en-IN" dirty="0"/>
          </a:p>
        </p:txBody>
      </p:sp>
      <p:pic>
        <p:nvPicPr>
          <p:cNvPr id="7" name="Grafik 6" descr="Stair-step diagram illustrating increasing levels of participation and decision-making. The progression begins with being allowed to join under rules set by others, followed by attending meetings, speaking up, being listened to, influencing decisions, making decisions, and ultimately setting one's own rules. A red arrow highlights the movement from token participation to active participation and then to decision-making. The highest level is labeled 'Ownership and control,' emphasizing full authority and self-determination. The diagram shows participation as a continuum that progresses from limited involvement to meaningful influence and leadership. Explanations of each level follow.">
            <a:extLst>
              <a:ext uri="{FF2B5EF4-FFF2-40B4-BE49-F238E27FC236}">
                <a16:creationId xmlns:a16="http://schemas.microsoft.com/office/drawing/2014/main" id="{DAE4CF5F-178A-52C3-AC33-E6BB255DDA88}"/>
              </a:ext>
            </a:extLst>
          </p:cNvPr>
          <p:cNvPicPr>
            <a:picLocks noChangeAspect="1"/>
          </p:cNvPicPr>
          <p:nvPr/>
        </p:nvPicPr>
        <p:blipFill>
          <a:blip r:embed="rId3"/>
          <a:stretch>
            <a:fillRect/>
          </a:stretch>
        </p:blipFill>
        <p:spPr>
          <a:xfrm>
            <a:off x="1385230" y="1127219"/>
            <a:ext cx="9421540" cy="5525271"/>
          </a:xfrm>
          <a:prstGeom prst="rect">
            <a:avLst/>
          </a:prstGeom>
        </p:spPr>
      </p:pic>
      <p:sp>
        <p:nvSpPr>
          <p:cNvPr id="8" name="Foliennummernplatzhalter 7">
            <a:extLst>
              <a:ext uri="{FF2B5EF4-FFF2-40B4-BE49-F238E27FC236}">
                <a16:creationId xmlns:a16="http://schemas.microsoft.com/office/drawing/2014/main" id="{604CA573-CF55-1DF7-9741-8EDE50C1631C}"/>
              </a:ext>
            </a:extLst>
          </p:cNvPr>
          <p:cNvSpPr>
            <a:spLocks noGrp="1"/>
          </p:cNvSpPr>
          <p:nvPr>
            <p:ph type="sldNum" sz="quarter" idx="12"/>
          </p:nvPr>
        </p:nvSpPr>
        <p:spPr/>
        <p:txBody>
          <a:bodyPr/>
          <a:lstStyle/>
          <a:p>
            <a:fld id="{FBC7A862-7147-4493-B488-4E46DC49905D}" type="slidenum">
              <a:rPr lang="de-DE" smtClean="0"/>
              <a:t>23</a:t>
            </a:fld>
            <a:endParaRPr lang="de-DE"/>
          </a:p>
        </p:txBody>
      </p:sp>
    </p:spTree>
    <p:extLst>
      <p:ext uri="{BB962C8B-B14F-4D97-AF65-F5344CB8AC3E}">
        <p14:creationId xmlns:p14="http://schemas.microsoft.com/office/powerpoint/2010/main" val="14063269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6C5D6A9-7348-0D5E-B8C9-B1F8B17F0524}"/>
              </a:ext>
            </a:extLst>
          </p:cNvPr>
          <p:cNvSpPr>
            <a:spLocks noGrp="1"/>
          </p:cNvSpPr>
          <p:nvPr>
            <p:ph type="title"/>
          </p:nvPr>
        </p:nvSpPr>
        <p:spPr/>
        <p:txBody>
          <a:bodyPr>
            <a:normAutofit/>
          </a:bodyPr>
          <a:lstStyle/>
          <a:p>
            <a:r>
              <a:rPr lang="en-US" dirty="0">
                <a:latin typeface="Arial"/>
                <a:ea typeface="Arial"/>
                <a:cs typeface="Arial"/>
                <a:sym typeface="Arial"/>
              </a:rPr>
              <a:t>Share your experiences …</a:t>
            </a:r>
            <a:endParaRPr lang="en-IN" dirty="0"/>
          </a:p>
        </p:txBody>
      </p:sp>
      <p:pic>
        <p:nvPicPr>
          <p:cNvPr id="9" name="Grafik 8" descr="Programme management circle as a continuous and iterative process. At the center of the diagram are the functions 'Coordination' and 'Information Management,' which support all activities. Surrounding the center is a circular sequence of connected arrows representing ongoing preparedness actions. Around the outer ring are five key components of the cycle: Needs Assessment and Analysis, Strategic Planning, Resource Mobilization, Implementation and Monitoring, and Operational Peer Review and Evaluation. The circular design emphasizes that preparedness is a continuous process in which each stage informs and strengthens the next. Explanations of each stage follow.">
            <a:extLst>
              <a:ext uri="{FF2B5EF4-FFF2-40B4-BE49-F238E27FC236}">
                <a16:creationId xmlns:a16="http://schemas.microsoft.com/office/drawing/2014/main" id="{1B72A8AD-4215-DC49-EB88-D1CF5C823589}"/>
              </a:ext>
            </a:extLst>
          </p:cNvPr>
          <p:cNvPicPr>
            <a:picLocks noChangeAspect="1"/>
          </p:cNvPicPr>
          <p:nvPr/>
        </p:nvPicPr>
        <p:blipFill>
          <a:blip r:embed="rId3"/>
          <a:stretch>
            <a:fillRect/>
          </a:stretch>
        </p:blipFill>
        <p:spPr>
          <a:xfrm>
            <a:off x="838200" y="1825625"/>
            <a:ext cx="5181600" cy="3707230"/>
          </a:xfrm>
          <a:prstGeom prst="rect">
            <a:avLst/>
          </a:prstGeom>
        </p:spPr>
      </p:pic>
      <p:sp>
        <p:nvSpPr>
          <p:cNvPr id="11" name="Textfeld 10">
            <a:extLst>
              <a:ext uri="{FF2B5EF4-FFF2-40B4-BE49-F238E27FC236}">
                <a16:creationId xmlns:a16="http://schemas.microsoft.com/office/drawing/2014/main" id="{8B4B4975-C072-BA11-A17A-814B33675949}"/>
              </a:ext>
            </a:extLst>
          </p:cNvPr>
          <p:cNvSpPr txBox="1"/>
          <p:nvPr/>
        </p:nvSpPr>
        <p:spPr>
          <a:xfrm>
            <a:off x="5563362" y="2241119"/>
            <a:ext cx="6094476" cy="1107996"/>
          </a:xfrm>
          <a:prstGeom prst="rect">
            <a:avLst/>
          </a:prstGeom>
          <a:noFill/>
        </p:spPr>
        <p:txBody>
          <a:bodyPr wrap="square">
            <a:spAutoFit/>
          </a:bodyPr>
          <a:lstStyle/>
          <a:p>
            <a:pPr marL="457200" marR="0" lvl="1" indent="0" algn="l" rtl="0">
              <a:lnSpc>
                <a:spcPct val="100000"/>
              </a:lnSpc>
              <a:spcBef>
                <a:spcPts val="0"/>
              </a:spcBef>
              <a:spcAft>
                <a:spcPts val="0"/>
              </a:spcAft>
              <a:buClr>
                <a:srgbClr val="000000"/>
              </a:buClr>
              <a:buSzPts val="1800"/>
              <a:buFont typeface="Arial"/>
              <a:buNone/>
            </a:pPr>
            <a:r>
              <a:rPr lang="en-IN" sz="2200" b="1" i="0" u="none" strike="noStrike" cap="none" dirty="0">
                <a:solidFill>
                  <a:srgbClr val="0070C0"/>
                </a:solidFill>
                <a:latin typeface="Arial"/>
                <a:ea typeface="Arial"/>
                <a:cs typeface="Arial"/>
                <a:sym typeface="Arial"/>
              </a:rPr>
              <a:t>What actions have you taken to enable and promote meaningful participation that worked well?</a:t>
            </a:r>
            <a:endParaRPr lang="en-IN" sz="2200" b="0" i="0" u="none" strike="noStrike" cap="none" dirty="0">
              <a:solidFill>
                <a:srgbClr val="000000"/>
              </a:solidFill>
              <a:latin typeface="Arial"/>
              <a:ea typeface="Arial"/>
              <a:cs typeface="Arial"/>
              <a:sym typeface="Arial"/>
            </a:endParaRPr>
          </a:p>
        </p:txBody>
      </p:sp>
      <p:sp>
        <p:nvSpPr>
          <p:cNvPr id="13" name="Textfeld 12">
            <a:extLst>
              <a:ext uri="{FF2B5EF4-FFF2-40B4-BE49-F238E27FC236}">
                <a16:creationId xmlns:a16="http://schemas.microsoft.com/office/drawing/2014/main" id="{6D5F9DA8-9567-EB4F-4CF8-8C4D58F04F72}"/>
              </a:ext>
            </a:extLst>
          </p:cNvPr>
          <p:cNvSpPr txBox="1"/>
          <p:nvPr/>
        </p:nvSpPr>
        <p:spPr>
          <a:xfrm>
            <a:off x="5563362" y="4166877"/>
            <a:ext cx="6135624" cy="769441"/>
          </a:xfrm>
          <a:prstGeom prst="rect">
            <a:avLst/>
          </a:prstGeom>
          <a:noFill/>
        </p:spPr>
        <p:txBody>
          <a:bodyPr wrap="square">
            <a:spAutoFit/>
          </a:bodyPr>
          <a:lstStyle/>
          <a:p>
            <a:pPr marL="457200" marR="0" lvl="1" indent="0" algn="l" rtl="0">
              <a:lnSpc>
                <a:spcPct val="100000"/>
              </a:lnSpc>
              <a:spcBef>
                <a:spcPts val="0"/>
              </a:spcBef>
              <a:spcAft>
                <a:spcPts val="0"/>
              </a:spcAft>
              <a:buClr>
                <a:srgbClr val="000000"/>
              </a:buClr>
              <a:buSzPts val="1800"/>
              <a:buFont typeface="Arial"/>
              <a:buNone/>
            </a:pPr>
            <a:r>
              <a:rPr lang="en-IN" sz="2200" b="1" i="0" u="none" strike="noStrike" cap="none" dirty="0">
                <a:solidFill>
                  <a:srgbClr val="C00000"/>
                </a:solidFill>
                <a:latin typeface="Arial"/>
                <a:ea typeface="Arial"/>
                <a:cs typeface="Arial"/>
                <a:sym typeface="Arial"/>
              </a:rPr>
              <a:t>Where did you find it challenging to achieve meaningful participation? Why?</a:t>
            </a:r>
            <a:endParaRPr lang="en-IN" sz="2200" b="0" i="0" u="none" strike="noStrike" cap="none" dirty="0">
              <a:solidFill>
                <a:srgbClr val="000000"/>
              </a:solidFill>
              <a:latin typeface="Arial"/>
              <a:ea typeface="Arial"/>
              <a:cs typeface="Arial"/>
              <a:sym typeface="Arial"/>
            </a:endParaRPr>
          </a:p>
        </p:txBody>
      </p:sp>
      <p:pic>
        <p:nvPicPr>
          <p:cNvPr id="15" name="Grafik 14">
            <a:extLst>
              <a:ext uri="{FF2B5EF4-FFF2-40B4-BE49-F238E27FC236}">
                <a16:creationId xmlns:a16="http://schemas.microsoft.com/office/drawing/2014/main" id="{6DBF8C84-5A0F-5DC3-F477-258C56CFF265}"/>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0520835" y="29751"/>
            <a:ext cx="1409897" cy="1552792"/>
          </a:xfrm>
          <a:prstGeom prst="rect">
            <a:avLst/>
          </a:prstGeom>
        </p:spPr>
      </p:pic>
      <p:sp>
        <p:nvSpPr>
          <p:cNvPr id="16" name="Foliennummernplatzhalter 15">
            <a:extLst>
              <a:ext uri="{FF2B5EF4-FFF2-40B4-BE49-F238E27FC236}">
                <a16:creationId xmlns:a16="http://schemas.microsoft.com/office/drawing/2014/main" id="{31D61D50-0FAD-9065-2325-66F755854B62}"/>
              </a:ext>
            </a:extLst>
          </p:cNvPr>
          <p:cNvSpPr>
            <a:spLocks noGrp="1"/>
          </p:cNvSpPr>
          <p:nvPr>
            <p:ph type="sldNum" sz="quarter" idx="12"/>
          </p:nvPr>
        </p:nvSpPr>
        <p:spPr/>
        <p:txBody>
          <a:bodyPr/>
          <a:lstStyle/>
          <a:p>
            <a:fld id="{FBC7A862-7147-4493-B488-4E46DC49905D}" type="slidenum">
              <a:rPr lang="de-DE" smtClean="0"/>
              <a:t>24</a:t>
            </a:fld>
            <a:endParaRPr lang="de-DE"/>
          </a:p>
        </p:txBody>
      </p:sp>
    </p:spTree>
    <p:extLst>
      <p:ext uri="{BB962C8B-B14F-4D97-AF65-F5344CB8AC3E}">
        <p14:creationId xmlns:p14="http://schemas.microsoft.com/office/powerpoint/2010/main" val="25960553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096B77-EF04-5F69-5333-F7F6C8CE5284}"/>
              </a:ext>
            </a:extLst>
          </p:cNvPr>
          <p:cNvSpPr>
            <a:spLocks noGrp="1"/>
          </p:cNvSpPr>
          <p:nvPr>
            <p:ph type="title"/>
          </p:nvPr>
        </p:nvSpPr>
        <p:spPr>
          <a:xfrm>
            <a:off x="828675" y="365125"/>
            <a:ext cx="10515600" cy="1058233"/>
          </a:xfrm>
        </p:spPr>
        <p:txBody>
          <a:bodyPr>
            <a:normAutofit/>
          </a:bodyPr>
          <a:lstStyle/>
          <a:p>
            <a:r>
              <a:rPr lang="en-US" dirty="0">
                <a:latin typeface="Arial"/>
                <a:ea typeface="Arial"/>
                <a:cs typeface="Arial"/>
                <a:sym typeface="Arial"/>
              </a:rPr>
              <a:t>Case Study Exercise</a:t>
            </a:r>
            <a:endParaRPr lang="en-IN" dirty="0"/>
          </a:p>
        </p:txBody>
      </p:sp>
      <p:pic>
        <p:nvPicPr>
          <p:cNvPr id="7" name="Grafik 6">
            <a:extLst>
              <a:ext uri="{FF2B5EF4-FFF2-40B4-BE49-F238E27FC236}">
                <a16:creationId xmlns:a16="http://schemas.microsoft.com/office/drawing/2014/main" id="{1F53AEEA-D3F1-D8EF-2082-1E9794440E2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520835" y="136525"/>
            <a:ext cx="1409897" cy="1552792"/>
          </a:xfrm>
          <a:prstGeom prst="rect">
            <a:avLst/>
          </a:prstGeom>
        </p:spPr>
      </p:pic>
      <p:sp>
        <p:nvSpPr>
          <p:cNvPr id="9" name="Textfeld 8">
            <a:extLst>
              <a:ext uri="{FF2B5EF4-FFF2-40B4-BE49-F238E27FC236}">
                <a16:creationId xmlns:a16="http://schemas.microsoft.com/office/drawing/2014/main" id="{B90A9F87-6098-A671-BAB1-1465A226C559}"/>
              </a:ext>
            </a:extLst>
          </p:cNvPr>
          <p:cNvSpPr txBox="1"/>
          <p:nvPr/>
        </p:nvSpPr>
        <p:spPr>
          <a:xfrm>
            <a:off x="828675" y="1689317"/>
            <a:ext cx="11158728" cy="1751057"/>
          </a:xfrm>
          <a:prstGeom prst="rect">
            <a:avLst/>
          </a:prstGeom>
          <a:noFill/>
          <a:ln>
            <a:noFill/>
          </a:ln>
        </p:spPr>
        <p:txBody>
          <a:bodyPr wrap="square">
            <a:spAutoFit/>
          </a:bodyPr>
          <a:lstStyle/>
          <a:p>
            <a:pPr marL="0" marR="0" lvl="0" indent="0" algn="l" rtl="0">
              <a:lnSpc>
                <a:spcPct val="100000"/>
              </a:lnSpc>
              <a:spcBef>
                <a:spcPts val="0"/>
              </a:spcBef>
              <a:spcAft>
                <a:spcPts val="600"/>
              </a:spcAft>
              <a:buClr>
                <a:srgbClr val="000000"/>
              </a:buClr>
              <a:buSzPts val="3200"/>
              <a:buFont typeface="Arial"/>
              <a:buNone/>
            </a:pPr>
            <a:r>
              <a:rPr lang="en-IN" sz="2400" b="1" i="0" u="none" strike="noStrike" cap="none" dirty="0">
                <a:latin typeface="Arial"/>
                <a:ea typeface="Arial"/>
                <a:cs typeface="Arial"/>
                <a:sym typeface="Arial"/>
              </a:rPr>
              <a:t>Context: </a:t>
            </a:r>
          </a:p>
          <a:p>
            <a:pPr marL="0" marR="0" lvl="0" indent="0" algn="l" rtl="0">
              <a:lnSpc>
                <a:spcPct val="114000"/>
              </a:lnSpc>
              <a:spcBef>
                <a:spcPts val="0"/>
              </a:spcBef>
              <a:spcAft>
                <a:spcPts val="0"/>
              </a:spcAft>
              <a:buClr>
                <a:srgbClr val="000000"/>
              </a:buClr>
              <a:buSzPts val="2400"/>
              <a:buFont typeface="Arial"/>
              <a:buNone/>
            </a:pPr>
            <a:r>
              <a:rPr lang="en-IN" sz="2400" i="0" u="none" strike="noStrike" cap="none" dirty="0">
                <a:latin typeface="Arial"/>
                <a:ea typeface="Arial"/>
                <a:cs typeface="Arial"/>
                <a:sym typeface="Arial"/>
              </a:rPr>
              <a:t>You are planning a community consultation on the location of a food assistance distribution sites. There are representatives from the affected population participating, including 3 women and 3 men with disabilities. </a:t>
            </a:r>
            <a:endParaRPr lang="en-IN" sz="1400" i="0" u="none" strike="noStrike" cap="none" dirty="0">
              <a:latin typeface="Arial"/>
              <a:ea typeface="Arial"/>
              <a:cs typeface="Arial"/>
              <a:sym typeface="Arial"/>
            </a:endParaRPr>
          </a:p>
        </p:txBody>
      </p:sp>
      <p:sp>
        <p:nvSpPr>
          <p:cNvPr id="10" name="Rechteck: diagonal liegende Ecken abgeschnitten 9">
            <a:extLst>
              <a:ext uri="{FF2B5EF4-FFF2-40B4-BE49-F238E27FC236}">
                <a16:creationId xmlns:a16="http://schemas.microsoft.com/office/drawing/2014/main" id="{FB1F8741-C0EB-3BBC-CB74-689C61FC97BC}"/>
              </a:ext>
            </a:extLst>
          </p:cNvPr>
          <p:cNvSpPr/>
          <p:nvPr/>
        </p:nvSpPr>
        <p:spPr>
          <a:xfrm>
            <a:off x="993017" y="4194574"/>
            <a:ext cx="4553712" cy="1890916"/>
          </a:xfrm>
          <a:prstGeom prst="snip2DiagRect">
            <a:avLst/>
          </a:prstGeom>
          <a:solidFill>
            <a:schemeClr val="bg1"/>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2000" b="1" dirty="0">
                <a:solidFill>
                  <a:schemeClr val="dk1"/>
                </a:solidFill>
                <a:latin typeface="Arial"/>
                <a:ea typeface="Arial"/>
                <a:cs typeface="Arial"/>
              </a:rPr>
              <a:t>What measures would you take to ensure their meaningful participation in the community consultation?</a:t>
            </a:r>
          </a:p>
        </p:txBody>
      </p:sp>
      <p:sp>
        <p:nvSpPr>
          <p:cNvPr id="11" name="Rechteck: diagonal liegende Ecken abgeschnitten 10">
            <a:extLst>
              <a:ext uri="{FF2B5EF4-FFF2-40B4-BE49-F238E27FC236}">
                <a16:creationId xmlns:a16="http://schemas.microsoft.com/office/drawing/2014/main" id="{50E9CB86-3C5D-F2AF-1026-CC867BC97BD6}"/>
              </a:ext>
            </a:extLst>
          </p:cNvPr>
          <p:cNvSpPr/>
          <p:nvPr/>
        </p:nvSpPr>
        <p:spPr>
          <a:xfrm>
            <a:off x="6616577" y="4194574"/>
            <a:ext cx="4553712" cy="1890916"/>
          </a:xfrm>
          <a:prstGeom prst="snip2DiagRect">
            <a:avLst/>
          </a:prstGeom>
          <a:solidFill>
            <a:schemeClr val="bg1"/>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sz="2000" b="1" dirty="0">
                <a:solidFill>
                  <a:schemeClr val="dk1"/>
                </a:solidFill>
                <a:latin typeface="Arial"/>
                <a:ea typeface="Arial"/>
                <a:cs typeface="Arial"/>
              </a:rPr>
              <a:t>Discuss your planning and potential resources you may, or may not, need.</a:t>
            </a:r>
          </a:p>
        </p:txBody>
      </p:sp>
      <p:sp>
        <p:nvSpPr>
          <p:cNvPr id="12" name="Foliennummernplatzhalter 11">
            <a:extLst>
              <a:ext uri="{FF2B5EF4-FFF2-40B4-BE49-F238E27FC236}">
                <a16:creationId xmlns:a16="http://schemas.microsoft.com/office/drawing/2014/main" id="{D2F21F3F-3FE7-DF25-B482-7AE9107BEA61}"/>
              </a:ext>
            </a:extLst>
          </p:cNvPr>
          <p:cNvSpPr>
            <a:spLocks noGrp="1"/>
          </p:cNvSpPr>
          <p:nvPr>
            <p:ph type="sldNum" sz="quarter" idx="12"/>
          </p:nvPr>
        </p:nvSpPr>
        <p:spPr/>
        <p:txBody>
          <a:bodyPr/>
          <a:lstStyle/>
          <a:p>
            <a:fld id="{FBC7A862-7147-4493-B488-4E46DC49905D}" type="slidenum">
              <a:rPr lang="de-DE" smtClean="0"/>
              <a:t>25</a:t>
            </a:fld>
            <a:endParaRPr lang="de-DE"/>
          </a:p>
        </p:txBody>
      </p:sp>
    </p:spTree>
    <p:extLst>
      <p:ext uri="{BB962C8B-B14F-4D97-AF65-F5344CB8AC3E}">
        <p14:creationId xmlns:p14="http://schemas.microsoft.com/office/powerpoint/2010/main" val="41447270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581C450-5A07-C8B0-A04C-C32589F8FB83}"/>
              </a:ext>
            </a:extLst>
          </p:cNvPr>
          <p:cNvSpPr>
            <a:spLocks noGrp="1"/>
          </p:cNvSpPr>
          <p:nvPr>
            <p:ph type="title"/>
          </p:nvPr>
        </p:nvSpPr>
        <p:spPr/>
        <p:txBody>
          <a:bodyPr>
            <a:normAutofit fontScale="90000"/>
          </a:bodyPr>
          <a:lstStyle/>
          <a:p>
            <a:r>
              <a:rPr lang="en-US" dirty="0">
                <a:solidFill>
                  <a:srgbClr val="000000"/>
                </a:solidFill>
              </a:rPr>
              <a:t>Recommended Actions for Meaningful Participation</a:t>
            </a:r>
            <a:endParaRPr lang="en-IN" dirty="0"/>
          </a:p>
        </p:txBody>
      </p:sp>
      <p:sp>
        <p:nvSpPr>
          <p:cNvPr id="7" name="Textfeld 6">
            <a:extLst>
              <a:ext uri="{FF2B5EF4-FFF2-40B4-BE49-F238E27FC236}">
                <a16:creationId xmlns:a16="http://schemas.microsoft.com/office/drawing/2014/main" id="{13068BF2-BFB6-9E21-4599-02ECFBADE313}"/>
              </a:ext>
            </a:extLst>
          </p:cNvPr>
          <p:cNvSpPr txBox="1"/>
          <p:nvPr/>
        </p:nvSpPr>
        <p:spPr>
          <a:xfrm>
            <a:off x="774192" y="1807770"/>
            <a:ext cx="10515600" cy="413896"/>
          </a:xfrm>
          <a:prstGeom prst="rect">
            <a:avLst/>
          </a:prstGeom>
          <a:solidFill>
            <a:srgbClr val="0070C0"/>
          </a:solidFill>
        </p:spPr>
        <p:txBody>
          <a:bodyPr wrap="square">
            <a:spAutoFit/>
          </a:bodyPr>
          <a:lstStyle/>
          <a:p>
            <a:pPr marL="0" marR="0" lvl="0" indent="0" algn="ctr" rtl="0">
              <a:lnSpc>
                <a:spcPct val="114000"/>
              </a:lnSpc>
              <a:spcBef>
                <a:spcPts val="600"/>
              </a:spcBef>
              <a:spcAft>
                <a:spcPts val="600"/>
              </a:spcAft>
              <a:buClr>
                <a:srgbClr val="000000"/>
              </a:buClr>
              <a:buSzPts val="2200"/>
              <a:buFont typeface="Arial"/>
              <a:buNone/>
            </a:pPr>
            <a:r>
              <a:rPr lang="en-IN" sz="2000" b="0" i="0" u="none" strike="noStrike" cap="none" dirty="0">
                <a:solidFill>
                  <a:schemeClr val="lt1"/>
                </a:solidFill>
                <a:latin typeface="Arial"/>
                <a:ea typeface="Arial"/>
                <a:cs typeface="Arial"/>
                <a:sym typeface="Arial"/>
              </a:rPr>
              <a:t>Ensure </a:t>
            </a:r>
            <a:r>
              <a:rPr lang="en-IN" sz="2000" b="1" i="0" u="none" strike="noStrike" cap="none" dirty="0">
                <a:solidFill>
                  <a:schemeClr val="lt1"/>
                </a:solidFill>
                <a:latin typeface="Arial"/>
                <a:ea typeface="Arial"/>
                <a:cs typeface="Arial"/>
                <a:sym typeface="Arial"/>
              </a:rPr>
              <a:t>fair and diverse </a:t>
            </a:r>
            <a:r>
              <a:rPr lang="en-IN" sz="2000" b="0" i="0" u="none" strike="noStrike" cap="none" dirty="0">
                <a:solidFill>
                  <a:schemeClr val="lt1"/>
                </a:solidFill>
                <a:latin typeface="Arial"/>
                <a:ea typeface="Arial"/>
                <a:cs typeface="Arial"/>
                <a:sym typeface="Arial"/>
              </a:rPr>
              <a:t>representation.</a:t>
            </a:r>
            <a:endParaRPr lang="en-IN" sz="2000" b="0" i="0" u="none" strike="noStrike" cap="none" dirty="0">
              <a:solidFill>
                <a:srgbClr val="000000"/>
              </a:solidFill>
              <a:latin typeface="Arial"/>
              <a:ea typeface="Arial"/>
              <a:cs typeface="Arial"/>
              <a:sym typeface="Arial"/>
            </a:endParaRPr>
          </a:p>
        </p:txBody>
      </p:sp>
      <p:sp>
        <p:nvSpPr>
          <p:cNvPr id="9" name="Textfeld 8">
            <a:extLst>
              <a:ext uri="{FF2B5EF4-FFF2-40B4-BE49-F238E27FC236}">
                <a16:creationId xmlns:a16="http://schemas.microsoft.com/office/drawing/2014/main" id="{BEC8311A-C3CE-65F2-72BD-A6DDADDABFAC}"/>
              </a:ext>
            </a:extLst>
          </p:cNvPr>
          <p:cNvSpPr txBox="1"/>
          <p:nvPr/>
        </p:nvSpPr>
        <p:spPr>
          <a:xfrm>
            <a:off x="774192" y="2468250"/>
            <a:ext cx="10515600" cy="413896"/>
          </a:xfrm>
          <a:prstGeom prst="rect">
            <a:avLst/>
          </a:prstGeom>
          <a:solidFill>
            <a:srgbClr val="0070C0"/>
          </a:solidFill>
        </p:spPr>
        <p:txBody>
          <a:bodyPr wrap="square">
            <a:spAutoFit/>
          </a:bodyPr>
          <a:lstStyle/>
          <a:p>
            <a:pPr lvl="0" algn="ctr">
              <a:lnSpc>
                <a:spcPct val="114000"/>
              </a:lnSpc>
              <a:spcBef>
                <a:spcPts val="600"/>
              </a:spcBef>
              <a:spcAft>
                <a:spcPts val="600"/>
              </a:spcAft>
              <a:buSzPts val="2200"/>
            </a:pPr>
            <a:r>
              <a:rPr lang="en-US" sz="2000" dirty="0">
                <a:solidFill>
                  <a:schemeClr val="lt1"/>
                </a:solidFill>
              </a:rPr>
              <a:t>Create </a:t>
            </a:r>
            <a:r>
              <a:rPr lang="en-US" sz="2000" b="1" dirty="0">
                <a:solidFill>
                  <a:schemeClr val="lt1"/>
                </a:solidFill>
              </a:rPr>
              <a:t>accessible consultation</a:t>
            </a:r>
            <a:r>
              <a:rPr lang="en-US" sz="2000" dirty="0">
                <a:solidFill>
                  <a:schemeClr val="lt1"/>
                </a:solidFill>
              </a:rPr>
              <a:t> environments.</a:t>
            </a:r>
            <a:endParaRPr lang="en-US" sz="2000" dirty="0"/>
          </a:p>
        </p:txBody>
      </p:sp>
      <p:sp>
        <p:nvSpPr>
          <p:cNvPr id="11" name="Textfeld 10">
            <a:extLst>
              <a:ext uri="{FF2B5EF4-FFF2-40B4-BE49-F238E27FC236}">
                <a16:creationId xmlns:a16="http://schemas.microsoft.com/office/drawing/2014/main" id="{17ED7DCA-79D3-A41D-E5A5-20E444495602}"/>
              </a:ext>
            </a:extLst>
          </p:cNvPr>
          <p:cNvSpPr txBox="1"/>
          <p:nvPr/>
        </p:nvSpPr>
        <p:spPr>
          <a:xfrm>
            <a:off x="774192" y="3133750"/>
            <a:ext cx="10515600" cy="413896"/>
          </a:xfrm>
          <a:prstGeom prst="rect">
            <a:avLst/>
          </a:prstGeom>
          <a:solidFill>
            <a:srgbClr val="0070C0"/>
          </a:solidFill>
        </p:spPr>
        <p:txBody>
          <a:bodyPr wrap="square">
            <a:spAutoFit/>
          </a:bodyPr>
          <a:lstStyle/>
          <a:p>
            <a:pPr lvl="0" algn="ctr">
              <a:lnSpc>
                <a:spcPct val="114000"/>
              </a:lnSpc>
              <a:spcBef>
                <a:spcPts val="600"/>
              </a:spcBef>
              <a:spcAft>
                <a:spcPts val="600"/>
              </a:spcAft>
              <a:buSzPts val="2200"/>
            </a:pPr>
            <a:r>
              <a:rPr lang="en-IN" sz="2000" dirty="0">
                <a:solidFill>
                  <a:schemeClr val="lt1"/>
                </a:solidFill>
              </a:rPr>
              <a:t>Actively seek </a:t>
            </a:r>
            <a:r>
              <a:rPr lang="en-IN" sz="2000" b="1" dirty="0">
                <a:solidFill>
                  <a:schemeClr val="lt1"/>
                </a:solidFill>
              </a:rPr>
              <a:t>targeted inputs</a:t>
            </a:r>
            <a:r>
              <a:rPr lang="en-IN" sz="2000" dirty="0">
                <a:solidFill>
                  <a:schemeClr val="lt1"/>
                </a:solidFill>
              </a:rPr>
              <a:t> from those with specific Food Security &amp; Nutrition needs.</a:t>
            </a:r>
            <a:endParaRPr lang="en-IN" sz="2000" dirty="0"/>
          </a:p>
        </p:txBody>
      </p:sp>
      <p:sp>
        <p:nvSpPr>
          <p:cNvPr id="13" name="Textfeld 12">
            <a:extLst>
              <a:ext uri="{FF2B5EF4-FFF2-40B4-BE49-F238E27FC236}">
                <a16:creationId xmlns:a16="http://schemas.microsoft.com/office/drawing/2014/main" id="{1D4D61E9-2664-999A-086D-46C9A4827084}"/>
              </a:ext>
            </a:extLst>
          </p:cNvPr>
          <p:cNvSpPr txBox="1"/>
          <p:nvPr/>
        </p:nvSpPr>
        <p:spPr>
          <a:xfrm>
            <a:off x="774192" y="3840516"/>
            <a:ext cx="10515600" cy="413896"/>
          </a:xfrm>
          <a:prstGeom prst="rect">
            <a:avLst/>
          </a:prstGeom>
          <a:solidFill>
            <a:srgbClr val="0070C0"/>
          </a:solidFill>
        </p:spPr>
        <p:txBody>
          <a:bodyPr wrap="square">
            <a:spAutoFit/>
          </a:bodyPr>
          <a:lstStyle/>
          <a:p>
            <a:pPr algn="ctr">
              <a:lnSpc>
                <a:spcPct val="114000"/>
              </a:lnSpc>
              <a:spcBef>
                <a:spcPts val="600"/>
              </a:spcBef>
              <a:spcAft>
                <a:spcPts val="600"/>
              </a:spcAft>
              <a:buSzPts val="2200"/>
            </a:pPr>
            <a:r>
              <a:rPr lang="en-IN" sz="2000" dirty="0">
                <a:solidFill>
                  <a:schemeClr val="lt1"/>
                </a:solidFill>
              </a:rPr>
              <a:t>Support </a:t>
            </a:r>
            <a:r>
              <a:rPr lang="en-IN" sz="2000" b="1" dirty="0">
                <a:solidFill>
                  <a:schemeClr val="lt1"/>
                </a:solidFill>
              </a:rPr>
              <a:t>continuous </a:t>
            </a:r>
            <a:r>
              <a:rPr lang="en-IN" sz="2000" dirty="0">
                <a:solidFill>
                  <a:schemeClr val="lt1"/>
                </a:solidFill>
              </a:rPr>
              <a:t>and meaningful engagement.</a:t>
            </a:r>
            <a:endParaRPr lang="en-IN" sz="2000" dirty="0"/>
          </a:p>
        </p:txBody>
      </p:sp>
      <p:sp>
        <p:nvSpPr>
          <p:cNvPr id="15" name="Textfeld 14">
            <a:extLst>
              <a:ext uri="{FF2B5EF4-FFF2-40B4-BE49-F238E27FC236}">
                <a16:creationId xmlns:a16="http://schemas.microsoft.com/office/drawing/2014/main" id="{41D2DFF7-E7FC-893D-9E46-51B22B3A51C4}"/>
              </a:ext>
            </a:extLst>
          </p:cNvPr>
          <p:cNvSpPr txBox="1"/>
          <p:nvPr/>
        </p:nvSpPr>
        <p:spPr>
          <a:xfrm>
            <a:off x="774192" y="4500996"/>
            <a:ext cx="10515600" cy="413896"/>
          </a:xfrm>
          <a:prstGeom prst="rect">
            <a:avLst/>
          </a:prstGeom>
          <a:solidFill>
            <a:srgbClr val="0070C0"/>
          </a:solidFill>
        </p:spPr>
        <p:txBody>
          <a:bodyPr wrap="square">
            <a:spAutoFit/>
          </a:bodyPr>
          <a:lstStyle/>
          <a:p>
            <a:pPr lvl="0" algn="ctr">
              <a:lnSpc>
                <a:spcPct val="114000"/>
              </a:lnSpc>
              <a:spcBef>
                <a:spcPts val="600"/>
              </a:spcBef>
              <a:spcAft>
                <a:spcPts val="600"/>
              </a:spcAft>
              <a:buSzPts val="2200"/>
            </a:pPr>
            <a:r>
              <a:rPr lang="en-IN" sz="2000" b="1" dirty="0">
                <a:solidFill>
                  <a:schemeClr val="lt1"/>
                </a:solidFill>
              </a:rPr>
              <a:t>Jointly identify </a:t>
            </a:r>
            <a:r>
              <a:rPr lang="en-IN" sz="2000" dirty="0">
                <a:solidFill>
                  <a:schemeClr val="lt1"/>
                </a:solidFill>
              </a:rPr>
              <a:t>inclusive solutions related to Food Security &amp; Nutrition.</a:t>
            </a:r>
            <a:endParaRPr lang="en-IN" sz="2000" dirty="0"/>
          </a:p>
        </p:txBody>
      </p:sp>
      <p:sp>
        <p:nvSpPr>
          <p:cNvPr id="17" name="Textfeld 16">
            <a:extLst>
              <a:ext uri="{FF2B5EF4-FFF2-40B4-BE49-F238E27FC236}">
                <a16:creationId xmlns:a16="http://schemas.microsoft.com/office/drawing/2014/main" id="{83CB3979-7826-3D83-2FF9-3DF71207DF26}"/>
              </a:ext>
            </a:extLst>
          </p:cNvPr>
          <p:cNvSpPr txBox="1"/>
          <p:nvPr/>
        </p:nvSpPr>
        <p:spPr>
          <a:xfrm>
            <a:off x="774192" y="5161476"/>
            <a:ext cx="10515600" cy="413896"/>
          </a:xfrm>
          <a:prstGeom prst="rect">
            <a:avLst/>
          </a:prstGeom>
          <a:solidFill>
            <a:srgbClr val="0070C0"/>
          </a:solidFill>
        </p:spPr>
        <p:txBody>
          <a:bodyPr wrap="square">
            <a:spAutoFit/>
          </a:bodyPr>
          <a:lstStyle/>
          <a:p>
            <a:pPr lvl="0" algn="ctr">
              <a:lnSpc>
                <a:spcPct val="114000"/>
              </a:lnSpc>
              <a:spcBef>
                <a:spcPts val="600"/>
              </a:spcBef>
              <a:spcAft>
                <a:spcPts val="600"/>
              </a:spcAft>
              <a:buSzPts val="2200"/>
            </a:pPr>
            <a:r>
              <a:rPr lang="en-IN" sz="2000" b="1" dirty="0">
                <a:solidFill>
                  <a:schemeClr val="lt1"/>
                </a:solidFill>
              </a:rPr>
              <a:t>Advocate </a:t>
            </a:r>
            <a:r>
              <a:rPr lang="en-IN" sz="2000" dirty="0">
                <a:solidFill>
                  <a:schemeClr val="lt1"/>
                </a:solidFill>
              </a:rPr>
              <a:t>for and promote disability-inclusive programming.</a:t>
            </a:r>
            <a:endParaRPr lang="en-IN" sz="2000" dirty="0"/>
          </a:p>
        </p:txBody>
      </p:sp>
      <p:sp>
        <p:nvSpPr>
          <p:cNvPr id="19" name="Textfeld 18">
            <a:extLst>
              <a:ext uri="{FF2B5EF4-FFF2-40B4-BE49-F238E27FC236}">
                <a16:creationId xmlns:a16="http://schemas.microsoft.com/office/drawing/2014/main" id="{09DEDA1C-D172-ECE2-9247-550D446EC4D3}"/>
              </a:ext>
            </a:extLst>
          </p:cNvPr>
          <p:cNvSpPr txBox="1"/>
          <p:nvPr/>
        </p:nvSpPr>
        <p:spPr>
          <a:xfrm>
            <a:off x="774192" y="5807782"/>
            <a:ext cx="10515600" cy="413896"/>
          </a:xfrm>
          <a:prstGeom prst="rect">
            <a:avLst/>
          </a:prstGeom>
          <a:solidFill>
            <a:srgbClr val="0070C0"/>
          </a:solidFill>
        </p:spPr>
        <p:txBody>
          <a:bodyPr wrap="square">
            <a:spAutoFit/>
          </a:bodyPr>
          <a:lstStyle/>
          <a:p>
            <a:pPr marL="457200" lvl="0" algn="ctr">
              <a:lnSpc>
                <a:spcPct val="114000"/>
              </a:lnSpc>
              <a:spcBef>
                <a:spcPts val="600"/>
              </a:spcBef>
              <a:spcAft>
                <a:spcPts val="600"/>
              </a:spcAft>
              <a:buSzPts val="2200"/>
            </a:pPr>
            <a:r>
              <a:rPr lang="en-IN" sz="2000" b="1" dirty="0">
                <a:solidFill>
                  <a:schemeClr val="lt1"/>
                </a:solidFill>
              </a:rPr>
              <a:t>Ensure accountability, feedback, and complaints mechanisms are accessible.</a:t>
            </a:r>
            <a:endParaRPr lang="en-IN" sz="2000" dirty="0">
              <a:solidFill>
                <a:schemeClr val="lt1"/>
              </a:solidFill>
            </a:endParaRPr>
          </a:p>
        </p:txBody>
      </p:sp>
      <p:sp>
        <p:nvSpPr>
          <p:cNvPr id="20" name="Foliennummernplatzhalter 19">
            <a:extLst>
              <a:ext uri="{FF2B5EF4-FFF2-40B4-BE49-F238E27FC236}">
                <a16:creationId xmlns:a16="http://schemas.microsoft.com/office/drawing/2014/main" id="{E733D0BF-A0E7-91BC-1AF4-D0CE85B9D278}"/>
              </a:ext>
            </a:extLst>
          </p:cNvPr>
          <p:cNvSpPr>
            <a:spLocks noGrp="1"/>
          </p:cNvSpPr>
          <p:nvPr>
            <p:ph type="sldNum" sz="quarter" idx="12"/>
          </p:nvPr>
        </p:nvSpPr>
        <p:spPr/>
        <p:txBody>
          <a:bodyPr/>
          <a:lstStyle/>
          <a:p>
            <a:fld id="{FBC7A862-7147-4493-B488-4E46DC49905D}" type="slidenum">
              <a:rPr lang="de-DE" smtClean="0"/>
              <a:t>26</a:t>
            </a:fld>
            <a:endParaRPr lang="de-DE"/>
          </a:p>
        </p:txBody>
      </p:sp>
    </p:spTree>
    <p:extLst>
      <p:ext uri="{BB962C8B-B14F-4D97-AF65-F5344CB8AC3E}">
        <p14:creationId xmlns:p14="http://schemas.microsoft.com/office/powerpoint/2010/main" val="41138258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D3968-2DF8-9E92-2C75-9566B32D9FA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BF538A7-7865-6B1B-809D-0D156038322D}"/>
              </a:ext>
            </a:extLst>
          </p:cNvPr>
          <p:cNvSpPr>
            <a:spLocks noGrp="1"/>
          </p:cNvSpPr>
          <p:nvPr>
            <p:ph type="title"/>
          </p:nvPr>
        </p:nvSpPr>
        <p:spPr>
          <a:xfrm>
            <a:off x="838200" y="136523"/>
            <a:ext cx="11158728" cy="1286835"/>
          </a:xfrm>
        </p:spPr>
        <p:txBody>
          <a:bodyPr>
            <a:normAutofit/>
          </a:bodyPr>
          <a:lstStyle/>
          <a:p>
            <a:pPr lvl="0">
              <a:spcBef>
                <a:spcPts val="0"/>
              </a:spcBef>
              <a:buClr>
                <a:srgbClr val="262626"/>
              </a:buClr>
              <a:buSzPts val="2800"/>
            </a:pPr>
            <a:r>
              <a:rPr lang="en-IN" sz="3200" dirty="0">
                <a:latin typeface="Arial"/>
                <a:ea typeface="Arial"/>
                <a:cs typeface="Arial"/>
                <a:sym typeface="Arial"/>
              </a:rPr>
              <a:t>Case Study Exercise: </a:t>
            </a:r>
            <a:br>
              <a:rPr lang="en-IN" sz="3200" dirty="0">
                <a:latin typeface="Arial"/>
                <a:ea typeface="Arial"/>
                <a:cs typeface="Arial"/>
                <a:sym typeface="Arial"/>
              </a:rPr>
            </a:br>
            <a:r>
              <a:rPr lang="en-IN" sz="2800" dirty="0">
                <a:latin typeface="Arial"/>
                <a:ea typeface="Arial"/>
                <a:cs typeface="Arial"/>
                <a:sym typeface="Arial"/>
              </a:rPr>
              <a:t>Meaningful Participation in Humanitarian Contexts</a:t>
            </a:r>
            <a:endParaRPr lang="en-IN" sz="3200" dirty="0">
              <a:latin typeface="Arial"/>
              <a:ea typeface="Arial"/>
              <a:cs typeface="Arial"/>
              <a:sym typeface="Arial"/>
            </a:endParaRPr>
          </a:p>
        </p:txBody>
      </p:sp>
      <p:pic>
        <p:nvPicPr>
          <p:cNvPr id="7" name="Grafik 6">
            <a:extLst>
              <a:ext uri="{FF2B5EF4-FFF2-40B4-BE49-F238E27FC236}">
                <a16:creationId xmlns:a16="http://schemas.microsoft.com/office/drawing/2014/main" id="{C62EAEAB-D7D5-99B5-F76D-C5D3FB28BB0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520835" y="136525"/>
            <a:ext cx="1409897" cy="1552792"/>
          </a:xfrm>
          <a:prstGeom prst="rect">
            <a:avLst/>
          </a:prstGeom>
        </p:spPr>
      </p:pic>
      <p:sp>
        <p:nvSpPr>
          <p:cNvPr id="9" name="Textfeld 8">
            <a:extLst>
              <a:ext uri="{FF2B5EF4-FFF2-40B4-BE49-F238E27FC236}">
                <a16:creationId xmlns:a16="http://schemas.microsoft.com/office/drawing/2014/main" id="{0C83C6F5-EF4B-89A7-CC4F-421676B3DDBF}"/>
              </a:ext>
            </a:extLst>
          </p:cNvPr>
          <p:cNvSpPr txBox="1"/>
          <p:nvPr/>
        </p:nvSpPr>
        <p:spPr>
          <a:xfrm>
            <a:off x="838200" y="1696761"/>
            <a:ext cx="10265612" cy="2239139"/>
          </a:xfrm>
          <a:prstGeom prst="rect">
            <a:avLst/>
          </a:prstGeom>
          <a:noFill/>
          <a:ln>
            <a:noFill/>
          </a:ln>
        </p:spPr>
        <p:txBody>
          <a:bodyPr wrap="square">
            <a:spAutoFit/>
          </a:bodyPr>
          <a:lstStyle/>
          <a:p>
            <a:pPr lvl="0">
              <a:lnSpc>
                <a:spcPct val="114000"/>
              </a:lnSpc>
              <a:spcAft>
                <a:spcPts val="600"/>
              </a:spcAft>
              <a:buSzPts val="3200"/>
            </a:pPr>
            <a:r>
              <a:rPr lang="en-IN" sz="2400" b="1" dirty="0">
                <a:solidFill>
                  <a:schemeClr val="dk1"/>
                </a:solidFill>
              </a:rPr>
              <a:t>Scenario: </a:t>
            </a:r>
            <a:endParaRPr lang="en-IN" sz="2400" dirty="0">
              <a:solidFill>
                <a:schemeClr val="dk1"/>
              </a:solidFill>
            </a:endParaRPr>
          </a:p>
          <a:p>
            <a:pPr lvl="0">
              <a:lnSpc>
                <a:spcPct val="114000"/>
              </a:lnSpc>
              <a:spcAft>
                <a:spcPts val="600"/>
              </a:spcAft>
              <a:buClr>
                <a:schemeClr val="dk1"/>
              </a:buClr>
              <a:buSzPts val="1100"/>
            </a:pPr>
            <a:r>
              <a:rPr lang="en-IN" sz="2400" dirty="0">
                <a:solidFill>
                  <a:schemeClr val="dk1"/>
                </a:solidFill>
              </a:rPr>
              <a:t>A sudden-onset crisis occurs. An immediate Food Assistance &amp; Nutrition response is launched. Decisions are based on </a:t>
            </a:r>
            <a:r>
              <a:rPr lang="en-IN" sz="2400" b="1" dirty="0">
                <a:solidFill>
                  <a:schemeClr val="dk1"/>
                </a:solidFill>
              </a:rPr>
              <a:t>secondary data only</a:t>
            </a:r>
            <a:r>
              <a:rPr lang="en-IN" sz="2400" dirty="0">
                <a:solidFill>
                  <a:schemeClr val="dk1"/>
                </a:solidFill>
              </a:rPr>
              <a:t> (IPC, HNO, past assessments, partner reports). No primary data or in-depth consultations are possible in the first weeks of the emergency.</a:t>
            </a:r>
            <a:endParaRPr lang="en-IN" sz="2400" b="1" dirty="0">
              <a:solidFill>
                <a:schemeClr val="dk1"/>
              </a:solidFill>
            </a:endParaRPr>
          </a:p>
        </p:txBody>
      </p:sp>
      <p:sp>
        <p:nvSpPr>
          <p:cNvPr id="10" name="Rechteck: diagonal liegende Ecken abgeschnitten 9">
            <a:extLst>
              <a:ext uri="{FF2B5EF4-FFF2-40B4-BE49-F238E27FC236}">
                <a16:creationId xmlns:a16="http://schemas.microsoft.com/office/drawing/2014/main" id="{AC97FF48-2290-806E-13D8-EE059CCAFC3A}"/>
              </a:ext>
            </a:extLst>
          </p:cNvPr>
          <p:cNvSpPr/>
          <p:nvPr/>
        </p:nvSpPr>
        <p:spPr>
          <a:xfrm>
            <a:off x="838200" y="4369349"/>
            <a:ext cx="5257800" cy="2123526"/>
          </a:xfrm>
          <a:prstGeom prst="snip2DiagRect">
            <a:avLst/>
          </a:prstGeom>
          <a:solidFill>
            <a:schemeClr val="bg1"/>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nSpc>
                <a:spcPct val="115000"/>
              </a:lnSpc>
              <a:spcBef>
                <a:spcPts val="600"/>
              </a:spcBef>
              <a:spcAft>
                <a:spcPts val="600"/>
              </a:spcAft>
              <a:buSzPts val="2000"/>
            </a:pPr>
            <a:r>
              <a:rPr lang="en-IN" sz="2000" dirty="0">
                <a:solidFill>
                  <a:schemeClr val="dk1"/>
                </a:solidFill>
                <a:latin typeface="Arial"/>
                <a:ea typeface="Arial"/>
                <a:cs typeface="Arial"/>
              </a:rPr>
              <a:t>What are the main challenges to identifying and involving persons with disabilities in Phase 1 of the response?</a:t>
            </a:r>
          </a:p>
        </p:txBody>
      </p:sp>
      <p:sp>
        <p:nvSpPr>
          <p:cNvPr id="11" name="Rechteck: diagonal liegende Ecken abgeschnitten 10">
            <a:extLst>
              <a:ext uri="{FF2B5EF4-FFF2-40B4-BE49-F238E27FC236}">
                <a16:creationId xmlns:a16="http://schemas.microsoft.com/office/drawing/2014/main" id="{64937C6A-D942-B2D9-AE80-9A46BE71CC22}"/>
              </a:ext>
            </a:extLst>
          </p:cNvPr>
          <p:cNvSpPr/>
          <p:nvPr/>
        </p:nvSpPr>
        <p:spPr>
          <a:xfrm>
            <a:off x="6417564" y="4340773"/>
            <a:ext cx="5579364" cy="2123526"/>
          </a:xfrm>
          <a:prstGeom prst="snip2DiagRect">
            <a:avLst/>
          </a:prstGeom>
          <a:solidFill>
            <a:schemeClr val="bg1"/>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nSpc>
                <a:spcPct val="115000"/>
              </a:lnSpc>
              <a:spcBef>
                <a:spcPts val="600"/>
              </a:spcBef>
              <a:spcAft>
                <a:spcPts val="600"/>
              </a:spcAft>
              <a:buSzPts val="1800"/>
            </a:pPr>
            <a:r>
              <a:rPr lang="en-IN" sz="2000" dirty="0">
                <a:solidFill>
                  <a:schemeClr val="dk1"/>
                </a:solidFill>
                <a:latin typeface="Arial"/>
                <a:ea typeface="Arial"/>
                <a:cs typeface="Arial"/>
              </a:rPr>
              <a:t>Despite these constraints, identify some realistic actions that could still be taken in the first phase of the response to support meaningful participation of persons with disabilities. </a:t>
            </a:r>
          </a:p>
        </p:txBody>
      </p:sp>
      <p:sp>
        <p:nvSpPr>
          <p:cNvPr id="3" name="Foliennummernplatzhalter 2">
            <a:extLst>
              <a:ext uri="{FF2B5EF4-FFF2-40B4-BE49-F238E27FC236}">
                <a16:creationId xmlns:a16="http://schemas.microsoft.com/office/drawing/2014/main" id="{9C865D64-F101-9B39-22A2-7AB06356122C}"/>
              </a:ext>
            </a:extLst>
          </p:cNvPr>
          <p:cNvSpPr>
            <a:spLocks noGrp="1"/>
          </p:cNvSpPr>
          <p:nvPr>
            <p:ph type="sldNum" sz="quarter" idx="12"/>
          </p:nvPr>
        </p:nvSpPr>
        <p:spPr/>
        <p:txBody>
          <a:bodyPr/>
          <a:lstStyle/>
          <a:p>
            <a:fld id="{FBC7A862-7147-4493-B488-4E46DC49905D}" type="slidenum">
              <a:rPr lang="de-DE" smtClean="0"/>
              <a:t>27</a:t>
            </a:fld>
            <a:endParaRPr lang="de-DE"/>
          </a:p>
        </p:txBody>
      </p:sp>
    </p:spTree>
    <p:extLst>
      <p:ext uri="{BB962C8B-B14F-4D97-AF65-F5344CB8AC3E}">
        <p14:creationId xmlns:p14="http://schemas.microsoft.com/office/powerpoint/2010/main" val="15352780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221F5B-F7A4-90DA-66F0-DFB00D54AABE}"/>
              </a:ext>
            </a:extLst>
          </p:cNvPr>
          <p:cNvSpPr>
            <a:spLocks noGrp="1"/>
          </p:cNvSpPr>
          <p:nvPr>
            <p:ph type="title"/>
          </p:nvPr>
        </p:nvSpPr>
        <p:spPr/>
        <p:txBody>
          <a:bodyPr>
            <a:normAutofit fontScale="90000"/>
          </a:bodyPr>
          <a:lstStyle/>
          <a:p>
            <a:pPr lvl="0">
              <a:lnSpc>
                <a:spcPct val="115000"/>
              </a:lnSpc>
              <a:spcBef>
                <a:spcPts val="0"/>
              </a:spcBef>
            </a:pPr>
            <a:r>
              <a:rPr lang="en-IN" dirty="0">
                <a:solidFill>
                  <a:srgbClr val="000000"/>
                </a:solidFill>
              </a:rPr>
              <a:t>Must-Do Action: </a:t>
            </a:r>
            <a:br>
              <a:rPr lang="en-IN" dirty="0">
                <a:solidFill>
                  <a:srgbClr val="000000"/>
                </a:solidFill>
              </a:rPr>
            </a:br>
            <a:r>
              <a:rPr lang="en-IN" dirty="0">
                <a:solidFill>
                  <a:srgbClr val="000000"/>
                </a:solidFill>
              </a:rPr>
              <a:t>Identify and Remove Barriers </a:t>
            </a:r>
            <a:endParaRPr lang="en-IN" dirty="0"/>
          </a:p>
        </p:txBody>
      </p:sp>
      <p:sp>
        <p:nvSpPr>
          <p:cNvPr id="7" name="Flussdiagramm: Verbinder zu einer anderen Seite 6">
            <a:extLst>
              <a:ext uri="{FF2B5EF4-FFF2-40B4-BE49-F238E27FC236}">
                <a16:creationId xmlns:a16="http://schemas.microsoft.com/office/drawing/2014/main" id="{2F8ADAF2-1FC8-1B65-686A-23A288650767}"/>
              </a:ext>
            </a:extLst>
          </p:cNvPr>
          <p:cNvSpPr/>
          <p:nvPr/>
        </p:nvSpPr>
        <p:spPr>
          <a:xfrm>
            <a:off x="681106" y="2665602"/>
            <a:ext cx="2693778" cy="2022388"/>
          </a:xfrm>
          <a:prstGeom prst="flowChartOffpageConnector">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C41401"/>
                </a:solidFill>
                <a:latin typeface="Arial"/>
                <a:ea typeface="Arial"/>
                <a:cs typeface="Arial"/>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Identify</a:t>
            </a:r>
            <a:r>
              <a:rPr lang="en-US" sz="2000" b="1" dirty="0">
                <a:solidFill>
                  <a:srgbClr val="C41401"/>
                </a:solidFill>
                <a:latin typeface="Arial"/>
                <a:ea typeface="Arial"/>
                <a:cs typeface="Arial"/>
              </a:rPr>
              <a:t> </a:t>
            </a:r>
            <a:br>
              <a:rPr lang="en-US" sz="2000" b="1" dirty="0">
                <a:solidFill>
                  <a:srgbClr val="C41401"/>
                </a:solidFill>
                <a:latin typeface="Arial"/>
                <a:ea typeface="Arial"/>
                <a:cs typeface="Arial"/>
              </a:rPr>
            </a:br>
            <a:r>
              <a:rPr lang="en-US" sz="2000" b="1" dirty="0">
                <a:solidFill>
                  <a:srgbClr val="C41401"/>
                </a:solidFill>
                <a:latin typeface="Arial"/>
                <a:ea typeface="Arial"/>
                <a:cs typeface="Arial"/>
              </a:rPr>
              <a:t>&amp; </a:t>
            </a:r>
            <a:br>
              <a:rPr lang="en-US" sz="2000" b="1" dirty="0">
                <a:solidFill>
                  <a:srgbClr val="C41401"/>
                </a:solidFill>
                <a:latin typeface="Arial"/>
                <a:ea typeface="Arial"/>
                <a:cs typeface="Arial"/>
              </a:rPr>
            </a:br>
            <a:r>
              <a:rPr lang="en-US" sz="2000" b="1" dirty="0">
                <a:solidFill>
                  <a:srgbClr val="C41401"/>
                </a:solidFill>
                <a:latin typeface="Arial"/>
                <a:ea typeface="Arial"/>
                <a:cs typeface="Arial"/>
              </a:rPr>
              <a:t>Remove </a:t>
            </a:r>
            <a:br>
              <a:rPr lang="en-US" sz="2000" b="1" dirty="0">
                <a:solidFill>
                  <a:srgbClr val="C41401"/>
                </a:solidFill>
                <a:latin typeface="Arial"/>
                <a:ea typeface="Arial"/>
                <a:cs typeface="Arial"/>
              </a:rPr>
            </a:br>
            <a:r>
              <a:rPr lang="en-US" sz="2000" b="1" dirty="0">
                <a:solidFill>
                  <a:srgbClr val="C41401"/>
                </a:solidFill>
                <a:latin typeface="Arial"/>
                <a:ea typeface="Arial"/>
                <a:cs typeface="Arial"/>
              </a:rPr>
              <a:t>Barriers</a:t>
            </a:r>
            <a:endParaRPr lang="en-IN" sz="2000" dirty="0"/>
          </a:p>
        </p:txBody>
      </p:sp>
      <p:sp>
        <p:nvSpPr>
          <p:cNvPr id="9" name="Textfeld 8">
            <a:extLst>
              <a:ext uri="{FF2B5EF4-FFF2-40B4-BE49-F238E27FC236}">
                <a16:creationId xmlns:a16="http://schemas.microsoft.com/office/drawing/2014/main" id="{E1B375BC-F58C-1A6C-0636-2F75B525DDFE}"/>
              </a:ext>
            </a:extLst>
          </p:cNvPr>
          <p:cNvSpPr txBox="1"/>
          <p:nvPr/>
        </p:nvSpPr>
        <p:spPr>
          <a:xfrm>
            <a:off x="3994884" y="2665601"/>
            <a:ext cx="1646964" cy="707886"/>
          </a:xfrm>
          <a:prstGeom prst="rect">
            <a:avLst/>
          </a:prstGeom>
          <a:noFill/>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dirty="0">
                <a:solidFill>
                  <a:schemeClr val="dk1"/>
                </a:solidFill>
                <a:latin typeface="Arial"/>
                <a:ea typeface="Arial"/>
                <a:cs typeface="Arial"/>
                <a:sym typeface="Arial"/>
              </a:rPr>
              <a:t>Institutional </a:t>
            </a:r>
          </a:p>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dirty="0">
                <a:solidFill>
                  <a:schemeClr val="dk1"/>
                </a:solidFill>
                <a:latin typeface="Arial"/>
                <a:ea typeface="Arial"/>
                <a:cs typeface="Arial"/>
                <a:sym typeface="Arial"/>
              </a:rPr>
              <a:t>Barriers</a:t>
            </a:r>
            <a:endParaRPr lang="en-US" sz="1400" b="0" i="0" u="none" strike="noStrike" cap="none" dirty="0">
              <a:solidFill>
                <a:srgbClr val="000000"/>
              </a:solidFill>
              <a:latin typeface="Arial"/>
              <a:ea typeface="Arial"/>
              <a:cs typeface="Arial"/>
              <a:sym typeface="Arial"/>
            </a:endParaRPr>
          </a:p>
        </p:txBody>
      </p:sp>
      <p:sp>
        <p:nvSpPr>
          <p:cNvPr id="11" name="Textfeld 10">
            <a:extLst>
              <a:ext uri="{FF2B5EF4-FFF2-40B4-BE49-F238E27FC236}">
                <a16:creationId xmlns:a16="http://schemas.microsoft.com/office/drawing/2014/main" id="{0D61DCC8-3D35-471E-9C1E-8E9F685AFD35}"/>
              </a:ext>
            </a:extLst>
          </p:cNvPr>
          <p:cNvSpPr txBox="1"/>
          <p:nvPr/>
        </p:nvSpPr>
        <p:spPr>
          <a:xfrm>
            <a:off x="5294376" y="2665601"/>
            <a:ext cx="2228850" cy="707886"/>
          </a:xfrm>
          <a:prstGeom prst="rect">
            <a:avLst/>
          </a:prstGeom>
          <a:noFill/>
        </p:spPr>
        <p:txBody>
          <a:bodyPr wrap="square">
            <a:spAutoFit/>
          </a:bodyPr>
          <a:lstStyle/>
          <a:p>
            <a:pPr marL="0" marR="0" lvl="0" indent="0" algn="ctr" rtl="0">
              <a:lnSpc>
                <a:spcPct val="100000"/>
              </a:lnSpc>
              <a:spcBef>
                <a:spcPts val="0"/>
              </a:spcBef>
              <a:spcAft>
                <a:spcPts val="0"/>
              </a:spcAft>
              <a:buClr>
                <a:schemeClr val="dk1"/>
              </a:buClr>
              <a:buSzPts val="2000"/>
              <a:buFont typeface="Arial"/>
              <a:buNone/>
            </a:pPr>
            <a:r>
              <a:rPr lang="en-US" sz="2000" b="1" i="0" u="none" strike="noStrike" cap="none" dirty="0">
                <a:solidFill>
                  <a:schemeClr val="dk1"/>
                </a:solidFill>
                <a:latin typeface="Arial"/>
                <a:ea typeface="Arial"/>
                <a:cs typeface="Arial"/>
                <a:sym typeface="Arial"/>
              </a:rPr>
              <a:t>Attitudinal Barriers</a:t>
            </a:r>
            <a:endParaRPr lang="en-US" sz="1800" b="0" i="0" u="none" strike="noStrike" cap="none" dirty="0">
              <a:solidFill>
                <a:schemeClr val="dk1"/>
              </a:solidFill>
              <a:latin typeface="Arial"/>
              <a:ea typeface="Arial"/>
              <a:cs typeface="Arial"/>
              <a:sym typeface="Arial"/>
            </a:endParaRPr>
          </a:p>
        </p:txBody>
      </p:sp>
      <p:sp>
        <p:nvSpPr>
          <p:cNvPr id="13" name="Textfeld 12">
            <a:extLst>
              <a:ext uri="{FF2B5EF4-FFF2-40B4-BE49-F238E27FC236}">
                <a16:creationId xmlns:a16="http://schemas.microsoft.com/office/drawing/2014/main" id="{FF63F4F8-3F18-203E-CB2E-84CEDC140D82}"/>
              </a:ext>
            </a:extLst>
          </p:cNvPr>
          <p:cNvSpPr txBox="1"/>
          <p:nvPr/>
        </p:nvSpPr>
        <p:spPr>
          <a:xfrm>
            <a:off x="7124714" y="2665601"/>
            <a:ext cx="2009394" cy="707886"/>
          </a:xfrm>
          <a:prstGeom prst="rect">
            <a:avLst/>
          </a:prstGeom>
          <a:noFill/>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dirty="0">
                <a:solidFill>
                  <a:schemeClr val="dk1"/>
                </a:solidFill>
                <a:latin typeface="Arial"/>
                <a:ea typeface="Arial"/>
                <a:cs typeface="Arial"/>
                <a:sym typeface="Arial"/>
              </a:rPr>
              <a:t>Environmental </a:t>
            </a:r>
          </a:p>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dirty="0">
                <a:solidFill>
                  <a:schemeClr val="dk1"/>
                </a:solidFill>
                <a:latin typeface="Arial"/>
                <a:ea typeface="Arial"/>
                <a:cs typeface="Arial"/>
                <a:sym typeface="Arial"/>
              </a:rPr>
              <a:t>Barriers</a:t>
            </a:r>
            <a:endParaRPr lang="en-US" sz="1800" b="0" i="0" u="none" strike="noStrike" cap="none" dirty="0">
              <a:solidFill>
                <a:schemeClr val="dk1"/>
              </a:solidFill>
              <a:latin typeface="Arial"/>
              <a:ea typeface="Arial"/>
              <a:cs typeface="Arial"/>
              <a:sym typeface="Arial"/>
            </a:endParaRPr>
          </a:p>
        </p:txBody>
      </p:sp>
      <p:sp>
        <p:nvSpPr>
          <p:cNvPr id="15" name="Textfeld 14">
            <a:extLst>
              <a:ext uri="{FF2B5EF4-FFF2-40B4-BE49-F238E27FC236}">
                <a16:creationId xmlns:a16="http://schemas.microsoft.com/office/drawing/2014/main" id="{0AE070A0-D5B6-EB5E-00F7-7A4654150811}"/>
              </a:ext>
            </a:extLst>
          </p:cNvPr>
          <p:cNvSpPr txBox="1"/>
          <p:nvPr/>
        </p:nvSpPr>
        <p:spPr>
          <a:xfrm>
            <a:off x="8641964" y="2665601"/>
            <a:ext cx="2868930" cy="707886"/>
          </a:xfrm>
          <a:prstGeom prst="rect">
            <a:avLst/>
          </a:prstGeom>
          <a:noFill/>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dirty="0">
                <a:solidFill>
                  <a:schemeClr val="dk1"/>
                </a:solidFill>
                <a:latin typeface="Arial"/>
                <a:ea typeface="Arial"/>
                <a:cs typeface="Arial"/>
                <a:sym typeface="Arial"/>
              </a:rPr>
              <a:t>Communication Barriers</a:t>
            </a:r>
            <a:endParaRPr lang="en-US" sz="1400" b="0" i="0" u="none" strike="noStrike" cap="none" dirty="0">
              <a:solidFill>
                <a:srgbClr val="000000"/>
              </a:solidFill>
              <a:latin typeface="Arial"/>
              <a:ea typeface="Arial"/>
              <a:cs typeface="Arial"/>
              <a:sym typeface="Arial"/>
            </a:endParaRPr>
          </a:p>
        </p:txBody>
      </p:sp>
      <p:pic>
        <p:nvPicPr>
          <p:cNvPr id="17" name="Grafik 16" descr="Pictograms of the four barrier categories.">
            <a:extLst>
              <a:ext uri="{FF2B5EF4-FFF2-40B4-BE49-F238E27FC236}">
                <a16:creationId xmlns:a16="http://schemas.microsoft.com/office/drawing/2014/main" id="{8D6343A2-1366-496A-9C6E-0EB78FEEC9BA}"/>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3994884" y="3484513"/>
            <a:ext cx="6773220" cy="1324160"/>
          </a:xfrm>
          <a:prstGeom prst="rect">
            <a:avLst/>
          </a:prstGeom>
        </p:spPr>
      </p:pic>
      <p:sp>
        <p:nvSpPr>
          <p:cNvPr id="18" name="Foliennummernplatzhalter 17">
            <a:extLst>
              <a:ext uri="{FF2B5EF4-FFF2-40B4-BE49-F238E27FC236}">
                <a16:creationId xmlns:a16="http://schemas.microsoft.com/office/drawing/2014/main" id="{506DE7B1-2E08-9F25-2588-E67E2D9905FD}"/>
              </a:ext>
            </a:extLst>
          </p:cNvPr>
          <p:cNvSpPr>
            <a:spLocks noGrp="1"/>
          </p:cNvSpPr>
          <p:nvPr>
            <p:ph type="sldNum" sz="quarter" idx="12"/>
          </p:nvPr>
        </p:nvSpPr>
        <p:spPr/>
        <p:txBody>
          <a:bodyPr/>
          <a:lstStyle/>
          <a:p>
            <a:fld id="{FBC7A862-7147-4493-B488-4E46DC49905D}" type="slidenum">
              <a:rPr lang="de-DE" smtClean="0"/>
              <a:t>28</a:t>
            </a:fld>
            <a:endParaRPr lang="de-DE"/>
          </a:p>
        </p:txBody>
      </p:sp>
    </p:spTree>
    <p:extLst>
      <p:ext uri="{BB962C8B-B14F-4D97-AF65-F5344CB8AC3E}">
        <p14:creationId xmlns:p14="http://schemas.microsoft.com/office/powerpoint/2010/main" val="1365494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81945E4B-17C4-56D2-168D-F574756F8B8A}"/>
              </a:ext>
            </a:extLst>
          </p:cNvPr>
          <p:cNvSpPr>
            <a:spLocks noGrp="1"/>
          </p:cNvSpPr>
          <p:nvPr>
            <p:ph type="title"/>
          </p:nvPr>
        </p:nvSpPr>
        <p:spPr>
          <a:xfrm>
            <a:off x="838200" y="150458"/>
            <a:ext cx="10515600" cy="785580"/>
          </a:xfrm>
        </p:spPr>
        <p:txBody>
          <a:bodyPr>
            <a:normAutofit/>
          </a:bodyPr>
          <a:lstStyle/>
          <a:p>
            <a:r>
              <a:rPr lang="en-US" sz="3200" dirty="0">
                <a:solidFill>
                  <a:srgbClr val="000000"/>
                </a:solidFill>
                <a:latin typeface="Arial"/>
                <a:ea typeface="Arial"/>
                <a:cs typeface="Arial"/>
                <a:sym typeface="Arial"/>
              </a:rPr>
              <a:t>Reminder: Types of barriers</a:t>
            </a:r>
            <a:endParaRPr lang="en-IN" sz="3200" dirty="0"/>
          </a:p>
        </p:txBody>
      </p:sp>
      <p:pic>
        <p:nvPicPr>
          <p:cNvPr id="9" name="Grafik 8" descr="Pictograms of the four barrier categories.">
            <a:extLst>
              <a:ext uri="{FF2B5EF4-FFF2-40B4-BE49-F238E27FC236}">
                <a16:creationId xmlns:a16="http://schemas.microsoft.com/office/drawing/2014/main" id="{26A1D9EA-11DF-E0F8-1FFE-60D246576C38}"/>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719758" y="1423358"/>
            <a:ext cx="2029108" cy="4810796"/>
          </a:xfrm>
          <a:prstGeom prst="rect">
            <a:avLst/>
          </a:prstGeom>
        </p:spPr>
      </p:pic>
      <p:sp>
        <p:nvSpPr>
          <p:cNvPr id="12" name="Inhaltsplatzhalter 11">
            <a:extLst>
              <a:ext uri="{FF2B5EF4-FFF2-40B4-BE49-F238E27FC236}">
                <a16:creationId xmlns:a16="http://schemas.microsoft.com/office/drawing/2014/main" id="{9E8AB92B-6842-FFE9-2F03-10688E00E0BF}"/>
              </a:ext>
            </a:extLst>
          </p:cNvPr>
          <p:cNvSpPr>
            <a:spLocks noGrp="1"/>
          </p:cNvSpPr>
          <p:nvPr>
            <p:ph idx="1"/>
          </p:nvPr>
        </p:nvSpPr>
        <p:spPr>
          <a:xfrm>
            <a:off x="2748866" y="1072363"/>
            <a:ext cx="8604934" cy="5512785"/>
          </a:xfrm>
        </p:spPr>
        <p:txBody>
          <a:bodyPr>
            <a:normAutofit fontScale="92500" lnSpcReduction="10000"/>
          </a:bodyPr>
          <a:lstStyle/>
          <a:p>
            <a:pPr lvl="0">
              <a:lnSpc>
                <a:spcPct val="100000"/>
              </a:lnSpc>
              <a:spcBef>
                <a:spcPts val="600"/>
              </a:spcBef>
              <a:buClr>
                <a:srgbClr val="000000"/>
              </a:buClr>
              <a:buSzPts val="2400"/>
            </a:pPr>
            <a:r>
              <a:rPr lang="en-IN" sz="2000" b="1" dirty="0">
                <a:solidFill>
                  <a:srgbClr val="000000"/>
                </a:solidFill>
                <a:latin typeface="Arial"/>
                <a:ea typeface="Arial"/>
                <a:cs typeface="Arial"/>
                <a:sym typeface="Arial"/>
              </a:rPr>
              <a:t>Institutional Barriers:</a:t>
            </a:r>
            <a:endParaRPr lang="en-IN" sz="2000" dirty="0">
              <a:solidFill>
                <a:srgbClr val="000000"/>
              </a:solidFill>
              <a:latin typeface="Arial"/>
              <a:ea typeface="Arial"/>
              <a:cs typeface="Arial"/>
              <a:sym typeface="Arial"/>
            </a:endParaRPr>
          </a:p>
          <a:p>
            <a:pPr lvl="1">
              <a:lnSpc>
                <a:spcPct val="100000"/>
              </a:lnSpc>
              <a:spcBef>
                <a:spcPts val="600"/>
              </a:spcBef>
              <a:buClr>
                <a:srgbClr val="000000"/>
              </a:buClr>
              <a:buSzPts val="1800"/>
              <a:buFont typeface="Wingdings" panose="05000000000000000000" pitchFamily="2" charset="2"/>
              <a:buChar char="Ø"/>
            </a:pPr>
            <a:r>
              <a:rPr lang="en-IN" sz="1800" dirty="0">
                <a:solidFill>
                  <a:srgbClr val="000000"/>
                </a:solidFill>
                <a:latin typeface="Arial"/>
                <a:ea typeface="Arial"/>
                <a:cs typeface="Arial"/>
                <a:sym typeface="Arial"/>
              </a:rPr>
              <a:t>Discriminative policies/ legal frameworks;</a:t>
            </a:r>
          </a:p>
          <a:p>
            <a:pPr lvl="1">
              <a:lnSpc>
                <a:spcPct val="100000"/>
              </a:lnSpc>
              <a:spcBef>
                <a:spcPts val="600"/>
              </a:spcBef>
              <a:buClr>
                <a:srgbClr val="000000"/>
              </a:buClr>
              <a:buSzPts val="1800"/>
              <a:buFont typeface="Wingdings" panose="05000000000000000000" pitchFamily="2" charset="2"/>
              <a:buChar char="Ø"/>
            </a:pPr>
            <a:r>
              <a:rPr lang="en-IN" sz="1800" dirty="0">
                <a:solidFill>
                  <a:srgbClr val="000000"/>
                </a:solidFill>
                <a:latin typeface="Arial"/>
                <a:ea typeface="Arial"/>
                <a:cs typeface="Arial"/>
                <a:sym typeface="Arial"/>
              </a:rPr>
              <a:t>Institutional practices;</a:t>
            </a:r>
          </a:p>
          <a:p>
            <a:pPr lvl="1">
              <a:lnSpc>
                <a:spcPct val="100000"/>
              </a:lnSpc>
              <a:spcBef>
                <a:spcPts val="600"/>
              </a:spcBef>
              <a:spcAft>
                <a:spcPts val="600"/>
              </a:spcAft>
              <a:buClr>
                <a:srgbClr val="000000"/>
              </a:buClr>
              <a:buSzPts val="1800"/>
              <a:buFont typeface="Wingdings" panose="05000000000000000000" pitchFamily="2" charset="2"/>
              <a:buChar char="Ø"/>
            </a:pPr>
            <a:r>
              <a:rPr lang="en-IN" sz="1800" dirty="0">
                <a:solidFill>
                  <a:srgbClr val="000000"/>
                </a:solidFill>
                <a:latin typeface="Arial"/>
                <a:ea typeface="Arial"/>
                <a:cs typeface="Arial"/>
                <a:sym typeface="Arial"/>
              </a:rPr>
              <a:t>Prioritization, targeting, human and financial resources.</a:t>
            </a:r>
          </a:p>
          <a:p>
            <a:pPr lvl="0">
              <a:lnSpc>
                <a:spcPct val="100000"/>
              </a:lnSpc>
              <a:spcBef>
                <a:spcPts val="600"/>
              </a:spcBef>
              <a:buClr>
                <a:srgbClr val="000000"/>
              </a:buClr>
              <a:buSzPts val="2400"/>
            </a:pPr>
            <a:r>
              <a:rPr lang="en-IN" sz="2000" b="1" dirty="0">
                <a:solidFill>
                  <a:srgbClr val="000000"/>
                </a:solidFill>
                <a:latin typeface="Arial"/>
                <a:ea typeface="Arial"/>
                <a:cs typeface="Arial"/>
                <a:sym typeface="Arial"/>
              </a:rPr>
              <a:t>Attitudinal Barriers:</a:t>
            </a:r>
            <a:endParaRPr lang="en-IN" sz="2000" dirty="0">
              <a:solidFill>
                <a:srgbClr val="000000"/>
              </a:solidFill>
              <a:latin typeface="Arial"/>
              <a:ea typeface="Arial"/>
              <a:cs typeface="Arial"/>
              <a:sym typeface="Arial"/>
            </a:endParaRPr>
          </a:p>
          <a:p>
            <a:pPr lvl="1">
              <a:lnSpc>
                <a:spcPct val="100000"/>
              </a:lnSpc>
              <a:spcBef>
                <a:spcPts val="600"/>
              </a:spcBef>
              <a:buClr>
                <a:srgbClr val="000000"/>
              </a:buClr>
              <a:buSzPts val="1800"/>
              <a:buFont typeface="Wingdings" panose="05000000000000000000" pitchFamily="2" charset="2"/>
              <a:buChar char="Ø"/>
            </a:pPr>
            <a:r>
              <a:rPr lang="en-IN" sz="1800" dirty="0">
                <a:solidFill>
                  <a:srgbClr val="000000"/>
                </a:solidFill>
                <a:latin typeface="Arial"/>
                <a:ea typeface="Arial"/>
                <a:cs typeface="Arial"/>
                <a:sym typeface="Arial"/>
              </a:rPr>
              <a:t>Misperceptions about requirements, capacities and rights;</a:t>
            </a:r>
          </a:p>
          <a:p>
            <a:pPr lvl="1">
              <a:lnSpc>
                <a:spcPct val="100000"/>
              </a:lnSpc>
              <a:spcBef>
                <a:spcPts val="600"/>
              </a:spcBef>
              <a:buClr>
                <a:srgbClr val="000000"/>
              </a:buClr>
              <a:buSzPts val="1800"/>
              <a:buFont typeface="Wingdings" panose="05000000000000000000" pitchFamily="2" charset="2"/>
              <a:buChar char="Ø"/>
            </a:pPr>
            <a:r>
              <a:rPr lang="en-IN" sz="1800" dirty="0">
                <a:solidFill>
                  <a:srgbClr val="000000"/>
                </a:solidFill>
                <a:latin typeface="Arial"/>
                <a:ea typeface="Arial"/>
                <a:cs typeface="Arial"/>
                <a:sym typeface="Arial"/>
              </a:rPr>
              <a:t>Stigma, prejudices, pity;</a:t>
            </a:r>
          </a:p>
          <a:p>
            <a:pPr lvl="1">
              <a:lnSpc>
                <a:spcPct val="100000"/>
              </a:lnSpc>
              <a:spcBef>
                <a:spcPts val="600"/>
              </a:spcBef>
              <a:spcAft>
                <a:spcPts val="600"/>
              </a:spcAft>
              <a:buClr>
                <a:srgbClr val="000000"/>
              </a:buClr>
              <a:buSzPts val="1800"/>
              <a:buFont typeface="Wingdings" panose="05000000000000000000" pitchFamily="2" charset="2"/>
              <a:buChar char="Ø"/>
            </a:pPr>
            <a:r>
              <a:rPr lang="en-IN" sz="1800" dirty="0">
                <a:solidFill>
                  <a:srgbClr val="000000"/>
                </a:solidFill>
                <a:latin typeface="Arial"/>
                <a:ea typeface="Arial"/>
                <a:cs typeface="Arial"/>
                <a:sym typeface="Arial"/>
              </a:rPr>
              <a:t>Cultural and social habits, charity.</a:t>
            </a:r>
          </a:p>
          <a:p>
            <a:pPr lvl="0">
              <a:lnSpc>
                <a:spcPct val="100000"/>
              </a:lnSpc>
              <a:spcBef>
                <a:spcPts val="600"/>
              </a:spcBef>
              <a:buClr>
                <a:srgbClr val="000000"/>
              </a:buClr>
              <a:buSzPts val="2400"/>
            </a:pPr>
            <a:r>
              <a:rPr lang="en-IN" sz="2000" b="1" dirty="0">
                <a:solidFill>
                  <a:srgbClr val="000000"/>
                </a:solidFill>
                <a:latin typeface="Arial"/>
                <a:ea typeface="Arial"/>
                <a:cs typeface="Arial"/>
                <a:sym typeface="Arial"/>
              </a:rPr>
              <a:t>Environmental Barriers:</a:t>
            </a:r>
            <a:endParaRPr lang="en-IN" sz="2000" dirty="0">
              <a:solidFill>
                <a:srgbClr val="000000"/>
              </a:solidFill>
              <a:latin typeface="Arial"/>
              <a:ea typeface="Arial"/>
              <a:cs typeface="Arial"/>
              <a:sym typeface="Arial"/>
            </a:endParaRPr>
          </a:p>
          <a:p>
            <a:pPr lvl="1">
              <a:lnSpc>
                <a:spcPct val="100000"/>
              </a:lnSpc>
              <a:spcBef>
                <a:spcPts val="600"/>
              </a:spcBef>
              <a:buClr>
                <a:srgbClr val="000000"/>
              </a:buClr>
              <a:buSzPts val="1800"/>
              <a:buFont typeface="Wingdings" panose="05000000000000000000" pitchFamily="2" charset="2"/>
              <a:buChar char="Ø"/>
            </a:pPr>
            <a:r>
              <a:rPr lang="en-IN" sz="1800" dirty="0">
                <a:solidFill>
                  <a:srgbClr val="000000"/>
                </a:solidFill>
                <a:latin typeface="Arial"/>
                <a:ea typeface="Arial"/>
                <a:cs typeface="Arial"/>
                <a:sym typeface="Arial"/>
              </a:rPr>
              <a:t>Distance to services, lack of mobile services and accessible transportation;</a:t>
            </a:r>
          </a:p>
          <a:p>
            <a:pPr lvl="1">
              <a:lnSpc>
                <a:spcPct val="100000"/>
              </a:lnSpc>
              <a:spcBef>
                <a:spcPts val="600"/>
              </a:spcBef>
              <a:buClr>
                <a:srgbClr val="000000"/>
              </a:buClr>
              <a:buSzPts val="1800"/>
              <a:buFont typeface="Wingdings" panose="05000000000000000000" pitchFamily="2" charset="2"/>
              <a:buChar char="Ø"/>
            </a:pPr>
            <a:r>
              <a:rPr lang="en-IN" sz="1800" dirty="0">
                <a:solidFill>
                  <a:srgbClr val="000000"/>
                </a:solidFill>
                <a:latin typeface="Arial"/>
                <a:ea typeface="Arial"/>
                <a:cs typeface="Arial"/>
                <a:sym typeface="Arial"/>
              </a:rPr>
              <a:t>Lack of ramps, handrails, tactile strips, lightening, assistive devices or support;</a:t>
            </a:r>
          </a:p>
          <a:p>
            <a:pPr lvl="1">
              <a:lnSpc>
                <a:spcPct val="100000"/>
              </a:lnSpc>
              <a:spcBef>
                <a:spcPts val="600"/>
              </a:spcBef>
              <a:spcAft>
                <a:spcPts val="600"/>
              </a:spcAft>
              <a:buClr>
                <a:srgbClr val="000000"/>
              </a:buClr>
              <a:buSzPts val="1800"/>
              <a:buFont typeface="Wingdings" panose="05000000000000000000" pitchFamily="2" charset="2"/>
              <a:buChar char="Ø"/>
            </a:pPr>
            <a:r>
              <a:rPr lang="en-IN" sz="1800" dirty="0">
                <a:solidFill>
                  <a:srgbClr val="000000"/>
                </a:solidFill>
                <a:latin typeface="Arial"/>
                <a:ea typeface="Arial"/>
                <a:cs typeface="Arial"/>
                <a:sym typeface="Arial"/>
              </a:rPr>
              <a:t>Obstacles and flexibility in use.</a:t>
            </a:r>
          </a:p>
          <a:p>
            <a:pPr lvl="0">
              <a:lnSpc>
                <a:spcPct val="100000"/>
              </a:lnSpc>
              <a:spcBef>
                <a:spcPts val="600"/>
              </a:spcBef>
              <a:buClr>
                <a:srgbClr val="000000"/>
              </a:buClr>
              <a:buSzPts val="2400"/>
            </a:pPr>
            <a:r>
              <a:rPr lang="en-IN" sz="2200" b="1" dirty="0">
                <a:solidFill>
                  <a:srgbClr val="000000"/>
                </a:solidFill>
                <a:latin typeface="Arial"/>
                <a:ea typeface="Arial"/>
                <a:cs typeface="Arial"/>
                <a:sym typeface="Arial"/>
              </a:rPr>
              <a:t>Communication Barriers:</a:t>
            </a:r>
            <a:endParaRPr lang="en-IN" sz="2200" dirty="0">
              <a:solidFill>
                <a:srgbClr val="000000"/>
              </a:solidFill>
              <a:latin typeface="Arial"/>
              <a:ea typeface="Arial"/>
              <a:cs typeface="Arial"/>
              <a:sym typeface="Arial"/>
            </a:endParaRPr>
          </a:p>
          <a:p>
            <a:pPr lvl="1">
              <a:lnSpc>
                <a:spcPct val="100000"/>
              </a:lnSpc>
              <a:spcBef>
                <a:spcPts val="600"/>
              </a:spcBef>
              <a:buClr>
                <a:srgbClr val="000000"/>
              </a:buClr>
              <a:buSzPts val="1800"/>
              <a:buFont typeface="Wingdings" panose="05000000000000000000" pitchFamily="2" charset="2"/>
              <a:buChar char="Ø"/>
            </a:pPr>
            <a:r>
              <a:rPr lang="en-IN" sz="1900" dirty="0">
                <a:solidFill>
                  <a:srgbClr val="000000"/>
                </a:solidFill>
                <a:latin typeface="Arial"/>
                <a:ea typeface="Arial"/>
                <a:cs typeface="Arial"/>
                <a:sym typeface="Arial"/>
              </a:rPr>
              <a:t>Absence of braille easy language, sign language interpreters;</a:t>
            </a:r>
          </a:p>
          <a:p>
            <a:pPr lvl="1">
              <a:lnSpc>
                <a:spcPct val="100000"/>
              </a:lnSpc>
              <a:spcBef>
                <a:spcPts val="600"/>
              </a:spcBef>
              <a:buClr>
                <a:srgbClr val="000000"/>
              </a:buClr>
              <a:buSzPts val="1800"/>
              <a:buFont typeface="Wingdings" panose="05000000000000000000" pitchFamily="2" charset="2"/>
              <a:buChar char="Ø"/>
            </a:pPr>
            <a:r>
              <a:rPr lang="en-IN" sz="1900" dirty="0">
                <a:solidFill>
                  <a:srgbClr val="000000"/>
                </a:solidFill>
                <a:latin typeface="Arial"/>
                <a:ea typeface="Arial"/>
                <a:cs typeface="Arial"/>
                <a:sym typeface="Arial"/>
              </a:rPr>
              <a:t>Absence of multiple formats (audio + visual);</a:t>
            </a:r>
          </a:p>
          <a:p>
            <a:pPr lvl="1">
              <a:lnSpc>
                <a:spcPct val="100000"/>
              </a:lnSpc>
              <a:spcBef>
                <a:spcPts val="600"/>
              </a:spcBef>
              <a:buClr>
                <a:srgbClr val="000000"/>
              </a:buClr>
              <a:buSzPts val="1800"/>
              <a:buFont typeface="Wingdings" panose="05000000000000000000" pitchFamily="2" charset="2"/>
              <a:buChar char="Ø"/>
            </a:pPr>
            <a:r>
              <a:rPr lang="en-IN" sz="1900" dirty="0">
                <a:solidFill>
                  <a:srgbClr val="000000"/>
                </a:solidFill>
                <a:latin typeface="Arial"/>
                <a:ea typeface="Arial"/>
                <a:cs typeface="Arial"/>
                <a:sym typeface="Arial"/>
              </a:rPr>
              <a:t>Lack of inclusive communication techniques.</a:t>
            </a:r>
          </a:p>
        </p:txBody>
      </p:sp>
      <p:sp>
        <p:nvSpPr>
          <p:cNvPr id="13" name="Foliennummernplatzhalter 12">
            <a:extLst>
              <a:ext uri="{FF2B5EF4-FFF2-40B4-BE49-F238E27FC236}">
                <a16:creationId xmlns:a16="http://schemas.microsoft.com/office/drawing/2014/main" id="{5C9AF547-02BB-AF09-F14D-3E69F4D100AB}"/>
              </a:ext>
            </a:extLst>
          </p:cNvPr>
          <p:cNvSpPr>
            <a:spLocks noGrp="1"/>
          </p:cNvSpPr>
          <p:nvPr>
            <p:ph type="sldNum" sz="quarter" idx="12"/>
          </p:nvPr>
        </p:nvSpPr>
        <p:spPr/>
        <p:txBody>
          <a:bodyPr/>
          <a:lstStyle/>
          <a:p>
            <a:fld id="{FBC7A862-7147-4493-B488-4E46DC49905D}" type="slidenum">
              <a:rPr lang="de-DE" smtClean="0"/>
              <a:t>29</a:t>
            </a:fld>
            <a:endParaRPr lang="de-DE"/>
          </a:p>
        </p:txBody>
      </p:sp>
    </p:spTree>
    <p:extLst>
      <p:ext uri="{BB962C8B-B14F-4D97-AF65-F5344CB8AC3E}">
        <p14:creationId xmlns:p14="http://schemas.microsoft.com/office/powerpoint/2010/main" val="37911364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E84EC-C8B2-2E4B-1880-81981B251989}"/>
              </a:ext>
            </a:extLst>
          </p:cNvPr>
          <p:cNvSpPr>
            <a:spLocks noGrp="1"/>
          </p:cNvSpPr>
          <p:nvPr>
            <p:ph type="title"/>
          </p:nvPr>
        </p:nvSpPr>
        <p:spPr>
          <a:xfrm>
            <a:off x="839788" y="457200"/>
            <a:ext cx="5256212" cy="1085850"/>
          </a:xfrm>
          <a:solidFill>
            <a:srgbClr val="0070C0"/>
          </a:solidFill>
        </p:spPr>
        <p:txBody>
          <a:bodyPr anchor="ctr">
            <a:normAutofit/>
          </a:bodyPr>
          <a:lstStyle/>
          <a:p>
            <a:r>
              <a:rPr lang="de-DE" sz="2800">
                <a:solidFill>
                  <a:schemeClr val="bg1"/>
                </a:solidFill>
              </a:rPr>
              <a:t>In collaboration with:</a:t>
            </a:r>
          </a:p>
        </p:txBody>
      </p:sp>
      <p:pic>
        <p:nvPicPr>
          <p:cNvPr id="7" name="Google Shape;907;g3b89cd4c576_2_135" descr="Action Against Hunger logo">
            <a:extLst>
              <a:ext uri="{FF2B5EF4-FFF2-40B4-BE49-F238E27FC236}">
                <a16:creationId xmlns:a16="http://schemas.microsoft.com/office/drawing/2014/main" id="{CA46E1B1-273D-522F-9785-A07DD54FA392}"/>
              </a:ext>
            </a:extLst>
          </p:cNvPr>
          <p:cNvPicPr preferRelativeResize="0"/>
          <p:nvPr/>
        </p:nvPicPr>
        <p:blipFill rotWithShape="1">
          <a:blip r:embed="rId3">
            <a:alphaModFix/>
          </a:blip>
          <a:srcRect/>
          <a:stretch/>
        </p:blipFill>
        <p:spPr>
          <a:xfrm>
            <a:off x="966398" y="1800953"/>
            <a:ext cx="1472001" cy="920419"/>
          </a:xfrm>
          <a:prstGeom prst="rect">
            <a:avLst/>
          </a:prstGeom>
          <a:noFill/>
          <a:ln>
            <a:noFill/>
          </a:ln>
        </p:spPr>
      </p:pic>
      <p:pic>
        <p:nvPicPr>
          <p:cNvPr id="17" name="Picture 16" descr="African Disabiltiy Forum logo.">
            <a:extLst>
              <a:ext uri="{FF2B5EF4-FFF2-40B4-BE49-F238E27FC236}">
                <a16:creationId xmlns:a16="http://schemas.microsoft.com/office/drawing/2014/main" id="{118150A7-C132-1D24-0C62-2F37DABB8E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3667" y="1834929"/>
            <a:ext cx="1768872" cy="914618"/>
          </a:xfrm>
          <a:prstGeom prst="rect">
            <a:avLst/>
          </a:prstGeom>
        </p:spPr>
      </p:pic>
      <p:pic>
        <p:nvPicPr>
          <p:cNvPr id="19" name="Google Shape;908;g3b89cd4c576_2_135" descr="Global Food Security Cluster Logo.">
            <a:extLst>
              <a:ext uri="{FF2B5EF4-FFF2-40B4-BE49-F238E27FC236}">
                <a16:creationId xmlns:a16="http://schemas.microsoft.com/office/drawing/2014/main" id="{F84A61E6-AC55-3EFD-38AC-758683652B42}"/>
              </a:ext>
            </a:extLst>
          </p:cNvPr>
          <p:cNvPicPr preferRelativeResize="0"/>
          <p:nvPr/>
        </p:nvPicPr>
        <p:blipFill rotWithShape="1">
          <a:blip r:embed="rId5">
            <a:alphaModFix/>
          </a:blip>
          <a:srcRect/>
          <a:stretch/>
        </p:blipFill>
        <p:spPr>
          <a:xfrm>
            <a:off x="966399" y="2897090"/>
            <a:ext cx="1472000" cy="966330"/>
          </a:xfrm>
          <a:prstGeom prst="rect">
            <a:avLst/>
          </a:prstGeom>
          <a:noFill/>
          <a:ln>
            <a:noFill/>
          </a:ln>
        </p:spPr>
      </p:pic>
      <p:pic>
        <p:nvPicPr>
          <p:cNvPr id="9" name="Picture 8" descr="Handicap International / Humanity &amp; Inclusion logo.">
            <a:extLst>
              <a:ext uri="{FF2B5EF4-FFF2-40B4-BE49-F238E27FC236}">
                <a16:creationId xmlns:a16="http://schemas.microsoft.com/office/drawing/2014/main" id="{221E05F6-D89A-199D-265E-796CDD9A5AC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73667" y="2930006"/>
            <a:ext cx="1768872" cy="997987"/>
          </a:xfrm>
          <a:prstGeom prst="rect">
            <a:avLst/>
          </a:prstGeom>
        </p:spPr>
      </p:pic>
      <p:pic>
        <p:nvPicPr>
          <p:cNvPr id="11" name="Picture 10" descr="Malteser International logo.">
            <a:extLst>
              <a:ext uri="{FF2B5EF4-FFF2-40B4-BE49-F238E27FC236}">
                <a16:creationId xmlns:a16="http://schemas.microsoft.com/office/drawing/2014/main" id="{7559BA6B-591E-F73E-358D-9D886DAEB8D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6398" y="4241191"/>
            <a:ext cx="2072077" cy="663064"/>
          </a:xfrm>
          <a:prstGeom prst="rect">
            <a:avLst/>
          </a:prstGeom>
        </p:spPr>
      </p:pic>
      <p:pic>
        <p:nvPicPr>
          <p:cNvPr id="13" name="Google Shape;906;g3b89cd4c576_2_135" descr="Welthungerhilfe Logo">
            <a:extLst>
              <a:ext uri="{FF2B5EF4-FFF2-40B4-BE49-F238E27FC236}">
                <a16:creationId xmlns:a16="http://schemas.microsoft.com/office/drawing/2014/main" id="{F5A4F95C-9434-6D77-2E33-091C3D518A96}"/>
              </a:ext>
            </a:extLst>
          </p:cNvPr>
          <p:cNvPicPr preferRelativeResize="0"/>
          <p:nvPr/>
        </p:nvPicPr>
        <p:blipFill rotWithShape="1">
          <a:blip r:embed="rId8">
            <a:alphaModFix/>
          </a:blip>
          <a:srcRect t="23536" b="24343"/>
          <a:stretch/>
        </p:blipFill>
        <p:spPr>
          <a:xfrm>
            <a:off x="3373667" y="4158551"/>
            <a:ext cx="1455508" cy="880062"/>
          </a:xfrm>
          <a:prstGeom prst="rect">
            <a:avLst/>
          </a:prstGeom>
          <a:noFill/>
          <a:ln>
            <a:noFill/>
          </a:ln>
        </p:spPr>
      </p:pic>
      <p:pic>
        <p:nvPicPr>
          <p:cNvPr id="21" name="Picture 20" descr="World Food Programme logo.">
            <a:extLst>
              <a:ext uri="{FF2B5EF4-FFF2-40B4-BE49-F238E27FC236}">
                <a16:creationId xmlns:a16="http://schemas.microsoft.com/office/drawing/2014/main" id="{BEB0B089-3AEE-D636-731C-C1F65440190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750708" y="5086238"/>
            <a:ext cx="1027010" cy="1562236"/>
          </a:xfrm>
          <a:prstGeom prst="rect">
            <a:avLst/>
          </a:prstGeom>
        </p:spPr>
      </p:pic>
      <p:sp>
        <p:nvSpPr>
          <p:cNvPr id="3" name="Content Placeholder 2">
            <a:extLst>
              <a:ext uri="{FF2B5EF4-FFF2-40B4-BE49-F238E27FC236}">
                <a16:creationId xmlns:a16="http://schemas.microsoft.com/office/drawing/2014/main" id="{05655C41-0321-F8D6-C399-7E2C6A0D2AEB}"/>
              </a:ext>
            </a:extLst>
          </p:cNvPr>
          <p:cNvSpPr>
            <a:spLocks noGrp="1"/>
          </p:cNvSpPr>
          <p:nvPr>
            <p:ph idx="1"/>
          </p:nvPr>
        </p:nvSpPr>
        <p:spPr>
          <a:xfrm>
            <a:off x="6286500" y="457200"/>
            <a:ext cx="5068888" cy="5899149"/>
          </a:xfrm>
          <a:solidFill>
            <a:srgbClr val="0070C0"/>
          </a:solidFill>
        </p:spPr>
        <p:txBody>
          <a:bodyPr rIns="540000" anchor="ctr">
            <a:normAutofit/>
          </a:bodyPr>
          <a:lstStyle/>
          <a:p>
            <a:pPr marL="400050" lvl="0" indent="-342900">
              <a:lnSpc>
                <a:spcPct val="115000"/>
              </a:lnSpc>
              <a:spcBef>
                <a:spcPts val="0"/>
              </a:spcBef>
              <a:spcAft>
                <a:spcPts val="1200"/>
              </a:spcAft>
              <a:buClr>
                <a:schemeClr val="lt1"/>
              </a:buClr>
              <a:buSzPts val="2400"/>
              <a:buFont typeface="Arial"/>
              <a:buChar char="•"/>
              <a:tabLst>
                <a:tab pos="4489450" algn="l"/>
              </a:tabLst>
            </a:pPr>
            <a:r>
              <a:rPr lang="en-US" sz="2000">
                <a:solidFill>
                  <a:schemeClr val="lt1"/>
                </a:solidFill>
                <a:sym typeface="Arial"/>
              </a:rPr>
              <a:t>An inter-agency initiative to build practical capacity for disability-inclusive humanitarian Food Security programming in-line with the IASC Guidelines on Inclusion of Persons with Disabilities in Humanitarian Action.</a:t>
            </a:r>
            <a:endParaRPr lang="en-US" sz="2000">
              <a:solidFill>
                <a:schemeClr val="dk1"/>
              </a:solidFill>
              <a:sym typeface="Arial"/>
            </a:endParaRPr>
          </a:p>
          <a:p>
            <a:pPr marL="400050" indent="-342900">
              <a:lnSpc>
                <a:spcPct val="115000"/>
              </a:lnSpc>
              <a:spcBef>
                <a:spcPts val="0"/>
              </a:spcBef>
              <a:spcAft>
                <a:spcPts val="1200"/>
              </a:spcAft>
              <a:buClr>
                <a:schemeClr val="lt1"/>
              </a:buClr>
              <a:buSzPts val="2400"/>
              <a:buFont typeface="Arial"/>
              <a:buChar char="•"/>
            </a:pPr>
            <a:r>
              <a:rPr lang="en-US" sz="2000">
                <a:solidFill>
                  <a:schemeClr val="lt1"/>
                </a:solidFill>
                <a:sym typeface="Arial"/>
              </a:rPr>
              <a:t>Aligned with and expanding on the DRG </a:t>
            </a:r>
            <a:r>
              <a:rPr lang="en-US" sz="2000">
                <a:solidFill>
                  <a:schemeClr val="lt1"/>
                </a:solidFill>
              </a:rPr>
              <a:t>training package</a:t>
            </a:r>
            <a:r>
              <a:rPr lang="en-US" sz="2000">
                <a:solidFill>
                  <a:schemeClr val="lt1"/>
                </a:solidFill>
                <a:sym typeface="Arial"/>
              </a:rPr>
              <a:t> “</a:t>
            </a:r>
            <a:r>
              <a:rPr lang="en-US" sz="2000">
                <a:solidFill>
                  <a:schemeClr val="bg1"/>
                </a:solidFill>
                <a:sym typeface="Arial"/>
                <a:hlinkClick r:id="rId10" tooltip="External link for download of DRG Package on DRG website.">
                  <a:extLst>
                    <a:ext uri="{A12FA001-AC4F-418D-AE19-62706E023703}">
                      <ahyp:hlinkClr xmlns:ahyp="http://schemas.microsoft.com/office/drawing/2018/hyperlinkcolor" val="tx"/>
                    </a:ext>
                  </a:extLst>
                </a:hlinkClick>
              </a:rPr>
              <a:t>Introduction to Inclusive Humanitarian Action</a:t>
            </a:r>
            <a:r>
              <a:rPr lang="en-US" sz="2000">
                <a:solidFill>
                  <a:schemeClr val="lt1"/>
                </a:solidFill>
                <a:sym typeface="Arial"/>
              </a:rPr>
              <a:t>”</a:t>
            </a:r>
            <a:r>
              <a:rPr lang="en-US" sz="2000">
                <a:solidFill>
                  <a:schemeClr val="lt1"/>
                </a:solidFill>
              </a:rPr>
              <a:t> </a:t>
            </a:r>
          </a:p>
          <a:p>
            <a:pPr marL="400050" lvl="0" indent="-368300">
              <a:lnSpc>
                <a:spcPct val="115000"/>
              </a:lnSpc>
              <a:spcBef>
                <a:spcPts val="0"/>
              </a:spcBef>
              <a:spcAft>
                <a:spcPts val="1200"/>
              </a:spcAft>
              <a:buClr>
                <a:schemeClr val="lt1"/>
              </a:buClr>
              <a:buSzPts val="2800"/>
              <a:buFont typeface="Arial"/>
              <a:buChar char="•"/>
              <a:tabLst>
                <a:tab pos="4932363" algn="l"/>
              </a:tabLst>
            </a:pPr>
            <a:r>
              <a:rPr lang="en-US" sz="2000">
                <a:solidFill>
                  <a:schemeClr val="lt1"/>
                </a:solidFill>
                <a:sym typeface="Arial"/>
              </a:rPr>
              <a:t>This package was piloted at</a:t>
            </a:r>
            <a:r>
              <a:rPr lang="en-US" sz="2000">
                <a:solidFill>
                  <a:schemeClr val="lt1"/>
                </a:solidFill>
              </a:rPr>
              <a:t> a</a:t>
            </a:r>
            <a:r>
              <a:rPr lang="en-US" sz="2000">
                <a:solidFill>
                  <a:schemeClr val="lt1"/>
                </a:solidFill>
                <a:sym typeface="Arial"/>
              </a:rPr>
              <a:t> workshop in Uganda in 2026 prior to publication.</a:t>
            </a:r>
            <a:endParaRPr lang="de-DE" sz="2000">
              <a:solidFill>
                <a:schemeClr val="bg1"/>
              </a:solidFill>
            </a:endParaRPr>
          </a:p>
        </p:txBody>
      </p:sp>
      <p:sp>
        <p:nvSpPr>
          <p:cNvPr id="6" name="Foliennummernplatzhalter 5">
            <a:extLst>
              <a:ext uri="{FF2B5EF4-FFF2-40B4-BE49-F238E27FC236}">
                <a16:creationId xmlns:a16="http://schemas.microsoft.com/office/drawing/2014/main" id="{FCBA490D-D97A-73E1-37D2-A547E566DD1C}"/>
              </a:ext>
            </a:extLst>
          </p:cNvPr>
          <p:cNvSpPr>
            <a:spLocks noGrp="1"/>
          </p:cNvSpPr>
          <p:nvPr>
            <p:ph type="sldNum" sz="quarter" idx="12"/>
          </p:nvPr>
        </p:nvSpPr>
        <p:spPr/>
        <p:txBody>
          <a:bodyPr/>
          <a:lstStyle/>
          <a:p>
            <a:fld id="{FBC7A862-7147-4493-B488-4E46DC49905D}" type="slidenum">
              <a:rPr lang="de-DE" smtClean="0"/>
              <a:t>3</a:t>
            </a:fld>
            <a:endParaRPr lang="de-DE"/>
          </a:p>
        </p:txBody>
      </p:sp>
    </p:spTree>
    <p:extLst>
      <p:ext uri="{BB962C8B-B14F-4D97-AF65-F5344CB8AC3E}">
        <p14:creationId xmlns:p14="http://schemas.microsoft.com/office/powerpoint/2010/main" val="23983352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C909EF1-F1FD-8F41-63BD-4726CB96ADA4}"/>
              </a:ext>
            </a:extLst>
          </p:cNvPr>
          <p:cNvSpPr>
            <a:spLocks noGrp="1"/>
          </p:cNvSpPr>
          <p:nvPr>
            <p:ph type="title"/>
          </p:nvPr>
        </p:nvSpPr>
        <p:spPr/>
        <p:txBody>
          <a:bodyPr/>
          <a:lstStyle/>
          <a:p>
            <a:r>
              <a:rPr lang="en-US" dirty="0">
                <a:solidFill>
                  <a:srgbClr val="000000"/>
                </a:solidFill>
                <a:latin typeface="Arial"/>
                <a:ea typeface="Arial"/>
                <a:cs typeface="Arial"/>
                <a:sym typeface="Arial"/>
              </a:rPr>
              <a:t>Reminder: Barriers and Enablers</a:t>
            </a:r>
            <a:endParaRPr lang="en-IN" dirty="0"/>
          </a:p>
        </p:txBody>
      </p:sp>
      <p:sp>
        <p:nvSpPr>
          <p:cNvPr id="3" name="Inhaltsplatzhalter 2">
            <a:extLst>
              <a:ext uri="{FF2B5EF4-FFF2-40B4-BE49-F238E27FC236}">
                <a16:creationId xmlns:a16="http://schemas.microsoft.com/office/drawing/2014/main" id="{D822BEB9-23F5-BD68-3A34-4CC04494C5DA}"/>
              </a:ext>
            </a:extLst>
          </p:cNvPr>
          <p:cNvSpPr>
            <a:spLocks noGrp="1"/>
          </p:cNvSpPr>
          <p:nvPr>
            <p:ph idx="1"/>
          </p:nvPr>
        </p:nvSpPr>
        <p:spPr>
          <a:xfrm>
            <a:off x="838200" y="1318903"/>
            <a:ext cx="10515600" cy="1191998"/>
          </a:xfrm>
        </p:spPr>
        <p:txBody>
          <a:bodyPr>
            <a:normAutofit/>
          </a:bodyPr>
          <a:lstStyle/>
          <a:p>
            <a:pPr marL="0" indent="0">
              <a:buNone/>
            </a:pPr>
            <a:r>
              <a:rPr lang="en-IN" sz="2400" dirty="0">
                <a:solidFill>
                  <a:srgbClr val="000000"/>
                </a:solidFill>
                <a:latin typeface="Arial"/>
                <a:ea typeface="Arial"/>
                <a:cs typeface="Arial"/>
                <a:sym typeface="Arial"/>
              </a:rPr>
              <a:t>Disability is the interaction between a person’s impairment and their environment and where barriers or </a:t>
            </a:r>
            <a:r>
              <a:rPr lang="en-IN" sz="2400" dirty="0"/>
              <a:t>enablers </a:t>
            </a:r>
            <a:r>
              <a:rPr lang="en-IN" sz="2400" dirty="0">
                <a:solidFill>
                  <a:srgbClr val="000000"/>
                </a:solidFill>
                <a:latin typeface="Arial"/>
                <a:ea typeface="Arial"/>
                <a:cs typeface="Arial"/>
                <a:sym typeface="Arial"/>
              </a:rPr>
              <a:t>shape their experience in a humanitarian crisis</a:t>
            </a:r>
            <a:r>
              <a:rPr lang="en-IN" sz="2400" dirty="0"/>
              <a:t>:</a:t>
            </a:r>
            <a:endParaRPr lang="en-IN" sz="2400" dirty="0">
              <a:solidFill>
                <a:srgbClr val="000000"/>
              </a:solidFill>
              <a:latin typeface="Arial"/>
              <a:ea typeface="Arial"/>
              <a:cs typeface="Arial"/>
              <a:sym typeface="Arial"/>
            </a:endParaRPr>
          </a:p>
        </p:txBody>
      </p:sp>
      <p:pic>
        <p:nvPicPr>
          <p:cNvPr id="6" name="Grafik 5" descr="Diagram illustrating how barriers and enablers affect the inclusion of persons with disabilities in humanitarian action. The upper row shows the equation: 'Person with impairment' plus 'Barrier' equals 'Risk,' emphasizing that risks arise when barriers are present. The lower row shows: 'Person with impairment' plus 'Enabler' equals 'Resilience, Safety, and Protection,' highlighting the positive outcomes created by supportive measures and accessible environments. Accompanying text explains that reducing risks requires eliminating barriers, while resilience is strengthened by identifying and using enablers. The diagram emphasizes that disability-related risks are often shaped by environmental and social factors rather than by impairments alone. Explanations of each concept follow.">
            <a:extLst>
              <a:ext uri="{FF2B5EF4-FFF2-40B4-BE49-F238E27FC236}">
                <a16:creationId xmlns:a16="http://schemas.microsoft.com/office/drawing/2014/main" id="{7E8FACD2-443D-721D-4716-93F28F7FC1E5}"/>
              </a:ext>
            </a:extLst>
          </p:cNvPr>
          <p:cNvPicPr>
            <a:picLocks noChangeAspect="1"/>
          </p:cNvPicPr>
          <p:nvPr/>
        </p:nvPicPr>
        <p:blipFill>
          <a:blip r:embed="rId3"/>
          <a:stretch>
            <a:fillRect/>
          </a:stretch>
        </p:blipFill>
        <p:spPr>
          <a:xfrm>
            <a:off x="1956810" y="2739501"/>
            <a:ext cx="8278380" cy="3753374"/>
          </a:xfrm>
          <a:prstGeom prst="rect">
            <a:avLst/>
          </a:prstGeom>
        </p:spPr>
      </p:pic>
      <p:sp>
        <p:nvSpPr>
          <p:cNvPr id="7" name="Foliennummernplatzhalter 6">
            <a:extLst>
              <a:ext uri="{FF2B5EF4-FFF2-40B4-BE49-F238E27FC236}">
                <a16:creationId xmlns:a16="http://schemas.microsoft.com/office/drawing/2014/main" id="{A1A2E527-9F2B-87B4-C0EC-BF92D990C081}"/>
              </a:ext>
            </a:extLst>
          </p:cNvPr>
          <p:cNvSpPr>
            <a:spLocks noGrp="1"/>
          </p:cNvSpPr>
          <p:nvPr>
            <p:ph type="sldNum" sz="quarter" idx="12"/>
          </p:nvPr>
        </p:nvSpPr>
        <p:spPr/>
        <p:txBody>
          <a:bodyPr/>
          <a:lstStyle/>
          <a:p>
            <a:fld id="{FBC7A862-7147-4493-B488-4E46DC49905D}" type="slidenum">
              <a:rPr lang="de-DE" smtClean="0"/>
              <a:t>30</a:t>
            </a:fld>
            <a:endParaRPr lang="de-DE"/>
          </a:p>
        </p:txBody>
      </p:sp>
    </p:spTree>
    <p:extLst>
      <p:ext uri="{BB962C8B-B14F-4D97-AF65-F5344CB8AC3E}">
        <p14:creationId xmlns:p14="http://schemas.microsoft.com/office/powerpoint/2010/main" val="31126209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4F6D7D-40F5-4947-F22B-C4E667AECE91}"/>
              </a:ext>
            </a:extLst>
          </p:cNvPr>
          <p:cNvSpPr>
            <a:spLocks noGrp="1"/>
          </p:cNvSpPr>
          <p:nvPr>
            <p:ph type="title"/>
          </p:nvPr>
        </p:nvSpPr>
        <p:spPr/>
        <p:txBody>
          <a:bodyPr/>
          <a:lstStyle/>
          <a:p>
            <a:pPr algn="ctr"/>
            <a:r>
              <a:rPr lang="en-US" dirty="0">
                <a:solidFill>
                  <a:srgbClr val="000000"/>
                </a:solidFill>
              </a:rPr>
              <a:t>Identify and Remove Barriers</a:t>
            </a:r>
            <a:endParaRPr lang="en-IN" dirty="0"/>
          </a:p>
        </p:txBody>
      </p:sp>
      <p:sp>
        <p:nvSpPr>
          <p:cNvPr id="3" name="Inhaltsplatzhalter 2">
            <a:extLst>
              <a:ext uri="{FF2B5EF4-FFF2-40B4-BE49-F238E27FC236}">
                <a16:creationId xmlns:a16="http://schemas.microsoft.com/office/drawing/2014/main" id="{3F5D8D91-E9BB-7817-3D23-DF7F382235E3}"/>
              </a:ext>
            </a:extLst>
          </p:cNvPr>
          <p:cNvSpPr>
            <a:spLocks noGrp="1"/>
          </p:cNvSpPr>
          <p:nvPr>
            <p:ph idx="1"/>
          </p:nvPr>
        </p:nvSpPr>
        <p:spPr>
          <a:xfrm>
            <a:off x="838200" y="1578634"/>
            <a:ext cx="10515600" cy="1058233"/>
          </a:xfrm>
        </p:spPr>
        <p:txBody>
          <a:bodyPr/>
          <a:lstStyle/>
          <a:p>
            <a:pPr marL="0" indent="0" algn="ctr">
              <a:lnSpc>
                <a:spcPct val="114000"/>
              </a:lnSpc>
              <a:buNone/>
            </a:pPr>
            <a:r>
              <a:rPr lang="en-IN" sz="2400" b="1" dirty="0">
                <a:solidFill>
                  <a:schemeClr val="dk1"/>
                </a:solidFill>
                <a:latin typeface="Arial"/>
                <a:ea typeface="Arial"/>
                <a:cs typeface="Arial"/>
                <a:sym typeface="Arial"/>
              </a:rPr>
              <a:t>Video by IFAD:</a:t>
            </a:r>
            <a:r>
              <a:rPr lang="en-IN" sz="2400" dirty="0">
                <a:solidFill>
                  <a:schemeClr val="dk1"/>
                </a:solidFill>
                <a:latin typeface="Arial"/>
                <a:ea typeface="Arial"/>
                <a:cs typeface="Arial"/>
                <a:sym typeface="Arial"/>
              </a:rPr>
              <a:t> </a:t>
            </a:r>
            <a:r>
              <a:rPr lang="en-IN" sz="2400" b="1" u="sng" dirty="0">
                <a:solidFill>
                  <a:schemeClr val="hlink"/>
                </a:solidFill>
                <a:highlight>
                  <a:srgbClr val="FFFFFF"/>
                </a:highlight>
                <a:latin typeface="Arial"/>
                <a:ea typeface="Arial"/>
                <a:cs typeface="Arial"/>
                <a:sym typeface="Arial"/>
                <a:hlinkClick r:id="rId4" tooltip="External Link: Youtube"/>
              </a:rPr>
              <a:t>Helping Farmers with Disabilities Respond to Climate Change</a:t>
            </a:r>
            <a:endParaRPr lang="en-IN" sz="2400" b="1" dirty="0">
              <a:solidFill>
                <a:srgbClr val="0F0F0F"/>
              </a:solidFill>
              <a:highlight>
                <a:srgbClr val="FFFFFF"/>
              </a:highlight>
              <a:latin typeface="Arial"/>
              <a:ea typeface="Arial"/>
              <a:cs typeface="Arial"/>
              <a:sym typeface="Arial"/>
            </a:endParaRPr>
          </a:p>
          <a:p>
            <a:pPr marL="0" indent="0">
              <a:buNone/>
            </a:pPr>
            <a:endParaRPr lang="en-IN" dirty="0"/>
          </a:p>
        </p:txBody>
      </p:sp>
      <p:pic>
        <p:nvPicPr>
          <p:cNvPr id="6" name="Grafik 5">
            <a:extLst>
              <a:ext uri="{FF2B5EF4-FFF2-40B4-BE49-F238E27FC236}">
                <a16:creationId xmlns:a16="http://schemas.microsoft.com/office/drawing/2014/main" id="{FF21527A-6760-DE58-B142-B1F4B8BEED27}"/>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0453267" y="179766"/>
            <a:ext cx="1629002" cy="1428949"/>
          </a:xfrm>
          <a:prstGeom prst="rect">
            <a:avLst/>
          </a:prstGeom>
        </p:spPr>
      </p:pic>
      <p:pic>
        <p:nvPicPr>
          <p:cNvPr id="8" name="Grafik 7">
            <a:extLst>
              <a:ext uri="{FF2B5EF4-FFF2-40B4-BE49-F238E27FC236}">
                <a16:creationId xmlns:a16="http://schemas.microsoft.com/office/drawing/2014/main" id="{32937BB2-E5C8-A2DC-213A-2ED20AB62119}"/>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838200" y="89672"/>
            <a:ext cx="1686160" cy="1333686"/>
          </a:xfrm>
          <a:prstGeom prst="rect">
            <a:avLst/>
          </a:prstGeom>
        </p:spPr>
      </p:pic>
      <p:pic>
        <p:nvPicPr>
          <p:cNvPr id="11" name="Onlinemedien 10" title="Global: Helping farmers with disability respond to climate change">
            <a:hlinkClick r:id="" action="ppaction://media"/>
            <a:extLst>
              <a:ext uri="{FF2B5EF4-FFF2-40B4-BE49-F238E27FC236}">
                <a16:creationId xmlns:a16="http://schemas.microsoft.com/office/drawing/2014/main" id="{E093AAB2-120E-4FAB-E845-F82A29E72DDC}"/>
              </a:ext>
            </a:extLst>
          </p:cNvPr>
          <p:cNvPicPr>
            <a:picLocks noRot="1" noChangeAspect="1"/>
          </p:cNvPicPr>
          <p:nvPr>
            <a:videoFile r:link="rId1"/>
          </p:nvPr>
        </p:nvPicPr>
        <p:blipFill>
          <a:blip r:embed="rId7"/>
          <a:stretch>
            <a:fillRect/>
          </a:stretch>
        </p:blipFill>
        <p:spPr>
          <a:xfrm>
            <a:off x="3622008" y="3045058"/>
            <a:ext cx="4947983" cy="2793425"/>
          </a:xfrm>
          <a:prstGeom prst="rect">
            <a:avLst/>
          </a:prstGeom>
        </p:spPr>
      </p:pic>
      <p:sp>
        <p:nvSpPr>
          <p:cNvPr id="12" name="Foliennummernplatzhalter 11">
            <a:extLst>
              <a:ext uri="{FF2B5EF4-FFF2-40B4-BE49-F238E27FC236}">
                <a16:creationId xmlns:a16="http://schemas.microsoft.com/office/drawing/2014/main" id="{FB1BC293-8470-4095-C520-9C71F1EB64F3}"/>
              </a:ext>
            </a:extLst>
          </p:cNvPr>
          <p:cNvSpPr>
            <a:spLocks noGrp="1"/>
          </p:cNvSpPr>
          <p:nvPr>
            <p:ph type="sldNum" sz="quarter" idx="12"/>
          </p:nvPr>
        </p:nvSpPr>
        <p:spPr/>
        <p:txBody>
          <a:bodyPr/>
          <a:lstStyle/>
          <a:p>
            <a:fld id="{FBC7A862-7147-4493-B488-4E46DC49905D}" type="slidenum">
              <a:rPr lang="de-DE" smtClean="0"/>
              <a:t>31</a:t>
            </a:fld>
            <a:endParaRPr lang="de-DE"/>
          </a:p>
        </p:txBody>
      </p:sp>
    </p:spTree>
    <p:extLst>
      <p:ext uri="{BB962C8B-B14F-4D97-AF65-F5344CB8AC3E}">
        <p14:creationId xmlns:p14="http://schemas.microsoft.com/office/powerpoint/2010/main" val="3744740549"/>
      </p:ext>
    </p:extLst>
  </p:cSld>
  <p:clrMapOvr>
    <a:masterClrMapping/>
  </p:clrMapOvr>
  <p:timing>
    <p:tnLst>
      <p:par>
        <p:cTn id="1" dur="indefinite" restart="never" nodeType="tmRoot">
          <p:childTnLst>
            <p:video>
              <p:cMediaNode vol="80000">
                <p:cTn id="2" fill="hold" display="0">
                  <p:stCondLst>
                    <p:cond delay="indefinite"/>
                  </p:stCondLst>
                </p:cTn>
                <p:tgtEl>
                  <p:spTgt spid="11"/>
                </p:tgtEl>
              </p:cMediaNode>
            </p:vide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E3D462-7D75-E254-BACC-9EB3B20F987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A5C5D6A-2527-3F1C-92CC-23F9A38BF8F2}"/>
              </a:ext>
            </a:extLst>
          </p:cNvPr>
          <p:cNvSpPr>
            <a:spLocks noGrp="1"/>
          </p:cNvSpPr>
          <p:nvPr>
            <p:ph type="title"/>
          </p:nvPr>
        </p:nvSpPr>
        <p:spPr/>
        <p:txBody>
          <a:bodyPr/>
          <a:lstStyle/>
          <a:p>
            <a:pPr lvl="0" algn="ctr">
              <a:spcBef>
                <a:spcPts val="0"/>
              </a:spcBef>
              <a:buClr>
                <a:schemeClr val="dk1"/>
              </a:buClr>
              <a:buSzPts val="3100"/>
            </a:pPr>
            <a:r>
              <a:rPr lang="en-US" dirty="0">
                <a:latin typeface="Arial"/>
                <a:ea typeface="Arial"/>
                <a:cs typeface="Arial"/>
                <a:sym typeface="Arial"/>
              </a:rPr>
              <a:t>Impact Moment…</a:t>
            </a:r>
            <a:endParaRPr lang="en-US" b="0" dirty="0">
              <a:latin typeface="Arial"/>
              <a:ea typeface="Arial"/>
              <a:cs typeface="Arial"/>
              <a:sym typeface="Arial"/>
            </a:endParaRPr>
          </a:p>
        </p:txBody>
      </p:sp>
      <p:sp>
        <p:nvSpPr>
          <p:cNvPr id="3" name="Inhaltsplatzhalter 2">
            <a:extLst>
              <a:ext uri="{FF2B5EF4-FFF2-40B4-BE49-F238E27FC236}">
                <a16:creationId xmlns:a16="http://schemas.microsoft.com/office/drawing/2014/main" id="{7D140B03-2C0A-9A05-3CDE-B35727AEA760}"/>
              </a:ext>
            </a:extLst>
          </p:cNvPr>
          <p:cNvSpPr>
            <a:spLocks noGrp="1"/>
          </p:cNvSpPr>
          <p:nvPr>
            <p:ph idx="1"/>
          </p:nvPr>
        </p:nvSpPr>
        <p:spPr>
          <a:xfrm>
            <a:off x="838200" y="1578635"/>
            <a:ext cx="10515600" cy="478766"/>
          </a:xfrm>
        </p:spPr>
        <p:txBody>
          <a:bodyPr>
            <a:normAutofit lnSpcReduction="10000"/>
          </a:bodyPr>
          <a:lstStyle/>
          <a:p>
            <a:pPr marL="0" lvl="0" indent="0" algn="ctr">
              <a:lnSpc>
                <a:spcPct val="100000"/>
              </a:lnSpc>
              <a:spcBef>
                <a:spcPts val="0"/>
              </a:spcBef>
              <a:buClr>
                <a:srgbClr val="C00000"/>
              </a:buClr>
              <a:buSzPts val="2400"/>
              <a:buNone/>
            </a:pPr>
            <a:r>
              <a:rPr lang="en-US" b="1" dirty="0">
                <a:solidFill>
                  <a:srgbClr val="C00000"/>
                </a:solidFill>
                <a:latin typeface="Arial"/>
                <a:ea typeface="Arial"/>
                <a:cs typeface="Arial"/>
                <a:sym typeface="Arial"/>
              </a:rPr>
              <a:t>Questions: </a:t>
            </a:r>
            <a:endParaRPr lang="en-US" dirty="0">
              <a:solidFill>
                <a:srgbClr val="000000"/>
              </a:solidFill>
              <a:latin typeface="Arial"/>
              <a:ea typeface="Arial"/>
              <a:cs typeface="Arial"/>
              <a:sym typeface="Arial"/>
            </a:endParaRPr>
          </a:p>
        </p:txBody>
      </p:sp>
      <p:pic>
        <p:nvPicPr>
          <p:cNvPr id="6" name="Grafik 5">
            <a:extLst>
              <a:ext uri="{FF2B5EF4-FFF2-40B4-BE49-F238E27FC236}">
                <a16:creationId xmlns:a16="http://schemas.microsoft.com/office/drawing/2014/main" id="{6022830C-1E37-CDCC-8BB7-B9E900BD0E6D}"/>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0453267" y="179766"/>
            <a:ext cx="1629002" cy="1428949"/>
          </a:xfrm>
          <a:prstGeom prst="rect">
            <a:avLst/>
          </a:prstGeom>
        </p:spPr>
      </p:pic>
      <p:pic>
        <p:nvPicPr>
          <p:cNvPr id="8" name="Grafik 7">
            <a:extLst>
              <a:ext uri="{FF2B5EF4-FFF2-40B4-BE49-F238E27FC236}">
                <a16:creationId xmlns:a16="http://schemas.microsoft.com/office/drawing/2014/main" id="{909CF57A-8B9A-6A61-32E6-B33D7A0574AA}"/>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838200" y="89672"/>
            <a:ext cx="1686160" cy="1333686"/>
          </a:xfrm>
          <a:prstGeom prst="rect">
            <a:avLst/>
          </a:prstGeom>
        </p:spPr>
      </p:pic>
      <p:sp>
        <p:nvSpPr>
          <p:cNvPr id="5" name="Sprechblase: rechteckig mit abgerundeten Ecken 4">
            <a:extLst>
              <a:ext uri="{FF2B5EF4-FFF2-40B4-BE49-F238E27FC236}">
                <a16:creationId xmlns:a16="http://schemas.microsoft.com/office/drawing/2014/main" id="{91C6E2E6-D5C2-F9E7-8A61-08E29A3BA833}"/>
              </a:ext>
            </a:extLst>
          </p:cNvPr>
          <p:cNvSpPr/>
          <p:nvPr/>
        </p:nvSpPr>
        <p:spPr>
          <a:xfrm>
            <a:off x="1399032" y="2194560"/>
            <a:ext cx="2048256" cy="1058233"/>
          </a:xfrm>
          <a:prstGeom prst="wedgeRoundRectCallout">
            <a:avLst>
              <a:gd name="adj1" fmla="val 49703"/>
              <a:gd name="adj2" fmla="val 74597"/>
              <a:gd name="adj3" fmla="val 16667"/>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buClr>
                <a:schemeClr val="dk1"/>
              </a:buClr>
              <a:buSzPts val="2000"/>
            </a:pPr>
            <a:r>
              <a:rPr lang="en-IN" b="1" dirty="0">
                <a:solidFill>
                  <a:schemeClr val="dk1"/>
                </a:solidFill>
                <a:latin typeface="Arial"/>
                <a:ea typeface="Arial"/>
                <a:cs typeface="Arial"/>
              </a:rPr>
              <a:t>What barriers did you identify in the video?</a:t>
            </a:r>
          </a:p>
        </p:txBody>
      </p:sp>
      <p:sp>
        <p:nvSpPr>
          <p:cNvPr id="9" name="Sprechblase: rechteckig mit abgerundeten Ecken 8">
            <a:extLst>
              <a:ext uri="{FF2B5EF4-FFF2-40B4-BE49-F238E27FC236}">
                <a16:creationId xmlns:a16="http://schemas.microsoft.com/office/drawing/2014/main" id="{0AADD245-A5BA-9531-C21A-1E8A37842196}"/>
              </a:ext>
            </a:extLst>
          </p:cNvPr>
          <p:cNvSpPr/>
          <p:nvPr/>
        </p:nvSpPr>
        <p:spPr>
          <a:xfrm>
            <a:off x="8958072" y="2170840"/>
            <a:ext cx="2048256" cy="1058233"/>
          </a:xfrm>
          <a:prstGeom prst="wedgeRoundRectCallout">
            <a:avLst>
              <a:gd name="adj1" fmla="val -62351"/>
              <a:gd name="adj2" fmla="val 78053"/>
              <a:gd name="adj3" fmla="val 16667"/>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buClr>
                <a:schemeClr val="dk1"/>
              </a:buClr>
              <a:buSzPts val="2000"/>
            </a:pPr>
            <a:r>
              <a:rPr lang="en-IN" sz="1200" b="1" dirty="0">
                <a:solidFill>
                  <a:schemeClr val="dk1"/>
                </a:solidFill>
                <a:latin typeface="Arial"/>
                <a:ea typeface="Arial"/>
                <a:cs typeface="Arial"/>
              </a:rPr>
              <a:t>What did you recognise from the video that has been done to remove barriers and/or promote enablers? </a:t>
            </a:r>
          </a:p>
        </p:txBody>
      </p:sp>
      <p:sp>
        <p:nvSpPr>
          <p:cNvPr id="14" name="Textfeld 13">
            <a:extLst>
              <a:ext uri="{FF2B5EF4-FFF2-40B4-BE49-F238E27FC236}">
                <a16:creationId xmlns:a16="http://schemas.microsoft.com/office/drawing/2014/main" id="{FA410B04-02A2-2D65-1D39-573ECD9CD9D7}"/>
              </a:ext>
            </a:extLst>
          </p:cNvPr>
          <p:cNvSpPr txBox="1"/>
          <p:nvPr/>
        </p:nvSpPr>
        <p:spPr>
          <a:xfrm>
            <a:off x="1117854" y="3994509"/>
            <a:ext cx="1936242" cy="424732"/>
          </a:xfrm>
          <a:prstGeom prst="rect">
            <a:avLst/>
          </a:prstGeom>
          <a:noFill/>
        </p:spPr>
        <p:txBody>
          <a:bodyPr wrap="square">
            <a:spAutoFit/>
          </a:bodyPr>
          <a:lstStyle/>
          <a:p>
            <a:pPr marL="0" lvl="0" indent="0" algn="l" rtl="0">
              <a:lnSpc>
                <a:spcPct val="90000"/>
              </a:lnSpc>
              <a:spcBef>
                <a:spcPts val="0"/>
              </a:spcBef>
              <a:spcAft>
                <a:spcPts val="0"/>
              </a:spcAft>
              <a:buClr>
                <a:srgbClr val="0070C0"/>
              </a:buClr>
              <a:buSzPts val="2400"/>
              <a:buNone/>
            </a:pPr>
            <a:r>
              <a:rPr lang="en-US" sz="2400" b="1" dirty="0">
                <a:solidFill>
                  <a:srgbClr val="0070C0"/>
                </a:solidFill>
              </a:rPr>
              <a:t>Institutional</a:t>
            </a:r>
            <a:endParaRPr lang="en-US" sz="2800" dirty="0"/>
          </a:p>
        </p:txBody>
      </p:sp>
      <p:sp>
        <p:nvSpPr>
          <p:cNvPr id="16" name="Textfeld 15">
            <a:extLst>
              <a:ext uri="{FF2B5EF4-FFF2-40B4-BE49-F238E27FC236}">
                <a16:creationId xmlns:a16="http://schemas.microsoft.com/office/drawing/2014/main" id="{3880939A-33AB-C9C8-82E9-921D4C787D13}"/>
              </a:ext>
            </a:extLst>
          </p:cNvPr>
          <p:cNvSpPr txBox="1"/>
          <p:nvPr/>
        </p:nvSpPr>
        <p:spPr>
          <a:xfrm>
            <a:off x="1117854" y="5066999"/>
            <a:ext cx="6094476" cy="424732"/>
          </a:xfrm>
          <a:prstGeom prst="rect">
            <a:avLst/>
          </a:prstGeom>
          <a:noFill/>
        </p:spPr>
        <p:txBody>
          <a:bodyPr wrap="square">
            <a:spAutoFit/>
          </a:bodyPr>
          <a:lstStyle/>
          <a:p>
            <a:pPr marL="0" marR="0" lvl="0" indent="0" algn="l" rtl="0">
              <a:lnSpc>
                <a:spcPct val="90000"/>
              </a:lnSpc>
              <a:spcBef>
                <a:spcPts val="0"/>
              </a:spcBef>
              <a:spcAft>
                <a:spcPts val="0"/>
              </a:spcAft>
              <a:buClr>
                <a:srgbClr val="0070C0"/>
              </a:buClr>
              <a:buSzPts val="2400"/>
              <a:buFont typeface="Arial"/>
              <a:buNone/>
            </a:pPr>
            <a:r>
              <a:rPr lang="en-US" sz="2400" b="1" i="0" u="none" strike="noStrike" cap="none" dirty="0">
                <a:solidFill>
                  <a:srgbClr val="0070C0"/>
                </a:solidFill>
                <a:latin typeface="Arial"/>
                <a:ea typeface="Arial"/>
                <a:cs typeface="Arial"/>
                <a:sym typeface="Arial"/>
              </a:rPr>
              <a:t>Environmental</a:t>
            </a:r>
            <a:endParaRPr lang="en-US" sz="1400" b="0" i="0" u="none" strike="noStrike" cap="none" dirty="0">
              <a:solidFill>
                <a:srgbClr val="000000"/>
              </a:solidFill>
              <a:latin typeface="Arial"/>
              <a:ea typeface="Arial"/>
              <a:cs typeface="Arial"/>
              <a:sym typeface="Arial"/>
            </a:endParaRPr>
          </a:p>
        </p:txBody>
      </p:sp>
      <p:sp>
        <p:nvSpPr>
          <p:cNvPr id="18" name="Textfeld 17">
            <a:extLst>
              <a:ext uri="{FF2B5EF4-FFF2-40B4-BE49-F238E27FC236}">
                <a16:creationId xmlns:a16="http://schemas.microsoft.com/office/drawing/2014/main" id="{6ABF49B1-1A5B-56F8-F985-46AB4383FC53}"/>
              </a:ext>
            </a:extLst>
          </p:cNvPr>
          <p:cNvSpPr txBox="1"/>
          <p:nvPr/>
        </p:nvSpPr>
        <p:spPr>
          <a:xfrm>
            <a:off x="8958072" y="3994509"/>
            <a:ext cx="6094476" cy="461665"/>
          </a:xfrm>
          <a:prstGeom prst="rect">
            <a:avLst/>
          </a:prstGeom>
          <a:noFill/>
        </p:spPr>
        <p:txBody>
          <a:bodyPr wrap="square">
            <a:spAutoFit/>
          </a:bodyPr>
          <a:lstStyle/>
          <a:p>
            <a:r>
              <a:rPr lang="en-US" sz="2400" b="1" i="0" u="none" strike="noStrike" cap="none" dirty="0">
                <a:solidFill>
                  <a:srgbClr val="0070C0"/>
                </a:solidFill>
                <a:latin typeface="Arial"/>
                <a:ea typeface="Arial"/>
                <a:cs typeface="Arial"/>
                <a:sym typeface="Arial"/>
              </a:rPr>
              <a:t>Attitudinal</a:t>
            </a:r>
            <a:endParaRPr lang="en-IN" dirty="0"/>
          </a:p>
        </p:txBody>
      </p:sp>
      <p:sp>
        <p:nvSpPr>
          <p:cNvPr id="20" name="Textfeld 19">
            <a:extLst>
              <a:ext uri="{FF2B5EF4-FFF2-40B4-BE49-F238E27FC236}">
                <a16:creationId xmlns:a16="http://schemas.microsoft.com/office/drawing/2014/main" id="{B50837D9-23AE-094D-52FC-E4A7384774D3}"/>
              </a:ext>
            </a:extLst>
          </p:cNvPr>
          <p:cNvSpPr txBox="1"/>
          <p:nvPr/>
        </p:nvSpPr>
        <p:spPr>
          <a:xfrm>
            <a:off x="8958072" y="5062678"/>
            <a:ext cx="7527302" cy="424732"/>
          </a:xfrm>
          <a:prstGeom prst="rect">
            <a:avLst/>
          </a:prstGeom>
          <a:noFill/>
        </p:spPr>
        <p:txBody>
          <a:bodyPr wrap="square">
            <a:spAutoFit/>
          </a:bodyPr>
          <a:lstStyle/>
          <a:p>
            <a:pPr marL="0" marR="0" lvl="0" indent="0" algn="l" rtl="0">
              <a:lnSpc>
                <a:spcPct val="90000"/>
              </a:lnSpc>
              <a:spcBef>
                <a:spcPts val="0"/>
              </a:spcBef>
              <a:spcAft>
                <a:spcPts val="0"/>
              </a:spcAft>
              <a:buClr>
                <a:srgbClr val="0070C0"/>
              </a:buClr>
              <a:buSzPts val="2400"/>
              <a:buFont typeface="Arial"/>
              <a:buNone/>
            </a:pPr>
            <a:r>
              <a:rPr lang="en-US" sz="2400" b="1" i="0" u="none" strike="noStrike" cap="none" dirty="0">
                <a:solidFill>
                  <a:srgbClr val="0070C0"/>
                </a:solidFill>
                <a:latin typeface="Arial"/>
                <a:ea typeface="Arial"/>
                <a:cs typeface="Arial"/>
                <a:sym typeface="Arial"/>
              </a:rPr>
              <a:t>Communication</a:t>
            </a:r>
            <a:endParaRPr lang="en-US" sz="1400" b="0" i="0" u="none" strike="noStrike" cap="none" dirty="0">
              <a:solidFill>
                <a:srgbClr val="000000"/>
              </a:solidFill>
              <a:latin typeface="Arial"/>
              <a:ea typeface="Arial"/>
              <a:cs typeface="Arial"/>
              <a:sym typeface="Arial"/>
            </a:endParaRPr>
          </a:p>
        </p:txBody>
      </p:sp>
      <p:pic>
        <p:nvPicPr>
          <p:cNvPr id="11" name="Onlinemedien 10" descr="Global: Helping farmers with disability respond to climate change" title="Global: Helping farmers with disability respond to climate change">
            <a:hlinkClick r:id="" action="ppaction://media"/>
            <a:extLst>
              <a:ext uri="{FF2B5EF4-FFF2-40B4-BE49-F238E27FC236}">
                <a16:creationId xmlns:a16="http://schemas.microsoft.com/office/drawing/2014/main" id="{515EF2A8-692D-835F-EE19-CE0A2022E56D}"/>
              </a:ext>
            </a:extLst>
          </p:cNvPr>
          <p:cNvPicPr>
            <a:picLocks noRot="1" noChangeAspect="1"/>
          </p:cNvPicPr>
          <p:nvPr>
            <a:videoFile r:link="rId1"/>
          </p:nvPr>
        </p:nvPicPr>
        <p:blipFill>
          <a:blip r:embed="rId6"/>
          <a:stretch>
            <a:fillRect/>
          </a:stretch>
        </p:blipFill>
        <p:spPr>
          <a:xfrm>
            <a:off x="3856750" y="3252793"/>
            <a:ext cx="4478500" cy="2528374"/>
          </a:xfrm>
          <a:prstGeom prst="rect">
            <a:avLst/>
          </a:prstGeom>
        </p:spPr>
      </p:pic>
      <p:sp>
        <p:nvSpPr>
          <p:cNvPr id="21" name="Foliennummernplatzhalter 20">
            <a:extLst>
              <a:ext uri="{FF2B5EF4-FFF2-40B4-BE49-F238E27FC236}">
                <a16:creationId xmlns:a16="http://schemas.microsoft.com/office/drawing/2014/main" id="{8C055A89-E618-BDEC-7164-A52177DA2FD5}"/>
              </a:ext>
            </a:extLst>
          </p:cNvPr>
          <p:cNvSpPr>
            <a:spLocks noGrp="1"/>
          </p:cNvSpPr>
          <p:nvPr>
            <p:ph type="sldNum" sz="quarter" idx="12"/>
          </p:nvPr>
        </p:nvSpPr>
        <p:spPr/>
        <p:txBody>
          <a:bodyPr/>
          <a:lstStyle/>
          <a:p>
            <a:fld id="{FBC7A862-7147-4493-B488-4E46DC49905D}" type="slidenum">
              <a:rPr lang="de-DE" smtClean="0"/>
              <a:t>32</a:t>
            </a:fld>
            <a:endParaRPr lang="de-DE"/>
          </a:p>
        </p:txBody>
      </p:sp>
    </p:spTree>
    <p:extLst>
      <p:ext uri="{BB962C8B-B14F-4D97-AF65-F5344CB8AC3E}">
        <p14:creationId xmlns:p14="http://schemas.microsoft.com/office/powerpoint/2010/main" val="2353404087"/>
      </p:ext>
    </p:extLst>
  </p:cSld>
  <p:clrMapOvr>
    <a:masterClrMapping/>
  </p:clrMapOvr>
  <p:timing>
    <p:tnLst>
      <p:par>
        <p:cTn id="1" dur="indefinite" restart="never" nodeType="tmRoot">
          <p:childTnLst>
            <p:video>
              <p:cMediaNode vol="80000">
                <p:cTn id="2" fill="hold" display="0">
                  <p:stCondLst>
                    <p:cond delay="indefinite"/>
                  </p:stCondLst>
                </p:cTn>
                <p:tgtEl>
                  <p:spTgt spid="11"/>
                </p:tgtEl>
              </p:cMediaNode>
            </p:vide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454E27DA-9365-9C10-3621-1752B3192702}"/>
              </a:ext>
            </a:extLst>
          </p:cNvPr>
          <p:cNvSpPr>
            <a:spLocks noGrp="1"/>
          </p:cNvSpPr>
          <p:nvPr>
            <p:ph type="title"/>
          </p:nvPr>
        </p:nvSpPr>
        <p:spPr>
          <a:xfrm>
            <a:off x="838200" y="147443"/>
            <a:ext cx="10515600" cy="634028"/>
          </a:xfrm>
        </p:spPr>
        <p:txBody>
          <a:bodyPr>
            <a:normAutofit/>
          </a:bodyPr>
          <a:lstStyle/>
          <a:p>
            <a:r>
              <a:rPr lang="en-US" sz="3200" dirty="0">
                <a:solidFill>
                  <a:srgbClr val="000000"/>
                </a:solidFill>
              </a:rPr>
              <a:t>Reminder - Examples</a:t>
            </a:r>
            <a:endParaRPr lang="en-IN" sz="3200" dirty="0"/>
          </a:p>
        </p:txBody>
      </p:sp>
      <p:sp>
        <p:nvSpPr>
          <p:cNvPr id="9" name="Textfeld 8">
            <a:extLst>
              <a:ext uri="{FF2B5EF4-FFF2-40B4-BE49-F238E27FC236}">
                <a16:creationId xmlns:a16="http://schemas.microsoft.com/office/drawing/2014/main" id="{109AC7CB-6B10-A6DB-B8D9-7C6FDBF80E3E}"/>
              </a:ext>
            </a:extLst>
          </p:cNvPr>
          <p:cNvSpPr txBox="1"/>
          <p:nvPr/>
        </p:nvSpPr>
        <p:spPr>
          <a:xfrm>
            <a:off x="838200" y="810665"/>
            <a:ext cx="4045826" cy="424732"/>
          </a:xfrm>
          <a:prstGeom prst="rect">
            <a:avLst/>
          </a:prstGeom>
          <a:noFill/>
        </p:spPr>
        <p:txBody>
          <a:bodyPr wrap="square">
            <a:spAutoFit/>
          </a:bodyPr>
          <a:lstStyle/>
          <a:p>
            <a:pPr marL="0" lvl="0" indent="0" rtl="0">
              <a:lnSpc>
                <a:spcPct val="90000"/>
              </a:lnSpc>
              <a:spcBef>
                <a:spcPts val="0"/>
              </a:spcBef>
              <a:spcAft>
                <a:spcPts val="0"/>
              </a:spcAft>
              <a:buClr>
                <a:srgbClr val="0070C0"/>
              </a:buClr>
              <a:buSzPts val="2400"/>
              <a:buNone/>
            </a:pPr>
            <a:r>
              <a:rPr lang="en-US" sz="2400" b="1" dirty="0">
                <a:solidFill>
                  <a:srgbClr val="0070C0"/>
                </a:solidFill>
              </a:rPr>
              <a:t>Identify Barriers</a:t>
            </a:r>
            <a:endParaRPr lang="en-US" sz="2800" dirty="0"/>
          </a:p>
        </p:txBody>
      </p:sp>
      <p:sp>
        <p:nvSpPr>
          <p:cNvPr id="6" name="Inhaltsplatzhalter 5">
            <a:extLst>
              <a:ext uri="{FF2B5EF4-FFF2-40B4-BE49-F238E27FC236}">
                <a16:creationId xmlns:a16="http://schemas.microsoft.com/office/drawing/2014/main" id="{47158ACC-5641-98D1-2A66-8D4F110F4F14}"/>
              </a:ext>
            </a:extLst>
          </p:cNvPr>
          <p:cNvSpPr>
            <a:spLocks noGrp="1"/>
          </p:cNvSpPr>
          <p:nvPr>
            <p:ph sz="half" idx="1"/>
          </p:nvPr>
        </p:nvSpPr>
        <p:spPr>
          <a:xfrm>
            <a:off x="838200" y="1264590"/>
            <a:ext cx="5181600" cy="5593409"/>
          </a:xfrm>
        </p:spPr>
        <p:txBody>
          <a:bodyPr>
            <a:noAutofit/>
          </a:bodyPr>
          <a:lstStyle/>
          <a:p>
            <a:pPr marL="457200" lvl="0" indent="-355600">
              <a:lnSpc>
                <a:spcPct val="120000"/>
              </a:lnSpc>
              <a:spcBef>
                <a:spcPts val="0"/>
              </a:spcBef>
              <a:spcAft>
                <a:spcPts val="300"/>
              </a:spcAft>
              <a:buClr>
                <a:srgbClr val="000000"/>
              </a:buClr>
              <a:buSzPts val="2000"/>
              <a:buFont typeface="Arial"/>
              <a:buAutoNum type="arabicPeriod"/>
            </a:pPr>
            <a:r>
              <a:rPr lang="en-IN" sz="1800" b="1" dirty="0">
                <a:solidFill>
                  <a:srgbClr val="000000"/>
                </a:solidFill>
                <a:latin typeface="Arial"/>
                <a:ea typeface="Arial"/>
                <a:cs typeface="Arial"/>
                <a:sym typeface="Arial"/>
              </a:rPr>
              <a:t>Environmental barriers</a:t>
            </a:r>
            <a:r>
              <a:rPr lang="en-IN" sz="1800" dirty="0">
                <a:solidFill>
                  <a:srgbClr val="000000"/>
                </a:solidFill>
                <a:latin typeface="Arial"/>
                <a:ea typeface="Arial"/>
                <a:cs typeface="Arial"/>
                <a:sym typeface="Arial"/>
              </a:rPr>
              <a:t>: Inaccessible and unsafe food distribution points, inaccessible transportation, etc.</a:t>
            </a:r>
            <a:endParaRPr lang="en-IN" sz="1800" dirty="0"/>
          </a:p>
          <a:p>
            <a:pPr marL="457200" lvl="0" indent="-355600">
              <a:lnSpc>
                <a:spcPct val="120000"/>
              </a:lnSpc>
              <a:spcBef>
                <a:spcPts val="0"/>
              </a:spcBef>
              <a:spcAft>
                <a:spcPts val="300"/>
              </a:spcAft>
              <a:buClr>
                <a:srgbClr val="000000"/>
              </a:buClr>
              <a:buSzPts val="2000"/>
              <a:buFont typeface="Arial"/>
              <a:buAutoNum type="arabicPeriod"/>
            </a:pPr>
            <a:r>
              <a:rPr lang="en-IN" sz="1800" b="1" dirty="0">
                <a:solidFill>
                  <a:srgbClr val="000000"/>
                </a:solidFill>
                <a:latin typeface="Arial"/>
                <a:ea typeface="Arial"/>
                <a:cs typeface="Arial"/>
                <a:sym typeface="Arial"/>
              </a:rPr>
              <a:t>Attitudinal barriers: </a:t>
            </a:r>
            <a:r>
              <a:rPr lang="en-IN" sz="1800" dirty="0">
                <a:solidFill>
                  <a:srgbClr val="000000"/>
                </a:solidFill>
                <a:latin typeface="Arial"/>
                <a:ea typeface="Arial"/>
                <a:cs typeface="Arial"/>
                <a:sym typeface="Arial"/>
              </a:rPr>
              <a:t>Lack of awareness and knowledge about persons with disabilities and/or about specific nutrition and food requirements of persons with disabilities. </a:t>
            </a:r>
            <a:endParaRPr lang="en-IN" sz="1800" dirty="0"/>
          </a:p>
          <a:p>
            <a:pPr marL="457200" lvl="0" indent="-355600">
              <a:lnSpc>
                <a:spcPct val="120000"/>
              </a:lnSpc>
              <a:spcBef>
                <a:spcPts val="0"/>
              </a:spcBef>
              <a:spcAft>
                <a:spcPts val="300"/>
              </a:spcAft>
              <a:buClr>
                <a:srgbClr val="000000"/>
              </a:buClr>
              <a:buSzPts val="2000"/>
              <a:buFont typeface="Arial"/>
              <a:buAutoNum type="arabicPeriod"/>
            </a:pPr>
            <a:r>
              <a:rPr lang="en-IN" sz="1800" b="1" dirty="0">
                <a:solidFill>
                  <a:srgbClr val="000000"/>
                </a:solidFill>
                <a:latin typeface="Arial"/>
                <a:ea typeface="Arial"/>
                <a:cs typeface="Arial"/>
                <a:sym typeface="Arial"/>
              </a:rPr>
              <a:t>Institutional barriers</a:t>
            </a:r>
            <a:r>
              <a:rPr lang="en-IN" sz="1800" dirty="0">
                <a:solidFill>
                  <a:srgbClr val="000000"/>
                </a:solidFill>
                <a:latin typeface="Arial"/>
                <a:ea typeface="Arial"/>
                <a:cs typeface="Arial"/>
                <a:sym typeface="Arial"/>
              </a:rPr>
              <a:t>: Government food security and nutrition policies and programmes are not inclusive of persons with disabilities; Lack of accurate data on persons with disabilities and their locations.</a:t>
            </a:r>
            <a:endParaRPr lang="en-IN" sz="1800" dirty="0"/>
          </a:p>
          <a:p>
            <a:pPr marL="457200" lvl="0" indent="-355600">
              <a:lnSpc>
                <a:spcPct val="120000"/>
              </a:lnSpc>
              <a:spcBef>
                <a:spcPts val="0"/>
              </a:spcBef>
              <a:spcAft>
                <a:spcPts val="300"/>
              </a:spcAft>
              <a:buClr>
                <a:srgbClr val="000000"/>
              </a:buClr>
              <a:buSzPts val="2000"/>
              <a:buFont typeface="Arial"/>
              <a:buAutoNum type="arabicPeriod"/>
            </a:pPr>
            <a:r>
              <a:rPr lang="en-IN" sz="1800" b="1" dirty="0">
                <a:solidFill>
                  <a:srgbClr val="000000"/>
                </a:solidFill>
                <a:latin typeface="Arial"/>
                <a:ea typeface="Arial"/>
                <a:cs typeface="Arial"/>
                <a:sym typeface="Arial"/>
              </a:rPr>
              <a:t>Communication barriers:</a:t>
            </a:r>
            <a:r>
              <a:rPr lang="en-IN" sz="1800" dirty="0">
                <a:solidFill>
                  <a:srgbClr val="000000"/>
                </a:solidFill>
                <a:latin typeface="Arial"/>
                <a:ea typeface="Arial"/>
                <a:cs typeface="Arial"/>
                <a:sym typeface="Arial"/>
              </a:rPr>
              <a:t> </a:t>
            </a:r>
            <a:r>
              <a:rPr lang="en-IN" sz="1800" dirty="0">
                <a:solidFill>
                  <a:schemeClr val="dk1"/>
                </a:solidFill>
                <a:latin typeface="Arial"/>
                <a:ea typeface="Arial"/>
                <a:cs typeface="Arial"/>
                <a:sym typeface="Arial"/>
              </a:rPr>
              <a:t>Inaccessible information and communication related to food entitlements, distribution and nutrition programmes</a:t>
            </a:r>
            <a:endParaRPr lang="en-IN" sz="1800" dirty="0">
              <a:solidFill>
                <a:srgbClr val="000000"/>
              </a:solidFill>
              <a:latin typeface="Arial"/>
              <a:ea typeface="Arial"/>
              <a:cs typeface="Arial"/>
              <a:sym typeface="Arial"/>
            </a:endParaRPr>
          </a:p>
        </p:txBody>
      </p:sp>
      <p:sp>
        <p:nvSpPr>
          <p:cNvPr id="11" name="Textfeld 10">
            <a:extLst>
              <a:ext uri="{FF2B5EF4-FFF2-40B4-BE49-F238E27FC236}">
                <a16:creationId xmlns:a16="http://schemas.microsoft.com/office/drawing/2014/main" id="{303046F9-ABF5-709F-A03F-B12A75317054}"/>
              </a:ext>
            </a:extLst>
          </p:cNvPr>
          <p:cNvSpPr txBox="1"/>
          <p:nvPr/>
        </p:nvSpPr>
        <p:spPr>
          <a:xfrm>
            <a:off x="6396366" y="792198"/>
            <a:ext cx="3273151" cy="461665"/>
          </a:xfrm>
          <a:prstGeom prst="rect">
            <a:avLst/>
          </a:prstGeom>
          <a:noFill/>
        </p:spPr>
        <p:txBody>
          <a:bodyPr wrap="square">
            <a:spAutoFit/>
          </a:bodyPr>
          <a:lstStyle/>
          <a:p>
            <a:pPr marL="0" marR="0" lvl="0" indent="0" rtl="0">
              <a:lnSpc>
                <a:spcPct val="100000"/>
              </a:lnSpc>
              <a:spcBef>
                <a:spcPts val="0"/>
              </a:spcBef>
              <a:spcAft>
                <a:spcPts val="0"/>
              </a:spcAft>
              <a:buClr>
                <a:srgbClr val="000000"/>
              </a:buClr>
              <a:buSzPts val="2400"/>
              <a:buFont typeface="Arial"/>
              <a:buNone/>
            </a:pPr>
            <a:r>
              <a:rPr lang="en-US" sz="2400" b="1" i="0" u="none" strike="noStrike" cap="none" dirty="0">
                <a:solidFill>
                  <a:srgbClr val="C41401"/>
                </a:solidFill>
                <a:latin typeface="Arial"/>
                <a:ea typeface="Arial"/>
                <a:cs typeface="Arial"/>
                <a:sym typeface="Arial"/>
              </a:rPr>
              <a:t>Identify Enablers</a:t>
            </a:r>
          </a:p>
        </p:txBody>
      </p:sp>
      <p:sp>
        <p:nvSpPr>
          <p:cNvPr id="7" name="Inhaltsplatzhalter 6">
            <a:extLst>
              <a:ext uri="{FF2B5EF4-FFF2-40B4-BE49-F238E27FC236}">
                <a16:creationId xmlns:a16="http://schemas.microsoft.com/office/drawing/2014/main" id="{B31E65F8-0120-EB07-76C5-EEEB65763585}"/>
              </a:ext>
            </a:extLst>
          </p:cNvPr>
          <p:cNvSpPr>
            <a:spLocks noGrp="1"/>
          </p:cNvSpPr>
          <p:nvPr>
            <p:ph sz="half" idx="2"/>
          </p:nvPr>
        </p:nvSpPr>
        <p:spPr>
          <a:xfrm>
            <a:off x="6172200" y="1264590"/>
            <a:ext cx="5181600" cy="4351338"/>
          </a:xfrm>
        </p:spPr>
        <p:txBody>
          <a:bodyPr>
            <a:normAutofit/>
          </a:bodyPr>
          <a:lstStyle/>
          <a:p>
            <a:pPr marL="457200" lvl="0" indent="-355600">
              <a:lnSpc>
                <a:spcPct val="115000"/>
              </a:lnSpc>
              <a:spcBef>
                <a:spcPts val="0"/>
              </a:spcBef>
              <a:spcAft>
                <a:spcPts val="600"/>
              </a:spcAft>
              <a:buClr>
                <a:schemeClr val="dk1"/>
              </a:buClr>
              <a:buSzPct val="100000"/>
              <a:buFont typeface="Arial"/>
              <a:buAutoNum type="arabicPeriod"/>
            </a:pPr>
            <a:r>
              <a:rPr lang="en-IN" sz="1800" dirty="0">
                <a:solidFill>
                  <a:schemeClr val="dk1"/>
                </a:solidFill>
                <a:latin typeface="Arial"/>
                <a:ea typeface="Arial"/>
                <a:cs typeface="Arial"/>
                <a:sym typeface="Arial"/>
              </a:rPr>
              <a:t>Provide services closer to the people. Consult on, identify and implement accessible food distribution services.</a:t>
            </a:r>
            <a:endParaRPr lang="en-IN" sz="1800" dirty="0"/>
          </a:p>
          <a:p>
            <a:pPr marL="457200" lvl="0" indent="-355600">
              <a:lnSpc>
                <a:spcPct val="115000"/>
              </a:lnSpc>
              <a:spcBef>
                <a:spcPts val="0"/>
              </a:spcBef>
              <a:spcAft>
                <a:spcPts val="600"/>
              </a:spcAft>
              <a:buClr>
                <a:schemeClr val="dk1"/>
              </a:buClr>
              <a:buSzPct val="100000"/>
              <a:buFont typeface="Arial"/>
              <a:buAutoNum type="arabicPeriod"/>
            </a:pPr>
            <a:r>
              <a:rPr lang="en-IN" sz="1800" dirty="0">
                <a:solidFill>
                  <a:srgbClr val="000000"/>
                </a:solidFill>
                <a:latin typeface="Arial"/>
                <a:ea typeface="Arial"/>
                <a:cs typeface="Arial"/>
                <a:sym typeface="Arial"/>
              </a:rPr>
              <a:t>Awareness of rights of persons with disabilities</a:t>
            </a:r>
            <a:endParaRPr lang="en-IN" sz="1800" dirty="0"/>
          </a:p>
          <a:p>
            <a:pPr marL="457200" lvl="0" indent="-355600">
              <a:lnSpc>
                <a:spcPct val="115000"/>
              </a:lnSpc>
              <a:spcBef>
                <a:spcPts val="0"/>
              </a:spcBef>
              <a:spcAft>
                <a:spcPts val="600"/>
              </a:spcAft>
              <a:buClr>
                <a:schemeClr val="dk1"/>
              </a:buClr>
              <a:buSzPct val="100000"/>
              <a:buFont typeface="Arial"/>
              <a:buAutoNum type="arabicPeriod"/>
            </a:pPr>
            <a:r>
              <a:rPr lang="en-IN" sz="1800" dirty="0">
                <a:solidFill>
                  <a:srgbClr val="000000"/>
                </a:solidFill>
                <a:latin typeface="Arial"/>
                <a:ea typeface="Arial"/>
                <a:cs typeface="Arial"/>
                <a:sym typeface="Arial"/>
              </a:rPr>
              <a:t>Provide reasonable accommodation</a:t>
            </a:r>
            <a:endParaRPr lang="en-IN" sz="1800" dirty="0"/>
          </a:p>
          <a:p>
            <a:pPr marL="457200" lvl="0" indent="-355600">
              <a:lnSpc>
                <a:spcPct val="115000"/>
              </a:lnSpc>
              <a:spcBef>
                <a:spcPts val="0"/>
              </a:spcBef>
              <a:spcAft>
                <a:spcPts val="600"/>
              </a:spcAft>
              <a:buClr>
                <a:schemeClr val="dk1"/>
              </a:buClr>
              <a:buSzPct val="100000"/>
              <a:buFont typeface="Arial"/>
              <a:buAutoNum type="arabicPeriod"/>
            </a:pPr>
            <a:r>
              <a:rPr lang="en-IN" sz="1800" dirty="0">
                <a:solidFill>
                  <a:schemeClr val="dk1"/>
                </a:solidFill>
                <a:latin typeface="Arial"/>
                <a:ea typeface="Arial"/>
                <a:cs typeface="Arial"/>
                <a:sym typeface="Arial"/>
              </a:rPr>
              <a:t>Communication in multiple and accessible formats</a:t>
            </a:r>
          </a:p>
        </p:txBody>
      </p:sp>
      <p:pic>
        <p:nvPicPr>
          <p:cNvPr id="13" name="Grafik 12">
            <a:extLst>
              <a:ext uri="{FF2B5EF4-FFF2-40B4-BE49-F238E27FC236}">
                <a16:creationId xmlns:a16="http://schemas.microsoft.com/office/drawing/2014/main" id="{6B93E635-6AC4-BD2B-3664-403116DE3B1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418293" y="4698769"/>
            <a:ext cx="1800476" cy="1657581"/>
          </a:xfrm>
          <a:prstGeom prst="rect">
            <a:avLst/>
          </a:prstGeom>
        </p:spPr>
      </p:pic>
      <p:sp>
        <p:nvSpPr>
          <p:cNvPr id="14" name="Foliennummernplatzhalter 13">
            <a:extLst>
              <a:ext uri="{FF2B5EF4-FFF2-40B4-BE49-F238E27FC236}">
                <a16:creationId xmlns:a16="http://schemas.microsoft.com/office/drawing/2014/main" id="{953C0A7F-2FE7-49F3-D5A9-1214F5F53873}"/>
              </a:ext>
            </a:extLst>
          </p:cNvPr>
          <p:cNvSpPr>
            <a:spLocks noGrp="1"/>
          </p:cNvSpPr>
          <p:nvPr>
            <p:ph type="sldNum" sz="quarter" idx="12"/>
          </p:nvPr>
        </p:nvSpPr>
        <p:spPr/>
        <p:txBody>
          <a:bodyPr/>
          <a:lstStyle/>
          <a:p>
            <a:fld id="{FBC7A862-7147-4493-B488-4E46DC49905D}" type="slidenum">
              <a:rPr lang="de-DE" smtClean="0"/>
              <a:t>33</a:t>
            </a:fld>
            <a:endParaRPr lang="de-DE"/>
          </a:p>
        </p:txBody>
      </p:sp>
    </p:spTree>
    <p:extLst>
      <p:ext uri="{BB962C8B-B14F-4D97-AF65-F5344CB8AC3E}">
        <p14:creationId xmlns:p14="http://schemas.microsoft.com/office/powerpoint/2010/main" val="25602489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1965A2-05FF-3132-CC55-CD494E801003}"/>
              </a:ext>
            </a:extLst>
          </p:cNvPr>
          <p:cNvSpPr>
            <a:spLocks noGrp="1"/>
          </p:cNvSpPr>
          <p:nvPr>
            <p:ph type="title"/>
          </p:nvPr>
        </p:nvSpPr>
        <p:spPr>
          <a:xfrm>
            <a:off x="838200" y="60284"/>
            <a:ext cx="10515600" cy="1058233"/>
          </a:xfrm>
        </p:spPr>
        <p:txBody>
          <a:bodyPr>
            <a:normAutofit/>
          </a:bodyPr>
          <a:lstStyle/>
          <a:p>
            <a:pPr lvl="0">
              <a:spcBef>
                <a:spcPts val="0"/>
              </a:spcBef>
            </a:pPr>
            <a:r>
              <a:rPr lang="en-IN" sz="2800" dirty="0"/>
              <a:t>Barriers to Access &amp; Inclusion in Food Security and Nutrition</a:t>
            </a:r>
          </a:p>
        </p:txBody>
      </p:sp>
      <p:sp>
        <p:nvSpPr>
          <p:cNvPr id="7" name="Textfeld 6">
            <a:extLst>
              <a:ext uri="{FF2B5EF4-FFF2-40B4-BE49-F238E27FC236}">
                <a16:creationId xmlns:a16="http://schemas.microsoft.com/office/drawing/2014/main" id="{09A0BB66-2976-55F2-C545-B7AC6D6489AB}"/>
              </a:ext>
            </a:extLst>
          </p:cNvPr>
          <p:cNvSpPr txBox="1"/>
          <p:nvPr/>
        </p:nvSpPr>
        <p:spPr>
          <a:xfrm>
            <a:off x="838200" y="1118517"/>
            <a:ext cx="10925175" cy="830997"/>
          </a:xfrm>
          <a:prstGeom prst="rect">
            <a:avLst/>
          </a:prstGeom>
          <a:solidFill>
            <a:srgbClr val="A8D08C"/>
          </a:solidFill>
        </p:spPr>
        <p:txBody>
          <a:bodyPr wrap="square">
            <a:spAutoFit/>
          </a:bodyPr>
          <a:lstStyle/>
          <a:p>
            <a:pPr marL="0" marR="0" lvl="0" indent="0" algn="ctr" rtl="0">
              <a:lnSpc>
                <a:spcPct val="100000"/>
              </a:lnSpc>
              <a:spcBef>
                <a:spcPts val="0"/>
              </a:spcBef>
              <a:spcAft>
                <a:spcPts val="0"/>
              </a:spcAft>
              <a:buClr>
                <a:srgbClr val="000000"/>
              </a:buClr>
              <a:buSzPts val="1600"/>
              <a:buFont typeface="Arial"/>
              <a:buNone/>
            </a:pPr>
            <a:r>
              <a:rPr lang="en-IN" sz="1600" b="1" i="0" u="none" strike="noStrike" cap="none" dirty="0">
                <a:solidFill>
                  <a:schemeClr val="dk1"/>
                </a:solidFill>
                <a:latin typeface="Arial"/>
                <a:ea typeface="Arial"/>
                <a:cs typeface="Arial"/>
                <a:sym typeface="Arial"/>
              </a:rPr>
              <a:t>IMPACT OF CRISIS</a:t>
            </a:r>
          </a:p>
          <a:p>
            <a:pPr marL="0" marR="0" lvl="0" indent="0" algn="ctr" rtl="0">
              <a:lnSpc>
                <a:spcPct val="100000"/>
              </a:lnSpc>
              <a:spcBef>
                <a:spcPts val="0"/>
              </a:spcBef>
              <a:spcAft>
                <a:spcPts val="0"/>
              </a:spcAft>
              <a:buClr>
                <a:srgbClr val="000000"/>
              </a:buClr>
              <a:buSzPts val="1600"/>
              <a:buFont typeface="Arial"/>
              <a:buNone/>
            </a:pPr>
            <a:r>
              <a:rPr lang="en-IN" sz="1600" b="0" i="0" u="none" strike="noStrike" cap="none" dirty="0">
                <a:solidFill>
                  <a:schemeClr val="dk1"/>
                </a:solidFill>
                <a:latin typeface="Arial"/>
                <a:ea typeface="Arial"/>
                <a:cs typeface="Arial"/>
                <a:sym typeface="Arial"/>
              </a:rPr>
              <a:t>Destruction of infrastructure including roads leading to assistance, displacement, insecurity, breakdown of social networks, closure of services</a:t>
            </a:r>
            <a:endParaRPr lang="en-IN" sz="1400" b="0" i="0" u="none" strike="noStrike" cap="none" dirty="0">
              <a:solidFill>
                <a:srgbClr val="000000"/>
              </a:solidFill>
              <a:latin typeface="Arial"/>
              <a:ea typeface="Arial"/>
              <a:cs typeface="Arial"/>
              <a:sym typeface="Arial"/>
            </a:endParaRPr>
          </a:p>
        </p:txBody>
      </p:sp>
      <p:sp>
        <p:nvSpPr>
          <p:cNvPr id="20" name="Pfeil: nach unten 19" descr="Arrow pointing down.">
            <a:extLst>
              <a:ext uri="{FF2B5EF4-FFF2-40B4-BE49-F238E27FC236}">
                <a16:creationId xmlns:a16="http://schemas.microsoft.com/office/drawing/2014/main" id="{9920851D-A3DF-8BD0-2C38-F2E3F7CDD54F}"/>
              </a:ext>
              <a:ext uri="{C183D7F6-B498-43B3-948B-1728B52AA6E4}">
                <adec:decorative xmlns:adec="http://schemas.microsoft.com/office/drawing/2017/decorative" val="0"/>
              </a:ext>
            </a:extLst>
          </p:cNvPr>
          <p:cNvSpPr/>
          <p:nvPr/>
        </p:nvSpPr>
        <p:spPr>
          <a:xfrm>
            <a:off x="6096000" y="2050585"/>
            <a:ext cx="484632" cy="543698"/>
          </a:xfrm>
          <a:prstGeom prst="downArrow">
            <a:avLst/>
          </a:prstGeom>
          <a:solidFill>
            <a:srgbClr val="A8D08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Textfeld 10">
            <a:extLst>
              <a:ext uri="{FF2B5EF4-FFF2-40B4-BE49-F238E27FC236}">
                <a16:creationId xmlns:a16="http://schemas.microsoft.com/office/drawing/2014/main" id="{B9FF9244-A9E5-CD41-15EF-17FE646A65E7}"/>
              </a:ext>
            </a:extLst>
          </p:cNvPr>
          <p:cNvSpPr txBox="1"/>
          <p:nvPr/>
        </p:nvSpPr>
        <p:spPr>
          <a:xfrm>
            <a:off x="875729" y="2594283"/>
            <a:ext cx="10925174" cy="2739211"/>
          </a:xfrm>
          <a:prstGeom prst="rect">
            <a:avLst/>
          </a:prstGeom>
          <a:solidFill>
            <a:srgbClr val="FFC000"/>
          </a:solidFill>
        </p:spPr>
        <p:txBody>
          <a:bodyPr wrap="square">
            <a:spAutoFit/>
          </a:bodyPr>
          <a:lstStyle/>
          <a:p>
            <a:pPr marL="0" marR="0" lvl="0" indent="0" algn="ctr" rtl="0">
              <a:lnSpc>
                <a:spcPct val="100000"/>
              </a:lnSpc>
              <a:spcBef>
                <a:spcPts val="0"/>
              </a:spcBef>
              <a:spcAft>
                <a:spcPts val="0"/>
              </a:spcAft>
              <a:buClr>
                <a:srgbClr val="000000"/>
              </a:buClr>
              <a:buSzPts val="1600"/>
              <a:buFont typeface="Arial"/>
              <a:buNone/>
            </a:pPr>
            <a:r>
              <a:rPr lang="en-IN" b="1" i="0" u="none" strike="noStrike" cap="none" dirty="0">
                <a:solidFill>
                  <a:schemeClr val="dk1"/>
                </a:solidFill>
                <a:latin typeface="Arial"/>
                <a:ea typeface="Arial"/>
                <a:cs typeface="Arial"/>
                <a:sym typeface="Arial"/>
              </a:rPr>
              <a:t>EXACERBATED BY BARRIERS</a:t>
            </a:r>
            <a:endParaRPr lang="en-IN" sz="12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r>
              <a:rPr lang="en-IN" b="1" i="0" u="none" strike="noStrike" cap="none" dirty="0">
                <a:solidFill>
                  <a:schemeClr val="dk1"/>
                </a:solidFill>
                <a:latin typeface="Arial"/>
                <a:ea typeface="Arial"/>
                <a:cs typeface="Arial"/>
                <a:sym typeface="Arial"/>
              </a:rPr>
              <a:t>Environmental barriers</a:t>
            </a:r>
            <a:endParaRPr lang="en-IN" sz="1200" b="0" i="0" u="none" strike="noStrike" cap="none" dirty="0">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600"/>
              <a:buFont typeface="Arial"/>
              <a:buChar char="●"/>
            </a:pPr>
            <a:r>
              <a:rPr lang="en-IN" b="0" i="0" u="none" strike="noStrike" cap="none" dirty="0">
                <a:solidFill>
                  <a:schemeClr val="dk1"/>
                </a:solidFill>
                <a:latin typeface="Arial"/>
                <a:ea typeface="Arial"/>
                <a:cs typeface="Arial"/>
                <a:sym typeface="Arial"/>
              </a:rPr>
              <a:t>Inaccessible and unsafe food distribution points</a:t>
            </a:r>
            <a:endParaRPr lang="en-IN" sz="1200" b="0" i="0" u="none" strike="noStrike" cap="none" dirty="0">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600"/>
              <a:buFont typeface="Arial"/>
              <a:buChar char="●"/>
            </a:pPr>
            <a:r>
              <a:rPr lang="en-IN" b="0" i="0" u="none" strike="noStrike" cap="none" dirty="0">
                <a:solidFill>
                  <a:schemeClr val="dk1"/>
                </a:solidFill>
                <a:latin typeface="Arial"/>
                <a:ea typeface="Arial"/>
                <a:cs typeface="Arial"/>
                <a:sym typeface="Arial"/>
              </a:rPr>
              <a:t>Lack of accessible information and communication related to food entitlement, distribution, and nutrition programmes</a:t>
            </a:r>
            <a:endParaRPr lang="en-IN" sz="1200" b="0" i="0" u="none" strike="noStrike" cap="none" dirty="0">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600"/>
              <a:buFont typeface="Arial"/>
              <a:buChar char="●"/>
            </a:pPr>
            <a:r>
              <a:rPr lang="en-IN" b="0" i="0" u="none" strike="noStrike" cap="none" dirty="0">
                <a:solidFill>
                  <a:schemeClr val="dk1"/>
                </a:solidFill>
                <a:latin typeface="Arial"/>
                <a:ea typeface="Arial"/>
                <a:cs typeface="Arial"/>
                <a:sym typeface="Arial"/>
              </a:rPr>
              <a:t>Inaccessible transportation, buildings and food package formats</a:t>
            </a:r>
          </a:p>
          <a:p>
            <a:pPr marL="0" marR="0" lvl="0" indent="0" algn="l" rtl="0">
              <a:lnSpc>
                <a:spcPct val="100000"/>
              </a:lnSpc>
              <a:spcBef>
                <a:spcPts val="0"/>
              </a:spcBef>
              <a:spcAft>
                <a:spcPts val="0"/>
              </a:spcAft>
              <a:buClr>
                <a:srgbClr val="000000"/>
              </a:buClr>
              <a:buSzPts val="1600"/>
              <a:buFont typeface="Arial"/>
              <a:buNone/>
            </a:pPr>
            <a:r>
              <a:rPr lang="en-IN" b="1" i="0" u="none" strike="noStrike" cap="none" dirty="0">
                <a:solidFill>
                  <a:schemeClr val="dk1"/>
                </a:solidFill>
                <a:latin typeface="Arial"/>
                <a:ea typeface="Arial"/>
                <a:cs typeface="Arial"/>
                <a:sym typeface="Arial"/>
              </a:rPr>
              <a:t>Attitudinal barriers</a:t>
            </a:r>
            <a:endParaRPr lang="en-IN" sz="1200" b="0" i="0" u="none" strike="noStrike" cap="none" dirty="0">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600"/>
              <a:buFont typeface="Arial"/>
              <a:buChar char="●"/>
            </a:pPr>
            <a:r>
              <a:rPr lang="en-IN" b="0" i="0" u="none" strike="noStrike" cap="none" dirty="0">
                <a:solidFill>
                  <a:schemeClr val="dk1"/>
                </a:solidFill>
                <a:latin typeface="Arial"/>
                <a:ea typeface="Arial"/>
                <a:cs typeface="Arial"/>
                <a:sym typeface="Arial"/>
              </a:rPr>
              <a:t>First responders lack awareness and knowledge about persons with disabilities </a:t>
            </a:r>
            <a:endParaRPr lang="en-IN" sz="1200" b="0" i="0" u="none" strike="noStrike" cap="none" dirty="0">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600"/>
              <a:buFont typeface="Arial"/>
              <a:buChar char="●"/>
            </a:pPr>
            <a:r>
              <a:rPr lang="en-IN" b="0" i="0" u="none" strike="noStrike" cap="none" dirty="0">
                <a:solidFill>
                  <a:schemeClr val="dk1"/>
                </a:solidFill>
                <a:latin typeface="Arial"/>
                <a:ea typeface="Arial"/>
                <a:cs typeface="Arial"/>
                <a:sym typeface="Arial"/>
              </a:rPr>
              <a:t>Lack of awareness and knowledge about specific nutrition requirements of persons with disabilities </a:t>
            </a:r>
          </a:p>
          <a:p>
            <a:pPr marL="0" marR="0" lvl="0" indent="0" algn="l" rtl="0">
              <a:lnSpc>
                <a:spcPct val="100000"/>
              </a:lnSpc>
              <a:spcBef>
                <a:spcPts val="0"/>
              </a:spcBef>
              <a:spcAft>
                <a:spcPts val="0"/>
              </a:spcAft>
              <a:buClr>
                <a:srgbClr val="000000"/>
              </a:buClr>
              <a:buSzPts val="1600"/>
              <a:buFont typeface="Arial"/>
              <a:buNone/>
            </a:pPr>
            <a:r>
              <a:rPr lang="en-IN" b="1" i="0" u="none" strike="noStrike" cap="none" dirty="0">
                <a:solidFill>
                  <a:schemeClr val="dk1"/>
                </a:solidFill>
                <a:latin typeface="Arial"/>
                <a:ea typeface="Arial"/>
                <a:cs typeface="Arial"/>
                <a:sym typeface="Arial"/>
              </a:rPr>
              <a:t>Institutional barriers</a:t>
            </a:r>
            <a:endParaRPr lang="en-IN" sz="1200" b="0" i="0" u="none" strike="noStrike" cap="none" dirty="0">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600"/>
              <a:buFont typeface="Arial"/>
              <a:buChar char="●"/>
            </a:pPr>
            <a:r>
              <a:rPr lang="en-IN" b="0" i="0" u="none" strike="noStrike" cap="none" dirty="0">
                <a:solidFill>
                  <a:schemeClr val="dk1"/>
                </a:solidFill>
                <a:latin typeface="Arial"/>
                <a:ea typeface="Arial"/>
                <a:cs typeface="Arial"/>
                <a:sym typeface="Arial"/>
              </a:rPr>
              <a:t>Lack of technical capacity to promote the inclusion of persons with disabilities in food security and nutrition policies and programmes</a:t>
            </a:r>
            <a:endParaRPr lang="en-IN" sz="1200" b="0" i="0" u="none" strike="noStrike" cap="none" dirty="0">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600"/>
              <a:buFont typeface="Arial"/>
              <a:buChar char="●"/>
            </a:pPr>
            <a:r>
              <a:rPr lang="en-IN" b="0" i="0" u="none" strike="noStrike" cap="none" dirty="0">
                <a:solidFill>
                  <a:schemeClr val="dk1"/>
                </a:solidFill>
                <a:latin typeface="Arial"/>
                <a:ea typeface="Arial"/>
                <a:cs typeface="Arial"/>
                <a:sym typeface="Arial"/>
              </a:rPr>
              <a:t>Government food security and nutrition policies and programmes are not inclusive of persons with disabilities</a:t>
            </a:r>
            <a:endParaRPr lang="en-IN" sz="1200" b="0" i="0" u="none" strike="noStrike" cap="none" dirty="0">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dk1"/>
              </a:buClr>
              <a:buSzPts val="1600"/>
              <a:buFont typeface="Arial"/>
              <a:buChar char="●"/>
            </a:pPr>
            <a:r>
              <a:rPr lang="en-IN" b="0" i="0" u="none" strike="noStrike" cap="none" dirty="0">
                <a:solidFill>
                  <a:schemeClr val="dk1"/>
                </a:solidFill>
                <a:latin typeface="Arial"/>
                <a:ea typeface="Arial"/>
                <a:cs typeface="Arial"/>
                <a:sym typeface="Arial"/>
              </a:rPr>
              <a:t>Lack of accurate data on persons with disabilities and their locations</a:t>
            </a:r>
            <a:endParaRPr lang="en-IN" sz="1200" b="0" i="0" u="none" strike="noStrike" cap="none" dirty="0">
              <a:solidFill>
                <a:srgbClr val="000000"/>
              </a:solidFill>
              <a:latin typeface="Arial"/>
              <a:ea typeface="Arial"/>
              <a:cs typeface="Arial"/>
              <a:sym typeface="Arial"/>
            </a:endParaRPr>
          </a:p>
        </p:txBody>
      </p:sp>
      <p:sp>
        <p:nvSpPr>
          <p:cNvPr id="22" name="Pfeil: nach unten 21" descr="Arrow pointing down.">
            <a:extLst>
              <a:ext uri="{FF2B5EF4-FFF2-40B4-BE49-F238E27FC236}">
                <a16:creationId xmlns:a16="http://schemas.microsoft.com/office/drawing/2014/main" id="{42C20DB5-EC4C-A559-2EA3-74168AA98147}"/>
              </a:ext>
            </a:extLst>
          </p:cNvPr>
          <p:cNvSpPr/>
          <p:nvPr/>
        </p:nvSpPr>
        <p:spPr>
          <a:xfrm>
            <a:off x="6096000" y="5333494"/>
            <a:ext cx="484632" cy="543698"/>
          </a:xfrm>
          <a:prstGeom prst="down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9" name="Textfeld 18">
            <a:extLst>
              <a:ext uri="{FF2B5EF4-FFF2-40B4-BE49-F238E27FC236}">
                <a16:creationId xmlns:a16="http://schemas.microsoft.com/office/drawing/2014/main" id="{3B643384-A1D9-255D-AFF8-6EA76E031527}"/>
              </a:ext>
            </a:extLst>
          </p:cNvPr>
          <p:cNvSpPr txBox="1"/>
          <p:nvPr/>
        </p:nvSpPr>
        <p:spPr>
          <a:xfrm>
            <a:off x="838200" y="5877192"/>
            <a:ext cx="10925174" cy="830997"/>
          </a:xfrm>
          <a:prstGeom prst="rect">
            <a:avLst/>
          </a:prstGeom>
          <a:solidFill>
            <a:srgbClr val="C00000"/>
          </a:solidFill>
        </p:spPr>
        <p:txBody>
          <a:bodyPr wrap="square">
            <a:spAutoFit/>
          </a:bodyPr>
          <a:lstStyle/>
          <a:p>
            <a:pPr marL="0" marR="0" lvl="0" indent="0" algn="ctr" rtl="0">
              <a:lnSpc>
                <a:spcPct val="100000"/>
              </a:lnSpc>
              <a:spcBef>
                <a:spcPts val="0"/>
              </a:spcBef>
              <a:spcAft>
                <a:spcPts val="0"/>
              </a:spcAft>
              <a:buClr>
                <a:srgbClr val="000000"/>
              </a:buClr>
              <a:buSzPts val="1600"/>
              <a:buFont typeface="Arial"/>
              <a:buNone/>
            </a:pPr>
            <a:r>
              <a:rPr lang="en-IN" sz="1600" b="1" i="0" u="none" strike="noStrike" cap="none" dirty="0">
                <a:solidFill>
                  <a:schemeClr val="lt1"/>
                </a:solidFill>
                <a:latin typeface="Arial"/>
                <a:ea typeface="Arial"/>
                <a:cs typeface="Arial"/>
                <a:sym typeface="Arial"/>
              </a:rPr>
              <a:t>RISKS FACED BY PERSONS WITH DISABILITIES</a:t>
            </a:r>
            <a:endParaRPr lang="en-IN"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en-IN" sz="1600" b="0" i="0" u="none" strike="noStrike" cap="none" dirty="0">
                <a:solidFill>
                  <a:schemeClr val="lt1"/>
                </a:solidFill>
                <a:latin typeface="Arial"/>
                <a:ea typeface="Arial"/>
                <a:cs typeface="Arial"/>
                <a:sym typeface="Arial"/>
              </a:rPr>
              <a:t>Violence, poverty, environmental hazards, deterioration of health, exclusion, isolation, difficulty accessing </a:t>
            </a:r>
          </a:p>
          <a:p>
            <a:pPr marL="0" marR="0" lvl="0" indent="0" algn="ctr" rtl="0">
              <a:lnSpc>
                <a:spcPct val="100000"/>
              </a:lnSpc>
              <a:spcBef>
                <a:spcPts val="0"/>
              </a:spcBef>
              <a:spcAft>
                <a:spcPts val="0"/>
              </a:spcAft>
              <a:buClr>
                <a:srgbClr val="000000"/>
              </a:buClr>
              <a:buSzPts val="1600"/>
              <a:buFont typeface="Arial"/>
              <a:buNone/>
            </a:pPr>
            <a:r>
              <a:rPr lang="en-IN" sz="1600" b="0" i="0" u="none" strike="noStrike" cap="none" dirty="0">
                <a:solidFill>
                  <a:schemeClr val="lt1"/>
                </a:solidFill>
                <a:latin typeface="Arial"/>
                <a:ea typeface="Arial"/>
                <a:cs typeface="Arial"/>
                <a:sym typeface="Arial"/>
              </a:rPr>
              <a:t>food assistance, malnutrition</a:t>
            </a:r>
          </a:p>
        </p:txBody>
      </p:sp>
      <p:sp>
        <p:nvSpPr>
          <p:cNvPr id="23" name="Foliennummernplatzhalter 22">
            <a:extLst>
              <a:ext uri="{FF2B5EF4-FFF2-40B4-BE49-F238E27FC236}">
                <a16:creationId xmlns:a16="http://schemas.microsoft.com/office/drawing/2014/main" id="{A7D1CEA9-F156-91BB-AB7A-1BAAC80EF487}"/>
              </a:ext>
            </a:extLst>
          </p:cNvPr>
          <p:cNvSpPr>
            <a:spLocks noGrp="1"/>
          </p:cNvSpPr>
          <p:nvPr>
            <p:ph type="sldNum" sz="quarter" idx="12"/>
          </p:nvPr>
        </p:nvSpPr>
        <p:spPr/>
        <p:txBody>
          <a:bodyPr/>
          <a:lstStyle/>
          <a:p>
            <a:fld id="{FBC7A862-7147-4493-B488-4E46DC49905D}" type="slidenum">
              <a:rPr lang="de-DE" smtClean="0"/>
              <a:t>34</a:t>
            </a:fld>
            <a:endParaRPr lang="de-DE"/>
          </a:p>
        </p:txBody>
      </p:sp>
    </p:spTree>
    <p:extLst>
      <p:ext uri="{BB962C8B-B14F-4D97-AF65-F5344CB8AC3E}">
        <p14:creationId xmlns:p14="http://schemas.microsoft.com/office/powerpoint/2010/main" val="28253954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5F7081-8E8E-547B-2525-C8D615F45D57}"/>
              </a:ext>
            </a:extLst>
          </p:cNvPr>
          <p:cNvSpPr>
            <a:spLocks noGrp="1"/>
          </p:cNvSpPr>
          <p:nvPr>
            <p:ph type="title"/>
          </p:nvPr>
        </p:nvSpPr>
        <p:spPr>
          <a:xfrm>
            <a:off x="838200" y="136525"/>
            <a:ext cx="10515600" cy="1058233"/>
          </a:xfrm>
        </p:spPr>
        <p:txBody>
          <a:bodyPr>
            <a:normAutofit fontScale="90000"/>
          </a:bodyPr>
          <a:lstStyle/>
          <a:p>
            <a:r>
              <a:rPr lang="en-US" dirty="0">
                <a:solidFill>
                  <a:srgbClr val="000000"/>
                </a:solidFill>
              </a:rPr>
              <a:t>4 Key Actions for Food Security &amp; Nutrition Actors</a:t>
            </a:r>
            <a:endParaRPr lang="en-IN" dirty="0"/>
          </a:p>
        </p:txBody>
      </p:sp>
      <p:sp>
        <p:nvSpPr>
          <p:cNvPr id="7" name="Flussdiagramm: Verbinder zu einer anderen Seite 6">
            <a:extLst>
              <a:ext uri="{FF2B5EF4-FFF2-40B4-BE49-F238E27FC236}">
                <a16:creationId xmlns:a16="http://schemas.microsoft.com/office/drawing/2014/main" id="{58E34437-ADAB-27E4-1DF2-44EF90F5482B}"/>
              </a:ext>
            </a:extLst>
          </p:cNvPr>
          <p:cNvSpPr/>
          <p:nvPr/>
        </p:nvSpPr>
        <p:spPr>
          <a:xfrm>
            <a:off x="4749111" y="1423358"/>
            <a:ext cx="2693778" cy="2022388"/>
          </a:xfrm>
          <a:prstGeom prst="flowChartOffpageConnector">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C41401"/>
                </a:solidFill>
                <a:latin typeface="Arial"/>
                <a:ea typeface="Arial"/>
                <a:cs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4"/>
                  </a:ext>
                </a:extLst>
              </a:rPr>
              <a:t>Identify</a:t>
            </a:r>
            <a:r>
              <a:rPr lang="en-US" sz="2000" b="1" dirty="0">
                <a:solidFill>
                  <a:srgbClr val="C41401"/>
                </a:solidFill>
                <a:latin typeface="Arial"/>
                <a:ea typeface="Arial"/>
                <a:cs typeface="Arial"/>
              </a:rPr>
              <a:t> </a:t>
            </a:r>
            <a:br>
              <a:rPr lang="en-US" sz="2000" b="1" dirty="0">
                <a:solidFill>
                  <a:srgbClr val="C41401"/>
                </a:solidFill>
                <a:latin typeface="Arial"/>
                <a:ea typeface="Arial"/>
                <a:cs typeface="Arial"/>
              </a:rPr>
            </a:br>
            <a:r>
              <a:rPr lang="en-US" sz="2000" b="1" dirty="0">
                <a:solidFill>
                  <a:srgbClr val="C41401"/>
                </a:solidFill>
                <a:latin typeface="Arial"/>
                <a:ea typeface="Arial"/>
                <a:cs typeface="Arial"/>
              </a:rPr>
              <a:t>&amp; </a:t>
            </a:r>
            <a:br>
              <a:rPr lang="en-US" sz="2000" b="1" dirty="0">
                <a:solidFill>
                  <a:srgbClr val="C41401"/>
                </a:solidFill>
                <a:latin typeface="Arial"/>
                <a:ea typeface="Arial"/>
                <a:cs typeface="Arial"/>
              </a:rPr>
            </a:br>
            <a:r>
              <a:rPr lang="en-US" sz="2000" b="1" dirty="0">
                <a:solidFill>
                  <a:srgbClr val="C41401"/>
                </a:solidFill>
                <a:latin typeface="Arial"/>
                <a:ea typeface="Arial"/>
                <a:cs typeface="Arial"/>
              </a:rPr>
              <a:t>Remove </a:t>
            </a:r>
            <a:br>
              <a:rPr lang="en-US" sz="2000" b="1" dirty="0">
                <a:solidFill>
                  <a:srgbClr val="C41401"/>
                </a:solidFill>
                <a:latin typeface="Arial"/>
                <a:ea typeface="Arial"/>
                <a:cs typeface="Arial"/>
              </a:rPr>
            </a:br>
            <a:r>
              <a:rPr lang="en-US" sz="2000" b="1" dirty="0">
                <a:solidFill>
                  <a:srgbClr val="C41401"/>
                </a:solidFill>
                <a:latin typeface="Arial"/>
                <a:ea typeface="Arial"/>
                <a:cs typeface="Arial"/>
              </a:rPr>
              <a:t>Barriers</a:t>
            </a:r>
            <a:endParaRPr lang="en-IN" sz="2000" dirty="0"/>
          </a:p>
        </p:txBody>
      </p:sp>
      <p:sp>
        <p:nvSpPr>
          <p:cNvPr id="9" name="Textfeld 8">
            <a:extLst>
              <a:ext uri="{FF2B5EF4-FFF2-40B4-BE49-F238E27FC236}">
                <a16:creationId xmlns:a16="http://schemas.microsoft.com/office/drawing/2014/main" id="{A76084E7-D3AE-8CC2-F602-7B5D1E68DDD6}"/>
              </a:ext>
            </a:extLst>
          </p:cNvPr>
          <p:cNvSpPr txBox="1"/>
          <p:nvPr/>
        </p:nvSpPr>
        <p:spPr>
          <a:xfrm>
            <a:off x="762000" y="3835569"/>
            <a:ext cx="2343150" cy="2168222"/>
          </a:xfrm>
          <a:prstGeom prst="rect">
            <a:avLst/>
          </a:prstGeom>
          <a:solidFill>
            <a:srgbClr val="0070C0"/>
          </a:solidFill>
        </p:spPr>
        <p:txBody>
          <a:bodyPr wrap="square">
            <a:spAutoFit/>
          </a:bodyPr>
          <a:lstStyle/>
          <a:p>
            <a:pPr marL="0" marR="0" lvl="0" indent="0" algn="ctr" rtl="0">
              <a:lnSpc>
                <a:spcPct val="114000"/>
              </a:lnSpc>
              <a:spcBef>
                <a:spcPts val="0"/>
              </a:spcBef>
              <a:spcAft>
                <a:spcPts val="0"/>
              </a:spcAft>
              <a:buClr>
                <a:schemeClr val="dk1"/>
              </a:buClr>
              <a:buSzPts val="2000"/>
              <a:buFont typeface="Arial"/>
              <a:buNone/>
            </a:pPr>
            <a:r>
              <a:rPr lang="en-IN" sz="2000" i="0" u="none" strike="noStrike" cap="none" dirty="0">
                <a:solidFill>
                  <a:schemeClr val="lt1"/>
                </a:solidFill>
                <a:latin typeface="Arial"/>
                <a:ea typeface="Arial"/>
                <a:cs typeface="Arial"/>
                <a:sym typeface="Arial"/>
              </a:rPr>
              <a:t>Identify and monitor barriers and solutions that impede access to food security and nutrition services.</a:t>
            </a:r>
          </a:p>
        </p:txBody>
      </p:sp>
      <p:sp>
        <p:nvSpPr>
          <p:cNvPr id="11" name="Textfeld 10">
            <a:extLst>
              <a:ext uri="{FF2B5EF4-FFF2-40B4-BE49-F238E27FC236}">
                <a16:creationId xmlns:a16="http://schemas.microsoft.com/office/drawing/2014/main" id="{593B2B28-AB10-8F07-E124-5997B69E1B57}"/>
              </a:ext>
            </a:extLst>
          </p:cNvPr>
          <p:cNvSpPr txBox="1"/>
          <p:nvPr/>
        </p:nvSpPr>
        <p:spPr>
          <a:xfrm>
            <a:off x="3430797" y="3805446"/>
            <a:ext cx="2343150" cy="1960730"/>
          </a:xfrm>
          <a:prstGeom prst="rect">
            <a:avLst/>
          </a:prstGeom>
          <a:solidFill>
            <a:srgbClr val="0070C0"/>
          </a:solidFill>
        </p:spPr>
        <p:txBody>
          <a:bodyPr wrap="square">
            <a:spAutoFit/>
          </a:bodyPr>
          <a:lstStyle/>
          <a:p>
            <a:pPr marL="0" marR="0" lvl="0" indent="0" algn="ctr" rtl="0">
              <a:lnSpc>
                <a:spcPct val="114000"/>
              </a:lnSpc>
              <a:spcBef>
                <a:spcPts val="0"/>
              </a:spcBef>
              <a:spcAft>
                <a:spcPts val="0"/>
              </a:spcAft>
              <a:buClr>
                <a:srgbClr val="000000"/>
              </a:buClr>
              <a:buSzPts val="2000"/>
              <a:buFont typeface="Arial"/>
              <a:buNone/>
            </a:pPr>
            <a:r>
              <a:rPr lang="en-IN" sz="1800" i="0" u="none" strike="noStrike" cap="none" dirty="0">
                <a:solidFill>
                  <a:schemeClr val="lt1"/>
                </a:solidFill>
                <a:latin typeface="Arial"/>
                <a:ea typeface="Arial"/>
                <a:cs typeface="Arial"/>
                <a:sym typeface="Arial"/>
              </a:rPr>
              <a:t>Ensure assessments, reports, tools and all communication are available in multiple accessible formats</a:t>
            </a:r>
          </a:p>
        </p:txBody>
      </p:sp>
      <p:sp>
        <p:nvSpPr>
          <p:cNvPr id="13" name="Textfeld 12">
            <a:extLst>
              <a:ext uri="{FF2B5EF4-FFF2-40B4-BE49-F238E27FC236}">
                <a16:creationId xmlns:a16="http://schemas.microsoft.com/office/drawing/2014/main" id="{8653E2CF-44F7-4BB5-D25C-A25BF47CBA21}"/>
              </a:ext>
            </a:extLst>
          </p:cNvPr>
          <p:cNvSpPr txBox="1"/>
          <p:nvPr/>
        </p:nvSpPr>
        <p:spPr>
          <a:xfrm>
            <a:off x="6229350" y="3805446"/>
            <a:ext cx="2693778" cy="1115626"/>
          </a:xfrm>
          <a:prstGeom prst="rect">
            <a:avLst/>
          </a:prstGeom>
          <a:solidFill>
            <a:srgbClr val="0070C0"/>
          </a:solidFill>
        </p:spPr>
        <p:txBody>
          <a:bodyPr wrap="square">
            <a:spAutoFit/>
          </a:bodyPr>
          <a:lstStyle/>
          <a:p>
            <a:pPr marL="0" marR="0" lvl="0" indent="0" algn="ctr" rtl="0">
              <a:lnSpc>
                <a:spcPct val="114000"/>
              </a:lnSpc>
              <a:spcBef>
                <a:spcPts val="0"/>
              </a:spcBef>
              <a:spcAft>
                <a:spcPts val="0"/>
              </a:spcAft>
              <a:buClr>
                <a:schemeClr val="dk1"/>
              </a:buClr>
              <a:buSzPts val="2000"/>
              <a:buFont typeface="Arial"/>
              <a:buNone/>
            </a:pPr>
            <a:r>
              <a:rPr lang="en-IN" sz="2000" i="0" u="none" strike="noStrike" cap="none" dirty="0">
                <a:solidFill>
                  <a:schemeClr val="lt1"/>
                </a:solidFill>
                <a:latin typeface="Arial"/>
                <a:ea typeface="Arial"/>
                <a:cs typeface="Arial"/>
                <a:sym typeface="Arial"/>
              </a:rPr>
              <a:t>Implement strategies to reduce disability-related stigma.</a:t>
            </a:r>
          </a:p>
        </p:txBody>
      </p:sp>
      <p:sp>
        <p:nvSpPr>
          <p:cNvPr id="15" name="Textfeld 14">
            <a:extLst>
              <a:ext uri="{FF2B5EF4-FFF2-40B4-BE49-F238E27FC236}">
                <a16:creationId xmlns:a16="http://schemas.microsoft.com/office/drawing/2014/main" id="{4B56295E-329A-F12C-08F1-2460666C6F12}"/>
              </a:ext>
            </a:extLst>
          </p:cNvPr>
          <p:cNvSpPr txBox="1"/>
          <p:nvPr/>
        </p:nvSpPr>
        <p:spPr>
          <a:xfrm>
            <a:off x="9248775" y="3805446"/>
            <a:ext cx="2181225" cy="1817357"/>
          </a:xfrm>
          <a:prstGeom prst="rect">
            <a:avLst/>
          </a:prstGeom>
          <a:solidFill>
            <a:srgbClr val="0070C0"/>
          </a:solidFill>
        </p:spPr>
        <p:txBody>
          <a:bodyPr wrap="square">
            <a:spAutoFit/>
          </a:bodyPr>
          <a:lstStyle/>
          <a:p>
            <a:pPr marL="0" marR="0" lvl="0" indent="0" algn="ctr" rtl="0">
              <a:lnSpc>
                <a:spcPct val="114000"/>
              </a:lnSpc>
              <a:spcBef>
                <a:spcPts val="0"/>
              </a:spcBef>
              <a:spcAft>
                <a:spcPts val="0"/>
              </a:spcAft>
              <a:buClr>
                <a:schemeClr val="dk1"/>
              </a:buClr>
              <a:buSzPts val="1100"/>
              <a:buFont typeface="Arial"/>
              <a:buNone/>
            </a:pPr>
            <a:r>
              <a:rPr lang="en-IN" sz="2000" i="0" u="none" strike="noStrike" cap="none" dirty="0">
                <a:solidFill>
                  <a:schemeClr val="lt1"/>
                </a:solidFill>
                <a:latin typeface="Arial"/>
                <a:ea typeface="Arial"/>
                <a:cs typeface="Arial"/>
                <a:sym typeface="Arial"/>
              </a:rPr>
              <a:t>Review and update sectoral policies, guidelines and tools.</a:t>
            </a:r>
          </a:p>
        </p:txBody>
      </p:sp>
      <p:sp>
        <p:nvSpPr>
          <p:cNvPr id="16" name="Foliennummernplatzhalter 15">
            <a:extLst>
              <a:ext uri="{FF2B5EF4-FFF2-40B4-BE49-F238E27FC236}">
                <a16:creationId xmlns:a16="http://schemas.microsoft.com/office/drawing/2014/main" id="{F442AD9D-DFC1-214A-CD75-4C0480367CC8}"/>
              </a:ext>
            </a:extLst>
          </p:cNvPr>
          <p:cNvSpPr>
            <a:spLocks noGrp="1"/>
          </p:cNvSpPr>
          <p:nvPr>
            <p:ph type="sldNum" sz="quarter" idx="12"/>
          </p:nvPr>
        </p:nvSpPr>
        <p:spPr/>
        <p:txBody>
          <a:bodyPr/>
          <a:lstStyle/>
          <a:p>
            <a:fld id="{FBC7A862-7147-4493-B488-4E46DC49905D}" type="slidenum">
              <a:rPr lang="de-DE" smtClean="0"/>
              <a:t>35</a:t>
            </a:fld>
            <a:endParaRPr lang="de-DE"/>
          </a:p>
        </p:txBody>
      </p:sp>
    </p:spTree>
    <p:extLst>
      <p:ext uri="{BB962C8B-B14F-4D97-AF65-F5344CB8AC3E}">
        <p14:creationId xmlns:p14="http://schemas.microsoft.com/office/powerpoint/2010/main" val="13182186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E92875-0F51-3A1E-560B-B944C071B24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7A5504F-27AA-1A19-6FDE-F9D5EDCA0F24}"/>
              </a:ext>
            </a:extLst>
          </p:cNvPr>
          <p:cNvSpPr txBox="1">
            <a:spLocks noGrp="1"/>
          </p:cNvSpPr>
          <p:nvPr>
            <p:ph type="title" idx="4294967295"/>
          </p:nvPr>
        </p:nvSpPr>
        <p:spPr>
          <a:xfrm>
            <a:off x="838199" y="2477704"/>
            <a:ext cx="10515600" cy="105823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ctr" defTabSz="914400" rtl="0" eaLnBrk="1" latinLnBrk="0" hangingPunct="1">
              <a:lnSpc>
                <a:spcPct val="90000"/>
              </a:lnSpc>
              <a:spcBef>
                <a:spcPct val="0"/>
              </a:spcBef>
              <a:buNone/>
              <a:defRPr sz="4800" b="1" kern="1200">
                <a:solidFill>
                  <a:srgbClr val="002C43"/>
                </a:solidFill>
                <a:latin typeface="Arial" panose="020B0604020202020204" pitchFamily="34" charset="0"/>
                <a:ea typeface="+mj-ea"/>
                <a:cs typeface="Arial" panose="020B060402020202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800" b="1" i="0" u="none" strike="noStrike" kern="1200" cap="none" spc="0" normalizeH="0" baseline="0" noProof="0" dirty="0">
                <a:ln>
                  <a:noFill/>
                </a:ln>
                <a:solidFill>
                  <a:srgbClr val="002C43"/>
                </a:solidFill>
                <a:effectLst/>
                <a:uLnTx/>
                <a:uFillTx/>
                <a:latin typeface="Arial"/>
                <a:ea typeface="+mj-ea"/>
                <a:cs typeface="Arial"/>
                <a:sym typeface="Arial"/>
              </a:rPr>
              <a:t>Coffee Break 2</a:t>
            </a:r>
            <a:endParaRPr kumimoji="0" lang="en-IN" sz="4800" b="1" i="0" u="none" strike="noStrike" kern="1200" cap="none" spc="0" normalizeH="0" baseline="0" noProof="0" dirty="0">
              <a:ln>
                <a:noFill/>
              </a:ln>
              <a:solidFill>
                <a:srgbClr val="002C43"/>
              </a:solidFill>
              <a:effectLst/>
              <a:uLnTx/>
              <a:uFillTx/>
              <a:latin typeface="Arial" panose="020B0604020202020204" pitchFamily="34" charset="0"/>
              <a:ea typeface="+mj-ea"/>
              <a:cs typeface="Arial" panose="020B0604020202020204" pitchFamily="34" charset="0"/>
              <a:sym typeface="Arial"/>
            </a:endParaRPr>
          </a:p>
        </p:txBody>
      </p:sp>
      <p:pic>
        <p:nvPicPr>
          <p:cNvPr id="8" name="Grafik 7" descr="Pictogram of a steaming coffee cup.">
            <a:extLst>
              <a:ext uri="{FF2B5EF4-FFF2-40B4-BE49-F238E27FC236}">
                <a16:creationId xmlns:a16="http://schemas.microsoft.com/office/drawing/2014/main" id="{FBB86BEF-6EE6-3200-664D-3440833E49FA}"/>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3484332" y="1011621"/>
            <a:ext cx="4842489" cy="3607160"/>
          </a:xfrm>
          <a:prstGeom prst="rect">
            <a:avLst/>
          </a:prstGeom>
        </p:spPr>
      </p:pic>
      <p:sp>
        <p:nvSpPr>
          <p:cNvPr id="5" name="Foliennummernplatzhalter 4">
            <a:extLst>
              <a:ext uri="{FF2B5EF4-FFF2-40B4-BE49-F238E27FC236}">
                <a16:creationId xmlns:a16="http://schemas.microsoft.com/office/drawing/2014/main" id="{0AD5C203-9636-63A7-CC59-D1334F6C19A4}"/>
              </a:ext>
            </a:extLst>
          </p:cNvPr>
          <p:cNvSpPr>
            <a:spLocks noGrp="1"/>
          </p:cNvSpPr>
          <p:nvPr>
            <p:ph type="sldNum" sz="quarter" idx="12"/>
          </p:nvPr>
        </p:nvSpPr>
        <p:spPr/>
        <p:txBody>
          <a:bodyPr/>
          <a:lstStyle/>
          <a:p>
            <a:fld id="{FBC7A862-7147-4493-B488-4E46DC49905D}" type="slidenum">
              <a:rPr lang="de-DE" smtClean="0"/>
              <a:pPr/>
              <a:t>36</a:t>
            </a:fld>
            <a:endParaRPr lang="de-DE"/>
          </a:p>
        </p:txBody>
      </p:sp>
    </p:spTree>
    <p:extLst>
      <p:ext uri="{BB962C8B-B14F-4D97-AF65-F5344CB8AC3E}">
        <p14:creationId xmlns:p14="http://schemas.microsoft.com/office/powerpoint/2010/main" val="23152603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800A5F7C-6EAB-0F5C-BAE2-3F0FA73A3708}"/>
              </a:ext>
            </a:extLst>
          </p:cNvPr>
          <p:cNvSpPr>
            <a:spLocks noGrp="1"/>
          </p:cNvSpPr>
          <p:nvPr>
            <p:ph type="title"/>
          </p:nvPr>
        </p:nvSpPr>
        <p:spPr/>
        <p:txBody>
          <a:bodyPr>
            <a:normAutofit fontScale="90000"/>
          </a:bodyPr>
          <a:lstStyle/>
          <a:p>
            <a:pPr lvl="0" algn="ctr">
              <a:lnSpc>
                <a:spcPct val="115000"/>
              </a:lnSpc>
              <a:spcBef>
                <a:spcPts val="0"/>
              </a:spcBef>
            </a:pPr>
            <a:r>
              <a:rPr lang="en-IN" dirty="0">
                <a:solidFill>
                  <a:srgbClr val="000000"/>
                </a:solidFill>
              </a:rPr>
              <a:t>Must-Do Action: </a:t>
            </a:r>
            <a:br>
              <a:rPr lang="en-IN" dirty="0">
                <a:solidFill>
                  <a:srgbClr val="000000"/>
                </a:solidFill>
              </a:rPr>
            </a:br>
            <a:r>
              <a:rPr lang="en-IN" b="0" dirty="0">
                <a:solidFill>
                  <a:srgbClr val="000000"/>
                </a:solidFill>
              </a:rPr>
              <a:t>Empowerment and Capacity Development</a:t>
            </a:r>
            <a:endParaRPr lang="en-IN" b="0" dirty="0"/>
          </a:p>
        </p:txBody>
      </p:sp>
      <p:sp>
        <p:nvSpPr>
          <p:cNvPr id="7" name="Flussdiagramm: Verbinder zu einer anderen Seite 6">
            <a:extLst>
              <a:ext uri="{FF2B5EF4-FFF2-40B4-BE49-F238E27FC236}">
                <a16:creationId xmlns:a16="http://schemas.microsoft.com/office/drawing/2014/main" id="{6975ED4E-0AC1-C4DF-F6FC-6521D48637EF}"/>
              </a:ext>
            </a:extLst>
          </p:cNvPr>
          <p:cNvSpPr/>
          <p:nvPr/>
        </p:nvSpPr>
        <p:spPr>
          <a:xfrm>
            <a:off x="1781252" y="2576748"/>
            <a:ext cx="2693778" cy="2626211"/>
          </a:xfrm>
          <a:prstGeom prst="flowChartOffpageConnector">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C41401"/>
                </a:solidFill>
                <a:latin typeface="Arial"/>
                <a:ea typeface="Arial"/>
                <a:cs typeface="Arial"/>
              </a:rPr>
              <a:t>Empowerment </a:t>
            </a:r>
            <a:br>
              <a:rPr lang="en-US" sz="2000" b="1" dirty="0">
                <a:solidFill>
                  <a:srgbClr val="C41401"/>
                </a:solidFill>
                <a:latin typeface="Arial"/>
                <a:ea typeface="Arial"/>
                <a:cs typeface="Arial"/>
              </a:rPr>
            </a:br>
            <a:r>
              <a:rPr lang="en-US" sz="2000" b="1" dirty="0">
                <a:solidFill>
                  <a:srgbClr val="C41401"/>
                </a:solidFill>
                <a:latin typeface="Arial"/>
                <a:ea typeface="Arial"/>
                <a:cs typeface="Arial"/>
              </a:rPr>
              <a:t>and </a:t>
            </a:r>
            <a:br>
              <a:rPr lang="en-US" sz="2000" b="1" dirty="0">
                <a:solidFill>
                  <a:srgbClr val="C41401"/>
                </a:solidFill>
                <a:latin typeface="Arial"/>
                <a:ea typeface="Arial"/>
                <a:cs typeface="Arial"/>
              </a:rPr>
            </a:br>
            <a:r>
              <a:rPr lang="en-US" sz="2000" b="1" dirty="0">
                <a:solidFill>
                  <a:srgbClr val="C41401"/>
                </a:solidFill>
                <a:latin typeface="Arial"/>
                <a:ea typeface="Arial"/>
                <a:cs typeface="Arial"/>
              </a:rPr>
              <a:t>Capacity Development</a:t>
            </a:r>
          </a:p>
        </p:txBody>
      </p:sp>
      <p:pic>
        <p:nvPicPr>
          <p:cNvPr id="9" name="Grafik 8" descr="Photograph showing a group of people walking outdoors in a dusty area, with a blind person in the foreground wearing sunglasses and a patterned shawl, holding a metal bowl and a walking stick. The scene suggests a setting of food distribution, with blurred figures and tents in the background indicating a possible refugee camp or temporary settlement.">
            <a:extLst>
              <a:ext uri="{FF2B5EF4-FFF2-40B4-BE49-F238E27FC236}">
                <a16:creationId xmlns:a16="http://schemas.microsoft.com/office/drawing/2014/main" id="{E831CD40-DCC0-C61E-EE56-BD00EC058BD1}"/>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5384690" y="1975062"/>
            <a:ext cx="5725324" cy="3829584"/>
          </a:xfrm>
          <a:prstGeom prst="rect">
            <a:avLst/>
          </a:prstGeom>
        </p:spPr>
      </p:pic>
      <p:sp>
        <p:nvSpPr>
          <p:cNvPr id="10" name="Foliennummernplatzhalter 9">
            <a:extLst>
              <a:ext uri="{FF2B5EF4-FFF2-40B4-BE49-F238E27FC236}">
                <a16:creationId xmlns:a16="http://schemas.microsoft.com/office/drawing/2014/main" id="{2EC1307B-3169-BAA7-D4B3-CC31C429EDBE}"/>
              </a:ext>
            </a:extLst>
          </p:cNvPr>
          <p:cNvSpPr>
            <a:spLocks noGrp="1"/>
          </p:cNvSpPr>
          <p:nvPr>
            <p:ph type="sldNum" sz="quarter" idx="12"/>
          </p:nvPr>
        </p:nvSpPr>
        <p:spPr/>
        <p:txBody>
          <a:bodyPr/>
          <a:lstStyle/>
          <a:p>
            <a:fld id="{FBC7A862-7147-4493-B488-4E46DC49905D}" type="slidenum">
              <a:rPr lang="de-DE" smtClean="0"/>
              <a:t>37</a:t>
            </a:fld>
            <a:endParaRPr lang="de-DE"/>
          </a:p>
        </p:txBody>
      </p:sp>
    </p:spTree>
    <p:extLst>
      <p:ext uri="{BB962C8B-B14F-4D97-AF65-F5344CB8AC3E}">
        <p14:creationId xmlns:p14="http://schemas.microsoft.com/office/powerpoint/2010/main" val="28909119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028C50-6A6B-50B2-FB73-DE3145CDAE9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DCBA73B-B3EA-A83B-15AA-646816FFB073}"/>
              </a:ext>
            </a:extLst>
          </p:cNvPr>
          <p:cNvSpPr>
            <a:spLocks noGrp="1"/>
          </p:cNvSpPr>
          <p:nvPr>
            <p:ph type="title"/>
          </p:nvPr>
        </p:nvSpPr>
        <p:spPr/>
        <p:txBody>
          <a:bodyPr/>
          <a:lstStyle/>
          <a:p>
            <a:pPr algn="ctr"/>
            <a:r>
              <a:rPr lang="en-US" dirty="0"/>
              <a:t>Journey to </a:t>
            </a:r>
            <a:r>
              <a:rPr lang="en-US"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7"/>
                  </a:ext>
                </a:extLst>
              </a:rPr>
              <a:t>Empowerment</a:t>
            </a:r>
            <a:endParaRPr lang="en-IN" dirty="0"/>
          </a:p>
        </p:txBody>
      </p:sp>
      <p:sp>
        <p:nvSpPr>
          <p:cNvPr id="9" name="Textfeld 8">
            <a:extLst>
              <a:ext uri="{FF2B5EF4-FFF2-40B4-BE49-F238E27FC236}">
                <a16:creationId xmlns:a16="http://schemas.microsoft.com/office/drawing/2014/main" id="{9D493813-C802-5772-9914-35EE37520079}"/>
              </a:ext>
            </a:extLst>
          </p:cNvPr>
          <p:cNvSpPr txBox="1"/>
          <p:nvPr/>
        </p:nvSpPr>
        <p:spPr>
          <a:xfrm>
            <a:off x="1058260" y="1579894"/>
            <a:ext cx="6096000" cy="430887"/>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2200"/>
              <a:buFont typeface="Arial"/>
              <a:buNone/>
            </a:pPr>
            <a:r>
              <a:rPr lang="en-US" sz="2200" b="0" i="0" u="none" strike="noStrike" cap="none" dirty="0">
                <a:solidFill>
                  <a:schemeClr val="dk1"/>
                </a:solidFill>
                <a:latin typeface="Arial"/>
                <a:ea typeface="Arial"/>
                <a:cs typeface="Arial"/>
                <a:sym typeface="Arial"/>
              </a:rPr>
              <a:t>Watch/ listen:</a:t>
            </a:r>
          </a:p>
        </p:txBody>
      </p:sp>
      <p:pic>
        <p:nvPicPr>
          <p:cNvPr id="5" name="Onlinemedien 4" title="Nothing about us without us">
            <a:hlinkClick r:id="" action="ppaction://media"/>
            <a:extLst>
              <a:ext uri="{FF2B5EF4-FFF2-40B4-BE49-F238E27FC236}">
                <a16:creationId xmlns:a16="http://schemas.microsoft.com/office/drawing/2014/main" id="{04E728AC-3AD7-E2F1-B46C-592FFCA6D255}"/>
              </a:ext>
            </a:extLst>
          </p:cNvPr>
          <p:cNvPicPr>
            <a:picLocks noRot="1" noChangeAspect="1"/>
          </p:cNvPicPr>
          <p:nvPr>
            <a:videoFile r:link="rId1"/>
          </p:nvPr>
        </p:nvPicPr>
        <p:blipFill>
          <a:blip r:embed="rId4"/>
          <a:stretch>
            <a:fillRect/>
          </a:stretch>
        </p:blipFill>
        <p:spPr>
          <a:xfrm>
            <a:off x="3375651" y="2167318"/>
            <a:ext cx="5955674" cy="3362325"/>
          </a:xfrm>
          <a:prstGeom prst="rect">
            <a:avLst/>
          </a:prstGeom>
        </p:spPr>
      </p:pic>
      <p:sp>
        <p:nvSpPr>
          <p:cNvPr id="3" name="Inhaltsplatzhalter 2">
            <a:extLst>
              <a:ext uri="{FF2B5EF4-FFF2-40B4-BE49-F238E27FC236}">
                <a16:creationId xmlns:a16="http://schemas.microsoft.com/office/drawing/2014/main" id="{78F4D656-5858-D8C8-B0B9-10B18C4EF2FC}"/>
              </a:ext>
            </a:extLst>
          </p:cNvPr>
          <p:cNvSpPr>
            <a:spLocks noGrp="1"/>
          </p:cNvSpPr>
          <p:nvPr>
            <p:ph idx="1"/>
          </p:nvPr>
        </p:nvSpPr>
        <p:spPr>
          <a:xfrm>
            <a:off x="838200" y="5715000"/>
            <a:ext cx="10515600" cy="461963"/>
          </a:xfrm>
        </p:spPr>
        <p:txBody>
          <a:bodyPr>
            <a:normAutofit/>
          </a:bodyPr>
          <a:lstStyle/>
          <a:p>
            <a:pPr marL="0" lvl="0" indent="0" algn="ctr">
              <a:lnSpc>
                <a:spcPct val="100000"/>
              </a:lnSpc>
              <a:spcBef>
                <a:spcPts val="0"/>
              </a:spcBef>
              <a:buClr>
                <a:srgbClr val="000000"/>
              </a:buClr>
              <a:buSzPts val="2800"/>
              <a:buNone/>
            </a:pPr>
            <a:r>
              <a:rPr lang="en-IN" sz="2400" b="1" dirty="0">
                <a:solidFill>
                  <a:schemeClr val="dk1"/>
                </a:solidFill>
                <a:latin typeface="Arial"/>
                <a:ea typeface="Arial"/>
                <a:cs typeface="Arial"/>
                <a:sym typeface="Arial"/>
              </a:rPr>
              <a:t>Video: </a:t>
            </a:r>
            <a:r>
              <a:rPr lang="en-IN" sz="2400" dirty="0">
                <a:solidFill>
                  <a:schemeClr val="dk1"/>
                </a:solidFill>
                <a:latin typeface="Arial"/>
                <a:ea typeface="Arial"/>
                <a:cs typeface="Arial"/>
                <a:sym typeface="Arial"/>
                <a:hlinkClick r:id="rId5" tooltip="External link to youtube for the video."/>
              </a:rPr>
              <a:t>Nothing about Us without Us</a:t>
            </a:r>
            <a:r>
              <a:rPr lang="en-IN" sz="2400" dirty="0">
                <a:solidFill>
                  <a:schemeClr val="dk1"/>
                </a:solidFill>
                <a:latin typeface="Arial"/>
                <a:ea typeface="Arial"/>
                <a:cs typeface="Arial"/>
                <a:sym typeface="Arial"/>
              </a:rPr>
              <a:t> (4:42 min)</a:t>
            </a:r>
          </a:p>
        </p:txBody>
      </p:sp>
      <p:pic>
        <p:nvPicPr>
          <p:cNvPr id="6" name="Grafik 5">
            <a:extLst>
              <a:ext uri="{FF2B5EF4-FFF2-40B4-BE49-F238E27FC236}">
                <a16:creationId xmlns:a16="http://schemas.microsoft.com/office/drawing/2014/main" id="{D234697E-90CC-FB9B-227F-28CFF20AE09C}"/>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10453267" y="179766"/>
            <a:ext cx="1629002" cy="1428949"/>
          </a:xfrm>
          <a:prstGeom prst="rect">
            <a:avLst/>
          </a:prstGeom>
        </p:spPr>
      </p:pic>
      <p:pic>
        <p:nvPicPr>
          <p:cNvPr id="8" name="Grafik 7">
            <a:extLst>
              <a:ext uri="{FF2B5EF4-FFF2-40B4-BE49-F238E27FC236}">
                <a16:creationId xmlns:a16="http://schemas.microsoft.com/office/drawing/2014/main" id="{6CAE66E9-C37F-863F-A830-32E7A7B02FD5}"/>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838200" y="89672"/>
            <a:ext cx="1686160" cy="1333686"/>
          </a:xfrm>
          <a:prstGeom prst="rect">
            <a:avLst/>
          </a:prstGeom>
        </p:spPr>
      </p:pic>
      <p:sp>
        <p:nvSpPr>
          <p:cNvPr id="10" name="Foliennummernplatzhalter 9">
            <a:extLst>
              <a:ext uri="{FF2B5EF4-FFF2-40B4-BE49-F238E27FC236}">
                <a16:creationId xmlns:a16="http://schemas.microsoft.com/office/drawing/2014/main" id="{C70F3713-8A27-6E51-EEC9-448CBF7D43C8}"/>
              </a:ext>
            </a:extLst>
          </p:cNvPr>
          <p:cNvSpPr>
            <a:spLocks noGrp="1"/>
          </p:cNvSpPr>
          <p:nvPr>
            <p:ph type="sldNum" sz="quarter" idx="12"/>
          </p:nvPr>
        </p:nvSpPr>
        <p:spPr/>
        <p:txBody>
          <a:bodyPr/>
          <a:lstStyle/>
          <a:p>
            <a:fld id="{FBC7A862-7147-4493-B488-4E46DC49905D}" type="slidenum">
              <a:rPr lang="de-DE" smtClean="0"/>
              <a:t>38</a:t>
            </a:fld>
            <a:endParaRPr lang="de-DE"/>
          </a:p>
        </p:txBody>
      </p:sp>
    </p:spTree>
    <p:extLst>
      <p:ext uri="{BB962C8B-B14F-4D97-AF65-F5344CB8AC3E}">
        <p14:creationId xmlns:p14="http://schemas.microsoft.com/office/powerpoint/2010/main" val="2424150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C3F76C-7FCF-2193-C3A9-8B14B80C2723}"/>
              </a:ext>
            </a:extLst>
          </p:cNvPr>
          <p:cNvSpPr>
            <a:spLocks noGrp="1"/>
          </p:cNvSpPr>
          <p:nvPr>
            <p:ph type="title"/>
          </p:nvPr>
        </p:nvSpPr>
        <p:spPr/>
        <p:txBody>
          <a:bodyPr/>
          <a:lstStyle/>
          <a:p>
            <a:r>
              <a:rPr lang="en-US" dirty="0">
                <a:solidFill>
                  <a:srgbClr val="000000"/>
                </a:solidFill>
              </a:rPr>
              <a:t>Empowering Persons with Disabilities</a:t>
            </a:r>
            <a:endParaRPr lang="en-IN" dirty="0"/>
          </a:p>
        </p:txBody>
      </p:sp>
      <p:sp>
        <p:nvSpPr>
          <p:cNvPr id="5" name="Subtitle 2">
            <a:extLst>
              <a:ext uri="{FF2B5EF4-FFF2-40B4-BE49-F238E27FC236}">
                <a16:creationId xmlns:a16="http://schemas.microsoft.com/office/drawing/2014/main" id="{F57E3D90-E22D-7132-692D-9129F181B74D}"/>
              </a:ext>
            </a:extLst>
          </p:cNvPr>
          <p:cNvSpPr txBox="1">
            <a:spLocks/>
          </p:cNvSpPr>
          <p:nvPr/>
        </p:nvSpPr>
        <p:spPr>
          <a:xfrm>
            <a:off x="924583" y="1640216"/>
            <a:ext cx="2590143" cy="56005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buSzPts val="2400"/>
              <a:buNone/>
            </a:pPr>
            <a:r>
              <a:rPr lang="en-US" b="1" dirty="0">
                <a:solidFill>
                  <a:srgbClr val="C00000"/>
                </a:solidFill>
                <a:latin typeface="Arial"/>
                <a:ea typeface="Arial"/>
                <a:cs typeface="Arial"/>
              </a:rPr>
              <a:t>Key Actions:</a:t>
            </a:r>
            <a:endParaRPr lang="en-US" dirty="0">
              <a:solidFill>
                <a:srgbClr val="C00000"/>
              </a:solidFill>
              <a:latin typeface="Arial"/>
              <a:ea typeface="Arial"/>
              <a:cs typeface="Arial"/>
            </a:endParaRPr>
          </a:p>
          <a:p>
            <a:pPr marL="0" lvl="0" indent="0" algn="ctr">
              <a:lnSpc>
                <a:spcPct val="110000"/>
              </a:lnSpc>
              <a:spcBef>
                <a:spcPts val="0"/>
              </a:spcBef>
              <a:buSzPts val="2400"/>
              <a:buNone/>
            </a:pPr>
            <a:endParaRPr lang="en-IN" dirty="0">
              <a:solidFill>
                <a:srgbClr val="000000"/>
              </a:solidFill>
              <a:latin typeface="Arial"/>
              <a:ea typeface="Arial"/>
              <a:cs typeface="Arial"/>
            </a:endParaRPr>
          </a:p>
        </p:txBody>
      </p:sp>
      <p:sp>
        <p:nvSpPr>
          <p:cNvPr id="3" name="Inhaltsplatzhalter 2">
            <a:extLst>
              <a:ext uri="{FF2B5EF4-FFF2-40B4-BE49-F238E27FC236}">
                <a16:creationId xmlns:a16="http://schemas.microsoft.com/office/drawing/2014/main" id="{0ECD44E3-C978-7909-90E4-4602C084AAB9}"/>
              </a:ext>
            </a:extLst>
          </p:cNvPr>
          <p:cNvSpPr>
            <a:spLocks noGrp="1"/>
          </p:cNvSpPr>
          <p:nvPr>
            <p:ph idx="1"/>
          </p:nvPr>
        </p:nvSpPr>
        <p:spPr>
          <a:xfrm>
            <a:off x="3514726" y="2200275"/>
            <a:ext cx="7839074" cy="3976688"/>
          </a:xfrm>
        </p:spPr>
        <p:txBody>
          <a:bodyPr>
            <a:normAutofit fontScale="77500" lnSpcReduction="20000"/>
          </a:bodyPr>
          <a:lstStyle/>
          <a:p>
            <a:pPr lvl="0">
              <a:lnSpc>
                <a:spcPct val="150000"/>
              </a:lnSpc>
              <a:spcBef>
                <a:spcPts val="0"/>
              </a:spcBef>
              <a:spcAft>
                <a:spcPts val="600"/>
              </a:spcAft>
              <a:buClr>
                <a:schemeClr val="dk1"/>
              </a:buClr>
              <a:buSzPts val="2400"/>
            </a:pPr>
            <a:r>
              <a:rPr lang="en-IN" dirty="0">
                <a:solidFill>
                  <a:schemeClr val="dk1"/>
                </a:solidFill>
                <a:latin typeface="Arial"/>
                <a:ea typeface="Arial"/>
                <a:cs typeface="Arial"/>
                <a:sym typeface="Arial"/>
              </a:rPr>
              <a:t>Consult directly with persons with different types of disabilities, their families and OPDs</a:t>
            </a:r>
          </a:p>
          <a:p>
            <a:pPr lvl="0">
              <a:lnSpc>
                <a:spcPct val="150000"/>
              </a:lnSpc>
              <a:spcBef>
                <a:spcPts val="0"/>
              </a:spcBef>
              <a:spcAft>
                <a:spcPts val="600"/>
              </a:spcAft>
              <a:buClr>
                <a:schemeClr val="dk1"/>
              </a:buClr>
              <a:buSzPts val="2400"/>
            </a:pPr>
            <a:r>
              <a:rPr lang="en-IN" dirty="0">
                <a:solidFill>
                  <a:schemeClr val="dk1"/>
                </a:solidFill>
                <a:latin typeface="Arial"/>
                <a:ea typeface="Arial"/>
                <a:cs typeface="Arial"/>
                <a:sym typeface="Arial"/>
              </a:rPr>
              <a:t>Raise awareness on the rights of persons with disabilities and their rights to food security and nutrition services</a:t>
            </a:r>
          </a:p>
          <a:p>
            <a:pPr lvl="0">
              <a:lnSpc>
                <a:spcPct val="150000"/>
              </a:lnSpc>
              <a:spcBef>
                <a:spcPts val="0"/>
              </a:spcBef>
              <a:spcAft>
                <a:spcPts val="600"/>
              </a:spcAft>
              <a:buClr>
                <a:schemeClr val="dk1"/>
              </a:buClr>
              <a:buSzPts val="2400"/>
            </a:pPr>
            <a:r>
              <a:rPr lang="en-IN" dirty="0">
                <a:solidFill>
                  <a:schemeClr val="dk1"/>
                </a:solidFill>
                <a:latin typeface="Arial"/>
                <a:ea typeface="Arial"/>
                <a:cs typeface="Arial"/>
                <a:sym typeface="Arial"/>
              </a:rPr>
              <a:t>Build capacities of OPDs to participate actively in food security and nutrition programming</a:t>
            </a:r>
          </a:p>
          <a:p>
            <a:pPr lvl="0">
              <a:lnSpc>
                <a:spcPct val="150000"/>
              </a:lnSpc>
              <a:spcBef>
                <a:spcPts val="0"/>
              </a:spcBef>
              <a:spcAft>
                <a:spcPts val="600"/>
              </a:spcAft>
              <a:buClr>
                <a:schemeClr val="dk1"/>
              </a:buClr>
              <a:buSzPts val="2400"/>
            </a:pPr>
            <a:r>
              <a:rPr lang="en-IN" dirty="0">
                <a:solidFill>
                  <a:schemeClr val="dk1"/>
                </a:solidFill>
                <a:latin typeface="Arial"/>
                <a:ea typeface="Arial"/>
                <a:cs typeface="Arial"/>
                <a:sym typeface="Arial"/>
              </a:rPr>
              <a:t>Support the setup and/or formation of peer support groups</a:t>
            </a:r>
            <a:endParaRPr lang="en-IN" dirty="0">
              <a:solidFill>
                <a:srgbClr val="0070C0"/>
              </a:solidFill>
              <a:latin typeface="Arial"/>
              <a:ea typeface="Arial"/>
              <a:cs typeface="Arial"/>
              <a:sym typeface="Arial"/>
            </a:endParaRPr>
          </a:p>
        </p:txBody>
      </p:sp>
      <p:pic>
        <p:nvPicPr>
          <p:cNvPr id="8" name="Grafik 7">
            <a:extLst>
              <a:ext uri="{FF2B5EF4-FFF2-40B4-BE49-F238E27FC236}">
                <a16:creationId xmlns:a16="http://schemas.microsoft.com/office/drawing/2014/main" id="{B4C88E9A-EC05-3711-F6DB-15D4E1BE248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81150" y="2723881"/>
            <a:ext cx="1276528" cy="1933845"/>
          </a:xfrm>
          <a:prstGeom prst="rect">
            <a:avLst/>
          </a:prstGeom>
        </p:spPr>
      </p:pic>
      <p:sp>
        <p:nvSpPr>
          <p:cNvPr id="9" name="Foliennummernplatzhalter 8">
            <a:extLst>
              <a:ext uri="{FF2B5EF4-FFF2-40B4-BE49-F238E27FC236}">
                <a16:creationId xmlns:a16="http://schemas.microsoft.com/office/drawing/2014/main" id="{FD160721-C846-5C3C-10E3-736966FBED3E}"/>
              </a:ext>
            </a:extLst>
          </p:cNvPr>
          <p:cNvSpPr>
            <a:spLocks noGrp="1"/>
          </p:cNvSpPr>
          <p:nvPr>
            <p:ph type="sldNum" sz="quarter" idx="12"/>
          </p:nvPr>
        </p:nvSpPr>
        <p:spPr/>
        <p:txBody>
          <a:bodyPr/>
          <a:lstStyle/>
          <a:p>
            <a:fld id="{FBC7A862-7147-4493-B488-4E46DC49905D}" type="slidenum">
              <a:rPr lang="de-DE" smtClean="0"/>
              <a:t>39</a:t>
            </a:fld>
            <a:endParaRPr lang="de-DE"/>
          </a:p>
        </p:txBody>
      </p:sp>
    </p:spTree>
    <p:extLst>
      <p:ext uri="{BB962C8B-B14F-4D97-AF65-F5344CB8AC3E}">
        <p14:creationId xmlns:p14="http://schemas.microsoft.com/office/powerpoint/2010/main" val="1739904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541405-2026-454D-C64C-42F1EE5C3F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1F3AEE-DF5F-E684-B382-0D4103A71384}"/>
              </a:ext>
            </a:extLst>
          </p:cNvPr>
          <p:cNvSpPr>
            <a:spLocks noGrp="1"/>
          </p:cNvSpPr>
          <p:nvPr>
            <p:ph type="title"/>
          </p:nvPr>
        </p:nvSpPr>
        <p:spPr>
          <a:xfrm>
            <a:off x="829199" y="457200"/>
            <a:ext cx="5266801" cy="1085850"/>
          </a:xfrm>
          <a:solidFill>
            <a:srgbClr val="0070C0"/>
          </a:solidFill>
        </p:spPr>
        <p:txBody>
          <a:bodyPr anchor="ctr">
            <a:normAutofit/>
          </a:bodyPr>
          <a:lstStyle/>
          <a:p>
            <a:r>
              <a:rPr lang="en-GB" sz="2800">
                <a:solidFill>
                  <a:schemeClr val="lt1"/>
                </a:solidFill>
                <a:latin typeface="Arial"/>
                <a:ea typeface="Arial"/>
                <a:cs typeface="Arial"/>
                <a:sym typeface="Arial"/>
              </a:rPr>
              <a:t>Phase 4 – </a:t>
            </a:r>
            <a:br>
              <a:rPr lang="en-GB" sz="2800">
                <a:solidFill>
                  <a:schemeClr val="lt1"/>
                </a:solidFill>
                <a:latin typeface="Arial"/>
                <a:ea typeface="Arial"/>
                <a:cs typeface="Arial"/>
                <a:sym typeface="Arial"/>
              </a:rPr>
            </a:br>
            <a:r>
              <a:rPr lang="en-GB" sz="2800">
                <a:solidFill>
                  <a:schemeClr val="lt1"/>
                </a:solidFill>
                <a:latin typeface="Arial"/>
                <a:ea typeface="Arial"/>
                <a:cs typeface="Arial"/>
                <a:sym typeface="Arial"/>
              </a:rPr>
              <a:t>Leave No One Behind!</a:t>
            </a:r>
            <a:endParaRPr lang="de-DE" sz="2800">
              <a:solidFill>
                <a:schemeClr val="bg1"/>
              </a:solidFill>
            </a:endParaRPr>
          </a:p>
        </p:txBody>
      </p:sp>
      <p:sp>
        <p:nvSpPr>
          <p:cNvPr id="3" name="Content Placeholder 2">
            <a:extLst>
              <a:ext uri="{FF2B5EF4-FFF2-40B4-BE49-F238E27FC236}">
                <a16:creationId xmlns:a16="http://schemas.microsoft.com/office/drawing/2014/main" id="{8CDC0311-D31A-E25B-C207-5F772ADD1CF1}"/>
              </a:ext>
              <a:ext uri="{C183D7F6-B498-43B3-948B-1728B52AA6E4}">
                <adec:decorative xmlns:adec="http://schemas.microsoft.com/office/drawing/2017/decorative" val="0"/>
              </a:ext>
            </a:extLst>
          </p:cNvPr>
          <p:cNvSpPr>
            <a:spLocks noGrp="1"/>
          </p:cNvSpPr>
          <p:nvPr>
            <p:ph idx="1"/>
          </p:nvPr>
        </p:nvSpPr>
        <p:spPr>
          <a:xfrm>
            <a:off x="6286500" y="457200"/>
            <a:ext cx="5068888" cy="5899149"/>
          </a:xfrm>
          <a:solidFill>
            <a:srgbClr val="0070C0"/>
          </a:solidFill>
        </p:spPr>
        <p:txBody>
          <a:bodyPr rIns="540000" anchor="ctr">
            <a:normAutofit fontScale="92500" lnSpcReduction="20000"/>
          </a:bodyPr>
          <a:lstStyle/>
          <a:p>
            <a:pPr marL="400050" lvl="0" indent="-317500">
              <a:lnSpc>
                <a:spcPct val="150000"/>
              </a:lnSpc>
              <a:spcAft>
                <a:spcPts val="600"/>
              </a:spcAft>
              <a:buClr>
                <a:schemeClr val="lt1"/>
              </a:buClr>
              <a:buSzPts val="2000"/>
              <a:buFont typeface="Arial"/>
              <a:buChar char="•"/>
            </a:pPr>
            <a:r>
              <a:rPr lang="en-GB" sz="2000">
                <a:solidFill>
                  <a:schemeClr val="lt1"/>
                </a:solidFill>
                <a:sym typeface="Arial"/>
              </a:rPr>
              <a:t>“Phase 4 - </a:t>
            </a:r>
            <a:r>
              <a:rPr lang="en-GB" sz="2000">
                <a:solidFill>
                  <a:schemeClr val="lt1"/>
                </a:solidFill>
              </a:rPr>
              <a:t>Leave No One Behind!” </a:t>
            </a:r>
            <a:r>
              <a:rPr lang="en-GB" sz="2000">
                <a:solidFill>
                  <a:schemeClr val="lt1"/>
                </a:solidFill>
                <a:sym typeface="Arial"/>
              </a:rPr>
              <a:t>(2025-2027) enhances the uptake of the IASC Guidelines on the Inclusion of Persons with Disabilities for lasting impact through localization, uptake and side-scaling in six countries in East and West Africa and on global level.</a:t>
            </a:r>
          </a:p>
          <a:p>
            <a:pPr marL="400050" indent="-317500">
              <a:lnSpc>
                <a:spcPct val="150000"/>
              </a:lnSpc>
              <a:buClr>
                <a:schemeClr val="lt1"/>
              </a:buClr>
              <a:buSzPts val="2000"/>
              <a:buFont typeface="Arial"/>
              <a:buChar char="•"/>
            </a:pPr>
            <a:r>
              <a:rPr lang="en-GB" sz="2000">
                <a:solidFill>
                  <a:schemeClr val="lt1"/>
                </a:solidFill>
              </a:rPr>
              <a:t>Funded by the German Federal Foreign Office and implemented by Handicap International and CBM International in collaboration with the International Disability Alliance and the African Disability Forum.</a:t>
            </a:r>
          </a:p>
          <a:p>
            <a:pPr marL="400050" lvl="0" indent="-342900">
              <a:lnSpc>
                <a:spcPct val="115000"/>
              </a:lnSpc>
              <a:spcBef>
                <a:spcPts val="0"/>
              </a:spcBef>
              <a:spcAft>
                <a:spcPts val="1200"/>
              </a:spcAft>
              <a:buClr>
                <a:schemeClr val="lt1"/>
              </a:buClr>
              <a:buSzPts val="2400"/>
              <a:buFont typeface="Arial"/>
              <a:buChar char="•"/>
              <a:tabLst>
                <a:tab pos="4489450" algn="l"/>
              </a:tabLst>
            </a:pPr>
            <a:endParaRPr lang="de-DE" sz="2000">
              <a:solidFill>
                <a:schemeClr val="bg1"/>
              </a:solidFill>
            </a:endParaRPr>
          </a:p>
        </p:txBody>
      </p:sp>
      <p:pic>
        <p:nvPicPr>
          <p:cNvPr id="6" name="Picture 5">
            <a:extLst>
              <a:ext uri="{FF2B5EF4-FFF2-40B4-BE49-F238E27FC236}">
                <a16:creationId xmlns:a16="http://schemas.microsoft.com/office/drawing/2014/main" id="{E7916FA7-CC1D-B558-AFA6-2569F04596B1}"/>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9199" y="1543050"/>
            <a:ext cx="5263625" cy="3370919"/>
          </a:xfrm>
          <a:prstGeom prst="rect">
            <a:avLst/>
          </a:prstGeom>
        </p:spPr>
      </p:pic>
      <p:sp>
        <p:nvSpPr>
          <p:cNvPr id="8" name="TextBox 7">
            <a:extLst>
              <a:ext uri="{FF2B5EF4-FFF2-40B4-BE49-F238E27FC236}">
                <a16:creationId xmlns:a16="http://schemas.microsoft.com/office/drawing/2014/main" id="{E456634A-BF41-E2D7-433D-CCD99C0F7101}"/>
              </a:ext>
            </a:extLst>
          </p:cNvPr>
          <p:cNvSpPr txBox="1"/>
          <p:nvPr/>
        </p:nvSpPr>
        <p:spPr>
          <a:xfrm>
            <a:off x="836613" y="5007173"/>
            <a:ext cx="1449388" cy="276999"/>
          </a:xfrm>
          <a:prstGeom prst="rect">
            <a:avLst/>
          </a:prstGeom>
          <a:noFill/>
        </p:spPr>
        <p:txBody>
          <a:bodyPr wrap="square" rtlCol="0">
            <a:spAutoFit/>
          </a:bodyPr>
          <a:lstStyle/>
          <a:p>
            <a:r>
              <a:rPr lang="en-GB" sz="1200"/>
              <a:t>Consortia partner: </a:t>
            </a:r>
          </a:p>
        </p:txBody>
      </p:sp>
      <p:grpSp>
        <p:nvGrpSpPr>
          <p:cNvPr id="25" name="Group 24" descr="Logos of Handicap International / Humanity &amp; Inclusion and CBM Christoffel-Blindenmission Christian Blind Mission">
            <a:extLst>
              <a:ext uri="{FF2B5EF4-FFF2-40B4-BE49-F238E27FC236}">
                <a16:creationId xmlns:a16="http://schemas.microsoft.com/office/drawing/2014/main" id="{2722C72B-41F0-5AAC-3546-7051F46ECC3C}"/>
              </a:ext>
            </a:extLst>
          </p:cNvPr>
          <p:cNvGrpSpPr/>
          <p:nvPr/>
        </p:nvGrpSpPr>
        <p:grpSpPr>
          <a:xfrm>
            <a:off x="829199" y="5314950"/>
            <a:ext cx="1151031" cy="1397283"/>
            <a:chOff x="829199" y="5314950"/>
            <a:chExt cx="1151031" cy="1397283"/>
          </a:xfrm>
        </p:grpSpPr>
        <p:pic>
          <p:nvPicPr>
            <p:cNvPr id="9" name="Picture 8" descr="Handicap International / Humanity &amp; Inclusion logo.">
              <a:extLst>
                <a:ext uri="{FF2B5EF4-FFF2-40B4-BE49-F238E27FC236}">
                  <a16:creationId xmlns:a16="http://schemas.microsoft.com/office/drawing/2014/main" id="{6C7B68ED-5193-9D7A-2740-55CD0CCCCE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9057" y="5314950"/>
              <a:ext cx="1061173" cy="598707"/>
            </a:xfrm>
            <a:prstGeom prst="rect">
              <a:avLst/>
            </a:prstGeom>
          </p:spPr>
        </p:pic>
        <p:pic>
          <p:nvPicPr>
            <p:cNvPr id="12" name="Picture 11">
              <a:extLst>
                <a:ext uri="{FF2B5EF4-FFF2-40B4-BE49-F238E27FC236}">
                  <a16:creationId xmlns:a16="http://schemas.microsoft.com/office/drawing/2014/main" id="{3909E3ED-9C32-75F5-3921-25E81732B2C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9199" y="5913657"/>
              <a:ext cx="1121078" cy="798576"/>
            </a:xfrm>
            <a:prstGeom prst="rect">
              <a:avLst/>
            </a:prstGeom>
          </p:spPr>
        </p:pic>
      </p:grpSp>
      <p:sp>
        <p:nvSpPr>
          <p:cNvPr id="18" name="TextBox 17">
            <a:extLst>
              <a:ext uri="{FF2B5EF4-FFF2-40B4-BE49-F238E27FC236}">
                <a16:creationId xmlns:a16="http://schemas.microsoft.com/office/drawing/2014/main" id="{C9CE24F2-1D0C-B0C5-EB3B-DDF708685C7D}"/>
              </a:ext>
            </a:extLst>
          </p:cNvPr>
          <p:cNvSpPr txBox="1"/>
          <p:nvPr/>
        </p:nvSpPr>
        <p:spPr>
          <a:xfrm>
            <a:off x="2469129" y="5007173"/>
            <a:ext cx="1695024" cy="276999"/>
          </a:xfrm>
          <a:prstGeom prst="rect">
            <a:avLst/>
          </a:prstGeom>
          <a:noFill/>
        </p:spPr>
        <p:txBody>
          <a:bodyPr wrap="square" rtlCol="0">
            <a:spAutoFit/>
          </a:bodyPr>
          <a:lstStyle/>
          <a:p>
            <a:r>
              <a:rPr lang="en-GB" sz="1200"/>
              <a:t>In collaboration with:</a:t>
            </a:r>
          </a:p>
        </p:txBody>
      </p:sp>
      <p:grpSp>
        <p:nvGrpSpPr>
          <p:cNvPr id="26" name="Group 25" descr="Logos of International Disability Alliance and African Disability Forum">
            <a:extLst>
              <a:ext uri="{FF2B5EF4-FFF2-40B4-BE49-F238E27FC236}">
                <a16:creationId xmlns:a16="http://schemas.microsoft.com/office/drawing/2014/main" id="{B74FDF77-AF89-A424-D031-911002D80E32}"/>
              </a:ext>
            </a:extLst>
          </p:cNvPr>
          <p:cNvGrpSpPr/>
          <p:nvPr/>
        </p:nvGrpSpPr>
        <p:grpSpPr>
          <a:xfrm>
            <a:off x="2469129" y="5314950"/>
            <a:ext cx="1206125" cy="1273812"/>
            <a:chOff x="2469129" y="5314950"/>
            <a:chExt cx="1206125" cy="1273812"/>
          </a:xfrm>
        </p:grpSpPr>
        <p:pic>
          <p:nvPicPr>
            <p:cNvPr id="15" name="Picture 14">
              <a:extLst>
                <a:ext uri="{FF2B5EF4-FFF2-40B4-BE49-F238E27FC236}">
                  <a16:creationId xmlns:a16="http://schemas.microsoft.com/office/drawing/2014/main" id="{C423E8D3-984F-B580-AF3C-BA3D075ECD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69129" y="5314950"/>
              <a:ext cx="1206125" cy="598707"/>
            </a:xfrm>
            <a:prstGeom prst="rect">
              <a:avLst/>
            </a:prstGeom>
          </p:spPr>
        </p:pic>
        <p:pic>
          <p:nvPicPr>
            <p:cNvPr id="17" name="Picture 16" descr="African Disabiltiy Forum logo.">
              <a:extLst>
                <a:ext uri="{FF2B5EF4-FFF2-40B4-BE49-F238E27FC236}">
                  <a16:creationId xmlns:a16="http://schemas.microsoft.com/office/drawing/2014/main" id="{6BCFB1C1-F447-D3EB-5619-F91A8987805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41606" y="6040069"/>
              <a:ext cx="1061173" cy="548693"/>
            </a:xfrm>
            <a:prstGeom prst="rect">
              <a:avLst/>
            </a:prstGeom>
          </p:spPr>
        </p:pic>
      </p:grpSp>
      <p:sp>
        <p:nvSpPr>
          <p:cNvPr id="22" name="TextBox 21">
            <a:extLst>
              <a:ext uri="{FF2B5EF4-FFF2-40B4-BE49-F238E27FC236}">
                <a16:creationId xmlns:a16="http://schemas.microsoft.com/office/drawing/2014/main" id="{9E18F89F-72B8-DB73-E8AD-7F663C7E18F4}"/>
              </a:ext>
            </a:extLst>
          </p:cNvPr>
          <p:cNvSpPr txBox="1"/>
          <p:nvPr/>
        </p:nvSpPr>
        <p:spPr>
          <a:xfrm>
            <a:off x="4438385" y="5007173"/>
            <a:ext cx="1449388" cy="276999"/>
          </a:xfrm>
          <a:prstGeom prst="rect">
            <a:avLst/>
          </a:prstGeom>
          <a:noFill/>
        </p:spPr>
        <p:txBody>
          <a:bodyPr wrap="square" rtlCol="0">
            <a:spAutoFit/>
          </a:bodyPr>
          <a:lstStyle/>
          <a:p>
            <a:r>
              <a:rPr lang="en-GB" sz="1200"/>
              <a:t>Funded by:</a:t>
            </a:r>
          </a:p>
        </p:txBody>
      </p:sp>
      <p:pic>
        <p:nvPicPr>
          <p:cNvPr id="24" name="Picture 23" descr="Logo of German Humanitarian Assistance.">
            <a:extLst>
              <a:ext uri="{FF2B5EF4-FFF2-40B4-BE49-F238E27FC236}">
                <a16:creationId xmlns:a16="http://schemas.microsoft.com/office/drawing/2014/main" id="{358D5ED0-AB12-05CA-3847-6BF554BC479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88182" y="5314950"/>
            <a:ext cx="947737" cy="690268"/>
          </a:xfrm>
          <a:prstGeom prst="rect">
            <a:avLst/>
          </a:prstGeom>
        </p:spPr>
      </p:pic>
      <p:sp>
        <p:nvSpPr>
          <p:cNvPr id="7" name="Foliennummernplatzhalter 6">
            <a:extLst>
              <a:ext uri="{FF2B5EF4-FFF2-40B4-BE49-F238E27FC236}">
                <a16:creationId xmlns:a16="http://schemas.microsoft.com/office/drawing/2014/main" id="{8EE36A01-63C2-1454-4E38-FF26B1CF56CA}"/>
              </a:ext>
            </a:extLst>
          </p:cNvPr>
          <p:cNvSpPr>
            <a:spLocks noGrp="1"/>
          </p:cNvSpPr>
          <p:nvPr>
            <p:ph type="sldNum" sz="quarter" idx="12"/>
          </p:nvPr>
        </p:nvSpPr>
        <p:spPr/>
        <p:txBody>
          <a:bodyPr/>
          <a:lstStyle/>
          <a:p>
            <a:fld id="{FBC7A862-7147-4493-B488-4E46DC49905D}" type="slidenum">
              <a:rPr lang="de-DE" smtClean="0"/>
              <a:t>4</a:t>
            </a:fld>
            <a:endParaRPr lang="de-DE"/>
          </a:p>
        </p:txBody>
      </p:sp>
    </p:spTree>
    <p:extLst>
      <p:ext uri="{BB962C8B-B14F-4D97-AF65-F5344CB8AC3E}">
        <p14:creationId xmlns:p14="http://schemas.microsoft.com/office/powerpoint/2010/main" val="40847810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D714DB-51E7-856C-DAFB-41F3CDE8A844}"/>
              </a:ext>
            </a:extLst>
          </p:cNvPr>
          <p:cNvSpPr>
            <a:spLocks noGrp="1"/>
          </p:cNvSpPr>
          <p:nvPr>
            <p:ph type="title"/>
          </p:nvPr>
        </p:nvSpPr>
        <p:spPr/>
        <p:txBody>
          <a:bodyPr>
            <a:normAutofit/>
          </a:bodyPr>
          <a:lstStyle/>
          <a:p>
            <a:r>
              <a:rPr lang="en-US" dirty="0">
                <a:solidFill>
                  <a:srgbClr val="000000"/>
                </a:solidFill>
                <a:latin typeface="Arial"/>
                <a:ea typeface="Arial"/>
                <a:cs typeface="Arial"/>
                <a:sym typeface="Arial"/>
              </a:rPr>
              <a:t>Capacity Development</a:t>
            </a:r>
            <a:endParaRPr lang="en-IN" dirty="0"/>
          </a:p>
        </p:txBody>
      </p:sp>
      <p:sp>
        <p:nvSpPr>
          <p:cNvPr id="3" name="Inhaltsplatzhalter 2">
            <a:extLst>
              <a:ext uri="{FF2B5EF4-FFF2-40B4-BE49-F238E27FC236}">
                <a16:creationId xmlns:a16="http://schemas.microsoft.com/office/drawing/2014/main" id="{76D6046A-7379-84ED-390C-11C20589894F}"/>
              </a:ext>
            </a:extLst>
          </p:cNvPr>
          <p:cNvSpPr>
            <a:spLocks noGrp="1"/>
          </p:cNvSpPr>
          <p:nvPr>
            <p:ph idx="1"/>
          </p:nvPr>
        </p:nvSpPr>
        <p:spPr>
          <a:xfrm>
            <a:off x="838200" y="1578634"/>
            <a:ext cx="5457825" cy="4598329"/>
          </a:xfrm>
        </p:spPr>
        <p:txBody>
          <a:bodyPr>
            <a:normAutofit lnSpcReduction="10000"/>
          </a:bodyPr>
          <a:lstStyle/>
          <a:p>
            <a:pPr marL="0" lvl="0" indent="0">
              <a:lnSpc>
                <a:spcPct val="114000"/>
              </a:lnSpc>
              <a:spcBef>
                <a:spcPts val="600"/>
              </a:spcBef>
              <a:spcAft>
                <a:spcPts val="600"/>
              </a:spcAft>
              <a:buClr>
                <a:srgbClr val="C00000"/>
              </a:buClr>
              <a:buSzPts val="2800"/>
              <a:buNone/>
            </a:pPr>
            <a:r>
              <a:rPr lang="en-IN" sz="2400" b="1" dirty="0">
                <a:solidFill>
                  <a:srgbClr val="C00000"/>
                </a:solidFill>
              </a:rPr>
              <a:t>Based on interests and priorities:</a:t>
            </a:r>
          </a:p>
          <a:p>
            <a:pPr marL="508000" lvl="0" indent="-457200">
              <a:lnSpc>
                <a:spcPct val="114000"/>
              </a:lnSpc>
              <a:spcBef>
                <a:spcPts val="600"/>
              </a:spcBef>
              <a:spcAft>
                <a:spcPts val="600"/>
              </a:spcAft>
              <a:buSzPts val="2800"/>
            </a:pPr>
            <a:r>
              <a:rPr lang="en-IN" sz="2400" dirty="0"/>
              <a:t>Humanitarian stakeholders, including OPDs, may require space to adapt their knowledge and skills around disability inclusion and rights.</a:t>
            </a:r>
          </a:p>
          <a:p>
            <a:pPr marL="508000" lvl="0" indent="-457200">
              <a:lnSpc>
                <a:spcPct val="114000"/>
              </a:lnSpc>
              <a:spcBef>
                <a:spcPts val="600"/>
              </a:spcBef>
              <a:spcAft>
                <a:spcPts val="600"/>
              </a:spcAft>
              <a:buSzPts val="2800"/>
            </a:pPr>
            <a:r>
              <a:rPr lang="en-IN" sz="2400" dirty="0"/>
              <a:t>Persons with disabilities and OPDs may need support to build knowledge and skills to engage in Food Security &amp; Nutrition interventions.</a:t>
            </a:r>
            <a:endParaRPr lang="en-IN" sz="2400" b="1" dirty="0"/>
          </a:p>
        </p:txBody>
      </p:sp>
      <p:pic>
        <p:nvPicPr>
          <p:cNvPr id="6" name="Grafik 5" descr="Photograph of three people tending a garden in a dry, rural area with green plants and trees. One person waters plants using a green watering can while others observe, highlighting community agricultural efforts.">
            <a:extLst>
              <a:ext uri="{FF2B5EF4-FFF2-40B4-BE49-F238E27FC236}">
                <a16:creationId xmlns:a16="http://schemas.microsoft.com/office/drawing/2014/main" id="{34D92B2F-3497-14CE-361E-A21B059D8FAA}"/>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7219676" y="1470983"/>
            <a:ext cx="3924848" cy="2314898"/>
          </a:xfrm>
          <a:prstGeom prst="rect">
            <a:avLst/>
          </a:prstGeom>
        </p:spPr>
      </p:pic>
      <p:sp>
        <p:nvSpPr>
          <p:cNvPr id="8" name="Textfeld 7">
            <a:extLst>
              <a:ext uri="{FF2B5EF4-FFF2-40B4-BE49-F238E27FC236}">
                <a16:creationId xmlns:a16="http://schemas.microsoft.com/office/drawing/2014/main" id="{580FA933-7A05-EA19-327E-7CDBC6496799}"/>
              </a:ext>
            </a:extLst>
          </p:cNvPr>
          <p:cNvSpPr txBox="1"/>
          <p:nvPr/>
        </p:nvSpPr>
        <p:spPr>
          <a:xfrm>
            <a:off x="6767512" y="4379792"/>
            <a:ext cx="4829175" cy="867930"/>
          </a:xfrm>
          <a:prstGeom prst="rect">
            <a:avLst/>
          </a:prstGeom>
          <a:noFill/>
        </p:spPr>
        <p:txBody>
          <a:bodyPr wrap="square">
            <a:spAutoFit/>
          </a:bodyPr>
          <a:lstStyle/>
          <a:p>
            <a:pPr marL="0" lvl="0" indent="0" algn="ctr" rtl="0">
              <a:lnSpc>
                <a:spcPct val="90000"/>
              </a:lnSpc>
              <a:spcBef>
                <a:spcPts val="1000"/>
              </a:spcBef>
              <a:spcAft>
                <a:spcPts val="0"/>
              </a:spcAft>
              <a:buClr>
                <a:schemeClr val="accent5"/>
              </a:buClr>
              <a:buSzPts val="2800"/>
              <a:buFont typeface="Arial"/>
              <a:buNone/>
            </a:pPr>
            <a:r>
              <a:rPr lang="en-IN" sz="2800" b="1" dirty="0">
                <a:solidFill>
                  <a:srgbClr val="0070C0"/>
                </a:solidFill>
              </a:rPr>
              <a:t>Capacity development may take many forms.</a:t>
            </a:r>
          </a:p>
        </p:txBody>
      </p:sp>
      <p:sp>
        <p:nvSpPr>
          <p:cNvPr id="9" name="Foliennummernplatzhalter 8">
            <a:extLst>
              <a:ext uri="{FF2B5EF4-FFF2-40B4-BE49-F238E27FC236}">
                <a16:creationId xmlns:a16="http://schemas.microsoft.com/office/drawing/2014/main" id="{31655CCA-FEBC-A25E-E9E2-7B56B1D5F72E}"/>
              </a:ext>
            </a:extLst>
          </p:cNvPr>
          <p:cNvSpPr>
            <a:spLocks noGrp="1"/>
          </p:cNvSpPr>
          <p:nvPr>
            <p:ph type="sldNum" sz="quarter" idx="12"/>
          </p:nvPr>
        </p:nvSpPr>
        <p:spPr/>
        <p:txBody>
          <a:bodyPr/>
          <a:lstStyle/>
          <a:p>
            <a:fld id="{FBC7A862-7147-4493-B488-4E46DC49905D}" type="slidenum">
              <a:rPr lang="de-DE" smtClean="0"/>
              <a:t>40</a:t>
            </a:fld>
            <a:endParaRPr lang="de-DE"/>
          </a:p>
        </p:txBody>
      </p:sp>
    </p:spTree>
    <p:extLst>
      <p:ext uri="{BB962C8B-B14F-4D97-AF65-F5344CB8AC3E}">
        <p14:creationId xmlns:p14="http://schemas.microsoft.com/office/powerpoint/2010/main" val="452773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16D590-CF38-A14C-2CEE-782C9C7EB892}"/>
              </a:ext>
            </a:extLst>
          </p:cNvPr>
          <p:cNvSpPr>
            <a:spLocks noGrp="1"/>
          </p:cNvSpPr>
          <p:nvPr>
            <p:ph type="title"/>
          </p:nvPr>
        </p:nvSpPr>
        <p:spPr/>
        <p:txBody>
          <a:bodyPr>
            <a:normAutofit fontScale="90000"/>
          </a:bodyPr>
          <a:lstStyle/>
          <a:p>
            <a:pPr lvl="0">
              <a:lnSpc>
                <a:spcPct val="100000"/>
              </a:lnSpc>
              <a:spcBef>
                <a:spcPts val="0"/>
              </a:spcBef>
            </a:pPr>
            <a:r>
              <a:rPr lang="en-IN" dirty="0">
                <a:solidFill>
                  <a:schemeClr val="dk1"/>
                </a:solidFill>
                <a:latin typeface="Arial"/>
                <a:ea typeface="Arial"/>
                <a:cs typeface="Arial"/>
                <a:sym typeface="Arial"/>
              </a:rPr>
              <a:t>4 Key Actions </a:t>
            </a:r>
            <a:r>
              <a:rPr lang="en-IN" dirty="0">
                <a:solidFill>
                  <a:schemeClr val="dk1"/>
                </a:solidFill>
              </a:rPr>
              <a:t>for Food Security &amp; Nutrition Actors</a:t>
            </a:r>
            <a:endParaRPr lang="en-IN" dirty="0"/>
          </a:p>
        </p:txBody>
      </p:sp>
      <p:sp>
        <p:nvSpPr>
          <p:cNvPr id="6" name="Flussdiagramm: Verbinder zu einer anderen Seite 5">
            <a:extLst>
              <a:ext uri="{FF2B5EF4-FFF2-40B4-BE49-F238E27FC236}">
                <a16:creationId xmlns:a16="http://schemas.microsoft.com/office/drawing/2014/main" id="{C58EA124-B9AE-2FD8-7930-EC745C98ABC8}"/>
              </a:ext>
            </a:extLst>
          </p:cNvPr>
          <p:cNvSpPr/>
          <p:nvPr/>
        </p:nvSpPr>
        <p:spPr>
          <a:xfrm>
            <a:off x="4749111" y="1423358"/>
            <a:ext cx="2693778" cy="1936408"/>
          </a:xfrm>
          <a:prstGeom prst="flowChartOffpageConnector">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C41401"/>
                </a:solidFill>
                <a:latin typeface="Arial"/>
                <a:ea typeface="Arial"/>
                <a:cs typeface="Arial"/>
              </a:rPr>
              <a:t>Empowerment </a:t>
            </a:r>
            <a:br>
              <a:rPr lang="en-US" sz="2000" b="1" dirty="0">
                <a:solidFill>
                  <a:srgbClr val="C41401"/>
                </a:solidFill>
                <a:latin typeface="Arial"/>
                <a:ea typeface="Arial"/>
                <a:cs typeface="Arial"/>
              </a:rPr>
            </a:br>
            <a:r>
              <a:rPr lang="en-US" sz="2000" b="1" dirty="0">
                <a:solidFill>
                  <a:srgbClr val="C41401"/>
                </a:solidFill>
                <a:latin typeface="Arial"/>
                <a:ea typeface="Arial"/>
                <a:cs typeface="Arial"/>
              </a:rPr>
              <a:t>and </a:t>
            </a:r>
            <a:br>
              <a:rPr lang="en-US" sz="2000" b="1" dirty="0">
                <a:solidFill>
                  <a:srgbClr val="C41401"/>
                </a:solidFill>
                <a:latin typeface="Arial"/>
                <a:ea typeface="Arial"/>
                <a:cs typeface="Arial"/>
              </a:rPr>
            </a:br>
            <a:r>
              <a:rPr lang="en-US" sz="2000" b="1" dirty="0">
                <a:solidFill>
                  <a:srgbClr val="C41401"/>
                </a:solidFill>
                <a:latin typeface="Arial"/>
                <a:ea typeface="Arial"/>
                <a:cs typeface="Arial"/>
              </a:rPr>
              <a:t>Capacity Development</a:t>
            </a:r>
          </a:p>
        </p:txBody>
      </p:sp>
      <p:sp>
        <p:nvSpPr>
          <p:cNvPr id="8" name="Textfeld 7">
            <a:extLst>
              <a:ext uri="{FF2B5EF4-FFF2-40B4-BE49-F238E27FC236}">
                <a16:creationId xmlns:a16="http://schemas.microsoft.com/office/drawing/2014/main" id="{0FB22E74-8CCD-2D92-5C41-6B74953C72CA}"/>
              </a:ext>
            </a:extLst>
          </p:cNvPr>
          <p:cNvSpPr txBox="1"/>
          <p:nvPr/>
        </p:nvSpPr>
        <p:spPr>
          <a:xfrm>
            <a:off x="838200" y="3587919"/>
            <a:ext cx="2181225" cy="2554545"/>
          </a:xfrm>
          <a:prstGeom prst="rect">
            <a:avLst/>
          </a:prstGeom>
          <a:solidFill>
            <a:srgbClr val="0070C0"/>
          </a:solidFill>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IN" sz="2000" b="0" i="0" u="none" strike="noStrike" cap="none" dirty="0">
                <a:solidFill>
                  <a:schemeClr val="lt1"/>
                </a:solidFill>
                <a:latin typeface="Arial"/>
                <a:ea typeface="Arial"/>
                <a:cs typeface="Arial"/>
                <a:sym typeface="Arial"/>
              </a:rPr>
              <a:t>Mainstream </a:t>
            </a:r>
            <a:r>
              <a:rPr lang="en-IN" sz="2000" b="1" i="0" u="none" strike="noStrike" cap="none" dirty="0">
                <a:solidFill>
                  <a:schemeClr val="lt1"/>
                </a:solidFill>
                <a:latin typeface="Arial"/>
                <a:ea typeface="Arial"/>
                <a:cs typeface="Arial"/>
                <a:sym typeface="Arial"/>
              </a:rPr>
              <a:t>protection and safeguarding measures </a:t>
            </a:r>
            <a:r>
              <a:rPr lang="en-IN" sz="2000" b="0" i="0" u="none" strike="noStrike" cap="none" dirty="0">
                <a:solidFill>
                  <a:schemeClr val="lt1"/>
                </a:solidFill>
                <a:latin typeface="Arial"/>
                <a:ea typeface="Arial"/>
                <a:cs typeface="Arial"/>
                <a:sym typeface="Arial"/>
              </a:rPr>
              <a:t>across all Food Security and Nutrition programming.</a:t>
            </a:r>
            <a:endParaRPr lang="en-IN" sz="1400" b="0" i="0" u="none" strike="noStrike" cap="none" dirty="0">
              <a:solidFill>
                <a:srgbClr val="000000"/>
              </a:solidFill>
              <a:latin typeface="Arial"/>
              <a:ea typeface="Arial"/>
              <a:cs typeface="Arial"/>
              <a:sym typeface="Arial"/>
            </a:endParaRPr>
          </a:p>
        </p:txBody>
      </p:sp>
      <p:sp>
        <p:nvSpPr>
          <p:cNvPr id="12" name="Textfeld 11">
            <a:extLst>
              <a:ext uri="{FF2B5EF4-FFF2-40B4-BE49-F238E27FC236}">
                <a16:creationId xmlns:a16="http://schemas.microsoft.com/office/drawing/2014/main" id="{30CA68ED-D62A-22CB-B660-5BE192A28ACA}"/>
              </a:ext>
            </a:extLst>
          </p:cNvPr>
          <p:cNvSpPr txBox="1"/>
          <p:nvPr/>
        </p:nvSpPr>
        <p:spPr>
          <a:xfrm>
            <a:off x="3398493" y="3587919"/>
            <a:ext cx="2533650" cy="1323439"/>
          </a:xfrm>
          <a:prstGeom prst="rect">
            <a:avLst/>
          </a:prstGeom>
          <a:solidFill>
            <a:srgbClr val="0070C0"/>
          </a:solidFill>
        </p:spPr>
        <p:txBody>
          <a:bodyPr wrap="square">
            <a:spAutoFit/>
          </a:bodyPr>
          <a:lstStyle/>
          <a:p>
            <a:pPr marL="0" marR="0" lvl="0" indent="0" algn="ctr" rtl="0">
              <a:lnSpc>
                <a:spcPct val="100000"/>
              </a:lnSpc>
              <a:spcBef>
                <a:spcPts val="0"/>
              </a:spcBef>
              <a:spcAft>
                <a:spcPts val="0"/>
              </a:spcAft>
              <a:buClr>
                <a:schemeClr val="dk1"/>
              </a:buClr>
              <a:buSzPts val="1100"/>
              <a:buFont typeface="Arial"/>
              <a:buNone/>
            </a:pPr>
            <a:r>
              <a:rPr lang="en-IN" sz="2000" b="0" i="0" u="none" strike="noStrike" cap="none">
                <a:solidFill>
                  <a:schemeClr val="lt1"/>
                </a:solidFill>
                <a:latin typeface="Arial"/>
                <a:ea typeface="Arial"/>
                <a:cs typeface="Arial"/>
                <a:sym typeface="Arial"/>
              </a:rPr>
              <a:t>Build the </a:t>
            </a:r>
            <a:r>
              <a:rPr lang="en-IN" sz="2000" b="1" i="0" u="none" strike="noStrike" cap="none">
                <a:solidFill>
                  <a:schemeClr val="lt1"/>
                </a:solidFill>
                <a:latin typeface="Arial"/>
                <a:ea typeface="Arial"/>
                <a:cs typeface="Arial"/>
                <a:sym typeface="Arial"/>
              </a:rPr>
              <a:t>capacity</a:t>
            </a:r>
            <a:r>
              <a:rPr lang="en-IN" sz="2000" b="0" i="0" u="none" strike="noStrike" cap="none">
                <a:solidFill>
                  <a:schemeClr val="lt1"/>
                </a:solidFill>
                <a:latin typeface="Arial"/>
                <a:ea typeface="Arial"/>
                <a:cs typeface="Arial"/>
                <a:sym typeface="Arial"/>
              </a:rPr>
              <a:t> and facilitate the </a:t>
            </a:r>
            <a:r>
              <a:rPr lang="en-IN" sz="2000" b="1" i="0" u="none" strike="noStrike" cap="none">
                <a:solidFill>
                  <a:schemeClr val="lt1"/>
                </a:solidFill>
                <a:latin typeface="Arial"/>
                <a:ea typeface="Arial"/>
                <a:cs typeface="Arial"/>
                <a:sym typeface="Arial"/>
              </a:rPr>
              <a:t>participation of OPDs</a:t>
            </a:r>
            <a:r>
              <a:rPr lang="en-IN" sz="2000" b="0" i="0" u="none" strike="noStrike" cap="none">
                <a:solidFill>
                  <a:schemeClr val="lt1"/>
                </a:solidFill>
                <a:latin typeface="Arial"/>
                <a:ea typeface="Arial"/>
                <a:cs typeface="Arial"/>
                <a:sym typeface="Arial"/>
              </a:rPr>
              <a:t>.</a:t>
            </a:r>
            <a:endParaRPr lang="en-IN" sz="1400" b="0" i="0" u="none" strike="noStrike" cap="none" dirty="0">
              <a:solidFill>
                <a:schemeClr val="dk1"/>
              </a:solidFill>
              <a:latin typeface="Arial"/>
              <a:ea typeface="Arial"/>
              <a:cs typeface="Arial"/>
              <a:sym typeface="Arial"/>
            </a:endParaRPr>
          </a:p>
        </p:txBody>
      </p:sp>
      <p:sp>
        <p:nvSpPr>
          <p:cNvPr id="14" name="Textfeld 13">
            <a:extLst>
              <a:ext uri="{FF2B5EF4-FFF2-40B4-BE49-F238E27FC236}">
                <a16:creationId xmlns:a16="http://schemas.microsoft.com/office/drawing/2014/main" id="{0E5CCCC4-7883-6DD6-6BBA-42F3150B9A7F}"/>
              </a:ext>
            </a:extLst>
          </p:cNvPr>
          <p:cNvSpPr txBox="1"/>
          <p:nvPr/>
        </p:nvSpPr>
        <p:spPr>
          <a:xfrm>
            <a:off x="6311211" y="3584913"/>
            <a:ext cx="2181225" cy="2246769"/>
          </a:xfrm>
          <a:prstGeom prst="rect">
            <a:avLst/>
          </a:prstGeom>
          <a:solidFill>
            <a:srgbClr val="0070C0"/>
          </a:solidFill>
        </p:spPr>
        <p:txBody>
          <a:bodyPr wrap="square">
            <a:spAutoFit/>
          </a:bodyPr>
          <a:lstStyle/>
          <a:p>
            <a:pPr marL="0" marR="0" lvl="0" indent="0" algn="ctr" rtl="0">
              <a:lnSpc>
                <a:spcPct val="100000"/>
              </a:lnSpc>
              <a:spcBef>
                <a:spcPts val="0"/>
              </a:spcBef>
              <a:spcAft>
                <a:spcPts val="0"/>
              </a:spcAft>
              <a:buClr>
                <a:schemeClr val="dk1"/>
              </a:buClr>
              <a:buSzPts val="2000"/>
              <a:buFont typeface="Arial"/>
              <a:buNone/>
            </a:pPr>
            <a:r>
              <a:rPr lang="en-IN" sz="2000" b="0" i="0" u="none" strike="noStrike" cap="none" dirty="0">
                <a:solidFill>
                  <a:schemeClr val="lt1"/>
                </a:solidFill>
                <a:latin typeface="Arial"/>
                <a:ea typeface="Arial"/>
                <a:cs typeface="Arial"/>
                <a:sym typeface="Arial"/>
              </a:rPr>
              <a:t>Strengthen the </a:t>
            </a:r>
            <a:r>
              <a:rPr lang="en-IN" sz="2000" b="1" i="0" u="none" strike="noStrike" cap="none" dirty="0">
                <a:solidFill>
                  <a:schemeClr val="lt1"/>
                </a:solidFill>
                <a:latin typeface="Arial"/>
                <a:ea typeface="Arial"/>
                <a:cs typeface="Arial"/>
                <a:sym typeface="Arial"/>
              </a:rPr>
              <a:t>capacity of Food Security actors </a:t>
            </a:r>
            <a:r>
              <a:rPr lang="en-IN" sz="2000" b="0" i="0" u="none" strike="noStrike" cap="none" dirty="0">
                <a:solidFill>
                  <a:schemeClr val="lt1"/>
                </a:solidFill>
                <a:latin typeface="Arial"/>
                <a:ea typeface="Arial"/>
                <a:cs typeface="Arial"/>
                <a:sym typeface="Arial"/>
              </a:rPr>
              <a:t>to understand barriers and how to remove them. </a:t>
            </a:r>
            <a:endParaRPr lang="en-IN" sz="1400" b="0" i="0" u="none" strike="noStrike" cap="none" dirty="0">
              <a:solidFill>
                <a:srgbClr val="000000"/>
              </a:solidFill>
              <a:latin typeface="Arial"/>
              <a:ea typeface="Arial"/>
              <a:cs typeface="Arial"/>
              <a:sym typeface="Arial"/>
            </a:endParaRPr>
          </a:p>
        </p:txBody>
      </p:sp>
      <p:sp>
        <p:nvSpPr>
          <p:cNvPr id="10" name="Textfeld 9">
            <a:extLst>
              <a:ext uri="{FF2B5EF4-FFF2-40B4-BE49-F238E27FC236}">
                <a16:creationId xmlns:a16="http://schemas.microsoft.com/office/drawing/2014/main" id="{EE55DD7C-5533-A890-F148-A878A11CDC55}"/>
              </a:ext>
            </a:extLst>
          </p:cNvPr>
          <p:cNvSpPr txBox="1"/>
          <p:nvPr/>
        </p:nvSpPr>
        <p:spPr>
          <a:xfrm>
            <a:off x="8875368" y="3584913"/>
            <a:ext cx="2213664" cy="1938992"/>
          </a:xfrm>
          <a:prstGeom prst="rect">
            <a:avLst/>
          </a:prstGeom>
          <a:solidFill>
            <a:srgbClr val="0070C0"/>
          </a:solidFill>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IN" sz="2000" b="0" i="0" u="none" strike="noStrike" cap="none" dirty="0">
                <a:solidFill>
                  <a:schemeClr val="lt1"/>
                </a:solidFill>
                <a:latin typeface="Arial"/>
                <a:ea typeface="Arial"/>
                <a:cs typeface="Arial"/>
                <a:sym typeface="Arial"/>
              </a:rPr>
              <a:t>Ensure Food Security Actors are</a:t>
            </a:r>
            <a:r>
              <a:rPr lang="en-IN" sz="2000" b="1" i="0" u="none" strike="noStrike" cap="none" dirty="0">
                <a:solidFill>
                  <a:schemeClr val="lt1"/>
                </a:solidFill>
                <a:latin typeface="Arial"/>
                <a:ea typeface="Arial"/>
                <a:cs typeface="Arial"/>
                <a:sym typeface="Arial"/>
              </a:rPr>
              <a:t> aware of the rights of persons with disabilities</a:t>
            </a:r>
            <a:endParaRPr lang="en-IN" sz="1400" b="0" i="0" u="none" strike="noStrike" cap="none" dirty="0">
              <a:solidFill>
                <a:srgbClr val="000000"/>
              </a:solidFill>
              <a:latin typeface="Arial"/>
              <a:ea typeface="Arial"/>
              <a:cs typeface="Arial"/>
              <a:sym typeface="Arial"/>
            </a:endParaRPr>
          </a:p>
        </p:txBody>
      </p:sp>
      <p:sp>
        <p:nvSpPr>
          <p:cNvPr id="15" name="Foliennummernplatzhalter 14">
            <a:extLst>
              <a:ext uri="{FF2B5EF4-FFF2-40B4-BE49-F238E27FC236}">
                <a16:creationId xmlns:a16="http://schemas.microsoft.com/office/drawing/2014/main" id="{6AD87EC5-6162-B157-D20F-1D60145B62A2}"/>
              </a:ext>
            </a:extLst>
          </p:cNvPr>
          <p:cNvSpPr>
            <a:spLocks noGrp="1"/>
          </p:cNvSpPr>
          <p:nvPr>
            <p:ph type="sldNum" sz="quarter" idx="12"/>
          </p:nvPr>
        </p:nvSpPr>
        <p:spPr/>
        <p:txBody>
          <a:bodyPr/>
          <a:lstStyle/>
          <a:p>
            <a:fld id="{FBC7A862-7147-4493-B488-4E46DC49905D}" type="slidenum">
              <a:rPr lang="de-DE" smtClean="0"/>
              <a:t>41</a:t>
            </a:fld>
            <a:endParaRPr lang="de-DE"/>
          </a:p>
        </p:txBody>
      </p:sp>
    </p:spTree>
    <p:extLst>
      <p:ext uri="{BB962C8B-B14F-4D97-AF65-F5344CB8AC3E}">
        <p14:creationId xmlns:p14="http://schemas.microsoft.com/office/powerpoint/2010/main" val="4757037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98BFF41-E086-478A-AD24-7CC715DAE739}"/>
              </a:ext>
            </a:extLst>
          </p:cNvPr>
          <p:cNvSpPr>
            <a:spLocks noGrp="1"/>
          </p:cNvSpPr>
          <p:nvPr>
            <p:ph type="title"/>
          </p:nvPr>
        </p:nvSpPr>
        <p:spPr/>
        <p:txBody>
          <a:bodyPr>
            <a:normAutofit/>
          </a:bodyPr>
          <a:lstStyle/>
          <a:p>
            <a:r>
              <a:rPr lang="en-US" dirty="0">
                <a:solidFill>
                  <a:schemeClr val="dk1"/>
                </a:solidFill>
                <a:latin typeface="Arial"/>
                <a:ea typeface="Arial"/>
                <a:cs typeface="Arial"/>
                <a:sym typeface="Arial"/>
              </a:rPr>
              <a:t>Share  your experiences…</a:t>
            </a:r>
            <a:endParaRPr lang="en-IN" dirty="0"/>
          </a:p>
        </p:txBody>
      </p:sp>
      <p:sp>
        <p:nvSpPr>
          <p:cNvPr id="3" name="Inhaltsplatzhalter 2">
            <a:extLst>
              <a:ext uri="{FF2B5EF4-FFF2-40B4-BE49-F238E27FC236}">
                <a16:creationId xmlns:a16="http://schemas.microsoft.com/office/drawing/2014/main" id="{70E8ABFE-CEA1-06D1-A4B2-B1F4430C9096}"/>
              </a:ext>
            </a:extLst>
          </p:cNvPr>
          <p:cNvSpPr>
            <a:spLocks noGrp="1"/>
          </p:cNvSpPr>
          <p:nvPr>
            <p:ph idx="1"/>
          </p:nvPr>
        </p:nvSpPr>
        <p:spPr>
          <a:xfrm>
            <a:off x="838200" y="1578635"/>
            <a:ext cx="8811409" cy="3151870"/>
          </a:xfrm>
        </p:spPr>
        <p:txBody>
          <a:bodyPr/>
          <a:lstStyle/>
          <a:p>
            <a:pPr marL="0" lvl="1" indent="0">
              <a:spcBef>
                <a:spcPts val="0"/>
              </a:spcBef>
              <a:buClr>
                <a:srgbClr val="0070C0"/>
              </a:buClr>
              <a:buSzPts val="2400"/>
              <a:buNone/>
            </a:pPr>
            <a:r>
              <a:rPr lang="en-IN" b="1" dirty="0">
                <a:solidFill>
                  <a:srgbClr val="0070C0"/>
                </a:solidFill>
              </a:rPr>
              <a:t>Examples from own experiences</a:t>
            </a:r>
            <a:endParaRPr lang="en-IN" dirty="0"/>
          </a:p>
          <a:p>
            <a:pPr marL="0" lvl="0" indent="0">
              <a:lnSpc>
                <a:spcPct val="150000"/>
              </a:lnSpc>
              <a:spcBef>
                <a:spcPts val="1600"/>
              </a:spcBef>
              <a:buNone/>
            </a:pPr>
            <a:r>
              <a:rPr lang="en-IN" sz="2400" dirty="0"/>
              <a:t>Based on your experience and current understanding, brainstorm concrete actions that support capacity development and empowerment towards inclusive humanitarian Food Security and Nutrition. </a:t>
            </a:r>
          </a:p>
        </p:txBody>
      </p:sp>
      <p:pic>
        <p:nvPicPr>
          <p:cNvPr id="5" name="Google Shape;1976;g3c22f5848d3_0_122">
            <a:extLst>
              <a:ext uri="{FF2B5EF4-FFF2-40B4-BE49-F238E27FC236}">
                <a16:creationId xmlns:a16="http://schemas.microsoft.com/office/drawing/2014/main" id="{6151B0BD-61C2-D1E1-8608-199DF356F3AB}"/>
              </a:ext>
              <a:ext uri="{C183D7F6-B498-43B3-948B-1728B52AA6E4}">
                <adec:decorative xmlns:adec="http://schemas.microsoft.com/office/drawing/2017/decorative" val="1"/>
              </a:ext>
            </a:extLst>
          </p:cNvPr>
          <p:cNvPicPr preferRelativeResize="0"/>
          <p:nvPr/>
        </p:nvPicPr>
        <p:blipFill rotWithShape="1">
          <a:blip r:embed="rId3">
            <a:alphaModFix/>
          </a:blip>
          <a:srcRect l="8408"/>
          <a:stretch/>
        </p:blipFill>
        <p:spPr>
          <a:xfrm>
            <a:off x="8993529" y="0"/>
            <a:ext cx="3203924" cy="3617593"/>
          </a:xfrm>
          <a:custGeom>
            <a:avLst/>
            <a:gdLst/>
            <a:ahLst/>
            <a:cxnLst/>
            <a:rect l="l" t="t" r="r" b="b"/>
            <a:pathLst>
              <a:path w="6313150" h="6857997" extrusionOk="0">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a:noFill/>
          <a:ln>
            <a:noFill/>
          </a:ln>
        </p:spPr>
      </p:pic>
      <p:sp>
        <p:nvSpPr>
          <p:cNvPr id="8" name="Textfeld 7">
            <a:extLst>
              <a:ext uri="{FF2B5EF4-FFF2-40B4-BE49-F238E27FC236}">
                <a16:creationId xmlns:a16="http://schemas.microsoft.com/office/drawing/2014/main" id="{29289597-0832-A070-6820-895A46411BB0}"/>
              </a:ext>
            </a:extLst>
          </p:cNvPr>
          <p:cNvSpPr txBox="1"/>
          <p:nvPr/>
        </p:nvSpPr>
        <p:spPr>
          <a:xfrm>
            <a:off x="684820" y="5142505"/>
            <a:ext cx="4285213" cy="1350370"/>
          </a:xfrm>
          <a:prstGeom prst="rect">
            <a:avLst/>
          </a:prstGeom>
          <a:noFill/>
        </p:spPr>
        <p:txBody>
          <a:bodyPr wrap="square">
            <a:spAutoFit/>
          </a:bodyPr>
          <a:lstStyle/>
          <a:p>
            <a:pPr marL="266700" marR="0" lvl="1" indent="0" algn="l" rtl="0">
              <a:lnSpc>
                <a:spcPct val="160000"/>
              </a:lnSpc>
              <a:spcBef>
                <a:spcPts val="1200"/>
              </a:spcBef>
              <a:spcAft>
                <a:spcPts val="0"/>
              </a:spcAft>
              <a:buClr>
                <a:srgbClr val="000000"/>
              </a:buClr>
              <a:buSzPts val="2400"/>
              <a:buFont typeface="Arial"/>
              <a:buNone/>
            </a:pPr>
            <a:r>
              <a:rPr lang="en-IN" sz="2400" b="1" i="0" u="none" strike="noStrike" cap="none" dirty="0">
                <a:solidFill>
                  <a:srgbClr val="C00000"/>
                </a:solidFill>
                <a:latin typeface="Arial"/>
                <a:ea typeface="Arial"/>
                <a:cs typeface="Arial"/>
                <a:sym typeface="Arial"/>
              </a:rPr>
              <a:t>Group 1 : </a:t>
            </a:r>
            <a:endParaRPr lang="en-IN" sz="1400" b="0" i="0" u="none" strike="noStrike" cap="none" dirty="0">
              <a:solidFill>
                <a:srgbClr val="000000"/>
              </a:solidFill>
              <a:latin typeface="Arial"/>
              <a:ea typeface="Arial"/>
              <a:cs typeface="Arial"/>
              <a:sym typeface="Arial"/>
            </a:endParaRPr>
          </a:p>
          <a:p>
            <a:pPr marL="266700" marR="0" lvl="1" indent="0" algn="l" rtl="0">
              <a:lnSpc>
                <a:spcPct val="160000"/>
              </a:lnSpc>
              <a:spcBef>
                <a:spcPts val="1200"/>
              </a:spcBef>
              <a:spcAft>
                <a:spcPts val="0"/>
              </a:spcAft>
              <a:buClr>
                <a:srgbClr val="000000"/>
              </a:buClr>
              <a:buSzPts val="2400"/>
              <a:buFont typeface="Arial"/>
              <a:buNone/>
            </a:pPr>
            <a:r>
              <a:rPr lang="en-IN" sz="2400" i="0" u="none" strike="noStrike" cap="none" dirty="0">
                <a:solidFill>
                  <a:srgbClr val="C00000"/>
                </a:solidFill>
                <a:latin typeface="Arial"/>
                <a:ea typeface="Arial"/>
                <a:cs typeface="Arial"/>
                <a:sym typeface="Arial"/>
              </a:rPr>
              <a:t>Capacity Development</a:t>
            </a:r>
            <a:endParaRPr lang="en-IN" sz="1400" i="0" u="none" strike="noStrike" cap="none" dirty="0">
              <a:solidFill>
                <a:srgbClr val="000000"/>
              </a:solidFill>
              <a:latin typeface="Arial"/>
              <a:ea typeface="Arial"/>
              <a:cs typeface="Arial"/>
              <a:sym typeface="Arial"/>
            </a:endParaRPr>
          </a:p>
        </p:txBody>
      </p:sp>
      <p:sp>
        <p:nvSpPr>
          <p:cNvPr id="10" name="Textfeld 9">
            <a:extLst>
              <a:ext uri="{FF2B5EF4-FFF2-40B4-BE49-F238E27FC236}">
                <a16:creationId xmlns:a16="http://schemas.microsoft.com/office/drawing/2014/main" id="{DA68C2C9-0C91-4B56-F8A1-58E53128ACFB}"/>
              </a:ext>
            </a:extLst>
          </p:cNvPr>
          <p:cNvSpPr txBox="1"/>
          <p:nvPr/>
        </p:nvSpPr>
        <p:spPr>
          <a:xfrm>
            <a:off x="7838991" y="5142505"/>
            <a:ext cx="4231089" cy="1350370"/>
          </a:xfrm>
          <a:prstGeom prst="rect">
            <a:avLst/>
          </a:prstGeom>
          <a:noFill/>
        </p:spPr>
        <p:txBody>
          <a:bodyPr wrap="square">
            <a:spAutoFit/>
          </a:bodyPr>
          <a:lstStyle/>
          <a:p>
            <a:pPr marL="266700" marR="0" lvl="1" indent="0" algn="l" rtl="0">
              <a:lnSpc>
                <a:spcPct val="160000"/>
              </a:lnSpc>
              <a:spcBef>
                <a:spcPts val="0"/>
              </a:spcBef>
              <a:spcAft>
                <a:spcPts val="0"/>
              </a:spcAft>
              <a:buClr>
                <a:srgbClr val="000000"/>
              </a:buClr>
              <a:buSzPts val="2400"/>
              <a:buFont typeface="Arial"/>
              <a:buNone/>
            </a:pPr>
            <a:r>
              <a:rPr lang="en-US" sz="2400" b="1" i="0" u="none" strike="noStrike" cap="none" dirty="0">
                <a:solidFill>
                  <a:srgbClr val="C00000"/>
                </a:solidFill>
                <a:latin typeface="Arial"/>
                <a:ea typeface="Arial"/>
                <a:cs typeface="Arial"/>
                <a:sym typeface="Arial"/>
              </a:rPr>
              <a:t>Group 2 : </a:t>
            </a:r>
            <a:endParaRPr lang="en-US" sz="1400" b="0" i="0" u="none" strike="noStrike" cap="none" dirty="0">
              <a:solidFill>
                <a:srgbClr val="000000"/>
              </a:solidFill>
              <a:latin typeface="Arial"/>
              <a:ea typeface="Arial"/>
              <a:cs typeface="Arial"/>
              <a:sym typeface="Arial"/>
            </a:endParaRPr>
          </a:p>
          <a:p>
            <a:pPr marL="266700" marR="0" lvl="1" indent="0" algn="l" rtl="0">
              <a:lnSpc>
                <a:spcPct val="160000"/>
              </a:lnSpc>
              <a:spcBef>
                <a:spcPts val="1200"/>
              </a:spcBef>
              <a:spcAft>
                <a:spcPts val="0"/>
              </a:spcAft>
              <a:buClr>
                <a:srgbClr val="000000"/>
              </a:buClr>
              <a:buSzPts val="2400"/>
              <a:buFont typeface="Arial"/>
              <a:buNone/>
            </a:pPr>
            <a:r>
              <a:rPr lang="en-US" sz="2400" i="0" u="none" strike="noStrike" cap="none" dirty="0">
                <a:solidFill>
                  <a:srgbClr val="C00000"/>
                </a:solidFill>
                <a:latin typeface="Arial"/>
                <a:ea typeface="Arial"/>
                <a:cs typeface="Arial"/>
                <a:sym typeface="Arial"/>
              </a:rPr>
              <a:t>Empowerment</a:t>
            </a:r>
            <a:endParaRPr lang="en-US" sz="1400" i="0" u="none" strike="noStrike" cap="none" dirty="0">
              <a:solidFill>
                <a:srgbClr val="000000"/>
              </a:solidFill>
              <a:latin typeface="Arial"/>
              <a:ea typeface="Arial"/>
              <a:cs typeface="Arial"/>
              <a:sym typeface="Arial"/>
            </a:endParaRPr>
          </a:p>
        </p:txBody>
      </p:sp>
      <p:pic>
        <p:nvPicPr>
          <p:cNvPr id="12" name="Grafik 11">
            <a:extLst>
              <a:ext uri="{FF2B5EF4-FFF2-40B4-BE49-F238E27FC236}">
                <a16:creationId xmlns:a16="http://schemas.microsoft.com/office/drawing/2014/main" id="{6B562351-8A18-92E3-7C4B-F77087C50096}"/>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253038" y="4730504"/>
            <a:ext cx="1819529" cy="1762371"/>
          </a:xfrm>
          <a:prstGeom prst="rect">
            <a:avLst/>
          </a:prstGeom>
        </p:spPr>
      </p:pic>
      <p:sp>
        <p:nvSpPr>
          <p:cNvPr id="13" name="Foliennummernplatzhalter 12">
            <a:extLst>
              <a:ext uri="{FF2B5EF4-FFF2-40B4-BE49-F238E27FC236}">
                <a16:creationId xmlns:a16="http://schemas.microsoft.com/office/drawing/2014/main" id="{22777E2A-6D45-B5F7-CB64-CB3FCDF1ADB8}"/>
              </a:ext>
            </a:extLst>
          </p:cNvPr>
          <p:cNvSpPr>
            <a:spLocks noGrp="1"/>
          </p:cNvSpPr>
          <p:nvPr>
            <p:ph type="sldNum" sz="quarter" idx="12"/>
          </p:nvPr>
        </p:nvSpPr>
        <p:spPr/>
        <p:txBody>
          <a:bodyPr/>
          <a:lstStyle/>
          <a:p>
            <a:fld id="{FBC7A862-7147-4493-B488-4E46DC49905D}" type="slidenum">
              <a:rPr lang="de-DE" smtClean="0"/>
              <a:t>42</a:t>
            </a:fld>
            <a:endParaRPr lang="de-DE"/>
          </a:p>
        </p:txBody>
      </p:sp>
    </p:spTree>
    <p:extLst>
      <p:ext uri="{BB962C8B-B14F-4D97-AF65-F5344CB8AC3E}">
        <p14:creationId xmlns:p14="http://schemas.microsoft.com/office/powerpoint/2010/main" val="18699487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FDADFEC-C3BC-C88A-61EF-40C98C973922}"/>
              </a:ext>
            </a:extLst>
          </p:cNvPr>
          <p:cNvSpPr>
            <a:spLocks noGrp="1"/>
          </p:cNvSpPr>
          <p:nvPr>
            <p:ph type="title"/>
          </p:nvPr>
        </p:nvSpPr>
        <p:spPr/>
        <p:txBody>
          <a:bodyPr>
            <a:normAutofit fontScale="90000"/>
          </a:bodyPr>
          <a:lstStyle/>
          <a:p>
            <a:pPr lvl="0" algn="ctr">
              <a:lnSpc>
                <a:spcPct val="115000"/>
              </a:lnSpc>
              <a:spcBef>
                <a:spcPts val="0"/>
              </a:spcBef>
            </a:pPr>
            <a:r>
              <a:rPr lang="en-IN" dirty="0">
                <a:solidFill>
                  <a:srgbClr val="000000"/>
                </a:solidFill>
              </a:rPr>
              <a:t>Must Do Action: </a:t>
            </a:r>
            <a:br>
              <a:rPr lang="en-IN" dirty="0">
                <a:solidFill>
                  <a:srgbClr val="000000"/>
                </a:solidFill>
              </a:rPr>
            </a:br>
            <a:r>
              <a:rPr lang="en-IN" b="0" dirty="0">
                <a:solidFill>
                  <a:srgbClr val="000000"/>
                </a:solidFill>
              </a:rPr>
              <a:t>Collect and Disaggregate Data</a:t>
            </a:r>
            <a:endParaRPr lang="en-IN" b="0" dirty="0"/>
          </a:p>
        </p:txBody>
      </p:sp>
      <p:sp>
        <p:nvSpPr>
          <p:cNvPr id="6" name="Flussdiagramm: Verbinder zu einer anderen Seite 5">
            <a:extLst>
              <a:ext uri="{FF2B5EF4-FFF2-40B4-BE49-F238E27FC236}">
                <a16:creationId xmlns:a16="http://schemas.microsoft.com/office/drawing/2014/main" id="{6B78AD65-AB92-B1C6-7058-4407102A44DE}"/>
              </a:ext>
            </a:extLst>
          </p:cNvPr>
          <p:cNvSpPr/>
          <p:nvPr/>
        </p:nvSpPr>
        <p:spPr>
          <a:xfrm>
            <a:off x="1783216" y="2866604"/>
            <a:ext cx="2693778" cy="2022388"/>
          </a:xfrm>
          <a:prstGeom prst="flowChartOffpageConnector">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C41401"/>
                </a:solidFill>
                <a:latin typeface="Arial"/>
                <a:ea typeface="Arial"/>
                <a:cs typeface="Arial"/>
              </a:rPr>
              <a:t>Collect </a:t>
            </a:r>
            <a:br>
              <a:rPr lang="en-US" sz="2000" b="1" dirty="0">
                <a:solidFill>
                  <a:srgbClr val="C41401"/>
                </a:solidFill>
                <a:latin typeface="Arial"/>
                <a:ea typeface="Arial"/>
                <a:cs typeface="Arial"/>
              </a:rPr>
            </a:br>
            <a:r>
              <a:rPr lang="en-US" sz="2000" b="1" dirty="0">
                <a:solidFill>
                  <a:srgbClr val="C41401"/>
                </a:solidFill>
                <a:latin typeface="Arial"/>
                <a:ea typeface="Arial"/>
                <a:cs typeface="Arial"/>
              </a:rPr>
              <a:t>and </a:t>
            </a:r>
            <a:br>
              <a:rPr lang="en-US" sz="2000" b="1" dirty="0">
                <a:solidFill>
                  <a:srgbClr val="C41401"/>
                </a:solidFill>
                <a:latin typeface="Arial"/>
                <a:ea typeface="Arial"/>
                <a:cs typeface="Arial"/>
              </a:rPr>
            </a:br>
            <a:r>
              <a:rPr lang="en-US" sz="2000" b="1" dirty="0">
                <a:solidFill>
                  <a:srgbClr val="C41401"/>
                </a:solidFill>
                <a:latin typeface="Arial"/>
                <a:ea typeface="Arial"/>
                <a:cs typeface="Arial"/>
              </a:rPr>
              <a:t>Disaggregate </a:t>
            </a:r>
            <a:br>
              <a:rPr lang="en-US" sz="2000" b="1" dirty="0">
                <a:solidFill>
                  <a:srgbClr val="C41401"/>
                </a:solidFill>
                <a:latin typeface="Arial"/>
                <a:ea typeface="Arial"/>
                <a:cs typeface="Arial"/>
              </a:rPr>
            </a:br>
            <a:r>
              <a:rPr lang="en-US" sz="2000" b="1" dirty="0">
                <a:solidFill>
                  <a:srgbClr val="C41401"/>
                </a:solidFill>
                <a:latin typeface="Arial"/>
                <a:ea typeface="Arial"/>
                <a:cs typeface="Arial"/>
              </a:rPr>
              <a:t>Data</a:t>
            </a:r>
            <a:endParaRPr lang="en-IN" sz="2000" dirty="0"/>
          </a:p>
        </p:txBody>
      </p:sp>
      <p:pic>
        <p:nvPicPr>
          <p:cNvPr id="8" name="Grafik 7" descr="Photograph of a rural healthcare clinic where a healthcare worker wearing a mask is seated at a table with documents, attending to a standing woman in traditional clothing. The setting includes a wheelchair user, informational posters on walls, and a rustic interior with wooden furniture and a thatched roof, highlighting community healthcare access.">
            <a:extLst>
              <a:ext uri="{FF2B5EF4-FFF2-40B4-BE49-F238E27FC236}">
                <a16:creationId xmlns:a16="http://schemas.microsoft.com/office/drawing/2014/main" id="{AC472802-AFE7-996E-C8E4-B371E9C82159}"/>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6096000" y="2209548"/>
            <a:ext cx="4706007" cy="3600953"/>
          </a:xfrm>
          <a:prstGeom prst="rect">
            <a:avLst/>
          </a:prstGeom>
        </p:spPr>
      </p:pic>
      <p:sp>
        <p:nvSpPr>
          <p:cNvPr id="9" name="Foliennummernplatzhalter 8">
            <a:extLst>
              <a:ext uri="{FF2B5EF4-FFF2-40B4-BE49-F238E27FC236}">
                <a16:creationId xmlns:a16="http://schemas.microsoft.com/office/drawing/2014/main" id="{95DCC77B-04AC-F343-7847-72B9960C9E9E}"/>
              </a:ext>
            </a:extLst>
          </p:cNvPr>
          <p:cNvSpPr>
            <a:spLocks noGrp="1"/>
          </p:cNvSpPr>
          <p:nvPr>
            <p:ph type="sldNum" sz="quarter" idx="12"/>
          </p:nvPr>
        </p:nvSpPr>
        <p:spPr/>
        <p:txBody>
          <a:bodyPr/>
          <a:lstStyle/>
          <a:p>
            <a:fld id="{FBC7A862-7147-4493-B488-4E46DC49905D}" type="slidenum">
              <a:rPr lang="de-DE" smtClean="0"/>
              <a:t>43</a:t>
            </a:fld>
            <a:endParaRPr lang="de-DE"/>
          </a:p>
        </p:txBody>
      </p:sp>
    </p:spTree>
    <p:extLst>
      <p:ext uri="{BB962C8B-B14F-4D97-AF65-F5344CB8AC3E}">
        <p14:creationId xmlns:p14="http://schemas.microsoft.com/office/powerpoint/2010/main" val="116051693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41FE7D4-0057-8F43-3046-4885CBDFB2D7}"/>
              </a:ext>
            </a:extLst>
          </p:cNvPr>
          <p:cNvSpPr>
            <a:spLocks noGrp="1"/>
          </p:cNvSpPr>
          <p:nvPr>
            <p:ph type="title"/>
          </p:nvPr>
        </p:nvSpPr>
        <p:spPr>
          <a:xfrm>
            <a:off x="838200" y="215032"/>
            <a:ext cx="10515600" cy="1058233"/>
          </a:xfrm>
        </p:spPr>
        <p:txBody>
          <a:bodyPr/>
          <a:lstStyle/>
          <a:p>
            <a:pPr algn="ctr"/>
            <a:r>
              <a:rPr lang="en-US" dirty="0"/>
              <a:t>Quick Quiz - Disability Data</a:t>
            </a:r>
            <a:endParaRPr lang="en-IN" dirty="0"/>
          </a:p>
        </p:txBody>
      </p:sp>
      <p:sp>
        <p:nvSpPr>
          <p:cNvPr id="9" name="Rechteck: diagonal liegende Ecken abgeschnitten 8">
            <a:extLst>
              <a:ext uri="{FF2B5EF4-FFF2-40B4-BE49-F238E27FC236}">
                <a16:creationId xmlns:a16="http://schemas.microsoft.com/office/drawing/2014/main" id="{5A76216E-17A0-966E-F51D-D8BACD641D5F}"/>
              </a:ext>
            </a:extLst>
          </p:cNvPr>
          <p:cNvSpPr/>
          <p:nvPr/>
        </p:nvSpPr>
        <p:spPr>
          <a:xfrm>
            <a:off x="1114425" y="1423358"/>
            <a:ext cx="7067550" cy="1058233"/>
          </a:xfrm>
          <a:prstGeom prst="snip2DiagRect">
            <a:avLst/>
          </a:prstGeom>
          <a:solidFill>
            <a:schemeClr val="bg1"/>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IN" sz="1800" dirty="0">
                <a:solidFill>
                  <a:schemeClr val="dk1"/>
                </a:solidFill>
                <a:latin typeface="Arial" panose="020B0604020202020204" pitchFamily="34" charset="0"/>
                <a:ea typeface="Arial"/>
                <a:cs typeface="Arial" panose="020B0604020202020204" pitchFamily="34" charset="0"/>
              </a:rPr>
              <a:t>Conducting a needs assessment  that is inclusive of and accessible to persons with disabilities is a key part of upholding the humanitarian principles.</a:t>
            </a:r>
          </a:p>
        </p:txBody>
      </p:sp>
      <p:pic>
        <p:nvPicPr>
          <p:cNvPr id="4" name="Picture 3" descr="Graphic showing the answer options &quot;True&quot; or &quot;False&quot;. The rectangle labeled true is red and on the left. The one labeled false is blue and on the right.">
            <a:extLst>
              <a:ext uri="{FF2B5EF4-FFF2-40B4-BE49-F238E27FC236}">
                <a16:creationId xmlns:a16="http://schemas.microsoft.com/office/drawing/2014/main" id="{CCF8D847-733C-90D5-80BA-A632EF7ED4B7}"/>
              </a:ext>
            </a:extLst>
          </p:cNvPr>
          <p:cNvPicPr>
            <a:picLocks noChangeAspect="1"/>
          </p:cNvPicPr>
          <p:nvPr/>
        </p:nvPicPr>
        <p:blipFill>
          <a:blip r:embed="rId3"/>
          <a:stretch>
            <a:fillRect/>
          </a:stretch>
        </p:blipFill>
        <p:spPr>
          <a:xfrm>
            <a:off x="8362876" y="1699221"/>
            <a:ext cx="3409734" cy="589057"/>
          </a:xfrm>
          <a:prstGeom prst="rect">
            <a:avLst/>
          </a:prstGeom>
        </p:spPr>
      </p:pic>
      <p:sp>
        <p:nvSpPr>
          <p:cNvPr id="11" name="Rechteck: diagonal liegende Ecken abgeschnitten 10">
            <a:extLst>
              <a:ext uri="{FF2B5EF4-FFF2-40B4-BE49-F238E27FC236}">
                <a16:creationId xmlns:a16="http://schemas.microsoft.com/office/drawing/2014/main" id="{59477938-3FB3-CAC8-A212-299456FA84F0}"/>
              </a:ext>
            </a:extLst>
          </p:cNvPr>
          <p:cNvSpPr/>
          <p:nvPr/>
        </p:nvSpPr>
        <p:spPr>
          <a:xfrm>
            <a:off x="1114425" y="2660348"/>
            <a:ext cx="7067550" cy="1058233"/>
          </a:xfrm>
          <a:prstGeom prst="snip2DiagRect">
            <a:avLst/>
          </a:prstGeom>
          <a:solidFill>
            <a:schemeClr val="bg1"/>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IN" sz="1800" dirty="0">
                <a:solidFill>
                  <a:schemeClr val="dk1"/>
                </a:solidFill>
                <a:latin typeface="Arial" panose="020B0604020202020204" pitchFamily="34" charset="0"/>
                <a:ea typeface="Arial"/>
                <a:cs typeface="Arial" panose="020B0604020202020204" pitchFamily="34" charset="0"/>
              </a:rPr>
              <a:t>An estimated 1</a:t>
            </a:r>
            <a:r>
              <a:rPr lang="en-IN" sz="1800" dirty="0">
                <a:solidFill>
                  <a:schemeClr val="dk1"/>
                </a:solidFill>
                <a:latin typeface="Arial" panose="020B0604020202020204" pitchFamily="34" charset="0"/>
                <a:cs typeface="Arial" panose="020B0604020202020204" pitchFamily="34" charset="0"/>
              </a:rPr>
              <a:t>6 </a:t>
            </a:r>
            <a:r>
              <a:rPr lang="en-IN" sz="1800" dirty="0">
                <a:solidFill>
                  <a:schemeClr val="dk1"/>
                </a:solidFill>
                <a:latin typeface="Arial" panose="020B0604020202020204" pitchFamily="34" charset="0"/>
                <a:ea typeface="Arial"/>
                <a:cs typeface="Arial" panose="020B0604020202020204" pitchFamily="34" charset="0"/>
              </a:rPr>
              <a:t>percent of the population are at risk of not accessing humanitarian assistance if we do not disaggregate monitoring data by disability. </a:t>
            </a:r>
          </a:p>
        </p:txBody>
      </p:sp>
      <p:pic>
        <p:nvPicPr>
          <p:cNvPr id="6" name="Picture 5" descr="Graphic showing the answer options &quot;True&quot; or &quot;False&quot;. The rectangle labeled true is red and on the left. The one labeled false is blue and on the right.">
            <a:extLst>
              <a:ext uri="{FF2B5EF4-FFF2-40B4-BE49-F238E27FC236}">
                <a16:creationId xmlns:a16="http://schemas.microsoft.com/office/drawing/2014/main" id="{02F1B872-EC31-C531-A8C0-E5D6A896B712}"/>
              </a:ext>
            </a:extLst>
          </p:cNvPr>
          <p:cNvPicPr>
            <a:picLocks noChangeAspect="1"/>
          </p:cNvPicPr>
          <p:nvPr/>
        </p:nvPicPr>
        <p:blipFill>
          <a:blip r:embed="rId3"/>
          <a:stretch>
            <a:fillRect/>
          </a:stretch>
        </p:blipFill>
        <p:spPr>
          <a:xfrm>
            <a:off x="8362876" y="2868336"/>
            <a:ext cx="3409734" cy="589057"/>
          </a:xfrm>
          <a:prstGeom prst="rect">
            <a:avLst/>
          </a:prstGeom>
        </p:spPr>
      </p:pic>
      <p:sp>
        <p:nvSpPr>
          <p:cNvPr id="13" name="Rechteck: diagonal liegende Ecken abgeschnitten 12">
            <a:extLst>
              <a:ext uri="{FF2B5EF4-FFF2-40B4-BE49-F238E27FC236}">
                <a16:creationId xmlns:a16="http://schemas.microsoft.com/office/drawing/2014/main" id="{B87C9BFD-DD91-AC5D-B07C-F8A2499D776F}"/>
              </a:ext>
            </a:extLst>
          </p:cNvPr>
          <p:cNvSpPr/>
          <p:nvPr/>
        </p:nvSpPr>
        <p:spPr>
          <a:xfrm>
            <a:off x="1114425" y="3979232"/>
            <a:ext cx="7067550" cy="1058233"/>
          </a:xfrm>
          <a:prstGeom prst="snip2DiagRect">
            <a:avLst/>
          </a:prstGeom>
          <a:solidFill>
            <a:schemeClr val="bg1"/>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IN" sz="1800" dirty="0">
                <a:solidFill>
                  <a:schemeClr val="dk1"/>
                </a:solidFill>
                <a:latin typeface="Arial" panose="020B0604020202020204" pitchFamily="34" charset="0"/>
                <a:ea typeface="Arial"/>
                <a:cs typeface="Arial" panose="020B0604020202020204" pitchFamily="34" charset="0"/>
              </a:rPr>
              <a:t>To collect data on the sub-population of persons with disabilities humanitarian actors require specific medical expertise. </a:t>
            </a:r>
          </a:p>
        </p:txBody>
      </p:sp>
      <p:pic>
        <p:nvPicPr>
          <p:cNvPr id="10" name="Picture 9" descr="Graphic showing the answer options &quot;True&quot; or &quot;False&quot;. The rectangle labeled true is red and on the left. The one labeled false is blue and on the right.">
            <a:extLst>
              <a:ext uri="{FF2B5EF4-FFF2-40B4-BE49-F238E27FC236}">
                <a16:creationId xmlns:a16="http://schemas.microsoft.com/office/drawing/2014/main" id="{A72D7935-325B-3F21-DB24-2351FBC5D28E}"/>
              </a:ext>
            </a:extLst>
          </p:cNvPr>
          <p:cNvPicPr>
            <a:picLocks noChangeAspect="1"/>
          </p:cNvPicPr>
          <p:nvPr/>
        </p:nvPicPr>
        <p:blipFill>
          <a:blip r:embed="rId3"/>
          <a:stretch>
            <a:fillRect/>
          </a:stretch>
        </p:blipFill>
        <p:spPr>
          <a:xfrm>
            <a:off x="8362876" y="4213819"/>
            <a:ext cx="3409734" cy="589057"/>
          </a:xfrm>
          <a:prstGeom prst="rect">
            <a:avLst/>
          </a:prstGeom>
        </p:spPr>
      </p:pic>
      <p:sp>
        <p:nvSpPr>
          <p:cNvPr id="15" name="Rechteck: diagonal liegende Ecken abgeschnitten 14">
            <a:extLst>
              <a:ext uri="{FF2B5EF4-FFF2-40B4-BE49-F238E27FC236}">
                <a16:creationId xmlns:a16="http://schemas.microsoft.com/office/drawing/2014/main" id="{A4472EE4-E8FC-3696-6F95-A72852D38CB1}"/>
              </a:ext>
            </a:extLst>
          </p:cNvPr>
          <p:cNvSpPr/>
          <p:nvPr/>
        </p:nvSpPr>
        <p:spPr>
          <a:xfrm>
            <a:off x="1114425" y="5298117"/>
            <a:ext cx="7067550" cy="1058233"/>
          </a:xfrm>
          <a:prstGeom prst="snip2DiagRect">
            <a:avLst/>
          </a:prstGeom>
          <a:solidFill>
            <a:schemeClr val="bg1"/>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buSzPts val="1800"/>
            </a:pPr>
            <a:r>
              <a:rPr lang="en-IN" sz="1800" dirty="0">
                <a:solidFill>
                  <a:schemeClr val="dk1"/>
                </a:solidFill>
                <a:latin typeface="Arial" panose="020B0604020202020204" pitchFamily="34" charset="0"/>
                <a:ea typeface="Arial"/>
                <a:cs typeface="Arial" panose="020B0604020202020204" pitchFamily="34" charset="0"/>
              </a:rPr>
              <a:t>The most important type of data to collect on persons with disabilities is on numbers of persons with disabilities in a given location. </a:t>
            </a:r>
          </a:p>
        </p:txBody>
      </p:sp>
      <p:pic>
        <p:nvPicPr>
          <p:cNvPr id="14" name="Picture 13" descr="Graphic showing the answer options &quot;True&quot; or &quot;False&quot;. The rectangle labeled true is red and on the left. The one labeled false is blue and on the right.">
            <a:extLst>
              <a:ext uri="{FF2B5EF4-FFF2-40B4-BE49-F238E27FC236}">
                <a16:creationId xmlns:a16="http://schemas.microsoft.com/office/drawing/2014/main" id="{4831CBB9-5D06-35FF-3F79-6A9B86AF556F}"/>
              </a:ext>
            </a:extLst>
          </p:cNvPr>
          <p:cNvPicPr>
            <a:picLocks noChangeAspect="1"/>
          </p:cNvPicPr>
          <p:nvPr/>
        </p:nvPicPr>
        <p:blipFill>
          <a:blip r:embed="rId3"/>
          <a:stretch>
            <a:fillRect/>
          </a:stretch>
        </p:blipFill>
        <p:spPr>
          <a:xfrm>
            <a:off x="8362876" y="5524794"/>
            <a:ext cx="3409734" cy="589057"/>
          </a:xfrm>
          <a:prstGeom prst="rect">
            <a:avLst/>
          </a:prstGeom>
        </p:spPr>
      </p:pic>
      <p:sp>
        <p:nvSpPr>
          <p:cNvPr id="16" name="Foliennummernplatzhalter 15">
            <a:extLst>
              <a:ext uri="{FF2B5EF4-FFF2-40B4-BE49-F238E27FC236}">
                <a16:creationId xmlns:a16="http://schemas.microsoft.com/office/drawing/2014/main" id="{A051F91D-B181-D217-1A7C-315AC1FD4BF3}"/>
              </a:ext>
            </a:extLst>
          </p:cNvPr>
          <p:cNvSpPr>
            <a:spLocks noGrp="1"/>
          </p:cNvSpPr>
          <p:nvPr>
            <p:ph type="sldNum" sz="quarter" idx="12"/>
          </p:nvPr>
        </p:nvSpPr>
        <p:spPr/>
        <p:txBody>
          <a:bodyPr/>
          <a:lstStyle/>
          <a:p>
            <a:fld id="{FBC7A862-7147-4493-B488-4E46DC49905D}" type="slidenum">
              <a:rPr lang="de-DE" smtClean="0"/>
              <a:t>44</a:t>
            </a:fld>
            <a:endParaRPr lang="de-DE"/>
          </a:p>
        </p:txBody>
      </p:sp>
    </p:spTree>
    <p:extLst>
      <p:ext uri="{BB962C8B-B14F-4D97-AF65-F5344CB8AC3E}">
        <p14:creationId xmlns:p14="http://schemas.microsoft.com/office/powerpoint/2010/main" val="15430530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FD96996-24F6-BD4F-0812-DBE4CB835B80}"/>
              </a:ext>
            </a:extLst>
          </p:cNvPr>
          <p:cNvSpPr>
            <a:spLocks noGrp="1"/>
          </p:cNvSpPr>
          <p:nvPr>
            <p:ph type="title"/>
          </p:nvPr>
        </p:nvSpPr>
        <p:spPr>
          <a:xfrm>
            <a:off x="838200" y="1"/>
            <a:ext cx="10515600" cy="681036"/>
          </a:xfrm>
        </p:spPr>
        <p:txBody>
          <a:bodyPr/>
          <a:lstStyle/>
          <a:p>
            <a:pPr algn="ctr"/>
            <a:r>
              <a:rPr lang="en-US" dirty="0">
                <a:solidFill>
                  <a:srgbClr val="000000"/>
                </a:solidFill>
              </a:rPr>
              <a:t>Why do we need disability data?</a:t>
            </a:r>
            <a:endParaRPr lang="en-IN" dirty="0"/>
          </a:p>
        </p:txBody>
      </p:sp>
      <p:sp>
        <p:nvSpPr>
          <p:cNvPr id="4" name="Subtitle 2">
            <a:extLst>
              <a:ext uri="{FF2B5EF4-FFF2-40B4-BE49-F238E27FC236}">
                <a16:creationId xmlns:a16="http://schemas.microsoft.com/office/drawing/2014/main" id="{9568656D-1F49-F712-D086-E62879A66AB8}"/>
              </a:ext>
            </a:extLst>
          </p:cNvPr>
          <p:cNvSpPr txBox="1">
            <a:spLocks/>
          </p:cNvSpPr>
          <p:nvPr/>
        </p:nvSpPr>
        <p:spPr>
          <a:xfrm>
            <a:off x="3048000" y="719077"/>
            <a:ext cx="6096000" cy="56005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en-US" sz="1800" b="1" i="0" u="none" strike="noStrike" kern="0" cap="none" spc="0" normalizeH="0" baseline="0" noProof="0" dirty="0">
                <a:ln>
                  <a:noFill/>
                </a:ln>
                <a:solidFill>
                  <a:srgbClr val="0070C0"/>
                </a:solidFill>
                <a:effectLst/>
                <a:uLnTx/>
                <a:uFillTx/>
                <a:latin typeface="Arial"/>
                <a:ea typeface="Arial"/>
                <a:cs typeface="Arial"/>
                <a:sym typeface="Arial"/>
              </a:rPr>
              <a:t>Chapter 4: Data and Information Management</a:t>
            </a:r>
            <a:endParaRPr kumimoji="0" lang="en-US" sz="1800" b="1" i="0" u="none" strike="noStrike" kern="0" cap="none" spc="0" normalizeH="0" baseline="0" noProof="0" dirty="0">
              <a:ln>
                <a:noFill/>
              </a:ln>
              <a:solidFill>
                <a:prstClr val="black"/>
              </a:solidFill>
              <a:effectLst/>
              <a:uLnTx/>
              <a:uFillTx/>
              <a:latin typeface="Arial"/>
              <a:ea typeface="Arial"/>
              <a:cs typeface="Arial"/>
              <a:sym typeface="Arial"/>
            </a:endParaRPr>
          </a:p>
        </p:txBody>
      </p:sp>
      <p:sp>
        <p:nvSpPr>
          <p:cNvPr id="8" name="Textfeld 7">
            <a:extLst>
              <a:ext uri="{FF2B5EF4-FFF2-40B4-BE49-F238E27FC236}">
                <a16:creationId xmlns:a16="http://schemas.microsoft.com/office/drawing/2014/main" id="{E7B00C13-56E2-BF4A-16EB-CABCA6C37C6E}"/>
              </a:ext>
            </a:extLst>
          </p:cNvPr>
          <p:cNvSpPr txBox="1"/>
          <p:nvPr/>
        </p:nvSpPr>
        <p:spPr>
          <a:xfrm>
            <a:off x="3152774" y="1465522"/>
            <a:ext cx="6096000" cy="424732"/>
          </a:xfrm>
          <a:prstGeom prst="rect">
            <a:avLst/>
          </a:prstGeom>
          <a:noFill/>
          <a:ln>
            <a:solidFill>
              <a:srgbClr val="002C43"/>
            </a:solidFill>
          </a:ln>
        </p:spPr>
        <p:txBody>
          <a:bodyPr wrap="square">
            <a:spAutoFit/>
          </a:bodyPr>
          <a:lstStyle/>
          <a:p>
            <a:pPr marL="0" marR="0" lvl="0" indent="0" algn="ctr" rtl="0">
              <a:lnSpc>
                <a:spcPct val="90000"/>
              </a:lnSpc>
              <a:spcBef>
                <a:spcPts val="0"/>
              </a:spcBef>
              <a:spcAft>
                <a:spcPts val="0"/>
              </a:spcAft>
              <a:buClr>
                <a:schemeClr val="dk1"/>
              </a:buClr>
              <a:buSzPts val="2400"/>
              <a:buFont typeface="Arial"/>
              <a:buNone/>
            </a:pPr>
            <a:r>
              <a:rPr lang="en-US" sz="2400" b="0" i="0" u="none" strike="noStrike" cap="none" dirty="0">
                <a:solidFill>
                  <a:schemeClr val="dk1"/>
                </a:solidFill>
                <a:latin typeface="Arial"/>
                <a:ea typeface="Arial"/>
                <a:cs typeface="Arial"/>
                <a:sym typeface="Arial"/>
              </a:rPr>
              <a:t>Quality humanitarian programming…</a:t>
            </a:r>
            <a:endParaRPr lang="en-US" sz="1400" b="0" i="0" u="none" strike="noStrike" cap="none" dirty="0">
              <a:solidFill>
                <a:srgbClr val="000000"/>
              </a:solidFill>
              <a:latin typeface="Arial"/>
              <a:ea typeface="Arial"/>
              <a:cs typeface="Arial"/>
              <a:sym typeface="Arial"/>
            </a:endParaRPr>
          </a:p>
        </p:txBody>
      </p:sp>
      <p:sp>
        <p:nvSpPr>
          <p:cNvPr id="10" name="Textfeld 9">
            <a:extLst>
              <a:ext uri="{FF2B5EF4-FFF2-40B4-BE49-F238E27FC236}">
                <a16:creationId xmlns:a16="http://schemas.microsoft.com/office/drawing/2014/main" id="{25738241-B359-2358-8883-21214DDD53BF}"/>
              </a:ext>
            </a:extLst>
          </p:cNvPr>
          <p:cNvSpPr txBox="1"/>
          <p:nvPr/>
        </p:nvSpPr>
        <p:spPr>
          <a:xfrm>
            <a:off x="3152774" y="1959711"/>
            <a:ext cx="6096000" cy="441596"/>
          </a:xfrm>
          <a:prstGeom prst="rect">
            <a:avLst/>
          </a:prstGeom>
          <a:noFill/>
        </p:spPr>
        <p:txBody>
          <a:bodyPr wrap="square">
            <a:spAutoFit/>
          </a:bodyPr>
          <a:lstStyle/>
          <a:p>
            <a:pPr marL="0" marR="0" lvl="0" indent="0" algn="ctr" rtl="0">
              <a:lnSpc>
                <a:spcPct val="125950"/>
              </a:lnSpc>
              <a:spcBef>
                <a:spcPts val="0"/>
              </a:spcBef>
              <a:spcAft>
                <a:spcPts val="0"/>
              </a:spcAft>
              <a:buClr>
                <a:srgbClr val="FF0000"/>
              </a:buClr>
              <a:buSzPts val="2000"/>
              <a:buFont typeface="Arial"/>
              <a:buNone/>
            </a:pPr>
            <a:r>
              <a:rPr lang="en-US" sz="2000" b="1" i="0" u="none" strike="noStrike" cap="none" dirty="0">
                <a:solidFill>
                  <a:srgbClr val="FF0000"/>
                </a:solidFill>
                <a:latin typeface="Arial"/>
                <a:ea typeface="Arial"/>
                <a:cs typeface="Arial"/>
                <a:sym typeface="Arial"/>
              </a:rPr>
              <a:t>…is built on…</a:t>
            </a:r>
            <a:endParaRPr lang="en-US" sz="1400" b="0" i="0" u="none" strike="noStrike" cap="none" dirty="0">
              <a:solidFill>
                <a:srgbClr val="000000"/>
              </a:solidFill>
              <a:latin typeface="Arial"/>
              <a:ea typeface="Arial"/>
              <a:cs typeface="Arial"/>
              <a:sym typeface="Arial"/>
            </a:endParaRPr>
          </a:p>
        </p:txBody>
      </p:sp>
      <p:sp>
        <p:nvSpPr>
          <p:cNvPr id="12" name="Textfeld 11">
            <a:extLst>
              <a:ext uri="{FF2B5EF4-FFF2-40B4-BE49-F238E27FC236}">
                <a16:creationId xmlns:a16="http://schemas.microsoft.com/office/drawing/2014/main" id="{FA8D881B-568F-C085-BB09-9E9010FB2D87}"/>
              </a:ext>
            </a:extLst>
          </p:cNvPr>
          <p:cNvSpPr txBox="1"/>
          <p:nvPr/>
        </p:nvSpPr>
        <p:spPr>
          <a:xfrm>
            <a:off x="1476373" y="2463387"/>
            <a:ext cx="9382125" cy="757130"/>
          </a:xfrm>
          <a:prstGeom prst="rect">
            <a:avLst/>
          </a:prstGeom>
          <a:noFill/>
          <a:ln>
            <a:solidFill>
              <a:schemeClr val="tx1"/>
            </a:solidFill>
          </a:ln>
        </p:spPr>
        <p:txBody>
          <a:bodyPr wrap="square">
            <a:spAutoFit/>
          </a:bodyPr>
          <a:lstStyle/>
          <a:p>
            <a:pPr marL="0" marR="0" lvl="0" indent="0" algn="ctr" rtl="0">
              <a:lnSpc>
                <a:spcPct val="90000"/>
              </a:lnSpc>
              <a:spcBef>
                <a:spcPts val="0"/>
              </a:spcBef>
              <a:spcAft>
                <a:spcPts val="0"/>
              </a:spcAft>
              <a:buClr>
                <a:schemeClr val="dk1"/>
              </a:buClr>
              <a:buSzPts val="2400"/>
              <a:buFont typeface="Arial"/>
              <a:buNone/>
            </a:pPr>
            <a:r>
              <a:rPr lang="en-IN" sz="2400" b="0" i="0" u="none" strike="noStrike" cap="none" dirty="0">
                <a:solidFill>
                  <a:schemeClr val="dk1"/>
                </a:solidFill>
                <a:latin typeface="Arial"/>
                <a:ea typeface="Arial"/>
                <a:cs typeface="Arial"/>
                <a:sym typeface="Arial"/>
              </a:rPr>
              <a:t>…an understanding of the requirements and priorities </a:t>
            </a:r>
            <a:endParaRPr lang="en-IN" sz="1400" b="0" i="0" u="none" strike="noStrike" cap="none" dirty="0">
              <a:solidFill>
                <a:srgbClr val="000000"/>
              </a:solidFill>
              <a:latin typeface="Arial"/>
              <a:ea typeface="Arial"/>
              <a:cs typeface="Arial"/>
              <a:sym typeface="Arial"/>
            </a:endParaRPr>
          </a:p>
          <a:p>
            <a:pPr marL="0" marR="0" lvl="0" indent="0" algn="ctr" rtl="0">
              <a:lnSpc>
                <a:spcPct val="90000"/>
              </a:lnSpc>
              <a:spcBef>
                <a:spcPts val="0"/>
              </a:spcBef>
              <a:spcAft>
                <a:spcPts val="0"/>
              </a:spcAft>
              <a:buClr>
                <a:schemeClr val="dk1"/>
              </a:buClr>
              <a:buSzPts val="2400"/>
              <a:buFont typeface="Arial"/>
              <a:buNone/>
            </a:pPr>
            <a:r>
              <a:rPr lang="en-IN" sz="2400" b="0" i="0" u="none" strike="noStrike" cap="none" dirty="0">
                <a:solidFill>
                  <a:schemeClr val="dk1"/>
                </a:solidFill>
                <a:latin typeface="Arial"/>
                <a:ea typeface="Arial"/>
                <a:cs typeface="Arial"/>
                <a:sym typeface="Arial"/>
              </a:rPr>
              <a:t>of persons with disabilities during a crisis…</a:t>
            </a:r>
            <a:endParaRPr lang="en-IN" sz="1400" b="0" i="0" u="none" strike="noStrike" cap="none" dirty="0">
              <a:solidFill>
                <a:srgbClr val="000000"/>
              </a:solidFill>
              <a:latin typeface="Arial"/>
              <a:ea typeface="Arial"/>
              <a:cs typeface="Arial"/>
              <a:sym typeface="Arial"/>
            </a:endParaRPr>
          </a:p>
        </p:txBody>
      </p:sp>
      <p:sp>
        <p:nvSpPr>
          <p:cNvPr id="14" name="Textfeld 13">
            <a:extLst>
              <a:ext uri="{FF2B5EF4-FFF2-40B4-BE49-F238E27FC236}">
                <a16:creationId xmlns:a16="http://schemas.microsoft.com/office/drawing/2014/main" id="{24CE67E8-CD04-C281-6E00-F910D696F861}"/>
              </a:ext>
            </a:extLst>
          </p:cNvPr>
          <p:cNvSpPr txBox="1"/>
          <p:nvPr/>
        </p:nvSpPr>
        <p:spPr>
          <a:xfrm>
            <a:off x="3019424" y="3289974"/>
            <a:ext cx="6096000" cy="441596"/>
          </a:xfrm>
          <a:prstGeom prst="rect">
            <a:avLst/>
          </a:prstGeom>
          <a:noFill/>
        </p:spPr>
        <p:txBody>
          <a:bodyPr wrap="square">
            <a:spAutoFit/>
          </a:bodyPr>
          <a:lstStyle/>
          <a:p>
            <a:pPr marL="0" marR="0" lvl="0" indent="0" algn="ctr" rtl="0">
              <a:lnSpc>
                <a:spcPct val="125950"/>
              </a:lnSpc>
              <a:spcBef>
                <a:spcPts val="0"/>
              </a:spcBef>
              <a:spcAft>
                <a:spcPts val="0"/>
              </a:spcAft>
              <a:buClr>
                <a:srgbClr val="FF0000"/>
              </a:buClr>
              <a:buSzPts val="2000"/>
              <a:buFont typeface="Arial"/>
              <a:buNone/>
            </a:pPr>
            <a:r>
              <a:rPr lang="en-IN" sz="2000" b="1" i="0" u="none" strike="noStrike" cap="none" dirty="0">
                <a:solidFill>
                  <a:srgbClr val="FF0000"/>
                </a:solidFill>
                <a:latin typeface="Arial"/>
                <a:ea typeface="Arial"/>
                <a:cs typeface="Arial"/>
                <a:sym typeface="Arial"/>
              </a:rPr>
              <a:t>…this understanding is generated by:</a:t>
            </a:r>
            <a:endParaRPr lang="en-IN" sz="2000" b="0" i="0" u="none" strike="noStrike" cap="none" dirty="0">
              <a:solidFill>
                <a:srgbClr val="000000"/>
              </a:solidFill>
              <a:latin typeface="Arial"/>
              <a:ea typeface="Arial"/>
              <a:cs typeface="Arial"/>
              <a:sym typeface="Arial"/>
            </a:endParaRPr>
          </a:p>
        </p:txBody>
      </p:sp>
      <p:sp>
        <p:nvSpPr>
          <p:cNvPr id="16" name="Textfeld 15">
            <a:extLst>
              <a:ext uri="{FF2B5EF4-FFF2-40B4-BE49-F238E27FC236}">
                <a16:creationId xmlns:a16="http://schemas.microsoft.com/office/drawing/2014/main" id="{3013D61C-8FF1-64BD-B3EC-407C147A3390}"/>
              </a:ext>
            </a:extLst>
          </p:cNvPr>
          <p:cNvSpPr txBox="1"/>
          <p:nvPr/>
        </p:nvSpPr>
        <p:spPr>
          <a:xfrm>
            <a:off x="838200" y="4181121"/>
            <a:ext cx="2209800" cy="1599156"/>
          </a:xfrm>
          <a:prstGeom prst="rect">
            <a:avLst/>
          </a:prstGeom>
          <a:noFill/>
          <a:ln>
            <a:solidFill>
              <a:schemeClr val="tx1"/>
            </a:solidFill>
          </a:ln>
        </p:spPr>
        <p:txBody>
          <a:bodyPr wrap="square">
            <a:spAutoFit/>
          </a:bodyPr>
          <a:lstStyle/>
          <a:p>
            <a:pPr marL="0" marR="0" lvl="0" indent="0" algn="ctr" rtl="0">
              <a:lnSpc>
                <a:spcPct val="139944"/>
              </a:lnSpc>
              <a:spcBef>
                <a:spcPts val="0"/>
              </a:spcBef>
              <a:spcAft>
                <a:spcPts val="0"/>
              </a:spcAft>
              <a:buClr>
                <a:srgbClr val="1B1018"/>
              </a:buClr>
              <a:buSzPts val="1800"/>
              <a:buFont typeface="Arial"/>
              <a:buNone/>
            </a:pPr>
            <a:r>
              <a:rPr lang="en-IN" sz="1800" b="0" i="0" u="none" strike="noStrike" cap="none" dirty="0">
                <a:solidFill>
                  <a:srgbClr val="1B1018"/>
                </a:solidFill>
                <a:latin typeface="Arial"/>
                <a:ea typeface="Arial"/>
                <a:cs typeface="Arial"/>
                <a:sym typeface="Arial"/>
              </a:rPr>
              <a:t>Identifying the </a:t>
            </a:r>
            <a:endParaRPr lang="en-IN" sz="1400" b="0" i="0" u="none" strike="noStrike" cap="none" dirty="0">
              <a:solidFill>
                <a:srgbClr val="000000"/>
              </a:solidFill>
              <a:latin typeface="Arial"/>
              <a:ea typeface="Arial"/>
              <a:cs typeface="Arial"/>
              <a:sym typeface="Arial"/>
            </a:endParaRPr>
          </a:p>
          <a:p>
            <a:pPr marL="0" marR="0" lvl="0" indent="0" algn="ctr" rtl="0">
              <a:lnSpc>
                <a:spcPct val="139944"/>
              </a:lnSpc>
              <a:spcBef>
                <a:spcPts val="0"/>
              </a:spcBef>
              <a:spcAft>
                <a:spcPts val="0"/>
              </a:spcAft>
              <a:buClr>
                <a:srgbClr val="1B1018"/>
              </a:buClr>
              <a:buSzPts val="1800"/>
              <a:buFont typeface="Arial"/>
              <a:buNone/>
            </a:pPr>
            <a:r>
              <a:rPr lang="en-IN" sz="1800" b="0" i="0" u="none" strike="noStrike" cap="none" dirty="0">
                <a:solidFill>
                  <a:srgbClr val="1B1018"/>
                </a:solidFill>
                <a:latin typeface="Arial"/>
                <a:ea typeface="Arial"/>
                <a:cs typeface="Arial"/>
                <a:sym typeface="Arial"/>
              </a:rPr>
              <a:t>population of persons with disabilities</a:t>
            </a:r>
            <a:endParaRPr lang="en-IN" sz="1400" b="0" i="0" u="none" strike="noStrike" cap="none" dirty="0">
              <a:solidFill>
                <a:srgbClr val="000000"/>
              </a:solidFill>
              <a:latin typeface="Arial"/>
              <a:ea typeface="Arial"/>
              <a:cs typeface="Arial"/>
              <a:sym typeface="Arial"/>
            </a:endParaRPr>
          </a:p>
        </p:txBody>
      </p:sp>
      <p:sp>
        <p:nvSpPr>
          <p:cNvPr id="18" name="Textfeld 17">
            <a:extLst>
              <a:ext uri="{FF2B5EF4-FFF2-40B4-BE49-F238E27FC236}">
                <a16:creationId xmlns:a16="http://schemas.microsoft.com/office/drawing/2014/main" id="{D4EFB142-E975-03A8-A5CC-CCD8EE021885}"/>
              </a:ext>
            </a:extLst>
          </p:cNvPr>
          <p:cNvSpPr txBox="1"/>
          <p:nvPr/>
        </p:nvSpPr>
        <p:spPr>
          <a:xfrm>
            <a:off x="3114675" y="4181121"/>
            <a:ext cx="2209800" cy="1211357"/>
          </a:xfrm>
          <a:prstGeom prst="rect">
            <a:avLst/>
          </a:prstGeom>
          <a:noFill/>
          <a:ln>
            <a:solidFill>
              <a:schemeClr val="tx1"/>
            </a:solidFill>
          </a:ln>
        </p:spPr>
        <p:txBody>
          <a:bodyPr wrap="square">
            <a:spAutoFit/>
          </a:bodyPr>
          <a:lstStyle/>
          <a:p>
            <a:pPr marL="0" marR="0" lvl="0" indent="0" algn="ctr" rtl="0">
              <a:lnSpc>
                <a:spcPct val="139944"/>
              </a:lnSpc>
              <a:spcBef>
                <a:spcPts val="0"/>
              </a:spcBef>
              <a:spcAft>
                <a:spcPts val="0"/>
              </a:spcAft>
              <a:buClr>
                <a:srgbClr val="1B1018"/>
              </a:buClr>
              <a:buSzPts val="1800"/>
              <a:buFont typeface="Arial"/>
              <a:buNone/>
            </a:pPr>
            <a:r>
              <a:rPr lang="en-IN" sz="1800" b="0" i="0" u="none" strike="noStrike" cap="none" dirty="0">
                <a:solidFill>
                  <a:srgbClr val="1B1018"/>
                </a:solidFill>
                <a:latin typeface="Arial"/>
                <a:ea typeface="Arial"/>
                <a:cs typeface="Arial"/>
                <a:sym typeface="Arial"/>
              </a:rPr>
              <a:t>Analysing the risks that persons with disabilities face</a:t>
            </a:r>
            <a:endParaRPr lang="en-IN" sz="1400" b="0" i="0" u="none" strike="noStrike" cap="none" dirty="0">
              <a:solidFill>
                <a:srgbClr val="000000"/>
              </a:solidFill>
              <a:latin typeface="Arial"/>
              <a:ea typeface="Arial"/>
              <a:cs typeface="Arial"/>
              <a:sym typeface="Arial"/>
            </a:endParaRPr>
          </a:p>
        </p:txBody>
      </p:sp>
      <p:sp>
        <p:nvSpPr>
          <p:cNvPr id="20" name="Textfeld 19">
            <a:extLst>
              <a:ext uri="{FF2B5EF4-FFF2-40B4-BE49-F238E27FC236}">
                <a16:creationId xmlns:a16="http://schemas.microsoft.com/office/drawing/2014/main" id="{4E097AEB-EE19-9DE4-1223-B5B478F9F025}"/>
              </a:ext>
            </a:extLst>
          </p:cNvPr>
          <p:cNvSpPr txBox="1"/>
          <p:nvPr/>
        </p:nvSpPr>
        <p:spPr>
          <a:xfrm>
            <a:off x="5362574" y="4181121"/>
            <a:ext cx="3019425" cy="1593834"/>
          </a:xfrm>
          <a:prstGeom prst="rect">
            <a:avLst/>
          </a:prstGeom>
          <a:noFill/>
          <a:ln>
            <a:solidFill>
              <a:schemeClr val="tx1"/>
            </a:solidFill>
          </a:ln>
        </p:spPr>
        <p:txBody>
          <a:bodyPr wrap="square">
            <a:spAutoFit/>
          </a:bodyPr>
          <a:lstStyle/>
          <a:p>
            <a:pPr marL="0" marR="0" lvl="0" indent="0" algn="ctr" rtl="0">
              <a:lnSpc>
                <a:spcPct val="148176"/>
              </a:lnSpc>
              <a:spcBef>
                <a:spcPts val="0"/>
              </a:spcBef>
              <a:spcAft>
                <a:spcPts val="0"/>
              </a:spcAft>
              <a:buClr>
                <a:srgbClr val="1B1018"/>
              </a:buClr>
              <a:buSzPts val="1700"/>
              <a:buFont typeface="Arial"/>
              <a:buNone/>
            </a:pPr>
            <a:r>
              <a:rPr lang="en-IN" sz="1700" b="0" i="0" u="none" strike="noStrike" cap="none" dirty="0">
                <a:solidFill>
                  <a:srgbClr val="1B1018"/>
                </a:solidFill>
                <a:latin typeface="Arial"/>
                <a:ea typeface="Arial"/>
                <a:cs typeface="Arial"/>
                <a:sym typeface="Arial"/>
              </a:rPr>
              <a:t>Identifying barriers that impede persons with disabilities from accessing humanitarian assistance</a:t>
            </a:r>
            <a:endParaRPr lang="en-IN" sz="1400" b="0" i="0" u="none" strike="noStrike" cap="none" dirty="0">
              <a:solidFill>
                <a:srgbClr val="000000"/>
              </a:solidFill>
              <a:latin typeface="Arial"/>
              <a:ea typeface="Arial"/>
              <a:cs typeface="Arial"/>
              <a:sym typeface="Arial"/>
            </a:endParaRPr>
          </a:p>
        </p:txBody>
      </p:sp>
      <p:sp>
        <p:nvSpPr>
          <p:cNvPr id="22" name="Textfeld 21">
            <a:extLst>
              <a:ext uri="{FF2B5EF4-FFF2-40B4-BE49-F238E27FC236}">
                <a16:creationId xmlns:a16="http://schemas.microsoft.com/office/drawing/2014/main" id="{9A077B2D-8D83-1E9E-CED0-6032CF70B4FD}"/>
              </a:ext>
            </a:extLst>
          </p:cNvPr>
          <p:cNvSpPr txBox="1"/>
          <p:nvPr/>
        </p:nvSpPr>
        <p:spPr>
          <a:xfrm>
            <a:off x="8305800" y="4181121"/>
            <a:ext cx="3609975" cy="1593834"/>
          </a:xfrm>
          <a:prstGeom prst="rect">
            <a:avLst/>
          </a:prstGeom>
          <a:noFill/>
          <a:ln>
            <a:solidFill>
              <a:srgbClr val="002060"/>
            </a:solidFill>
          </a:ln>
        </p:spPr>
        <p:txBody>
          <a:bodyPr wrap="square">
            <a:spAutoFit/>
          </a:bodyPr>
          <a:lstStyle/>
          <a:p>
            <a:pPr marL="0" marR="0" lvl="0" indent="0" algn="ctr" rtl="0">
              <a:lnSpc>
                <a:spcPct val="148176"/>
              </a:lnSpc>
              <a:spcBef>
                <a:spcPts val="0"/>
              </a:spcBef>
              <a:spcAft>
                <a:spcPts val="0"/>
              </a:spcAft>
              <a:buClr>
                <a:srgbClr val="1B1018"/>
              </a:buClr>
              <a:buSzPts val="1700"/>
              <a:buFont typeface="Arial"/>
              <a:buNone/>
            </a:pPr>
            <a:r>
              <a:rPr lang="en-IN" sz="1700" b="0" i="0" u="none" strike="noStrike" cap="none" dirty="0">
                <a:solidFill>
                  <a:srgbClr val="1B1018"/>
                </a:solidFill>
                <a:latin typeface="Arial"/>
                <a:ea typeface="Arial"/>
                <a:cs typeface="Arial"/>
                <a:sym typeface="Arial"/>
              </a:rPr>
              <a:t>Understanding the roles and capacities of persons with </a:t>
            </a:r>
            <a:endParaRPr lang="en-IN" sz="1400" b="0" i="0" u="none" strike="noStrike" cap="none" dirty="0">
              <a:solidFill>
                <a:srgbClr val="000000"/>
              </a:solidFill>
              <a:latin typeface="Arial"/>
              <a:ea typeface="Arial"/>
              <a:cs typeface="Arial"/>
              <a:sym typeface="Arial"/>
            </a:endParaRPr>
          </a:p>
          <a:p>
            <a:pPr marL="0" marR="0" lvl="0" indent="0" algn="ctr" rtl="0">
              <a:lnSpc>
                <a:spcPct val="148176"/>
              </a:lnSpc>
              <a:spcBef>
                <a:spcPts val="0"/>
              </a:spcBef>
              <a:spcAft>
                <a:spcPts val="0"/>
              </a:spcAft>
              <a:buClr>
                <a:srgbClr val="1B1018"/>
              </a:buClr>
              <a:buSzPts val="1700"/>
              <a:buFont typeface="Arial"/>
              <a:buNone/>
            </a:pPr>
            <a:r>
              <a:rPr lang="en-IN" sz="1700" b="0" i="0" u="none" strike="noStrike" cap="none" dirty="0">
                <a:solidFill>
                  <a:srgbClr val="1B1018"/>
                </a:solidFill>
                <a:latin typeface="Arial"/>
                <a:ea typeface="Arial"/>
                <a:cs typeface="Arial"/>
                <a:sym typeface="Arial"/>
              </a:rPr>
              <a:t>disabilities in the humanitarian response</a:t>
            </a:r>
            <a:endParaRPr lang="en-IN" sz="1400" b="0" i="0" u="none" strike="noStrike" cap="none" dirty="0">
              <a:solidFill>
                <a:srgbClr val="000000"/>
              </a:solidFill>
              <a:latin typeface="Arial"/>
              <a:ea typeface="Arial"/>
              <a:cs typeface="Arial"/>
              <a:sym typeface="Arial"/>
            </a:endParaRPr>
          </a:p>
        </p:txBody>
      </p:sp>
      <p:pic>
        <p:nvPicPr>
          <p:cNvPr id="24" name="Grafik 23">
            <a:extLst>
              <a:ext uri="{FF2B5EF4-FFF2-40B4-BE49-F238E27FC236}">
                <a16:creationId xmlns:a16="http://schemas.microsoft.com/office/drawing/2014/main" id="{651EB23F-CFB6-9D86-BE33-DD0CCB31BC3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504780" y="5878001"/>
            <a:ext cx="3905795" cy="924054"/>
          </a:xfrm>
          <a:prstGeom prst="rect">
            <a:avLst/>
          </a:prstGeom>
        </p:spPr>
      </p:pic>
      <p:sp>
        <p:nvSpPr>
          <p:cNvPr id="25" name="Foliennummernplatzhalter 24">
            <a:extLst>
              <a:ext uri="{FF2B5EF4-FFF2-40B4-BE49-F238E27FC236}">
                <a16:creationId xmlns:a16="http://schemas.microsoft.com/office/drawing/2014/main" id="{75EA1C41-EEFE-CAA1-FD49-CAEFCB1E112B}"/>
              </a:ext>
            </a:extLst>
          </p:cNvPr>
          <p:cNvSpPr>
            <a:spLocks noGrp="1"/>
          </p:cNvSpPr>
          <p:nvPr>
            <p:ph type="sldNum" sz="quarter" idx="12"/>
          </p:nvPr>
        </p:nvSpPr>
        <p:spPr/>
        <p:txBody>
          <a:bodyPr/>
          <a:lstStyle/>
          <a:p>
            <a:fld id="{FBC7A862-7147-4493-B488-4E46DC49905D}" type="slidenum">
              <a:rPr lang="de-DE" smtClean="0"/>
              <a:t>45</a:t>
            </a:fld>
            <a:endParaRPr lang="de-DE"/>
          </a:p>
        </p:txBody>
      </p:sp>
    </p:spTree>
    <p:extLst>
      <p:ext uri="{BB962C8B-B14F-4D97-AF65-F5344CB8AC3E}">
        <p14:creationId xmlns:p14="http://schemas.microsoft.com/office/powerpoint/2010/main" val="11519986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D21E68-6729-5699-5CB4-B020C0A98E56}"/>
              </a:ext>
            </a:extLst>
          </p:cNvPr>
          <p:cNvSpPr>
            <a:spLocks noGrp="1"/>
          </p:cNvSpPr>
          <p:nvPr>
            <p:ph type="title"/>
          </p:nvPr>
        </p:nvSpPr>
        <p:spPr>
          <a:xfrm>
            <a:off x="838200" y="-185375"/>
            <a:ext cx="10515600" cy="1058233"/>
          </a:xfrm>
        </p:spPr>
        <p:txBody>
          <a:bodyPr/>
          <a:lstStyle/>
          <a:p>
            <a:pPr algn="ctr"/>
            <a:r>
              <a:rPr lang="en-US" dirty="0">
                <a:solidFill>
                  <a:srgbClr val="000000"/>
                </a:solidFill>
              </a:rPr>
              <a:t>Objectives of Disability Data</a:t>
            </a:r>
            <a:endParaRPr lang="en-IN" dirty="0"/>
          </a:p>
        </p:txBody>
      </p:sp>
      <p:sp>
        <p:nvSpPr>
          <p:cNvPr id="4" name="Subtitle 2">
            <a:extLst>
              <a:ext uri="{FF2B5EF4-FFF2-40B4-BE49-F238E27FC236}">
                <a16:creationId xmlns:a16="http://schemas.microsoft.com/office/drawing/2014/main" id="{504B5534-7BB5-63A5-40F1-769BD1F7A419}"/>
              </a:ext>
            </a:extLst>
          </p:cNvPr>
          <p:cNvSpPr txBox="1">
            <a:spLocks/>
          </p:cNvSpPr>
          <p:nvPr/>
        </p:nvSpPr>
        <p:spPr>
          <a:xfrm>
            <a:off x="3048000" y="719077"/>
            <a:ext cx="6096000" cy="56005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en-US" sz="1800" b="1" i="0" u="none" strike="noStrike" kern="0" cap="none" spc="0" normalizeH="0" baseline="0" noProof="0" dirty="0">
                <a:ln>
                  <a:noFill/>
                </a:ln>
                <a:solidFill>
                  <a:srgbClr val="0070C0"/>
                </a:solidFill>
                <a:effectLst/>
                <a:uLnTx/>
                <a:uFillTx/>
                <a:latin typeface="Arial"/>
                <a:ea typeface="Arial"/>
                <a:cs typeface="Arial"/>
                <a:sym typeface="Arial"/>
              </a:rPr>
              <a:t>Chapter 4: Data and Information Management</a:t>
            </a:r>
            <a:endParaRPr kumimoji="0" lang="en-US" sz="1800" b="1" i="0" u="none" strike="noStrike" kern="0" cap="none" spc="0" normalizeH="0" baseline="0" noProof="0" dirty="0">
              <a:ln>
                <a:noFill/>
              </a:ln>
              <a:solidFill>
                <a:prstClr val="black"/>
              </a:solidFill>
              <a:effectLst/>
              <a:uLnTx/>
              <a:uFillTx/>
              <a:latin typeface="Arial"/>
              <a:ea typeface="Arial"/>
              <a:cs typeface="Arial"/>
              <a:sym typeface="Arial"/>
            </a:endParaRPr>
          </a:p>
        </p:txBody>
      </p:sp>
      <p:sp>
        <p:nvSpPr>
          <p:cNvPr id="7" name="Rechteck: abgerundete Ecken 6">
            <a:extLst>
              <a:ext uri="{FF2B5EF4-FFF2-40B4-BE49-F238E27FC236}">
                <a16:creationId xmlns:a16="http://schemas.microsoft.com/office/drawing/2014/main" id="{06CB8F1B-BE08-E6FC-DEB9-E436BFD24B38}"/>
              </a:ext>
            </a:extLst>
          </p:cNvPr>
          <p:cNvSpPr/>
          <p:nvPr/>
        </p:nvSpPr>
        <p:spPr>
          <a:xfrm>
            <a:off x="1190474" y="1203882"/>
            <a:ext cx="2114700" cy="2584499"/>
          </a:xfrm>
          <a:prstGeom prst="round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4000"/>
              </a:lnSpc>
            </a:pPr>
            <a:r>
              <a:rPr lang="en-IN" sz="1800" b="1" dirty="0">
                <a:solidFill>
                  <a:srgbClr val="1B1018"/>
                </a:solidFill>
                <a:latin typeface="Arial"/>
                <a:ea typeface="Arial"/>
                <a:cs typeface="Arial"/>
              </a:rPr>
              <a:t>Identify persons with disabilities </a:t>
            </a:r>
            <a:r>
              <a:rPr lang="en-IN" sz="1800" dirty="0">
                <a:solidFill>
                  <a:srgbClr val="1B1018"/>
                </a:solidFill>
                <a:latin typeface="Arial"/>
                <a:ea typeface="Arial"/>
                <a:cs typeface="Arial"/>
              </a:rPr>
              <a:t>and households with persons with disabilities</a:t>
            </a:r>
            <a:endParaRPr lang="en-IN" dirty="0">
              <a:solidFill>
                <a:srgbClr val="000000"/>
              </a:solidFill>
              <a:latin typeface="Arial"/>
              <a:ea typeface="Arial"/>
              <a:cs typeface="Arial"/>
            </a:endParaRPr>
          </a:p>
        </p:txBody>
      </p:sp>
      <p:sp>
        <p:nvSpPr>
          <p:cNvPr id="16" name="Rechteck: abgerundete Ecken 15">
            <a:extLst>
              <a:ext uri="{FF2B5EF4-FFF2-40B4-BE49-F238E27FC236}">
                <a16:creationId xmlns:a16="http://schemas.microsoft.com/office/drawing/2014/main" id="{12EAD5F2-204C-09F0-01AE-D95AE64C2533}"/>
              </a:ext>
            </a:extLst>
          </p:cNvPr>
          <p:cNvSpPr/>
          <p:nvPr/>
        </p:nvSpPr>
        <p:spPr>
          <a:xfrm>
            <a:off x="3828901" y="1163724"/>
            <a:ext cx="2114700" cy="2584499"/>
          </a:xfrm>
          <a:prstGeom prst="round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4000"/>
              </a:lnSpc>
            </a:pPr>
            <a:r>
              <a:rPr lang="en-IN" sz="1800" dirty="0">
                <a:solidFill>
                  <a:srgbClr val="000000"/>
                </a:solidFill>
                <a:latin typeface="Arial"/>
                <a:ea typeface="Arial"/>
                <a:cs typeface="Arial"/>
              </a:rPr>
              <a:t>Understand </a:t>
            </a:r>
            <a:r>
              <a:rPr lang="en-IN" sz="1800" b="1" dirty="0">
                <a:solidFill>
                  <a:srgbClr val="000000"/>
                </a:solidFill>
                <a:latin typeface="Arial"/>
                <a:ea typeface="Arial"/>
                <a:cs typeface="Arial"/>
              </a:rPr>
              <a:t>how crisis affects persons with disabilities</a:t>
            </a:r>
          </a:p>
        </p:txBody>
      </p:sp>
      <p:sp>
        <p:nvSpPr>
          <p:cNvPr id="18" name="Rechteck: abgerundete Ecken 17">
            <a:extLst>
              <a:ext uri="{FF2B5EF4-FFF2-40B4-BE49-F238E27FC236}">
                <a16:creationId xmlns:a16="http://schemas.microsoft.com/office/drawing/2014/main" id="{1A4C5888-02E4-27DB-0F90-4CD77CF1AFAC}"/>
              </a:ext>
            </a:extLst>
          </p:cNvPr>
          <p:cNvSpPr/>
          <p:nvPr/>
        </p:nvSpPr>
        <p:spPr>
          <a:xfrm>
            <a:off x="6476702" y="1163725"/>
            <a:ext cx="2114700" cy="2584499"/>
          </a:xfrm>
          <a:prstGeom prst="round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4000"/>
              </a:lnSpc>
            </a:pPr>
            <a:r>
              <a:rPr lang="en-US" sz="1800" dirty="0">
                <a:solidFill>
                  <a:srgbClr val="000000"/>
                </a:solidFill>
                <a:latin typeface="Arial"/>
                <a:ea typeface="Arial"/>
                <a:cs typeface="Arial"/>
              </a:rPr>
              <a:t>Identify </a:t>
            </a:r>
            <a:r>
              <a:rPr lang="en-US" sz="1800" b="1" dirty="0">
                <a:solidFill>
                  <a:srgbClr val="000000"/>
                </a:solidFill>
                <a:latin typeface="Arial"/>
                <a:ea typeface="Arial"/>
                <a:cs typeface="Arial"/>
              </a:rPr>
              <a:t>barriers and risks</a:t>
            </a:r>
          </a:p>
        </p:txBody>
      </p:sp>
      <p:sp>
        <p:nvSpPr>
          <p:cNvPr id="20" name="Rechteck: abgerundete Ecken 19">
            <a:extLst>
              <a:ext uri="{FF2B5EF4-FFF2-40B4-BE49-F238E27FC236}">
                <a16:creationId xmlns:a16="http://schemas.microsoft.com/office/drawing/2014/main" id="{7C76024D-02D7-E371-29DA-03D739150148}"/>
              </a:ext>
            </a:extLst>
          </p:cNvPr>
          <p:cNvSpPr/>
          <p:nvPr/>
        </p:nvSpPr>
        <p:spPr>
          <a:xfrm>
            <a:off x="9115425" y="1165782"/>
            <a:ext cx="2114700" cy="2584499"/>
          </a:xfrm>
          <a:prstGeom prst="round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4000"/>
              </a:lnSpc>
            </a:pPr>
            <a:r>
              <a:rPr lang="en-US" sz="1800" b="1" dirty="0">
                <a:solidFill>
                  <a:srgbClr val="000000"/>
                </a:solidFill>
                <a:latin typeface="Arial"/>
                <a:ea typeface="Arial"/>
                <a:cs typeface="Arial"/>
              </a:rPr>
              <a:t>Understand </a:t>
            </a:r>
            <a:r>
              <a:rPr lang="en-US" sz="1800" dirty="0">
                <a:solidFill>
                  <a:srgbClr val="000000"/>
                </a:solidFill>
                <a:latin typeface="Arial"/>
                <a:ea typeface="Arial"/>
                <a:cs typeface="Arial"/>
              </a:rPr>
              <a:t>needs and priorities</a:t>
            </a:r>
          </a:p>
        </p:txBody>
      </p:sp>
      <p:sp>
        <p:nvSpPr>
          <p:cNvPr id="10" name="Rechteck: abgerundete Ecken 9">
            <a:extLst>
              <a:ext uri="{FF2B5EF4-FFF2-40B4-BE49-F238E27FC236}">
                <a16:creationId xmlns:a16="http://schemas.microsoft.com/office/drawing/2014/main" id="{1A87D179-A4A7-9E5D-8C61-0A393B6669F5}"/>
              </a:ext>
            </a:extLst>
          </p:cNvPr>
          <p:cNvSpPr/>
          <p:nvPr/>
        </p:nvSpPr>
        <p:spPr>
          <a:xfrm>
            <a:off x="2247824" y="4022099"/>
            <a:ext cx="2114700" cy="2584499"/>
          </a:xfrm>
          <a:prstGeom prst="round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4000"/>
              </a:lnSpc>
            </a:pPr>
            <a:r>
              <a:rPr lang="en-IN" sz="1800" b="1" dirty="0">
                <a:solidFill>
                  <a:srgbClr val="000000"/>
                </a:solidFill>
                <a:latin typeface="Arial"/>
                <a:ea typeface="Arial"/>
                <a:cs typeface="Arial"/>
              </a:rPr>
              <a:t>Map capacities and resources  </a:t>
            </a:r>
            <a:r>
              <a:rPr lang="en-IN" sz="1800" dirty="0">
                <a:solidFill>
                  <a:srgbClr val="000000"/>
                </a:solidFill>
                <a:latin typeface="Arial"/>
                <a:ea typeface="Arial"/>
                <a:cs typeface="Arial"/>
              </a:rPr>
              <a:t>related to disability inclusion</a:t>
            </a:r>
          </a:p>
        </p:txBody>
      </p:sp>
      <p:sp>
        <p:nvSpPr>
          <p:cNvPr id="12" name="Rechteck: abgerundete Ecken 11">
            <a:extLst>
              <a:ext uri="{FF2B5EF4-FFF2-40B4-BE49-F238E27FC236}">
                <a16:creationId xmlns:a16="http://schemas.microsoft.com/office/drawing/2014/main" id="{0CF5926A-2113-1029-099E-6B1A18BE8675}"/>
              </a:ext>
            </a:extLst>
          </p:cNvPr>
          <p:cNvSpPr/>
          <p:nvPr/>
        </p:nvSpPr>
        <p:spPr>
          <a:xfrm>
            <a:off x="4886251" y="4022100"/>
            <a:ext cx="2114700" cy="2584499"/>
          </a:xfrm>
          <a:prstGeom prst="round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lnSpc>
                <a:spcPct val="114000"/>
              </a:lnSpc>
              <a:buSzPts val="2000"/>
            </a:pPr>
            <a:r>
              <a:rPr lang="en-IN" sz="1800" b="1" dirty="0">
                <a:solidFill>
                  <a:srgbClr val="000000"/>
                </a:solidFill>
                <a:latin typeface="Arial"/>
                <a:ea typeface="Arial"/>
                <a:cs typeface="Arial"/>
              </a:rPr>
              <a:t>Monitor and measure access </a:t>
            </a:r>
            <a:r>
              <a:rPr lang="en-IN" sz="1800" dirty="0">
                <a:solidFill>
                  <a:srgbClr val="000000"/>
                </a:solidFill>
                <a:latin typeface="Arial"/>
                <a:ea typeface="Arial"/>
                <a:cs typeface="Arial"/>
              </a:rPr>
              <a:t>to</a:t>
            </a:r>
            <a:r>
              <a:rPr lang="en-IN" sz="1800" b="1" dirty="0">
                <a:solidFill>
                  <a:srgbClr val="000000"/>
                </a:solidFill>
                <a:latin typeface="Arial"/>
                <a:ea typeface="Arial"/>
                <a:cs typeface="Arial"/>
              </a:rPr>
              <a:t> and impact </a:t>
            </a:r>
            <a:r>
              <a:rPr lang="en-IN" sz="1800" dirty="0">
                <a:solidFill>
                  <a:srgbClr val="000000"/>
                </a:solidFill>
                <a:latin typeface="Arial"/>
                <a:ea typeface="Arial"/>
                <a:cs typeface="Arial"/>
              </a:rPr>
              <a:t>of services, programmes, infrastructures</a:t>
            </a:r>
          </a:p>
        </p:txBody>
      </p:sp>
      <p:sp>
        <p:nvSpPr>
          <p:cNvPr id="14" name="Rechteck: abgerundete Ecken 13">
            <a:extLst>
              <a:ext uri="{FF2B5EF4-FFF2-40B4-BE49-F238E27FC236}">
                <a16:creationId xmlns:a16="http://schemas.microsoft.com/office/drawing/2014/main" id="{35E2DC34-AA36-BAE7-8CBF-1E56C90D4BBA}"/>
              </a:ext>
            </a:extLst>
          </p:cNvPr>
          <p:cNvSpPr/>
          <p:nvPr/>
        </p:nvSpPr>
        <p:spPr>
          <a:xfrm>
            <a:off x="7724775" y="4022100"/>
            <a:ext cx="2114700" cy="2584499"/>
          </a:xfrm>
          <a:prstGeom prst="round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4000"/>
              </a:lnSpc>
            </a:pPr>
            <a:r>
              <a:rPr lang="en-IN" sz="1800" b="1" dirty="0">
                <a:solidFill>
                  <a:srgbClr val="000000"/>
                </a:solidFill>
                <a:latin typeface="Arial"/>
                <a:ea typeface="Arial"/>
                <a:cs typeface="Arial"/>
              </a:rPr>
              <a:t>Provide evidence </a:t>
            </a:r>
            <a:r>
              <a:rPr lang="en-IN" sz="1800" dirty="0">
                <a:solidFill>
                  <a:srgbClr val="000000"/>
                </a:solidFill>
                <a:latin typeface="Arial"/>
                <a:ea typeface="Arial"/>
                <a:cs typeface="Arial"/>
              </a:rPr>
              <a:t>for advocacy and resource mobilisation</a:t>
            </a:r>
          </a:p>
        </p:txBody>
      </p:sp>
      <p:sp>
        <p:nvSpPr>
          <p:cNvPr id="21" name="Foliennummernplatzhalter 20">
            <a:extLst>
              <a:ext uri="{FF2B5EF4-FFF2-40B4-BE49-F238E27FC236}">
                <a16:creationId xmlns:a16="http://schemas.microsoft.com/office/drawing/2014/main" id="{E58D0B20-F962-6353-2BD1-177EDF24B014}"/>
              </a:ext>
            </a:extLst>
          </p:cNvPr>
          <p:cNvSpPr>
            <a:spLocks noGrp="1"/>
          </p:cNvSpPr>
          <p:nvPr>
            <p:ph type="sldNum" sz="quarter" idx="12"/>
          </p:nvPr>
        </p:nvSpPr>
        <p:spPr/>
        <p:txBody>
          <a:bodyPr/>
          <a:lstStyle/>
          <a:p>
            <a:fld id="{FBC7A862-7147-4493-B488-4E46DC49905D}" type="slidenum">
              <a:rPr lang="de-DE" smtClean="0"/>
              <a:t>46</a:t>
            </a:fld>
            <a:endParaRPr lang="de-DE"/>
          </a:p>
        </p:txBody>
      </p:sp>
    </p:spTree>
    <p:extLst>
      <p:ext uri="{BB962C8B-B14F-4D97-AF65-F5344CB8AC3E}">
        <p14:creationId xmlns:p14="http://schemas.microsoft.com/office/powerpoint/2010/main" val="39999543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3D8CD3E-FE0B-0ADD-2AEF-97BB00394AF0}"/>
              </a:ext>
            </a:extLst>
          </p:cNvPr>
          <p:cNvSpPr>
            <a:spLocks noGrp="1"/>
          </p:cNvSpPr>
          <p:nvPr>
            <p:ph type="title"/>
          </p:nvPr>
        </p:nvSpPr>
        <p:spPr/>
        <p:txBody>
          <a:bodyPr/>
          <a:lstStyle/>
          <a:p>
            <a:r>
              <a:rPr lang="en-US" dirty="0">
                <a:solidFill>
                  <a:srgbClr val="000000"/>
                </a:solidFill>
              </a:rPr>
              <a:t>What data do we need?</a:t>
            </a:r>
            <a:endParaRPr lang="en-IN" dirty="0"/>
          </a:p>
        </p:txBody>
      </p:sp>
      <p:sp>
        <p:nvSpPr>
          <p:cNvPr id="3" name="Inhaltsplatzhalter 2">
            <a:extLst>
              <a:ext uri="{FF2B5EF4-FFF2-40B4-BE49-F238E27FC236}">
                <a16:creationId xmlns:a16="http://schemas.microsoft.com/office/drawing/2014/main" id="{03CCE3CF-AF2D-16B4-AEEA-DDD29724A3DE}"/>
              </a:ext>
            </a:extLst>
          </p:cNvPr>
          <p:cNvSpPr>
            <a:spLocks noGrp="1"/>
          </p:cNvSpPr>
          <p:nvPr>
            <p:ph idx="1"/>
          </p:nvPr>
        </p:nvSpPr>
        <p:spPr>
          <a:xfrm>
            <a:off x="838200" y="1578634"/>
            <a:ext cx="7077075" cy="4598329"/>
          </a:xfrm>
        </p:spPr>
        <p:txBody>
          <a:bodyPr/>
          <a:lstStyle/>
          <a:p>
            <a:pPr marL="0" lvl="0" indent="0">
              <a:lnSpc>
                <a:spcPct val="110000"/>
              </a:lnSpc>
              <a:spcBef>
                <a:spcPts val="0"/>
              </a:spcBef>
              <a:buClr>
                <a:schemeClr val="dk1"/>
              </a:buClr>
              <a:buSzPts val="2000"/>
              <a:buNone/>
            </a:pPr>
            <a:r>
              <a:rPr lang="en-IN" b="1" dirty="0">
                <a:solidFill>
                  <a:schemeClr val="dk1"/>
                </a:solidFill>
                <a:latin typeface="Arial"/>
                <a:ea typeface="Arial"/>
                <a:cs typeface="Arial"/>
                <a:sym typeface="Arial"/>
              </a:rPr>
              <a:t>Data to determine…</a:t>
            </a:r>
          </a:p>
          <a:p>
            <a:pPr marL="393700" indent="-342900">
              <a:lnSpc>
                <a:spcPct val="115000"/>
              </a:lnSpc>
              <a:spcBef>
                <a:spcPts val="600"/>
              </a:spcBef>
              <a:spcAft>
                <a:spcPts val="600"/>
              </a:spcAft>
              <a:buClr>
                <a:schemeClr val="dk1"/>
              </a:buClr>
              <a:buSzPts val="2800"/>
            </a:pPr>
            <a:r>
              <a:rPr lang="en-IN" sz="2400" dirty="0">
                <a:solidFill>
                  <a:schemeClr val="dk1"/>
                </a:solidFill>
                <a:latin typeface="Arial"/>
                <a:ea typeface="Arial"/>
                <a:cs typeface="Arial"/>
                <a:sym typeface="Arial"/>
              </a:rPr>
              <a:t>What are the priorities of persons with disabilities?</a:t>
            </a:r>
            <a:endParaRPr lang="en-IN" sz="2400" dirty="0">
              <a:solidFill>
                <a:schemeClr val="dk1"/>
              </a:solidFill>
            </a:endParaRPr>
          </a:p>
          <a:p>
            <a:pPr marL="393700" indent="-342900">
              <a:lnSpc>
                <a:spcPct val="115000"/>
              </a:lnSpc>
              <a:spcBef>
                <a:spcPts val="600"/>
              </a:spcBef>
              <a:spcAft>
                <a:spcPts val="600"/>
              </a:spcAft>
              <a:buClr>
                <a:schemeClr val="dk1"/>
              </a:buClr>
              <a:buSzPts val="2800"/>
            </a:pPr>
            <a:r>
              <a:rPr lang="en-IN" sz="2400" dirty="0">
                <a:solidFill>
                  <a:schemeClr val="dk1"/>
                </a:solidFill>
                <a:latin typeface="Arial"/>
                <a:ea typeface="Arial"/>
                <a:cs typeface="Arial"/>
                <a:sym typeface="Arial"/>
              </a:rPr>
              <a:t>What risks do persons with disabilities face?</a:t>
            </a:r>
          </a:p>
          <a:p>
            <a:pPr marL="393700" indent="-342900">
              <a:lnSpc>
                <a:spcPct val="115000"/>
              </a:lnSpc>
              <a:spcBef>
                <a:spcPts val="600"/>
              </a:spcBef>
              <a:spcAft>
                <a:spcPts val="600"/>
              </a:spcAft>
              <a:buClr>
                <a:schemeClr val="dk1"/>
              </a:buClr>
              <a:buSzPts val="2800"/>
            </a:pPr>
            <a:r>
              <a:rPr lang="en-IN" sz="2400" dirty="0">
                <a:solidFill>
                  <a:schemeClr val="dk1"/>
                </a:solidFill>
                <a:latin typeface="Arial"/>
                <a:ea typeface="Arial"/>
                <a:cs typeface="Arial"/>
                <a:sym typeface="Arial"/>
              </a:rPr>
              <a:t>Who is at heightened risk?</a:t>
            </a:r>
          </a:p>
          <a:p>
            <a:pPr marL="393700" indent="-342900">
              <a:lnSpc>
                <a:spcPct val="115000"/>
              </a:lnSpc>
              <a:spcBef>
                <a:spcPts val="600"/>
              </a:spcBef>
              <a:spcAft>
                <a:spcPts val="600"/>
              </a:spcAft>
              <a:buClr>
                <a:schemeClr val="dk1"/>
              </a:buClr>
              <a:buSzPts val="2800"/>
            </a:pPr>
            <a:r>
              <a:rPr lang="en-IN" sz="2400" dirty="0">
                <a:solidFill>
                  <a:schemeClr val="dk1"/>
                </a:solidFill>
                <a:latin typeface="Arial"/>
                <a:ea typeface="Arial"/>
                <a:cs typeface="Arial"/>
                <a:sym typeface="Arial"/>
              </a:rPr>
              <a:t>What barriers are experienced by persons with disabilities?</a:t>
            </a:r>
          </a:p>
        </p:txBody>
      </p:sp>
      <p:pic>
        <p:nvPicPr>
          <p:cNvPr id="6" name="Grafik 5" descr="Cover page of a guidance document on disability-inclusive food security data collection. The document title is ‘How-to Note: Read before using the Guidance: How to adapt food security data collection to be more disability-inclusive,’ dated March 2024. A large illustration shows a humanitarian assistance setting with people interacting around a distribution site, including accessibility features and multiple methods of communication. The lower section introduces the guidance and explains that it supports humanitarian organizations in adapting food security data collection to better include persons with disabilities. The document references the IASC Guidelines on Inclusion of Persons with Disabilities in Humanitarian Action and provides practical steps for reviewing questionnaires, adapting data collection tools and processes, and making food assistance programmes more inclusive.">
            <a:extLst>
              <a:ext uri="{FF2B5EF4-FFF2-40B4-BE49-F238E27FC236}">
                <a16:creationId xmlns:a16="http://schemas.microsoft.com/office/drawing/2014/main" id="{E14254C8-A3DC-A808-E24E-6B0C25A506D5}"/>
              </a:ext>
            </a:extLst>
          </p:cNvPr>
          <p:cNvPicPr>
            <a:picLocks noChangeAspect="1"/>
          </p:cNvPicPr>
          <p:nvPr/>
        </p:nvPicPr>
        <p:blipFill>
          <a:blip r:embed="rId3"/>
          <a:stretch>
            <a:fillRect/>
          </a:stretch>
        </p:blipFill>
        <p:spPr>
          <a:xfrm>
            <a:off x="8034119" y="1285576"/>
            <a:ext cx="3134162" cy="4286848"/>
          </a:xfrm>
          <a:prstGeom prst="rect">
            <a:avLst/>
          </a:prstGeom>
        </p:spPr>
      </p:pic>
      <p:sp>
        <p:nvSpPr>
          <p:cNvPr id="8" name="Textfeld 7">
            <a:extLst>
              <a:ext uri="{FF2B5EF4-FFF2-40B4-BE49-F238E27FC236}">
                <a16:creationId xmlns:a16="http://schemas.microsoft.com/office/drawing/2014/main" id="{102D6BE3-C242-29E8-EB7C-C45645E4A9E6}"/>
              </a:ext>
            </a:extLst>
          </p:cNvPr>
          <p:cNvSpPr txBox="1"/>
          <p:nvPr/>
        </p:nvSpPr>
        <p:spPr>
          <a:xfrm>
            <a:off x="8044081" y="5572424"/>
            <a:ext cx="3124200" cy="1015663"/>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1200"/>
              <a:buFont typeface="Arial"/>
              <a:buNone/>
            </a:pPr>
            <a:r>
              <a:rPr lang="en-IN" sz="1200" b="0" i="0" u="none" strike="noStrike" cap="none" dirty="0">
                <a:solidFill>
                  <a:schemeClr val="dk1"/>
                </a:solidFill>
                <a:latin typeface="Arial"/>
                <a:ea typeface="Arial"/>
                <a:cs typeface="Arial"/>
                <a:sym typeface="Arial"/>
              </a:rPr>
              <a:t>HI’s </a:t>
            </a:r>
            <a:r>
              <a:rPr lang="en-IN" sz="1200" b="0" i="1" u="none" strike="noStrike" cap="none" dirty="0">
                <a:solidFill>
                  <a:schemeClr val="dk1"/>
                </a:solidFill>
                <a:latin typeface="Arial"/>
                <a:ea typeface="Arial"/>
                <a:cs typeface="Arial"/>
                <a:sym typeface="Arial"/>
              </a:rPr>
              <a:t>Guidance for Adapting Food Security Data Collection to be More Disability Inclusive</a:t>
            </a:r>
            <a:r>
              <a:rPr lang="en-IN" sz="1200" b="0" i="0" u="none" strike="noStrike" cap="none" dirty="0">
                <a:solidFill>
                  <a:schemeClr val="dk1"/>
                </a:solidFill>
                <a:latin typeface="Arial"/>
                <a:ea typeface="Arial"/>
                <a:cs typeface="Arial"/>
                <a:sym typeface="Arial"/>
              </a:rPr>
              <a:t> is a practical tool to support  collecting and disaggregating data for inclusive Food Security responses.</a:t>
            </a:r>
          </a:p>
        </p:txBody>
      </p:sp>
      <p:sp>
        <p:nvSpPr>
          <p:cNvPr id="9" name="Foliennummernplatzhalter 8">
            <a:extLst>
              <a:ext uri="{FF2B5EF4-FFF2-40B4-BE49-F238E27FC236}">
                <a16:creationId xmlns:a16="http://schemas.microsoft.com/office/drawing/2014/main" id="{79F43262-2127-BF74-B2A8-33549FA46888}"/>
              </a:ext>
            </a:extLst>
          </p:cNvPr>
          <p:cNvSpPr>
            <a:spLocks noGrp="1"/>
          </p:cNvSpPr>
          <p:nvPr>
            <p:ph type="sldNum" sz="quarter" idx="12"/>
          </p:nvPr>
        </p:nvSpPr>
        <p:spPr/>
        <p:txBody>
          <a:bodyPr/>
          <a:lstStyle/>
          <a:p>
            <a:fld id="{FBC7A862-7147-4493-B488-4E46DC49905D}" type="slidenum">
              <a:rPr lang="de-DE" smtClean="0"/>
              <a:t>47</a:t>
            </a:fld>
            <a:endParaRPr lang="de-DE"/>
          </a:p>
        </p:txBody>
      </p:sp>
    </p:spTree>
    <p:extLst>
      <p:ext uri="{BB962C8B-B14F-4D97-AF65-F5344CB8AC3E}">
        <p14:creationId xmlns:p14="http://schemas.microsoft.com/office/powerpoint/2010/main" val="13988442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7B14E6-032E-DC15-8919-F4A6A9BE884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9655942-061A-5548-F907-3AE7D4AF7039}"/>
              </a:ext>
            </a:extLst>
          </p:cNvPr>
          <p:cNvSpPr>
            <a:spLocks noGrp="1"/>
          </p:cNvSpPr>
          <p:nvPr>
            <p:ph type="title"/>
          </p:nvPr>
        </p:nvSpPr>
        <p:spPr>
          <a:xfrm>
            <a:off x="603504" y="136523"/>
            <a:ext cx="11393424" cy="1286835"/>
          </a:xfrm>
        </p:spPr>
        <p:txBody>
          <a:bodyPr>
            <a:normAutofit/>
          </a:bodyPr>
          <a:lstStyle/>
          <a:p>
            <a:pPr lvl="0" algn="ctr">
              <a:spcBef>
                <a:spcPts val="0"/>
              </a:spcBef>
              <a:buSzPts val="3600"/>
            </a:pPr>
            <a:r>
              <a:rPr lang="en-IN" sz="2800" dirty="0">
                <a:solidFill>
                  <a:srgbClr val="000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8"/>
                  </a:ext>
                </a:extLst>
              </a:rPr>
              <a:t>Applying Disability-Inclusive Data </a:t>
            </a:r>
            <a:br>
              <a:rPr lang="en-IN" sz="2800" dirty="0">
                <a:solidFill>
                  <a:srgbClr val="000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9"/>
                  </a:ext>
                </a:extLst>
              </a:rPr>
            </a:br>
            <a:r>
              <a:rPr lang="en-IN" sz="2800" dirty="0">
                <a:solidFill>
                  <a:srgbClr val="000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10"/>
                  </a:ext>
                </a:extLst>
              </a:rPr>
              <a:t>in Food Security</a:t>
            </a:r>
            <a:endParaRPr lang="en-IN" sz="2800" dirty="0">
              <a:latin typeface="Arial"/>
              <a:ea typeface="Arial"/>
              <a:cs typeface="Arial"/>
              <a:sym typeface="Arial"/>
            </a:endParaRPr>
          </a:p>
        </p:txBody>
      </p:sp>
      <p:pic>
        <p:nvPicPr>
          <p:cNvPr id="7" name="Grafik 6">
            <a:extLst>
              <a:ext uri="{FF2B5EF4-FFF2-40B4-BE49-F238E27FC236}">
                <a16:creationId xmlns:a16="http://schemas.microsoft.com/office/drawing/2014/main" id="{B0F9FE84-6026-A1E7-071F-F98ED611C4D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520835" y="136525"/>
            <a:ext cx="1409897" cy="1552792"/>
          </a:xfrm>
          <a:prstGeom prst="rect">
            <a:avLst/>
          </a:prstGeom>
        </p:spPr>
      </p:pic>
      <p:sp>
        <p:nvSpPr>
          <p:cNvPr id="9" name="Textfeld 8">
            <a:extLst>
              <a:ext uri="{FF2B5EF4-FFF2-40B4-BE49-F238E27FC236}">
                <a16:creationId xmlns:a16="http://schemas.microsoft.com/office/drawing/2014/main" id="{00CAB194-E2A1-4AA2-263C-BFEE838FC297}"/>
              </a:ext>
            </a:extLst>
          </p:cNvPr>
          <p:cNvSpPr txBox="1"/>
          <p:nvPr/>
        </p:nvSpPr>
        <p:spPr>
          <a:xfrm>
            <a:off x="838200" y="1696979"/>
            <a:ext cx="10381488" cy="1938992"/>
          </a:xfrm>
          <a:prstGeom prst="rect">
            <a:avLst/>
          </a:prstGeom>
          <a:noFill/>
          <a:ln>
            <a:noFill/>
          </a:ln>
        </p:spPr>
        <p:txBody>
          <a:bodyPr wrap="square">
            <a:spAutoFit/>
          </a:bodyPr>
          <a:lstStyle/>
          <a:p>
            <a:pPr lvl="0">
              <a:buSzPts val="3200"/>
            </a:pPr>
            <a:r>
              <a:rPr lang="en-IN" sz="2400" b="1" dirty="0">
                <a:solidFill>
                  <a:schemeClr val="dk1"/>
                </a:solidFill>
              </a:rPr>
              <a:t>Scenario: </a:t>
            </a:r>
            <a:endParaRPr lang="en-IN" sz="2400" dirty="0">
              <a:solidFill>
                <a:schemeClr val="dk1"/>
              </a:solidFill>
            </a:endParaRPr>
          </a:p>
          <a:p>
            <a:pPr lvl="0">
              <a:buClr>
                <a:schemeClr val="dk1"/>
              </a:buClr>
              <a:buSzPts val="1100"/>
            </a:pPr>
            <a:r>
              <a:rPr lang="en-IN" sz="2400" dirty="0">
                <a:solidFill>
                  <a:schemeClr val="dk1"/>
                </a:solidFill>
              </a:rPr>
              <a:t>You are designing a rapid food security response in an emergency setting. You will rely on an assessment tool to gather data. You want to ensure persons with disabilities are not excluded, but time and resources are limited.</a:t>
            </a:r>
            <a:endParaRPr lang="en-IN" sz="2400" dirty="0">
              <a:solidFill>
                <a:srgbClr val="0077C8"/>
              </a:solidFill>
            </a:endParaRPr>
          </a:p>
        </p:txBody>
      </p:sp>
      <p:sp>
        <p:nvSpPr>
          <p:cNvPr id="10" name="Rechteck: diagonal liegende Ecken abgeschnitten 9">
            <a:extLst>
              <a:ext uri="{FF2B5EF4-FFF2-40B4-BE49-F238E27FC236}">
                <a16:creationId xmlns:a16="http://schemas.microsoft.com/office/drawing/2014/main" id="{E3C83706-EE58-AC4D-C979-F9C827A154E6}"/>
              </a:ext>
            </a:extLst>
          </p:cNvPr>
          <p:cNvSpPr/>
          <p:nvPr/>
        </p:nvSpPr>
        <p:spPr>
          <a:xfrm>
            <a:off x="772004" y="3909592"/>
            <a:ext cx="5257800" cy="2129009"/>
          </a:xfrm>
          <a:prstGeom prst="snip2DiagRect">
            <a:avLst/>
          </a:prstGeom>
          <a:solidFill>
            <a:schemeClr val="bg1"/>
          </a:solid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nSpc>
                <a:spcPct val="115000"/>
              </a:lnSpc>
              <a:buSzPts val="2200"/>
            </a:pPr>
            <a:r>
              <a:rPr lang="en-IN" sz="2400" dirty="0">
                <a:solidFill>
                  <a:schemeClr val="dk1"/>
                </a:solidFill>
                <a:latin typeface="Arial"/>
                <a:ea typeface="Arial"/>
                <a:cs typeface="Arial"/>
              </a:rPr>
              <a:t>What information is missing? Identify one key information gap related to persons with disabilities</a:t>
            </a:r>
          </a:p>
        </p:txBody>
      </p:sp>
      <p:sp>
        <p:nvSpPr>
          <p:cNvPr id="11" name="Rechteck: diagonal liegende Ecken abgeschnitten 10">
            <a:extLst>
              <a:ext uri="{FF2B5EF4-FFF2-40B4-BE49-F238E27FC236}">
                <a16:creationId xmlns:a16="http://schemas.microsoft.com/office/drawing/2014/main" id="{FF58DE35-7A35-9A06-EA7F-EBCB7AB8A679}"/>
              </a:ext>
            </a:extLst>
          </p:cNvPr>
          <p:cNvSpPr/>
          <p:nvPr/>
        </p:nvSpPr>
        <p:spPr>
          <a:xfrm>
            <a:off x="6351368" y="3909591"/>
            <a:ext cx="5579364" cy="2129009"/>
          </a:xfrm>
          <a:prstGeom prst="snip2DiagRect">
            <a:avLst/>
          </a:prstGeom>
          <a:solidFill>
            <a:schemeClr val="bg1"/>
          </a:solidFill>
          <a:ln w="28575">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nSpc>
                <a:spcPct val="115000"/>
              </a:lnSpc>
              <a:buSzPts val="1800"/>
            </a:pPr>
            <a:r>
              <a:rPr lang="en-IN" sz="2400" dirty="0">
                <a:solidFill>
                  <a:schemeClr val="dk1"/>
                </a:solidFill>
                <a:latin typeface="Arial"/>
                <a:ea typeface="Arial"/>
                <a:cs typeface="Arial"/>
              </a:rPr>
              <a:t>How would you adapt the tool? Using the FG2A guidance logic, identify one simple adaptation you could make.</a:t>
            </a:r>
          </a:p>
        </p:txBody>
      </p:sp>
      <p:sp>
        <p:nvSpPr>
          <p:cNvPr id="3" name="Foliennummernplatzhalter 2">
            <a:extLst>
              <a:ext uri="{FF2B5EF4-FFF2-40B4-BE49-F238E27FC236}">
                <a16:creationId xmlns:a16="http://schemas.microsoft.com/office/drawing/2014/main" id="{2B1F9FB4-D91D-9BC9-3F2A-330417EE358D}"/>
              </a:ext>
            </a:extLst>
          </p:cNvPr>
          <p:cNvSpPr>
            <a:spLocks noGrp="1"/>
          </p:cNvSpPr>
          <p:nvPr>
            <p:ph type="sldNum" sz="quarter" idx="12"/>
          </p:nvPr>
        </p:nvSpPr>
        <p:spPr/>
        <p:txBody>
          <a:bodyPr/>
          <a:lstStyle/>
          <a:p>
            <a:fld id="{FBC7A862-7147-4493-B488-4E46DC49905D}" type="slidenum">
              <a:rPr lang="de-DE" smtClean="0"/>
              <a:t>48</a:t>
            </a:fld>
            <a:endParaRPr lang="de-DE"/>
          </a:p>
        </p:txBody>
      </p:sp>
    </p:spTree>
    <p:extLst>
      <p:ext uri="{BB962C8B-B14F-4D97-AF65-F5344CB8AC3E}">
        <p14:creationId xmlns:p14="http://schemas.microsoft.com/office/powerpoint/2010/main" val="146436286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686B4D-0CB5-D59E-97B3-154A4603490E}"/>
              </a:ext>
            </a:extLst>
          </p:cNvPr>
          <p:cNvSpPr>
            <a:spLocks noGrp="1"/>
          </p:cNvSpPr>
          <p:nvPr>
            <p:ph type="title"/>
          </p:nvPr>
        </p:nvSpPr>
        <p:spPr>
          <a:xfrm>
            <a:off x="838200" y="236338"/>
            <a:ext cx="10515600" cy="1058233"/>
          </a:xfrm>
        </p:spPr>
        <p:txBody>
          <a:bodyPr>
            <a:normAutofit fontScale="90000"/>
          </a:bodyPr>
          <a:lstStyle/>
          <a:p>
            <a:pPr lvl="0" algn="ctr">
              <a:lnSpc>
                <a:spcPct val="100000"/>
              </a:lnSpc>
              <a:spcBef>
                <a:spcPts val="0"/>
              </a:spcBef>
            </a:pPr>
            <a:r>
              <a:rPr lang="en-IN" dirty="0">
                <a:solidFill>
                  <a:srgbClr val="000000"/>
                </a:solidFill>
              </a:rPr>
              <a:t>Tool for Collecting Prevalence and </a:t>
            </a:r>
            <a:br>
              <a:rPr lang="en-IN" dirty="0">
                <a:solidFill>
                  <a:srgbClr val="000000"/>
                </a:solidFill>
              </a:rPr>
            </a:br>
            <a:r>
              <a:rPr lang="en-IN" dirty="0">
                <a:solidFill>
                  <a:srgbClr val="000000"/>
                </a:solidFill>
              </a:rPr>
              <a:t>Disaggregating Disability Data</a:t>
            </a:r>
            <a:endParaRPr lang="en-IN" dirty="0"/>
          </a:p>
        </p:txBody>
      </p:sp>
      <p:sp>
        <p:nvSpPr>
          <p:cNvPr id="5" name="Subtitle 2">
            <a:extLst>
              <a:ext uri="{FF2B5EF4-FFF2-40B4-BE49-F238E27FC236}">
                <a16:creationId xmlns:a16="http://schemas.microsoft.com/office/drawing/2014/main" id="{E4AB5B9E-4055-1264-0B78-84ABE49EAA94}"/>
              </a:ext>
            </a:extLst>
          </p:cNvPr>
          <p:cNvSpPr txBox="1">
            <a:spLocks/>
          </p:cNvSpPr>
          <p:nvPr/>
        </p:nvSpPr>
        <p:spPr>
          <a:xfrm>
            <a:off x="964576" y="1574650"/>
            <a:ext cx="7157695" cy="56005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
                <a:srgbClr val="000000"/>
              </a:buClr>
              <a:buSzPts val="2400"/>
              <a:buFont typeface="Arial" panose="020B0604020202020204" pitchFamily="34" charset="0"/>
              <a:buNone/>
              <a:tabLst/>
              <a:defRPr/>
            </a:pPr>
            <a:r>
              <a:rPr kumimoji="0" lang="en-IN" sz="2400" b="1" i="0" u="none" strike="noStrike" kern="1200" cap="none" spc="0" normalizeH="0" baseline="0" noProof="0" dirty="0">
                <a:ln>
                  <a:noFill/>
                </a:ln>
                <a:solidFill>
                  <a:prstClr val="black"/>
                </a:solidFill>
                <a:effectLst/>
                <a:uLnTx/>
                <a:uFillTx/>
                <a:latin typeface="Arial"/>
                <a:ea typeface="Arial"/>
                <a:cs typeface="Arial"/>
                <a:sym typeface="Arial"/>
              </a:rPr>
              <a:t>Washington Group Questionnaire – Short Set</a:t>
            </a:r>
            <a:endParaRPr kumimoji="0" lang="en-IN" sz="2400" b="0" i="0" u="none" strike="noStrike" kern="1200" cap="none" spc="0" normalizeH="0" baseline="0" noProof="0" dirty="0">
              <a:ln>
                <a:noFill/>
              </a:ln>
              <a:solidFill>
                <a:srgbClr val="000000"/>
              </a:solidFill>
              <a:effectLst/>
              <a:uLnTx/>
              <a:uFillTx/>
              <a:latin typeface="Arial"/>
              <a:ea typeface="Arial"/>
              <a:cs typeface="Arial"/>
              <a:sym typeface="Arial"/>
            </a:endParaRPr>
          </a:p>
        </p:txBody>
      </p:sp>
      <p:pic>
        <p:nvPicPr>
          <p:cNvPr id="8" name="Grafik 7" descr="Infographic presenting the six questions from the Washington Group Short Set for identifying functional difficulties. Six icons represent different domains of functioning: vision, hearing, mobility, cognition, self-care, and communication. Each icon is paired with the screening question: &#10;1. Do you have difficulty seeing, even if wearing glasses?&#10;2. Do you have difficulty hearing, even if using a hearing aid?&#10;3. Do you have difficulty walking or climbing stairs?&#10;4. Do you have difficulty remembering or concentrating?&#10;5. Do you have difficulty (with self-care such as) washing all over or dressing?&#10;6. Using your usual language, do you have difficulty communicating, for example understanding or being understood?">
            <a:extLst>
              <a:ext uri="{FF2B5EF4-FFF2-40B4-BE49-F238E27FC236}">
                <a16:creationId xmlns:a16="http://schemas.microsoft.com/office/drawing/2014/main" id="{C46C54AF-1452-265D-F6E8-AE896D9E87FD}"/>
              </a:ext>
            </a:extLst>
          </p:cNvPr>
          <p:cNvPicPr>
            <a:picLocks noChangeAspect="1"/>
          </p:cNvPicPr>
          <p:nvPr/>
        </p:nvPicPr>
        <p:blipFill>
          <a:blip r:embed="rId3"/>
          <a:stretch>
            <a:fillRect/>
          </a:stretch>
        </p:blipFill>
        <p:spPr>
          <a:xfrm>
            <a:off x="838200" y="2134709"/>
            <a:ext cx="7433138" cy="3551388"/>
          </a:xfrm>
          <a:prstGeom prst="rect">
            <a:avLst/>
          </a:prstGeom>
        </p:spPr>
      </p:pic>
      <p:sp>
        <p:nvSpPr>
          <p:cNvPr id="6" name="Textfeld 5">
            <a:extLst>
              <a:ext uri="{FF2B5EF4-FFF2-40B4-BE49-F238E27FC236}">
                <a16:creationId xmlns:a16="http://schemas.microsoft.com/office/drawing/2014/main" id="{7C0DFB19-E9D3-DD84-CF30-12AB9E2E223B}"/>
              </a:ext>
            </a:extLst>
          </p:cNvPr>
          <p:cNvSpPr txBox="1"/>
          <p:nvPr/>
        </p:nvSpPr>
        <p:spPr>
          <a:xfrm>
            <a:off x="8325635" y="2861962"/>
            <a:ext cx="3866365" cy="2125134"/>
          </a:xfrm>
          <a:prstGeom prst="rect">
            <a:avLst/>
          </a:prstGeom>
          <a:noFill/>
        </p:spPr>
        <p:txBody>
          <a:bodyPr wrap="square">
            <a:spAutoFit/>
          </a:bodyPr>
          <a:lstStyle/>
          <a:p>
            <a:pPr marL="268287" lvl="0" indent="0" algn="l" rtl="0">
              <a:lnSpc>
                <a:spcPct val="114000"/>
              </a:lnSpc>
              <a:spcAft>
                <a:spcPts val="600"/>
              </a:spcAft>
              <a:buClr>
                <a:schemeClr val="dk1"/>
              </a:buClr>
              <a:buSzPts val="1850"/>
              <a:buNone/>
            </a:pPr>
            <a:r>
              <a:rPr lang="en-IN" sz="2000" b="1" u="sng" dirty="0"/>
              <a:t>Answer options:</a:t>
            </a:r>
          </a:p>
          <a:p>
            <a:pPr marL="725487" lvl="0" indent="-457200" algn="l" rtl="0">
              <a:lnSpc>
                <a:spcPct val="114000"/>
              </a:lnSpc>
              <a:spcAft>
                <a:spcPts val="600"/>
              </a:spcAft>
              <a:buClr>
                <a:schemeClr val="dk1"/>
              </a:buClr>
              <a:buSzPts val="1850"/>
              <a:buFont typeface="+mj-lt"/>
              <a:buAutoNum type="alphaLcPeriod"/>
            </a:pPr>
            <a:r>
              <a:rPr lang="en-IN" sz="2000" b="1" dirty="0"/>
              <a:t>No – no difficulty.</a:t>
            </a:r>
            <a:endParaRPr lang="en-IN" sz="2000" dirty="0"/>
          </a:p>
          <a:p>
            <a:pPr marL="725487" lvl="0" indent="-457200" algn="l" rtl="0">
              <a:lnSpc>
                <a:spcPct val="114000"/>
              </a:lnSpc>
              <a:spcAft>
                <a:spcPts val="600"/>
              </a:spcAft>
              <a:buClr>
                <a:schemeClr val="dk1"/>
              </a:buClr>
              <a:buSzPts val="1850"/>
              <a:buFont typeface="+mj-lt"/>
              <a:buAutoNum type="alphaLcPeriod"/>
            </a:pPr>
            <a:r>
              <a:rPr lang="en-IN" sz="2000" b="1" dirty="0"/>
              <a:t>Yes – some difficulty.</a:t>
            </a:r>
            <a:endParaRPr lang="en-IN" sz="2000" dirty="0"/>
          </a:p>
          <a:p>
            <a:pPr marL="725487" lvl="0" indent="-457200" algn="l" rtl="0">
              <a:lnSpc>
                <a:spcPct val="114000"/>
              </a:lnSpc>
              <a:spcAft>
                <a:spcPts val="600"/>
              </a:spcAft>
              <a:buClr>
                <a:schemeClr val="dk1"/>
              </a:buClr>
              <a:buSzPts val="1850"/>
              <a:buFont typeface="+mj-lt"/>
              <a:buAutoNum type="alphaLcPeriod"/>
            </a:pPr>
            <a:r>
              <a:rPr lang="en-IN" sz="2000" b="1" dirty="0"/>
              <a:t>Yes – a lot of difficulty.</a:t>
            </a:r>
            <a:endParaRPr lang="en-IN" sz="2000" dirty="0"/>
          </a:p>
          <a:p>
            <a:pPr marL="725487" lvl="0" indent="-457200" algn="l" rtl="0">
              <a:lnSpc>
                <a:spcPct val="114000"/>
              </a:lnSpc>
              <a:spcAft>
                <a:spcPts val="600"/>
              </a:spcAft>
              <a:buClr>
                <a:schemeClr val="dk1"/>
              </a:buClr>
              <a:buSzPts val="1850"/>
              <a:buFont typeface="+mj-lt"/>
              <a:buAutoNum type="alphaLcPeriod"/>
            </a:pPr>
            <a:r>
              <a:rPr lang="en-IN" sz="2000" b="1" dirty="0"/>
              <a:t>Cannot do at all.</a:t>
            </a:r>
            <a:endParaRPr lang="en-IN" sz="2000" dirty="0"/>
          </a:p>
        </p:txBody>
      </p:sp>
      <p:sp>
        <p:nvSpPr>
          <p:cNvPr id="9" name="Foliennummernplatzhalter 8">
            <a:extLst>
              <a:ext uri="{FF2B5EF4-FFF2-40B4-BE49-F238E27FC236}">
                <a16:creationId xmlns:a16="http://schemas.microsoft.com/office/drawing/2014/main" id="{CAB34C6C-3F0A-6D14-78F7-40F4083B1003}"/>
              </a:ext>
            </a:extLst>
          </p:cNvPr>
          <p:cNvSpPr>
            <a:spLocks noGrp="1"/>
          </p:cNvSpPr>
          <p:nvPr>
            <p:ph type="sldNum" sz="quarter" idx="12"/>
          </p:nvPr>
        </p:nvSpPr>
        <p:spPr/>
        <p:txBody>
          <a:bodyPr/>
          <a:lstStyle/>
          <a:p>
            <a:fld id="{FBC7A862-7147-4493-B488-4E46DC49905D}" type="slidenum">
              <a:rPr lang="de-DE" smtClean="0"/>
              <a:t>49</a:t>
            </a:fld>
            <a:endParaRPr lang="de-DE"/>
          </a:p>
        </p:txBody>
      </p:sp>
    </p:spTree>
    <p:extLst>
      <p:ext uri="{BB962C8B-B14F-4D97-AF65-F5344CB8AC3E}">
        <p14:creationId xmlns:p14="http://schemas.microsoft.com/office/powerpoint/2010/main" val="40718605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4B05C1F-681B-A348-1FCC-4C3A67F3A31B}"/>
              </a:ext>
            </a:extLst>
          </p:cNvPr>
          <p:cNvSpPr>
            <a:spLocks noGrp="1"/>
          </p:cNvSpPr>
          <p:nvPr>
            <p:ph type="title"/>
          </p:nvPr>
        </p:nvSpPr>
        <p:spPr>
          <a:xfrm>
            <a:off x="838200" y="285115"/>
            <a:ext cx="10515600" cy="1058233"/>
          </a:xfrm>
          <a:solidFill>
            <a:srgbClr val="0070C0"/>
          </a:solidFill>
        </p:spPr>
        <p:txBody>
          <a:bodyPr/>
          <a:lstStyle/>
          <a:p>
            <a:r>
              <a:rPr lang="de-DE">
                <a:solidFill>
                  <a:schemeClr val="bg1"/>
                </a:solidFill>
              </a:rPr>
              <a:t>Phase 4 - LNOB Project Results:</a:t>
            </a:r>
          </a:p>
        </p:txBody>
      </p:sp>
      <p:pic>
        <p:nvPicPr>
          <p:cNvPr id="8" name="Picture 7" descr="A diagram displaying the objective and the 4  results of the &quot;Phase 4-Leave no one behind!&quot; project. On top of the diagram the objective reads: &quot;Enabling the uptake of the IASC Guidelines on Inclusion for lasting impact through side-scaling &amp; localization.&quot; The 4 results are displayed underneath and read from left to right: 1) Strengthening of disability-inclusion in humanitarian coordination. 2) Uptake, side-scaling and localization of tools and guidance. 3) Meaningful participation of OPDs - empowerment and removal of barriers. 4)&#10;Advancement of disability-inclusion in the global humanitarian system.">
            <a:extLst>
              <a:ext uri="{FF2B5EF4-FFF2-40B4-BE49-F238E27FC236}">
                <a16:creationId xmlns:a16="http://schemas.microsoft.com/office/drawing/2014/main" id="{E5AB3AFA-B63E-011F-42DC-A2FCCFDAFE70}"/>
              </a:ext>
            </a:extLst>
          </p:cNvPr>
          <p:cNvPicPr>
            <a:picLocks noChangeAspect="1"/>
          </p:cNvPicPr>
          <p:nvPr/>
        </p:nvPicPr>
        <p:blipFill>
          <a:blip r:embed="rId3"/>
          <a:srcRect l="10235" t="7343" r="10537" b="15172"/>
          <a:stretch>
            <a:fillRect/>
          </a:stretch>
        </p:blipFill>
        <p:spPr>
          <a:xfrm>
            <a:off x="1184910" y="1359594"/>
            <a:ext cx="10168890" cy="5213291"/>
          </a:xfrm>
          <a:prstGeom prst="rect">
            <a:avLst/>
          </a:prstGeom>
        </p:spPr>
      </p:pic>
      <p:sp>
        <p:nvSpPr>
          <p:cNvPr id="3" name="Foliennummernplatzhalter 2">
            <a:extLst>
              <a:ext uri="{FF2B5EF4-FFF2-40B4-BE49-F238E27FC236}">
                <a16:creationId xmlns:a16="http://schemas.microsoft.com/office/drawing/2014/main" id="{08E56D0F-9FA9-E771-FE50-070721B4C44B}"/>
              </a:ext>
            </a:extLst>
          </p:cNvPr>
          <p:cNvSpPr>
            <a:spLocks noGrp="1"/>
          </p:cNvSpPr>
          <p:nvPr>
            <p:ph type="sldNum" sz="quarter" idx="12"/>
          </p:nvPr>
        </p:nvSpPr>
        <p:spPr/>
        <p:txBody>
          <a:bodyPr/>
          <a:lstStyle/>
          <a:p>
            <a:fld id="{FBC7A862-7147-4493-B488-4E46DC49905D}" type="slidenum">
              <a:rPr lang="de-DE" smtClean="0"/>
              <a:t>5</a:t>
            </a:fld>
            <a:endParaRPr lang="de-DE"/>
          </a:p>
        </p:txBody>
      </p:sp>
    </p:spTree>
    <p:extLst>
      <p:ext uri="{BB962C8B-B14F-4D97-AF65-F5344CB8AC3E}">
        <p14:creationId xmlns:p14="http://schemas.microsoft.com/office/powerpoint/2010/main" val="223213827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4817EF9-0323-2ADC-EBAE-EFC4CDBA3FB6}"/>
              </a:ext>
            </a:extLst>
          </p:cNvPr>
          <p:cNvSpPr>
            <a:spLocks noGrp="1"/>
          </p:cNvSpPr>
          <p:nvPr>
            <p:ph type="title"/>
          </p:nvPr>
        </p:nvSpPr>
        <p:spPr>
          <a:xfrm>
            <a:off x="838200" y="162523"/>
            <a:ext cx="10515600" cy="1058233"/>
          </a:xfrm>
        </p:spPr>
        <p:txBody>
          <a:bodyPr>
            <a:normAutofit/>
          </a:bodyPr>
          <a:lstStyle/>
          <a:p>
            <a:r>
              <a:rPr lang="en-IN" sz="3200" dirty="0">
                <a:latin typeface="Arial"/>
                <a:ea typeface="Arial"/>
                <a:cs typeface="Arial"/>
                <a:sym typeface="Arial"/>
              </a:rPr>
              <a:t>How can we use this data?</a:t>
            </a:r>
            <a:endParaRPr lang="en-IN" sz="3200" dirty="0"/>
          </a:p>
        </p:txBody>
      </p:sp>
      <p:pic>
        <p:nvPicPr>
          <p:cNvPr id="12" name="Grafik 11" descr="Infographic explaining how the Washington Group Questions (WGQs) can support disability-inclusive humanitarian action. The graphic highlights three main uses of WGQ data: understanding demographics, measuring access, and disaggregating indicators. The first section explains that WGQs help estimate the number of persons with disabilities in a population and support comparison with national statistics and programme monitoring. The second section describes how WGQs can be used to assess who is accessing services or facilities and to compare access across different groups. The third section explains that data can be broken down by sex, age, and disability to determine whether project activities are reaching all population groups. Supporting icons depict persons with disabilities, access to services, and disaggregated population data.">
            <a:extLst>
              <a:ext uri="{FF2B5EF4-FFF2-40B4-BE49-F238E27FC236}">
                <a16:creationId xmlns:a16="http://schemas.microsoft.com/office/drawing/2014/main" id="{E1B0F405-7697-F77D-1855-F026532FBD1F}"/>
              </a:ext>
            </a:extLst>
          </p:cNvPr>
          <p:cNvPicPr>
            <a:picLocks noChangeAspect="1"/>
          </p:cNvPicPr>
          <p:nvPr/>
        </p:nvPicPr>
        <p:blipFill>
          <a:blip r:embed="rId3"/>
          <a:stretch>
            <a:fillRect/>
          </a:stretch>
        </p:blipFill>
        <p:spPr>
          <a:xfrm>
            <a:off x="2501248" y="1175121"/>
            <a:ext cx="8367808" cy="3712189"/>
          </a:xfrm>
          <a:prstGeom prst="rect">
            <a:avLst/>
          </a:prstGeom>
        </p:spPr>
      </p:pic>
      <p:sp>
        <p:nvSpPr>
          <p:cNvPr id="6" name="Textfeld 5">
            <a:extLst>
              <a:ext uri="{FF2B5EF4-FFF2-40B4-BE49-F238E27FC236}">
                <a16:creationId xmlns:a16="http://schemas.microsoft.com/office/drawing/2014/main" id="{56B375A7-03DE-17E5-A875-12F81B6DA0A6}"/>
              </a:ext>
            </a:extLst>
          </p:cNvPr>
          <p:cNvSpPr txBox="1"/>
          <p:nvPr/>
        </p:nvSpPr>
        <p:spPr>
          <a:xfrm>
            <a:off x="2501248" y="5156021"/>
            <a:ext cx="2743201" cy="1200329"/>
          </a:xfrm>
          <a:prstGeom prst="rect">
            <a:avLst/>
          </a:prstGeom>
          <a:noFill/>
          <a:ln w="38100">
            <a:solidFill>
              <a:srgbClr val="C00000"/>
            </a:solidFill>
          </a:ln>
        </p:spPr>
        <p:txBody>
          <a:bodyPr wrap="square">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dirty="0">
                <a:solidFill>
                  <a:schemeClr val="dk1"/>
                </a:solidFill>
                <a:latin typeface="Arial"/>
                <a:ea typeface="Arial"/>
                <a:cs typeface="Arial"/>
                <a:sym typeface="Arial"/>
              </a:rPr>
              <a:t>Quantitative data </a:t>
            </a:r>
            <a:endParaRPr lang="en-US"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dirty="0">
                <a:solidFill>
                  <a:schemeClr val="dk1"/>
                </a:solidFill>
                <a:latin typeface="Arial"/>
                <a:ea typeface="Arial"/>
                <a:cs typeface="Arial"/>
                <a:sym typeface="Arial"/>
              </a:rPr>
              <a:t>for </a:t>
            </a:r>
            <a:endParaRPr lang="en-US"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dirty="0">
                <a:solidFill>
                  <a:schemeClr val="dk1"/>
                </a:solidFill>
                <a:latin typeface="Arial"/>
                <a:ea typeface="Arial"/>
                <a:cs typeface="Arial"/>
                <a:sym typeface="Arial"/>
              </a:rPr>
              <a:t>disaggregation </a:t>
            </a:r>
            <a:endParaRPr lang="en-US"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dirty="0">
                <a:solidFill>
                  <a:schemeClr val="dk1"/>
                </a:solidFill>
                <a:latin typeface="Arial"/>
                <a:ea typeface="Arial"/>
                <a:cs typeface="Arial"/>
                <a:sym typeface="Arial"/>
              </a:rPr>
              <a:t>purposes</a:t>
            </a:r>
            <a:endParaRPr lang="en-US" sz="1800" b="0" i="0" u="none" strike="noStrike" cap="none" dirty="0">
              <a:solidFill>
                <a:schemeClr val="dk1"/>
              </a:solidFill>
              <a:latin typeface="Arial"/>
              <a:ea typeface="Arial"/>
              <a:cs typeface="Arial"/>
              <a:sym typeface="Arial"/>
            </a:endParaRPr>
          </a:p>
        </p:txBody>
      </p:sp>
      <p:sp>
        <p:nvSpPr>
          <p:cNvPr id="8" name="Textfeld 7">
            <a:extLst>
              <a:ext uri="{FF2B5EF4-FFF2-40B4-BE49-F238E27FC236}">
                <a16:creationId xmlns:a16="http://schemas.microsoft.com/office/drawing/2014/main" id="{6A51A2E3-7A20-44C3-6F94-698180CBEE7B}"/>
              </a:ext>
            </a:extLst>
          </p:cNvPr>
          <p:cNvSpPr txBox="1"/>
          <p:nvPr/>
        </p:nvSpPr>
        <p:spPr>
          <a:xfrm>
            <a:off x="8125855" y="5156021"/>
            <a:ext cx="2743201" cy="1200329"/>
          </a:xfrm>
          <a:prstGeom prst="rect">
            <a:avLst/>
          </a:prstGeom>
          <a:noFill/>
          <a:ln w="38100">
            <a:solidFill>
              <a:srgbClr val="C00000"/>
            </a:solidFill>
          </a:ln>
        </p:spPr>
        <p:txBody>
          <a:bodyPr wrap="square">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dirty="0">
                <a:solidFill>
                  <a:schemeClr val="dk1"/>
                </a:solidFill>
                <a:latin typeface="Arial"/>
                <a:ea typeface="Arial"/>
                <a:cs typeface="Arial"/>
                <a:sym typeface="Arial"/>
              </a:rPr>
              <a:t>Qualitative data for understanding barriers/enablers/risks/ capacities</a:t>
            </a:r>
            <a:endParaRPr lang="en-US" sz="1400" b="0" i="0" u="none" strike="noStrike" cap="none" dirty="0">
              <a:solidFill>
                <a:srgbClr val="000000"/>
              </a:solidFill>
              <a:latin typeface="Arial"/>
              <a:ea typeface="Arial"/>
              <a:cs typeface="Arial"/>
              <a:sym typeface="Arial"/>
            </a:endParaRPr>
          </a:p>
        </p:txBody>
      </p:sp>
      <p:pic>
        <p:nvPicPr>
          <p:cNvPr id="10" name="Grafik 9">
            <a:extLst>
              <a:ext uri="{FF2B5EF4-FFF2-40B4-BE49-F238E27FC236}">
                <a16:creationId xmlns:a16="http://schemas.microsoft.com/office/drawing/2014/main" id="{3F2555A2-A951-20C5-F792-DFB722F0F4BF}"/>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38200" y="1220756"/>
            <a:ext cx="1505160" cy="1524213"/>
          </a:xfrm>
          <a:prstGeom prst="rect">
            <a:avLst/>
          </a:prstGeom>
        </p:spPr>
      </p:pic>
      <p:sp>
        <p:nvSpPr>
          <p:cNvPr id="13" name="Foliennummernplatzhalter 12">
            <a:extLst>
              <a:ext uri="{FF2B5EF4-FFF2-40B4-BE49-F238E27FC236}">
                <a16:creationId xmlns:a16="http://schemas.microsoft.com/office/drawing/2014/main" id="{DB7C3BA5-F53E-1F5B-67C2-A0C197D3CEEB}"/>
              </a:ext>
            </a:extLst>
          </p:cNvPr>
          <p:cNvSpPr>
            <a:spLocks noGrp="1"/>
          </p:cNvSpPr>
          <p:nvPr>
            <p:ph type="sldNum" sz="quarter" idx="12"/>
          </p:nvPr>
        </p:nvSpPr>
        <p:spPr/>
        <p:txBody>
          <a:bodyPr/>
          <a:lstStyle/>
          <a:p>
            <a:fld id="{FBC7A862-7147-4493-B488-4E46DC49905D}" type="slidenum">
              <a:rPr lang="de-DE" smtClean="0"/>
              <a:t>50</a:t>
            </a:fld>
            <a:endParaRPr lang="de-DE"/>
          </a:p>
        </p:txBody>
      </p:sp>
    </p:spTree>
    <p:extLst>
      <p:ext uri="{BB962C8B-B14F-4D97-AF65-F5344CB8AC3E}">
        <p14:creationId xmlns:p14="http://schemas.microsoft.com/office/powerpoint/2010/main" val="140851148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DFA209-2C5A-7A12-C623-6F3632F0C5A7}"/>
              </a:ext>
            </a:extLst>
          </p:cNvPr>
          <p:cNvSpPr>
            <a:spLocks noGrp="1"/>
          </p:cNvSpPr>
          <p:nvPr>
            <p:ph type="title"/>
          </p:nvPr>
        </p:nvSpPr>
        <p:spPr>
          <a:xfrm>
            <a:off x="838200" y="136525"/>
            <a:ext cx="10515600" cy="1058233"/>
          </a:xfrm>
        </p:spPr>
        <p:txBody>
          <a:bodyPr>
            <a:normAutofit/>
          </a:bodyPr>
          <a:lstStyle/>
          <a:p>
            <a:r>
              <a:rPr lang="en-IN" dirty="0">
                <a:latin typeface="Arial"/>
                <a:ea typeface="Arial"/>
                <a:cs typeface="Arial"/>
                <a:sym typeface="Arial"/>
              </a:rPr>
              <a:t>Example of How Disability Data is Reported</a:t>
            </a:r>
            <a:endParaRPr lang="en-IN" dirty="0"/>
          </a:p>
        </p:txBody>
      </p:sp>
      <p:sp>
        <p:nvSpPr>
          <p:cNvPr id="6" name="Textfeld 5">
            <a:extLst>
              <a:ext uri="{FF2B5EF4-FFF2-40B4-BE49-F238E27FC236}">
                <a16:creationId xmlns:a16="http://schemas.microsoft.com/office/drawing/2014/main" id="{5123AC72-E390-73C3-CB47-3D2C6AE91D1F}"/>
              </a:ext>
            </a:extLst>
          </p:cNvPr>
          <p:cNvSpPr txBox="1"/>
          <p:nvPr/>
        </p:nvSpPr>
        <p:spPr>
          <a:xfrm>
            <a:off x="923925" y="1300941"/>
            <a:ext cx="3648075" cy="400110"/>
          </a:xfrm>
          <a:prstGeom prst="rect">
            <a:avLst/>
          </a:prstGeom>
          <a:noFill/>
        </p:spPr>
        <p:txBody>
          <a:bodyPr wrap="square">
            <a:spAutoFit/>
          </a:bodyPr>
          <a:lstStyle/>
          <a:p>
            <a:r>
              <a:rPr lang="en-US" sz="2000" b="1" dirty="0"/>
              <a:t>2019 Rapport HNAP Syria</a:t>
            </a:r>
            <a:endParaRPr lang="en-IN" dirty="0"/>
          </a:p>
        </p:txBody>
      </p:sp>
      <p:pic>
        <p:nvPicPr>
          <p:cNvPr id="8" name="Grafik 7" descr="Screenshot of the HNAP Disabiltiy Report for Syria (2019).">
            <a:extLst>
              <a:ext uri="{FF2B5EF4-FFF2-40B4-BE49-F238E27FC236}">
                <a16:creationId xmlns:a16="http://schemas.microsoft.com/office/drawing/2014/main" id="{73674023-1817-AF83-D8C1-73DA3028E50F}"/>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866775" y="1790431"/>
            <a:ext cx="3705225" cy="4692511"/>
          </a:xfrm>
          <a:prstGeom prst="rect">
            <a:avLst/>
          </a:prstGeom>
        </p:spPr>
      </p:pic>
      <p:pic>
        <p:nvPicPr>
          <p:cNvPr id="10" name="Grafik 9" descr="Infographic presenting disability demographics and functional difficulties among people aged 12 and older in Syria. The graphic states that 3.7 million people have a disability. The upper section compares the prevalence of difficulties across six functional domains: mobility, vision, self-care, hearing, cognition, and communication, among returnees, residents, and internally displaced persons (IDPs). Mobility and vision show the highest reported rates across all groups, while cognition and communication show the lowest rates. The lower section contains bar charts comparing the proportion of people with and without disabilities among residents, returnees, and IDPs. In each group, the percentage of people without disabilities is higher than the percentage of people with disabilities. The infographic highlights differences in disability prevalence and functional limitations across population groups affected by displacement and humanitarian conditions in Syria.">
            <a:extLst>
              <a:ext uri="{FF2B5EF4-FFF2-40B4-BE49-F238E27FC236}">
                <a16:creationId xmlns:a16="http://schemas.microsoft.com/office/drawing/2014/main" id="{691D856E-C600-AE46-E7E8-BDA7C9293D7E}"/>
              </a:ext>
            </a:extLst>
          </p:cNvPr>
          <p:cNvPicPr>
            <a:picLocks noChangeAspect="1"/>
          </p:cNvPicPr>
          <p:nvPr/>
        </p:nvPicPr>
        <p:blipFill>
          <a:blip r:embed="rId4"/>
          <a:stretch>
            <a:fillRect/>
          </a:stretch>
        </p:blipFill>
        <p:spPr>
          <a:xfrm>
            <a:off x="5162739" y="1701051"/>
            <a:ext cx="5706271" cy="4610743"/>
          </a:xfrm>
          <a:prstGeom prst="rect">
            <a:avLst/>
          </a:prstGeom>
        </p:spPr>
      </p:pic>
      <p:sp>
        <p:nvSpPr>
          <p:cNvPr id="11" name="Foliennummernplatzhalter 10">
            <a:extLst>
              <a:ext uri="{FF2B5EF4-FFF2-40B4-BE49-F238E27FC236}">
                <a16:creationId xmlns:a16="http://schemas.microsoft.com/office/drawing/2014/main" id="{6F081DC4-A3EF-4C7C-76F8-AF6863297A52}"/>
              </a:ext>
            </a:extLst>
          </p:cNvPr>
          <p:cNvSpPr>
            <a:spLocks noGrp="1"/>
          </p:cNvSpPr>
          <p:nvPr>
            <p:ph type="sldNum" sz="quarter" idx="12"/>
          </p:nvPr>
        </p:nvSpPr>
        <p:spPr/>
        <p:txBody>
          <a:bodyPr/>
          <a:lstStyle/>
          <a:p>
            <a:fld id="{FBC7A862-7147-4493-B488-4E46DC49905D}" type="slidenum">
              <a:rPr lang="de-DE" smtClean="0"/>
              <a:t>51</a:t>
            </a:fld>
            <a:endParaRPr lang="de-DE"/>
          </a:p>
        </p:txBody>
      </p:sp>
    </p:spTree>
    <p:extLst>
      <p:ext uri="{BB962C8B-B14F-4D97-AF65-F5344CB8AC3E}">
        <p14:creationId xmlns:p14="http://schemas.microsoft.com/office/powerpoint/2010/main" val="55618349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1B2E61-4491-C30E-26C7-899F27F6B98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07FA4F9-018C-8002-784B-DC7C778DF59C}"/>
              </a:ext>
            </a:extLst>
          </p:cNvPr>
          <p:cNvSpPr>
            <a:spLocks noGrp="1"/>
          </p:cNvSpPr>
          <p:nvPr>
            <p:ph type="title"/>
          </p:nvPr>
        </p:nvSpPr>
        <p:spPr/>
        <p:txBody>
          <a:bodyPr>
            <a:normAutofit fontScale="90000"/>
          </a:bodyPr>
          <a:lstStyle/>
          <a:p>
            <a:pPr lvl="0">
              <a:lnSpc>
                <a:spcPct val="100000"/>
              </a:lnSpc>
              <a:spcBef>
                <a:spcPts val="0"/>
              </a:spcBef>
            </a:pPr>
            <a:r>
              <a:rPr lang="en-US" dirty="0"/>
              <a:t>3 Key Actions for Food Security &amp; Nutrition Actors</a:t>
            </a:r>
            <a:endParaRPr lang="en-IN" dirty="0"/>
          </a:p>
        </p:txBody>
      </p:sp>
      <p:sp>
        <p:nvSpPr>
          <p:cNvPr id="6" name="Flussdiagramm: Verbinder zu einer anderen Seite 5">
            <a:extLst>
              <a:ext uri="{FF2B5EF4-FFF2-40B4-BE49-F238E27FC236}">
                <a16:creationId xmlns:a16="http://schemas.microsoft.com/office/drawing/2014/main" id="{1B270FBA-72E2-939C-185B-A2DA69E8A49D}"/>
              </a:ext>
            </a:extLst>
          </p:cNvPr>
          <p:cNvSpPr/>
          <p:nvPr/>
        </p:nvSpPr>
        <p:spPr>
          <a:xfrm>
            <a:off x="4749111" y="1423358"/>
            <a:ext cx="2693778" cy="1936408"/>
          </a:xfrm>
          <a:prstGeom prst="flowChartOffpageConnector">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lnSpc>
                <a:spcPct val="90000"/>
              </a:lnSpc>
              <a:spcBef>
                <a:spcPts val="1600"/>
              </a:spcBef>
              <a:buClr>
                <a:srgbClr val="C41401"/>
              </a:buClr>
              <a:buSzPts val="2000"/>
            </a:pPr>
            <a:r>
              <a:rPr lang="en-IN" sz="2000" b="1" dirty="0">
                <a:solidFill>
                  <a:srgbClr val="C41401"/>
                </a:solidFill>
                <a:latin typeface="Arial"/>
                <a:ea typeface="Arial"/>
                <a:cs typeface="Arial"/>
              </a:rPr>
              <a:t>Collect and Disaggregate Data </a:t>
            </a:r>
            <a:endParaRPr lang="en-IN" sz="1800" b="1" dirty="0">
              <a:solidFill>
                <a:srgbClr val="C41401"/>
              </a:solidFill>
              <a:latin typeface="Arial"/>
              <a:ea typeface="Arial"/>
              <a:cs typeface="Arial"/>
            </a:endParaRPr>
          </a:p>
        </p:txBody>
      </p:sp>
      <p:sp>
        <p:nvSpPr>
          <p:cNvPr id="8" name="Textfeld 7">
            <a:extLst>
              <a:ext uri="{FF2B5EF4-FFF2-40B4-BE49-F238E27FC236}">
                <a16:creationId xmlns:a16="http://schemas.microsoft.com/office/drawing/2014/main" id="{535837A4-FFDD-7CF7-1CF4-2315A4D96C6C}"/>
              </a:ext>
            </a:extLst>
          </p:cNvPr>
          <p:cNvSpPr txBox="1"/>
          <p:nvPr/>
        </p:nvSpPr>
        <p:spPr>
          <a:xfrm>
            <a:off x="1095375" y="3594438"/>
            <a:ext cx="2994714" cy="1881990"/>
          </a:xfrm>
          <a:prstGeom prst="rect">
            <a:avLst/>
          </a:prstGeom>
          <a:solidFill>
            <a:srgbClr val="0070C0"/>
          </a:solidFill>
        </p:spPr>
        <p:txBody>
          <a:bodyPr wrap="square">
            <a:spAutoFit/>
          </a:bodyPr>
          <a:lstStyle/>
          <a:p>
            <a:pPr lvl="0" algn="ctr">
              <a:lnSpc>
                <a:spcPct val="150000"/>
              </a:lnSpc>
              <a:buClr>
                <a:schemeClr val="dk1"/>
              </a:buClr>
              <a:buSzPts val="2200"/>
            </a:pPr>
            <a:r>
              <a:rPr lang="en-IN" sz="2000" dirty="0">
                <a:solidFill>
                  <a:schemeClr val="lt1"/>
                </a:solidFill>
              </a:rPr>
              <a:t>Collect and analyse food security and nutrition data, disaggregated by sex, age and disability.</a:t>
            </a:r>
            <a:endParaRPr lang="en-IN" sz="1200" dirty="0"/>
          </a:p>
        </p:txBody>
      </p:sp>
      <p:sp>
        <p:nvSpPr>
          <p:cNvPr id="12" name="Textfeld 11">
            <a:extLst>
              <a:ext uri="{FF2B5EF4-FFF2-40B4-BE49-F238E27FC236}">
                <a16:creationId xmlns:a16="http://schemas.microsoft.com/office/drawing/2014/main" id="{CE567957-8DE0-1EFE-A220-5A8121FCF8F4}"/>
              </a:ext>
            </a:extLst>
          </p:cNvPr>
          <p:cNvSpPr txBox="1"/>
          <p:nvPr/>
        </p:nvSpPr>
        <p:spPr>
          <a:xfrm>
            <a:off x="4829175" y="3587919"/>
            <a:ext cx="2533650" cy="1881990"/>
          </a:xfrm>
          <a:prstGeom prst="rect">
            <a:avLst/>
          </a:prstGeom>
          <a:solidFill>
            <a:srgbClr val="0070C0"/>
          </a:solidFill>
        </p:spPr>
        <p:txBody>
          <a:bodyPr wrap="square">
            <a:spAutoFit/>
          </a:bodyPr>
          <a:lstStyle/>
          <a:p>
            <a:pPr lvl="0" algn="ctr">
              <a:lnSpc>
                <a:spcPct val="150000"/>
              </a:lnSpc>
              <a:buClr>
                <a:schemeClr val="dk1"/>
              </a:buClr>
              <a:buSzPts val="2200"/>
            </a:pPr>
            <a:r>
              <a:rPr lang="en-IN" sz="2000" dirty="0">
                <a:solidFill>
                  <a:schemeClr val="lt1"/>
                </a:solidFill>
              </a:rPr>
              <a:t>Share information on cross-sectoral needs of persons with disabilities. </a:t>
            </a:r>
            <a:endParaRPr lang="en-IN" sz="1200" dirty="0"/>
          </a:p>
        </p:txBody>
      </p:sp>
      <p:sp>
        <p:nvSpPr>
          <p:cNvPr id="14" name="Textfeld 13">
            <a:extLst>
              <a:ext uri="{FF2B5EF4-FFF2-40B4-BE49-F238E27FC236}">
                <a16:creationId xmlns:a16="http://schemas.microsoft.com/office/drawing/2014/main" id="{E5EC959B-DE82-C7CE-0FAA-2ACB8F286AE7}"/>
              </a:ext>
            </a:extLst>
          </p:cNvPr>
          <p:cNvSpPr txBox="1"/>
          <p:nvPr/>
        </p:nvSpPr>
        <p:spPr>
          <a:xfrm>
            <a:off x="8359086" y="3587919"/>
            <a:ext cx="2737539" cy="1881990"/>
          </a:xfrm>
          <a:prstGeom prst="rect">
            <a:avLst/>
          </a:prstGeom>
          <a:solidFill>
            <a:srgbClr val="0070C0"/>
          </a:solidFill>
        </p:spPr>
        <p:txBody>
          <a:bodyPr wrap="square">
            <a:spAutoFit/>
          </a:bodyPr>
          <a:lstStyle/>
          <a:p>
            <a:pPr lvl="0" algn="ctr">
              <a:lnSpc>
                <a:spcPct val="150000"/>
              </a:lnSpc>
              <a:buSzPts val="2200"/>
            </a:pPr>
            <a:r>
              <a:rPr lang="en-IN" sz="2000" dirty="0">
                <a:solidFill>
                  <a:schemeClr val="lt1"/>
                </a:solidFill>
              </a:rPr>
              <a:t>Ensure data ethics and protection principles are respected.</a:t>
            </a:r>
            <a:endParaRPr lang="en-IN" sz="1200" dirty="0"/>
          </a:p>
        </p:txBody>
      </p:sp>
      <p:sp>
        <p:nvSpPr>
          <p:cNvPr id="3" name="Foliennummernplatzhalter 2">
            <a:extLst>
              <a:ext uri="{FF2B5EF4-FFF2-40B4-BE49-F238E27FC236}">
                <a16:creationId xmlns:a16="http://schemas.microsoft.com/office/drawing/2014/main" id="{A46E08DA-436A-7861-9A8D-F35E62183A5F}"/>
              </a:ext>
            </a:extLst>
          </p:cNvPr>
          <p:cNvSpPr>
            <a:spLocks noGrp="1"/>
          </p:cNvSpPr>
          <p:nvPr>
            <p:ph type="sldNum" sz="quarter" idx="12"/>
          </p:nvPr>
        </p:nvSpPr>
        <p:spPr/>
        <p:txBody>
          <a:bodyPr/>
          <a:lstStyle/>
          <a:p>
            <a:fld id="{FBC7A862-7147-4493-B488-4E46DC49905D}" type="slidenum">
              <a:rPr lang="de-DE" smtClean="0"/>
              <a:t>52</a:t>
            </a:fld>
            <a:endParaRPr lang="de-DE"/>
          </a:p>
        </p:txBody>
      </p:sp>
    </p:spTree>
    <p:extLst>
      <p:ext uri="{BB962C8B-B14F-4D97-AF65-F5344CB8AC3E}">
        <p14:creationId xmlns:p14="http://schemas.microsoft.com/office/powerpoint/2010/main" val="380859604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6CBE3F-29E3-2ECF-10DF-D25C62DEE24B}"/>
              </a:ext>
            </a:extLst>
          </p:cNvPr>
          <p:cNvSpPr>
            <a:spLocks noGrp="1"/>
          </p:cNvSpPr>
          <p:nvPr>
            <p:ph type="title"/>
          </p:nvPr>
        </p:nvSpPr>
        <p:spPr/>
        <p:txBody>
          <a:bodyPr/>
          <a:lstStyle/>
          <a:p>
            <a:r>
              <a:rPr lang="en-US" dirty="0">
                <a:latin typeface="Arial"/>
                <a:ea typeface="Arial"/>
                <a:cs typeface="Arial"/>
                <a:sym typeface="Arial"/>
              </a:rPr>
              <a:t>Key </a:t>
            </a:r>
            <a:r>
              <a:rPr lang="en-US" dirty="0"/>
              <a:t>L</a:t>
            </a:r>
            <a:r>
              <a:rPr lang="en-US" dirty="0">
                <a:latin typeface="Arial"/>
                <a:ea typeface="Arial"/>
                <a:cs typeface="Arial"/>
                <a:sym typeface="Arial"/>
              </a:rPr>
              <a:t>earning</a:t>
            </a:r>
            <a:endParaRPr lang="en-IN" dirty="0"/>
          </a:p>
        </p:txBody>
      </p:sp>
      <p:sp>
        <p:nvSpPr>
          <p:cNvPr id="3" name="Inhaltsplatzhalter 2">
            <a:extLst>
              <a:ext uri="{FF2B5EF4-FFF2-40B4-BE49-F238E27FC236}">
                <a16:creationId xmlns:a16="http://schemas.microsoft.com/office/drawing/2014/main" id="{59FE5514-87CD-B36D-9F93-F0149AE2A46A}"/>
              </a:ext>
            </a:extLst>
          </p:cNvPr>
          <p:cNvSpPr>
            <a:spLocks noGrp="1"/>
          </p:cNvSpPr>
          <p:nvPr>
            <p:ph idx="1"/>
          </p:nvPr>
        </p:nvSpPr>
        <p:spPr>
          <a:xfrm>
            <a:off x="838200" y="1578634"/>
            <a:ext cx="10515600" cy="5142841"/>
          </a:xfrm>
        </p:spPr>
        <p:txBody>
          <a:bodyPr>
            <a:normAutofit fontScale="85000" lnSpcReduction="20000"/>
          </a:bodyPr>
          <a:lstStyle/>
          <a:p>
            <a:pPr marL="533400" lvl="0" indent="-457200">
              <a:lnSpc>
                <a:spcPct val="150000"/>
              </a:lnSpc>
              <a:spcBef>
                <a:spcPts val="0"/>
              </a:spcBef>
              <a:buSzPts val="2400"/>
            </a:pPr>
            <a:r>
              <a:rPr lang="en-IN" dirty="0"/>
              <a:t>Consistent application of a </a:t>
            </a:r>
            <a:r>
              <a:rPr lang="en-IN" b="1" dirty="0"/>
              <a:t>twin-track approach </a:t>
            </a:r>
            <a:r>
              <a:rPr lang="en-IN" dirty="0"/>
              <a:t>is required</a:t>
            </a:r>
          </a:p>
          <a:p>
            <a:pPr marL="533400" lvl="0" indent="-457200">
              <a:lnSpc>
                <a:spcPct val="150000"/>
              </a:lnSpc>
              <a:spcBef>
                <a:spcPts val="0"/>
              </a:spcBef>
              <a:buSzPts val="2400"/>
            </a:pPr>
            <a:r>
              <a:rPr lang="en-IN" b="1" dirty="0"/>
              <a:t>Meaningful participation </a:t>
            </a:r>
            <a:r>
              <a:rPr lang="en-IN" dirty="0"/>
              <a:t>enables the capacities and experiences of persons with disabilities</a:t>
            </a:r>
          </a:p>
          <a:p>
            <a:pPr marL="533400" lvl="0" indent="-457200">
              <a:lnSpc>
                <a:spcPct val="150000"/>
              </a:lnSpc>
              <a:spcBef>
                <a:spcPts val="0"/>
              </a:spcBef>
              <a:buSzPts val="2400"/>
            </a:pPr>
            <a:r>
              <a:rPr lang="en-IN" b="1" dirty="0"/>
              <a:t>Removing barriers </a:t>
            </a:r>
            <a:r>
              <a:rPr lang="en-IN" dirty="0"/>
              <a:t>ensures that persons with disabilities have equitable access</a:t>
            </a:r>
          </a:p>
          <a:p>
            <a:pPr marL="533400" lvl="0" indent="-457200">
              <a:lnSpc>
                <a:spcPct val="150000"/>
              </a:lnSpc>
              <a:spcBef>
                <a:spcPts val="0"/>
              </a:spcBef>
              <a:buSzPts val="2400"/>
            </a:pPr>
            <a:r>
              <a:rPr lang="en-IN" b="1" dirty="0"/>
              <a:t>Capacity development </a:t>
            </a:r>
            <a:r>
              <a:rPr lang="en-IN" dirty="0"/>
              <a:t>is important for all humanitarian stakeholders, including OPDs. </a:t>
            </a:r>
            <a:r>
              <a:rPr lang="en-IN" b="1" dirty="0"/>
              <a:t>Empowerment</a:t>
            </a:r>
            <a:r>
              <a:rPr lang="en-IN" dirty="0"/>
              <a:t> opportunities for persons with disabilities and OPDs facilitate meaningful input</a:t>
            </a:r>
          </a:p>
          <a:p>
            <a:pPr marL="533400" lvl="0" indent="-457200">
              <a:lnSpc>
                <a:spcPct val="150000"/>
              </a:lnSpc>
              <a:spcBef>
                <a:spcPts val="0"/>
              </a:spcBef>
              <a:buSzPts val="2400"/>
            </a:pPr>
            <a:r>
              <a:rPr lang="en-IN" b="1" dirty="0"/>
              <a:t>Disability inclusive data collection </a:t>
            </a:r>
            <a:r>
              <a:rPr lang="en-IN" dirty="0"/>
              <a:t>is critical to plan, implement and monitor humanitarian response.</a:t>
            </a:r>
          </a:p>
        </p:txBody>
      </p:sp>
      <p:pic>
        <p:nvPicPr>
          <p:cNvPr id="6" name="Grafik 5">
            <a:extLst>
              <a:ext uri="{FF2B5EF4-FFF2-40B4-BE49-F238E27FC236}">
                <a16:creationId xmlns:a16="http://schemas.microsoft.com/office/drawing/2014/main" id="{7C09CC81-F4DD-10CE-858D-B11A8795D7B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915589" y="124650"/>
            <a:ext cx="876422" cy="1219370"/>
          </a:xfrm>
          <a:prstGeom prst="rect">
            <a:avLst/>
          </a:prstGeom>
        </p:spPr>
      </p:pic>
      <p:sp>
        <p:nvSpPr>
          <p:cNvPr id="4" name="Foliennummernplatzhalter 3">
            <a:extLst>
              <a:ext uri="{FF2B5EF4-FFF2-40B4-BE49-F238E27FC236}">
                <a16:creationId xmlns:a16="http://schemas.microsoft.com/office/drawing/2014/main" id="{D0EC8BF9-8990-CAEB-12D2-172DC5015B1E}"/>
              </a:ext>
            </a:extLst>
          </p:cNvPr>
          <p:cNvSpPr>
            <a:spLocks noGrp="1"/>
          </p:cNvSpPr>
          <p:nvPr>
            <p:ph type="sldNum" sz="quarter" idx="12"/>
          </p:nvPr>
        </p:nvSpPr>
        <p:spPr/>
        <p:txBody>
          <a:bodyPr/>
          <a:lstStyle/>
          <a:p>
            <a:fld id="{FBC7A862-7147-4493-B488-4E46DC49905D}" type="slidenum">
              <a:rPr lang="de-DE" smtClean="0"/>
              <a:t>53</a:t>
            </a:fld>
            <a:endParaRPr lang="de-DE"/>
          </a:p>
        </p:txBody>
      </p:sp>
    </p:spTree>
    <p:extLst>
      <p:ext uri="{BB962C8B-B14F-4D97-AF65-F5344CB8AC3E}">
        <p14:creationId xmlns:p14="http://schemas.microsoft.com/office/powerpoint/2010/main" val="53160094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937BE5-569A-F112-6D59-3584684B95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575EEB-8CB0-0DCA-609F-E454765FEF21}"/>
              </a:ext>
            </a:extLst>
          </p:cNvPr>
          <p:cNvSpPr>
            <a:spLocks noGrp="1"/>
          </p:cNvSpPr>
          <p:nvPr>
            <p:ph type="title"/>
          </p:nvPr>
        </p:nvSpPr>
        <p:spPr>
          <a:xfrm>
            <a:off x="838200" y="365125"/>
            <a:ext cx="5257800" cy="1058233"/>
          </a:xfrm>
          <a:solidFill>
            <a:srgbClr val="0070C0"/>
          </a:solidFill>
        </p:spPr>
        <p:txBody>
          <a:bodyPr/>
          <a:lstStyle/>
          <a:p>
            <a:r>
              <a:rPr lang="de-DE">
                <a:solidFill>
                  <a:schemeClr val="bg1"/>
                </a:solidFill>
              </a:rPr>
              <a:t>Training Modules:</a:t>
            </a:r>
          </a:p>
        </p:txBody>
      </p:sp>
      <p:sp>
        <p:nvSpPr>
          <p:cNvPr id="15" name="Rectangle: Rounded Corners 14">
            <a:extLst>
              <a:ext uri="{FF2B5EF4-FFF2-40B4-BE49-F238E27FC236}">
                <a16:creationId xmlns:a16="http://schemas.microsoft.com/office/drawing/2014/main" id="{DD2F43D0-E6A5-18AF-00F4-92B34EDCB8F7}"/>
              </a:ext>
              <a:ext uri="{C183D7F6-B498-43B3-948B-1728B52AA6E4}">
                <adec:decorative xmlns:adec="http://schemas.microsoft.com/office/drawing/2017/decorative" val="0"/>
              </a:ext>
            </a:extLst>
          </p:cNvPr>
          <p:cNvSpPr/>
          <p:nvPr/>
        </p:nvSpPr>
        <p:spPr>
          <a:xfrm>
            <a:off x="6359013" y="277884"/>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r>
              <a:rPr lang="en-US" sz="1600" b="1">
                <a:solidFill>
                  <a:srgbClr val="0070C0"/>
                </a:solidFill>
                <a:latin typeface="Arial"/>
                <a:ea typeface="Arial"/>
                <a:cs typeface="Arial"/>
              </a:rPr>
              <a:t>Orientation Module:</a:t>
            </a:r>
            <a:r>
              <a:rPr lang="en-US" sz="1600" b="1">
                <a:solidFill>
                  <a:schemeClr val="dk1"/>
                </a:solidFill>
                <a:latin typeface="Arial"/>
                <a:ea typeface="Arial"/>
                <a:cs typeface="Arial"/>
              </a:rPr>
              <a:t> Introduction to Food Security in Humanitarian Action</a:t>
            </a:r>
            <a:endParaRPr lang="en-US" sz="1600"/>
          </a:p>
          <a:p>
            <a:pPr lvl="0">
              <a:buClr>
                <a:schemeClr val="dk1"/>
              </a:buClr>
              <a:buSzPts val="1600"/>
            </a:pPr>
            <a:r>
              <a:rPr lang="en-US" sz="1600">
                <a:solidFill>
                  <a:schemeClr val="dk1"/>
                </a:solidFill>
                <a:latin typeface="Arial"/>
                <a:ea typeface="Arial"/>
                <a:cs typeface="Arial"/>
              </a:rPr>
              <a:t>Recommended for participants new to food security programming.</a:t>
            </a:r>
            <a:endParaRPr lang="en-US" sz="1600">
              <a:solidFill>
                <a:schemeClr val="dk1"/>
              </a:solidFill>
              <a:latin typeface="Times New Roman"/>
              <a:ea typeface="Times New Roman"/>
              <a:cs typeface="Times New Roman"/>
              <a:sym typeface="Times New Roman"/>
            </a:endParaRPr>
          </a:p>
        </p:txBody>
      </p:sp>
      <p:sp>
        <p:nvSpPr>
          <p:cNvPr id="8" name="Rectangle: Rounded Corners 7">
            <a:extLst>
              <a:ext uri="{FF2B5EF4-FFF2-40B4-BE49-F238E27FC236}">
                <a16:creationId xmlns:a16="http://schemas.microsoft.com/office/drawing/2014/main" id="{5F3655FC-73CA-B622-3BA7-1B57479C316D}"/>
              </a:ext>
              <a:ext uri="{C183D7F6-B498-43B3-948B-1728B52AA6E4}">
                <adec:decorative xmlns:adec="http://schemas.microsoft.com/office/drawing/2017/decorative" val="0"/>
              </a:ext>
            </a:extLst>
          </p:cNvPr>
          <p:cNvSpPr/>
          <p:nvPr/>
        </p:nvSpPr>
        <p:spPr>
          <a:xfrm>
            <a:off x="838200"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C41401"/>
                </a:solidFill>
                <a:latin typeface="Arial"/>
                <a:ea typeface="Arial"/>
                <a:cs typeface="Arial"/>
              </a:rPr>
              <a:t>Module 1</a:t>
            </a:r>
            <a:r>
              <a:rPr lang="en-US" sz="1600" b="1">
                <a:solidFill>
                  <a:schemeClr val="dk1"/>
                </a:solidFill>
                <a:latin typeface="Arial"/>
                <a:ea typeface="Arial"/>
                <a:cs typeface="Arial"/>
              </a:rPr>
              <a:t>: Introduction to Disability</a:t>
            </a:r>
            <a:endParaRPr lang="en-US" sz="1600">
              <a:solidFill>
                <a:schemeClr val="dk1"/>
              </a:solidFill>
              <a:latin typeface="Arial"/>
              <a:ea typeface="Arial"/>
              <a:cs typeface="Arial"/>
            </a:endParaRPr>
          </a:p>
          <a:p>
            <a:pPr lvl="0">
              <a:buClr>
                <a:schemeClr val="dk1"/>
              </a:buClr>
              <a:buSzPts val="1600"/>
            </a:pPr>
            <a:r>
              <a:rPr lang="en-US" sz="1600">
                <a:solidFill>
                  <a:schemeClr val="dk1"/>
                </a:solidFill>
                <a:latin typeface="Arial"/>
                <a:ea typeface="Arial"/>
                <a:cs typeface="Arial"/>
              </a:rPr>
              <a:t>Understanding disability, intersectional risks, and barriers in humanitarian Food Security</a:t>
            </a:r>
            <a:r>
              <a:rPr lang="en-US" sz="1600" b="1">
                <a:solidFill>
                  <a:schemeClr val="dk1"/>
                </a:solidFill>
                <a:latin typeface="Arial"/>
                <a:ea typeface="Arial"/>
                <a:cs typeface="Arial"/>
              </a:rPr>
              <a:t> </a:t>
            </a:r>
            <a:r>
              <a:rPr lang="en-US" sz="1600">
                <a:solidFill>
                  <a:schemeClr val="dk1"/>
                </a:solidFill>
                <a:latin typeface="Arial"/>
                <a:ea typeface="Arial"/>
                <a:cs typeface="Arial"/>
              </a:rPr>
              <a:t>programming.</a:t>
            </a:r>
            <a:endParaRPr lang="en-US" sz="1600">
              <a:solidFill>
                <a:schemeClr val="dk1"/>
              </a:solidFill>
              <a:latin typeface="Times New Roman"/>
              <a:ea typeface="Times New Roman"/>
              <a:cs typeface="Times New Roman"/>
              <a:sym typeface="Times New Roman"/>
            </a:endParaRPr>
          </a:p>
          <a:p>
            <a:pPr algn="ctr"/>
            <a:endParaRPr lang="de-DE">
              <a:solidFill>
                <a:schemeClr val="tx1"/>
              </a:solidFill>
            </a:endParaRPr>
          </a:p>
        </p:txBody>
      </p:sp>
      <p:sp>
        <p:nvSpPr>
          <p:cNvPr id="17" name="Rectangle: Rounded Corners 16">
            <a:extLst>
              <a:ext uri="{FF2B5EF4-FFF2-40B4-BE49-F238E27FC236}">
                <a16:creationId xmlns:a16="http://schemas.microsoft.com/office/drawing/2014/main" id="{CEC60601-A4EB-8C7E-7350-90B7332A251A}"/>
              </a:ext>
              <a:ext uri="{C183D7F6-B498-43B3-948B-1728B52AA6E4}">
                <adec:decorative xmlns:adec="http://schemas.microsoft.com/office/drawing/2017/decorative" val="0"/>
              </a:ext>
            </a:extLst>
          </p:cNvPr>
          <p:cNvSpPr/>
          <p:nvPr/>
        </p:nvSpPr>
        <p:spPr>
          <a:xfrm>
            <a:off x="838200"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92500" lnSpcReduction="20000"/>
          </a:bodyPr>
          <a:lstStyle/>
          <a:p>
            <a:pPr lvl="0">
              <a:buSzPts val="1600"/>
            </a:pPr>
            <a:r>
              <a:rPr lang="en-US" sz="1700" b="1">
                <a:solidFill>
                  <a:srgbClr val="0070C0"/>
                </a:solidFill>
                <a:latin typeface="Arial"/>
                <a:ea typeface="Arial"/>
                <a:cs typeface="Arial"/>
              </a:rPr>
              <a:t>Module 2</a:t>
            </a:r>
            <a:r>
              <a:rPr lang="en-US" sz="1700" b="1">
                <a:solidFill>
                  <a:schemeClr val="dk1"/>
                </a:solidFill>
                <a:latin typeface="Arial"/>
                <a:ea typeface="Arial"/>
                <a:cs typeface="Arial"/>
              </a:rPr>
              <a:t>: Introduction to IASC Guidelines on Inclusion of Persons with Disabilities in Humanitarian Action (FS)</a:t>
            </a:r>
            <a:endParaRPr lang="en-US" sz="1700">
              <a:solidFill>
                <a:srgbClr val="000000"/>
              </a:solidFill>
              <a:latin typeface="Arial"/>
              <a:ea typeface="Arial"/>
              <a:cs typeface="Arial"/>
            </a:endParaRPr>
          </a:p>
          <a:p>
            <a:pPr lvl="0">
              <a:buSzPts val="1600"/>
            </a:pPr>
            <a:r>
              <a:rPr lang="en-US" sz="1700">
                <a:solidFill>
                  <a:schemeClr val="dk1"/>
                </a:solidFill>
                <a:latin typeface="Arial"/>
                <a:ea typeface="Arial"/>
                <a:cs typeface="Arial"/>
              </a:rPr>
              <a:t>IASC Guidelines unpacked and applied in practice with focus on Chapter 13 (Food Security)</a:t>
            </a:r>
            <a:endParaRPr lang="en-US" sz="1700">
              <a:solidFill>
                <a:schemeClr val="dk1"/>
              </a:solidFill>
              <a:latin typeface="Times New Roman"/>
              <a:ea typeface="Times New Roman"/>
              <a:cs typeface="Times New Roman"/>
              <a:sym typeface="Times New Roman"/>
            </a:endParaRPr>
          </a:p>
        </p:txBody>
      </p:sp>
      <p:sp>
        <p:nvSpPr>
          <p:cNvPr id="21" name="Rectangle: Rounded Corners 20">
            <a:extLst>
              <a:ext uri="{FF2B5EF4-FFF2-40B4-BE49-F238E27FC236}">
                <a16:creationId xmlns:a16="http://schemas.microsoft.com/office/drawing/2014/main" id="{993512F7-44EA-4815-A40D-67A0A1DBB3C0}"/>
              </a:ext>
              <a:ext uri="{C183D7F6-B498-43B3-948B-1728B52AA6E4}">
                <adec:decorative xmlns:adec="http://schemas.microsoft.com/office/drawing/2017/decorative" val="0"/>
              </a:ext>
            </a:extLst>
          </p:cNvPr>
          <p:cNvSpPr/>
          <p:nvPr/>
        </p:nvSpPr>
        <p:spPr>
          <a:xfrm>
            <a:off x="838200"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US" sz="1600" b="1">
                <a:solidFill>
                  <a:srgbClr val="C41401"/>
                </a:solidFill>
                <a:latin typeface="Arial"/>
                <a:ea typeface="Arial"/>
                <a:cs typeface="Arial"/>
              </a:rPr>
              <a:t>Module 3</a:t>
            </a:r>
            <a:r>
              <a:rPr lang="en-US" sz="1600" b="1">
                <a:solidFill>
                  <a:schemeClr val="dk1"/>
                </a:solidFill>
                <a:latin typeface="Arial"/>
                <a:ea typeface="Arial"/>
                <a:cs typeface="Arial"/>
              </a:rPr>
              <a:t>: Situating disability-inclusion within the wider humanitarian landscape</a:t>
            </a:r>
            <a:endParaRPr lang="en-US" sz="1600">
              <a:solidFill>
                <a:srgbClr val="000000"/>
              </a:solidFill>
              <a:latin typeface="Arial"/>
              <a:ea typeface="Arial"/>
              <a:cs typeface="Arial"/>
            </a:endParaRPr>
          </a:p>
          <a:p>
            <a:pPr lvl="0">
              <a:buSzPts val="1600"/>
            </a:pPr>
            <a:r>
              <a:rPr lang="en-US" sz="1600">
                <a:solidFill>
                  <a:schemeClr val="dk1"/>
                </a:solidFill>
                <a:latin typeface="Arial"/>
                <a:ea typeface="Arial"/>
                <a:cs typeface="Arial"/>
              </a:rPr>
              <a:t>Framing inclusive humanitarian action through a Food Security lens.</a:t>
            </a:r>
          </a:p>
        </p:txBody>
      </p:sp>
      <p:sp>
        <p:nvSpPr>
          <p:cNvPr id="23" name="Rectangle: Rounded Corners 22">
            <a:extLst>
              <a:ext uri="{FF2B5EF4-FFF2-40B4-BE49-F238E27FC236}">
                <a16:creationId xmlns:a16="http://schemas.microsoft.com/office/drawing/2014/main" id="{B4EE3696-4126-E8D4-F49F-465648C5B588}"/>
              </a:ext>
              <a:ext uri="{C183D7F6-B498-43B3-948B-1728B52AA6E4}">
                <adec:decorative xmlns:adec="http://schemas.microsoft.com/office/drawing/2017/decorative" val="0"/>
              </a:ext>
            </a:extLst>
          </p:cNvPr>
          <p:cNvSpPr/>
          <p:nvPr/>
        </p:nvSpPr>
        <p:spPr>
          <a:xfrm>
            <a:off x="838200"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US" sz="1600" b="1">
                <a:solidFill>
                  <a:srgbClr val="0070C0"/>
                </a:solidFill>
                <a:latin typeface="Arial"/>
                <a:ea typeface="Arial"/>
                <a:cs typeface="Arial"/>
              </a:rPr>
              <a:t>Module 4</a:t>
            </a:r>
            <a:r>
              <a:rPr lang="en-US" sz="1600" b="1">
                <a:solidFill>
                  <a:schemeClr val="dk1"/>
                </a:solidFill>
                <a:latin typeface="Arial"/>
                <a:ea typeface="Arial"/>
                <a:cs typeface="Arial"/>
              </a:rPr>
              <a:t>:</a:t>
            </a:r>
            <a:r>
              <a:rPr lang="en-US" sz="1600" b="1">
                <a:solidFill>
                  <a:srgbClr val="FF0000"/>
                </a:solidFill>
                <a:latin typeface="Arial"/>
                <a:ea typeface="Arial"/>
                <a:cs typeface="Arial"/>
              </a:rPr>
              <a:t> </a:t>
            </a:r>
            <a:r>
              <a:rPr lang="en-US" sz="1600" b="1">
                <a:solidFill>
                  <a:schemeClr val="dk1"/>
                </a:solidFill>
                <a:latin typeface="Arial"/>
                <a:ea typeface="Arial"/>
                <a:cs typeface="Arial"/>
              </a:rPr>
              <a:t>Accessibility, Universal Design and Reasonable Accommodation in Food Security </a:t>
            </a:r>
          </a:p>
          <a:p>
            <a:pPr lvl="0">
              <a:buSzPts val="1600"/>
            </a:pPr>
            <a:r>
              <a:rPr lang="en-US" sz="1600">
                <a:solidFill>
                  <a:schemeClr val="dk1"/>
                </a:solidFill>
                <a:latin typeface="Arial"/>
                <a:ea typeface="Arial"/>
                <a:cs typeface="Arial"/>
              </a:rPr>
              <a:t>Ensuring accessibility across humanitarian Food Security services, infrastructure and communication.</a:t>
            </a:r>
            <a:endParaRPr lang="en-US">
              <a:solidFill>
                <a:srgbClr val="000000"/>
              </a:solidFill>
              <a:latin typeface="Arial"/>
              <a:ea typeface="Arial"/>
              <a:cs typeface="Arial"/>
            </a:endParaRPr>
          </a:p>
        </p:txBody>
      </p:sp>
      <p:sp>
        <p:nvSpPr>
          <p:cNvPr id="25" name="Rectangle: Rounded Corners 24">
            <a:extLst>
              <a:ext uri="{FF2B5EF4-FFF2-40B4-BE49-F238E27FC236}">
                <a16:creationId xmlns:a16="http://schemas.microsoft.com/office/drawing/2014/main" id="{1B87605C-3B7F-5241-AEED-AD2305B47FC4}"/>
              </a:ext>
              <a:ext uri="{C183D7F6-B498-43B3-948B-1728B52AA6E4}">
                <adec:decorative xmlns:adec="http://schemas.microsoft.com/office/drawing/2017/decorative" val="0"/>
              </a:ext>
            </a:extLst>
          </p:cNvPr>
          <p:cNvSpPr/>
          <p:nvPr/>
        </p:nvSpPr>
        <p:spPr>
          <a:xfrm>
            <a:off x="6359013"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C41401"/>
                </a:solidFill>
                <a:latin typeface="Arial"/>
                <a:ea typeface="Arial"/>
                <a:cs typeface="Arial"/>
              </a:rPr>
              <a:t>Module 5</a:t>
            </a:r>
            <a:r>
              <a:rPr lang="en-US" sz="1600" b="1">
                <a:solidFill>
                  <a:schemeClr val="dk1"/>
                </a:solidFill>
                <a:latin typeface="Arial"/>
                <a:ea typeface="Arial"/>
                <a:cs typeface="Arial"/>
              </a:rPr>
              <a:t>: Introducing the Must Do Actions (MDAs) and the twin-track approach</a:t>
            </a:r>
            <a:endParaRPr lang="en-US" sz="1600">
              <a:solidFill>
                <a:schemeClr val="dk1"/>
              </a:solidFill>
              <a:latin typeface="Arial"/>
              <a:ea typeface="Arial"/>
              <a:cs typeface="Arial"/>
            </a:endParaRPr>
          </a:p>
          <a:p>
            <a:pPr lvl="0">
              <a:buClr>
                <a:schemeClr val="dk1"/>
              </a:buClr>
              <a:buSzPts val="1600"/>
            </a:pPr>
            <a:r>
              <a:rPr lang="en-US" sz="1600">
                <a:solidFill>
                  <a:schemeClr val="dk1"/>
                </a:solidFill>
                <a:latin typeface="Arial"/>
                <a:ea typeface="Arial"/>
                <a:cs typeface="Arial"/>
              </a:rPr>
              <a:t>Applying the twin-track approach and MDAs to Food Security programming in humanitarian contexts.</a:t>
            </a:r>
            <a:endParaRPr lang="en-US" sz="1600">
              <a:solidFill>
                <a:schemeClr val="dk1"/>
              </a:solidFill>
              <a:latin typeface="Times New Roman"/>
              <a:ea typeface="Times New Roman"/>
              <a:cs typeface="Times New Roman"/>
              <a:sym typeface="Times New Roman"/>
            </a:endParaRPr>
          </a:p>
        </p:txBody>
      </p:sp>
      <p:sp>
        <p:nvSpPr>
          <p:cNvPr id="27" name="Rectangle: Rounded Corners 26">
            <a:extLst>
              <a:ext uri="{FF2B5EF4-FFF2-40B4-BE49-F238E27FC236}">
                <a16:creationId xmlns:a16="http://schemas.microsoft.com/office/drawing/2014/main" id="{BEA7B0F0-9D9D-63EE-DE7D-4694A2AD091A}"/>
              </a:ext>
              <a:ext uri="{C183D7F6-B498-43B3-948B-1728B52AA6E4}">
                <adec:decorative xmlns:adec="http://schemas.microsoft.com/office/drawing/2017/decorative" val="0"/>
              </a:ext>
            </a:extLst>
          </p:cNvPr>
          <p:cNvSpPr/>
          <p:nvPr/>
        </p:nvSpPr>
        <p:spPr>
          <a:xfrm>
            <a:off x="6359013"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0070C0"/>
                </a:solidFill>
                <a:latin typeface="Arial"/>
                <a:ea typeface="Arial"/>
                <a:cs typeface="Arial"/>
              </a:rPr>
              <a:t>Module 6</a:t>
            </a:r>
            <a:r>
              <a:rPr lang="en-US" sz="1600" b="1">
                <a:solidFill>
                  <a:schemeClr val="dk1"/>
                </a:solidFill>
                <a:latin typeface="Arial"/>
                <a:ea typeface="Arial"/>
                <a:cs typeface="Arial"/>
              </a:rPr>
              <a:t>: Inclusive Project Cycle </a:t>
            </a:r>
            <a:endParaRPr lang="en-US" sz="1600">
              <a:solidFill>
                <a:schemeClr val="dk1"/>
              </a:solidFill>
              <a:latin typeface="Arial"/>
              <a:ea typeface="Arial"/>
              <a:cs typeface="Arial"/>
            </a:endParaRPr>
          </a:p>
          <a:p>
            <a:pPr lvl="0">
              <a:buClr>
                <a:schemeClr val="dk1"/>
              </a:buClr>
              <a:buSzPts val="1600"/>
            </a:pPr>
            <a:r>
              <a:rPr lang="en-US" sz="1600">
                <a:solidFill>
                  <a:schemeClr val="dk1"/>
                </a:solidFill>
                <a:latin typeface="Arial"/>
                <a:ea typeface="Arial"/>
                <a:cs typeface="Arial"/>
              </a:rPr>
              <a:t>Operationalizing the IASC MDAs within the  humanitarian Food Security project cycle.</a:t>
            </a:r>
            <a:endParaRPr lang="en-US" sz="1600">
              <a:solidFill>
                <a:schemeClr val="dk1"/>
              </a:solidFill>
              <a:latin typeface="Times New Roman"/>
              <a:ea typeface="Times New Roman"/>
              <a:cs typeface="Times New Roman"/>
              <a:sym typeface="Times New Roman"/>
            </a:endParaRPr>
          </a:p>
        </p:txBody>
      </p:sp>
      <p:sp>
        <p:nvSpPr>
          <p:cNvPr id="29" name="Rectangle: Rounded Corners 28">
            <a:extLst>
              <a:ext uri="{FF2B5EF4-FFF2-40B4-BE49-F238E27FC236}">
                <a16:creationId xmlns:a16="http://schemas.microsoft.com/office/drawing/2014/main" id="{E94E3765-8ACC-E842-567F-3AC7C90B8768}"/>
              </a:ext>
              <a:ext uri="{C183D7F6-B498-43B3-948B-1728B52AA6E4}">
                <adec:decorative xmlns:adec="http://schemas.microsoft.com/office/drawing/2017/decorative" val="0"/>
              </a:ext>
            </a:extLst>
          </p:cNvPr>
          <p:cNvSpPr/>
          <p:nvPr/>
        </p:nvSpPr>
        <p:spPr>
          <a:xfrm>
            <a:off x="6359013"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C41401"/>
                </a:solidFill>
                <a:latin typeface="Arial"/>
                <a:ea typeface="Arial"/>
                <a:cs typeface="Arial"/>
              </a:rPr>
              <a:t>Module 7</a:t>
            </a:r>
            <a:r>
              <a:rPr lang="en-US" sz="1600" b="1">
                <a:solidFill>
                  <a:schemeClr val="dk1"/>
                </a:solidFill>
                <a:latin typeface="Arial"/>
                <a:ea typeface="Arial"/>
                <a:cs typeface="Arial"/>
              </a:rPr>
              <a:t>: Disability-Inclusive Accountability to Affected People (AAP)</a:t>
            </a:r>
            <a:endParaRPr lang="en-US" sz="1600">
              <a:solidFill>
                <a:schemeClr val="dk1"/>
              </a:solidFill>
              <a:latin typeface="Arial"/>
              <a:ea typeface="Arial"/>
              <a:cs typeface="Arial"/>
            </a:endParaRPr>
          </a:p>
          <a:p>
            <a:pPr lvl="0">
              <a:buClr>
                <a:schemeClr val="dk1"/>
              </a:buClr>
              <a:buSzPts val="1600"/>
            </a:pPr>
            <a:r>
              <a:rPr lang="en-US" sz="1600">
                <a:solidFill>
                  <a:schemeClr val="dk1"/>
                </a:solidFill>
                <a:latin typeface="Arial"/>
                <a:ea typeface="Arial"/>
                <a:cs typeface="Arial"/>
              </a:rPr>
              <a:t>Understanding AAP, its relevance and mechanism of accountability, and inclusiveness.</a:t>
            </a:r>
            <a:endParaRPr lang="en-US" sz="1600">
              <a:solidFill>
                <a:schemeClr val="dk1"/>
              </a:solidFill>
              <a:latin typeface="Times New Roman"/>
              <a:ea typeface="Times New Roman"/>
              <a:cs typeface="Times New Roman"/>
              <a:sym typeface="Times New Roman"/>
            </a:endParaRPr>
          </a:p>
        </p:txBody>
      </p:sp>
      <p:sp>
        <p:nvSpPr>
          <p:cNvPr id="31" name="Rectangle: Rounded Corners 30">
            <a:extLst>
              <a:ext uri="{FF2B5EF4-FFF2-40B4-BE49-F238E27FC236}">
                <a16:creationId xmlns:a16="http://schemas.microsoft.com/office/drawing/2014/main" id="{614FC5A9-9A74-328A-6A96-5DA9F4108F5B}"/>
              </a:ext>
              <a:ext uri="{C183D7F6-B498-43B3-948B-1728B52AA6E4}">
                <adec:decorative xmlns:adec="http://schemas.microsoft.com/office/drawing/2017/decorative" val="0"/>
              </a:ext>
            </a:extLst>
          </p:cNvPr>
          <p:cNvSpPr/>
          <p:nvPr/>
        </p:nvSpPr>
        <p:spPr>
          <a:xfrm>
            <a:off x="6359013"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0070C0"/>
                </a:solidFill>
                <a:latin typeface="Arial"/>
                <a:ea typeface="Arial"/>
                <a:cs typeface="Arial"/>
              </a:rPr>
              <a:t>Module 8</a:t>
            </a:r>
            <a:r>
              <a:rPr lang="en-US" sz="1600" b="1">
                <a:solidFill>
                  <a:schemeClr val="dk1"/>
                </a:solidFill>
                <a:latin typeface="Arial"/>
                <a:ea typeface="Arial"/>
                <a:cs typeface="Arial"/>
              </a:rPr>
              <a:t>:</a:t>
            </a:r>
            <a:r>
              <a:rPr lang="en-US" sz="1600">
                <a:solidFill>
                  <a:schemeClr val="dk1"/>
                </a:solidFill>
                <a:latin typeface="Arial"/>
                <a:ea typeface="Arial"/>
                <a:cs typeface="Arial"/>
              </a:rPr>
              <a:t>. </a:t>
            </a:r>
            <a:r>
              <a:rPr lang="en-US" sz="1600" b="1">
                <a:solidFill>
                  <a:schemeClr val="dk1"/>
                </a:solidFill>
                <a:latin typeface="Arial"/>
                <a:ea typeface="Arial"/>
                <a:cs typeface="Arial"/>
              </a:rPr>
              <a:t>Disability-Inclusive Cash and Voucher Assistance (CVA) in Food Security</a:t>
            </a:r>
          </a:p>
          <a:p>
            <a:pPr lvl="0">
              <a:buClr>
                <a:schemeClr val="dk1"/>
              </a:buClr>
              <a:buSzPts val="1600"/>
            </a:pPr>
            <a:r>
              <a:rPr lang="en-US" sz="1600">
                <a:solidFill>
                  <a:schemeClr val="dk1"/>
                </a:solidFill>
                <a:latin typeface="Arial"/>
                <a:ea typeface="Arial"/>
                <a:cs typeface="Arial"/>
              </a:rPr>
              <a:t>Ensuring CVA is accessible and inclusive of persons with disabilities in food security programming. </a:t>
            </a:r>
            <a:endParaRPr lang="en-US">
              <a:solidFill>
                <a:srgbClr val="000000"/>
              </a:solidFill>
              <a:latin typeface="Arial"/>
              <a:ea typeface="Arial"/>
              <a:cs typeface="Arial"/>
            </a:endParaRPr>
          </a:p>
        </p:txBody>
      </p:sp>
      <p:sp>
        <p:nvSpPr>
          <p:cNvPr id="5" name="Foliennummernplatzhalter 4">
            <a:extLst>
              <a:ext uri="{FF2B5EF4-FFF2-40B4-BE49-F238E27FC236}">
                <a16:creationId xmlns:a16="http://schemas.microsoft.com/office/drawing/2014/main" id="{F9A5A8D7-89B0-8747-9E30-E9B5D5842017}"/>
              </a:ext>
            </a:extLst>
          </p:cNvPr>
          <p:cNvSpPr>
            <a:spLocks noGrp="1"/>
          </p:cNvSpPr>
          <p:nvPr>
            <p:ph type="sldNum" sz="quarter" idx="12"/>
          </p:nvPr>
        </p:nvSpPr>
        <p:spPr/>
        <p:txBody>
          <a:bodyPr/>
          <a:lstStyle/>
          <a:p>
            <a:fld id="{FBC7A862-7147-4493-B488-4E46DC49905D}" type="slidenum">
              <a:rPr lang="de-DE" smtClean="0"/>
              <a:t>54</a:t>
            </a:fld>
            <a:endParaRPr lang="de-DE"/>
          </a:p>
        </p:txBody>
      </p:sp>
    </p:spTree>
    <p:extLst>
      <p:ext uri="{BB962C8B-B14F-4D97-AF65-F5344CB8AC3E}">
        <p14:creationId xmlns:p14="http://schemas.microsoft.com/office/powerpoint/2010/main" val="36122988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D10A703-19C5-B129-D87A-09B327217A1C}"/>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6901" y="-1"/>
            <a:ext cx="6232281" cy="6858000"/>
          </a:xfrm>
          <a:prstGeom prst="rect">
            <a:avLst/>
          </a:prstGeom>
        </p:spPr>
      </p:pic>
      <p:sp>
        <p:nvSpPr>
          <p:cNvPr id="2" name="Title 1">
            <a:extLst>
              <a:ext uri="{FF2B5EF4-FFF2-40B4-BE49-F238E27FC236}">
                <a16:creationId xmlns:a16="http://schemas.microsoft.com/office/drawing/2014/main" id="{A8BC1C28-A3D5-654C-3686-2F944B5092FF}"/>
              </a:ext>
            </a:extLst>
          </p:cNvPr>
          <p:cNvSpPr>
            <a:spLocks noGrp="1"/>
          </p:cNvSpPr>
          <p:nvPr>
            <p:ph type="title"/>
          </p:nvPr>
        </p:nvSpPr>
        <p:spPr>
          <a:xfrm>
            <a:off x="7165458" y="2899882"/>
            <a:ext cx="4059865" cy="1058233"/>
          </a:xfrm>
        </p:spPr>
        <p:txBody>
          <a:bodyPr>
            <a:normAutofit/>
          </a:bodyPr>
          <a:lstStyle/>
          <a:p>
            <a:r>
              <a:rPr lang="de-DE" sz="4000"/>
              <a:t>Any questions?</a:t>
            </a:r>
          </a:p>
        </p:txBody>
      </p:sp>
      <p:pic>
        <p:nvPicPr>
          <p:cNvPr id="6" name="Content Placeholder 5" descr="Question Mark with solid fill">
            <a:extLst>
              <a:ext uri="{FF2B5EF4-FFF2-40B4-BE49-F238E27FC236}">
                <a16:creationId xmlns:a16="http://schemas.microsoft.com/office/drawing/2014/main" id="{CCE52CBC-FDC8-BB76-7E29-E935C2FD9298}"/>
              </a:ext>
            </a:extLst>
          </p:cNvPr>
          <p:cNvPicPr>
            <a:picLocks noGrp="1" noChangeAspect="1"/>
          </p:cNvPicPr>
          <p:nvPr>
            <p:ph idx="1"/>
          </p:nvPr>
        </p:nvPicPr>
        <p:blipFill>
          <a:blip>
            <a:extLst>
              <a:ext uri="{96DAC541-7B7A-43D3-8B79-37D633B846F1}">
                <asvg:svgBlip xmlns:asvg="http://schemas.microsoft.com/office/drawing/2016/SVG/main" r:embed="rId3"/>
              </a:ext>
            </a:extLst>
          </a:blip>
          <a:stretch>
            <a:fillRect/>
          </a:stretch>
        </p:blipFill>
        <p:spPr>
          <a:xfrm>
            <a:off x="1183757" y="1963608"/>
            <a:ext cx="3643424" cy="3643424"/>
          </a:xfrm>
        </p:spPr>
      </p:pic>
      <p:sp>
        <p:nvSpPr>
          <p:cNvPr id="5" name="Foliennummernplatzhalter 4">
            <a:extLst>
              <a:ext uri="{FF2B5EF4-FFF2-40B4-BE49-F238E27FC236}">
                <a16:creationId xmlns:a16="http://schemas.microsoft.com/office/drawing/2014/main" id="{A343E3DA-BA60-04AB-1131-954E2CBA944A}"/>
              </a:ext>
            </a:extLst>
          </p:cNvPr>
          <p:cNvSpPr>
            <a:spLocks noGrp="1"/>
          </p:cNvSpPr>
          <p:nvPr>
            <p:ph type="sldNum" sz="quarter" idx="12"/>
          </p:nvPr>
        </p:nvSpPr>
        <p:spPr/>
        <p:txBody>
          <a:bodyPr/>
          <a:lstStyle/>
          <a:p>
            <a:fld id="{FBC7A862-7147-4493-B488-4E46DC49905D}" type="slidenum">
              <a:rPr lang="de-DE" smtClean="0"/>
              <a:t>55</a:t>
            </a:fld>
            <a:endParaRPr lang="de-DE"/>
          </a:p>
        </p:txBody>
      </p:sp>
    </p:spTree>
    <p:extLst>
      <p:ext uri="{BB962C8B-B14F-4D97-AF65-F5344CB8AC3E}">
        <p14:creationId xmlns:p14="http://schemas.microsoft.com/office/powerpoint/2010/main" val="204839529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B1E10-93A9-2095-9794-244F3DCB22D0}"/>
              </a:ext>
            </a:extLst>
          </p:cNvPr>
          <p:cNvSpPr>
            <a:spLocks noGrp="1"/>
          </p:cNvSpPr>
          <p:nvPr>
            <p:ph type="title"/>
          </p:nvPr>
        </p:nvSpPr>
        <p:spPr/>
        <p:txBody>
          <a:bodyPr/>
          <a:lstStyle/>
          <a:p>
            <a:r>
              <a:rPr lang="de-DE"/>
              <a:t>Additional Resources:</a:t>
            </a:r>
          </a:p>
        </p:txBody>
      </p:sp>
      <p:sp>
        <p:nvSpPr>
          <p:cNvPr id="3" name="Content Placeholder 2">
            <a:extLst>
              <a:ext uri="{FF2B5EF4-FFF2-40B4-BE49-F238E27FC236}">
                <a16:creationId xmlns:a16="http://schemas.microsoft.com/office/drawing/2014/main" id="{5E7D0F4E-73C1-A2A4-8CC5-F35E75A8D9FE}"/>
              </a:ext>
            </a:extLst>
          </p:cNvPr>
          <p:cNvSpPr>
            <a:spLocks noGrp="1"/>
          </p:cNvSpPr>
          <p:nvPr>
            <p:ph idx="1"/>
          </p:nvPr>
        </p:nvSpPr>
        <p:spPr>
          <a:xfrm>
            <a:off x="838200" y="1578634"/>
            <a:ext cx="10515600" cy="4777716"/>
          </a:xfrm>
        </p:spPr>
        <p:txBody>
          <a:bodyPr>
            <a:normAutofit/>
          </a:bodyPr>
          <a:lstStyle/>
          <a:p>
            <a:pPr marL="457200" lvl="0" indent="-342900">
              <a:lnSpc>
                <a:spcPct val="150000"/>
              </a:lnSpc>
              <a:spcBef>
                <a:spcPts val="0"/>
              </a:spcBef>
              <a:buClr>
                <a:srgbClr val="000000"/>
              </a:buClr>
              <a:buSzPts val="1800"/>
              <a:buFont typeface="Arial"/>
              <a:buChar char="●"/>
            </a:pPr>
            <a:r>
              <a:rPr lang="en-US" sz="1800">
                <a:solidFill>
                  <a:srgbClr val="000000"/>
                </a:solidFill>
                <a:latin typeface="Arial"/>
                <a:ea typeface="Arial"/>
                <a:cs typeface="Arial"/>
                <a:sym typeface="Arial"/>
                <a:hlinkClick r:id="rId3" tooltip="External link to the CRPD."/>
              </a:rPr>
              <a:t>UN Convention on the Rights of Persons with Disabilities</a:t>
            </a:r>
            <a:r>
              <a:rPr lang="en-US" sz="1800">
                <a:solidFill>
                  <a:srgbClr val="000000"/>
                </a:solidFill>
                <a:latin typeface="Arial"/>
                <a:ea typeface="Arial"/>
                <a:cs typeface="Arial"/>
                <a:sym typeface="Arial"/>
              </a:rPr>
              <a:t> (CRPD), 2006</a:t>
            </a:r>
            <a:endParaRPr lang="en-US" sz="1800">
              <a:solidFill>
                <a:srgbClr val="1155CC"/>
              </a:solidFill>
              <a:latin typeface="Arial"/>
              <a:ea typeface="Arial"/>
              <a:cs typeface="Arial"/>
              <a:sym typeface="Arial"/>
            </a:endParaRPr>
          </a:p>
          <a:p>
            <a:pPr marL="457200" lvl="0" indent="-342900">
              <a:lnSpc>
                <a:spcPct val="150000"/>
              </a:lnSpc>
              <a:spcBef>
                <a:spcPts val="0"/>
              </a:spcBef>
              <a:buClr>
                <a:srgbClr val="000000"/>
              </a:buClr>
              <a:buSzPts val="1800"/>
              <a:buFont typeface="Arial"/>
              <a:buChar char="●"/>
            </a:pPr>
            <a:r>
              <a:rPr lang="en-US" sz="1800">
                <a:solidFill>
                  <a:srgbClr val="000000"/>
                </a:solidFill>
                <a:latin typeface="Arial"/>
                <a:ea typeface="Arial"/>
                <a:cs typeface="Arial"/>
                <a:sym typeface="Arial"/>
                <a:hlinkClick r:id="rId4" tooltip="External link to the UNDIS."/>
              </a:rPr>
              <a:t>UN Disability Inclusion Strategy (2019)</a:t>
            </a:r>
            <a:r>
              <a:rPr lang="en-US" sz="1800">
                <a:solidFill>
                  <a:srgbClr val="000000"/>
                </a:solidFill>
                <a:latin typeface="Arial"/>
                <a:ea typeface="Arial"/>
                <a:cs typeface="Arial"/>
                <a:sym typeface="Arial"/>
              </a:rPr>
              <a:t>: Policies to become more inclusive of persons with disabilities </a:t>
            </a:r>
          </a:p>
          <a:p>
            <a:pPr marL="457200" lvl="0" indent="-342900">
              <a:lnSpc>
                <a:spcPct val="150000"/>
              </a:lnSpc>
              <a:spcBef>
                <a:spcPts val="0"/>
              </a:spcBef>
              <a:buClr>
                <a:srgbClr val="000000"/>
              </a:buClr>
              <a:buSzPts val="1800"/>
              <a:buFont typeface="Arial"/>
              <a:buChar char="●"/>
            </a:pPr>
            <a:r>
              <a:rPr lang="en-US" sz="1800" u="sng">
                <a:solidFill>
                  <a:srgbClr val="1155CC"/>
                </a:solidFill>
                <a:latin typeface="Arial"/>
                <a:ea typeface="Arial"/>
                <a:cs typeface="Arial"/>
                <a:sym typeface="Arial"/>
                <a:hlinkClick r:id="rId5" tooltip="External link to the IASC Guidelines on Inclusion.">
                  <a:extLst>
                    <a:ext uri="{A12FA001-AC4F-418D-AE19-62706E023703}">
                      <ahyp:hlinkClr xmlns:ahyp="http://schemas.microsoft.com/office/drawing/2018/hyperlinkcolor" val="tx"/>
                    </a:ext>
                  </a:extLst>
                </a:hlinkClick>
              </a:rPr>
              <a:t>IASC Guidelines on Inclusion of Persons with Disabilities in Humanitarian Action</a:t>
            </a:r>
            <a:endParaRPr lang="en-US" sz="1800">
              <a:solidFill>
                <a:srgbClr val="000000"/>
              </a:solidFill>
              <a:latin typeface="Arial"/>
              <a:ea typeface="Arial"/>
              <a:cs typeface="Arial"/>
              <a:sym typeface="Arial"/>
            </a:endParaRPr>
          </a:p>
          <a:p>
            <a:pPr marL="457200" lvl="0" indent="-342900">
              <a:lnSpc>
                <a:spcPct val="150000"/>
              </a:lnSpc>
              <a:spcBef>
                <a:spcPts val="0"/>
              </a:spcBef>
              <a:buClr>
                <a:srgbClr val="000000"/>
              </a:buClr>
              <a:buSzPts val="1800"/>
              <a:buFont typeface="Arial"/>
              <a:buChar char="●"/>
            </a:pPr>
            <a:r>
              <a:rPr lang="en-US" sz="1800" u="sng">
                <a:solidFill>
                  <a:srgbClr val="1155CC"/>
                </a:solidFill>
                <a:latin typeface="Arial"/>
                <a:ea typeface="Arial"/>
                <a:cs typeface="Arial"/>
                <a:sym typeface="Arial"/>
                <a:hlinkClick r:id="rId6" tooltip="External link to the Sendai Framework.">
                  <a:extLst>
                    <a:ext uri="{A12FA001-AC4F-418D-AE19-62706E023703}">
                      <ahyp:hlinkClr xmlns:ahyp="http://schemas.microsoft.com/office/drawing/2018/hyperlinkcolor" val="tx"/>
                    </a:ext>
                  </a:extLst>
                </a:hlinkClick>
              </a:rPr>
              <a:t>Sendai Framework for Disaster Risk Reduction (2015) affirming same principles</a:t>
            </a:r>
            <a:endParaRPr lang="en-US" sz="1800">
              <a:solidFill>
                <a:srgbClr val="000000"/>
              </a:solidFill>
              <a:latin typeface="Arial"/>
              <a:ea typeface="Arial"/>
              <a:cs typeface="Arial"/>
              <a:sym typeface="Arial"/>
            </a:endParaRPr>
          </a:p>
          <a:p>
            <a:pPr marL="457200" lvl="0" indent="-342900">
              <a:lnSpc>
                <a:spcPct val="150000"/>
              </a:lnSpc>
              <a:spcBef>
                <a:spcPts val="0"/>
              </a:spcBef>
              <a:buClr>
                <a:srgbClr val="000000"/>
              </a:buClr>
              <a:buSzPts val="1800"/>
              <a:buFont typeface="Arial"/>
              <a:buChar char="●"/>
            </a:pPr>
            <a:r>
              <a:rPr lang="en-US" sz="1800" u="sng">
                <a:solidFill>
                  <a:srgbClr val="1155CC"/>
                </a:solidFill>
                <a:latin typeface="Arial"/>
                <a:ea typeface="Arial"/>
                <a:cs typeface="Arial"/>
                <a:sym typeface="Arial"/>
                <a:hlinkClick r:id="rId7" tooltip="External link to the 2030 Agenda for Sustainable Development.">
                  <a:extLst>
                    <a:ext uri="{A12FA001-AC4F-418D-AE19-62706E023703}">
                      <ahyp:hlinkClr xmlns:ahyp="http://schemas.microsoft.com/office/drawing/2018/hyperlinkcolor" val="tx"/>
                    </a:ext>
                  </a:extLst>
                </a:hlinkClick>
              </a:rPr>
              <a:t>2030 Agenda for Sustainable Development affirming no one should be left behind</a:t>
            </a:r>
            <a:endParaRPr lang="en-US" sz="1800">
              <a:solidFill>
                <a:srgbClr val="000000"/>
              </a:solidFill>
              <a:latin typeface="Arial"/>
              <a:ea typeface="Arial"/>
              <a:cs typeface="Arial"/>
              <a:sym typeface="Arial"/>
            </a:endParaRPr>
          </a:p>
          <a:p>
            <a:pPr marL="457200" lvl="0" indent="-342900">
              <a:lnSpc>
                <a:spcPct val="150000"/>
              </a:lnSpc>
              <a:spcBef>
                <a:spcPts val="0"/>
              </a:spcBef>
              <a:buClr>
                <a:srgbClr val="000000"/>
              </a:buClr>
              <a:buSzPts val="1800"/>
              <a:buFont typeface="Arial"/>
              <a:buChar char="●"/>
            </a:pPr>
            <a:r>
              <a:rPr lang="en-US" sz="1800">
                <a:solidFill>
                  <a:srgbClr val="000000"/>
                </a:solidFill>
                <a:latin typeface="Arial"/>
                <a:ea typeface="Arial"/>
                <a:cs typeface="Arial"/>
                <a:sym typeface="Arial"/>
                <a:hlinkClick r:id="rId8" tooltip="External link to the UN Flagship Report on Disability and Development."/>
              </a:rPr>
              <a:t>United Nations Flagship Report on Disability and Development 2024: Ending hunger, achieving food security and improved nutrition (Goal 2)</a:t>
            </a:r>
            <a:endParaRPr lang="en-US" sz="1800">
              <a:solidFill>
                <a:srgbClr val="1155CC"/>
              </a:solidFill>
              <a:latin typeface="Arial"/>
              <a:ea typeface="Arial"/>
              <a:cs typeface="Arial"/>
              <a:sym typeface="Arial"/>
            </a:endParaRPr>
          </a:p>
          <a:p>
            <a:pPr marL="457200" lvl="0" indent="-342900">
              <a:lnSpc>
                <a:spcPct val="150000"/>
              </a:lnSpc>
              <a:spcBef>
                <a:spcPts val="0"/>
              </a:spcBef>
              <a:buClr>
                <a:srgbClr val="000000"/>
              </a:buClr>
              <a:buSzPts val="1800"/>
              <a:buFont typeface="Arial"/>
              <a:buChar char="●"/>
            </a:pPr>
            <a:r>
              <a:rPr lang="en-US" sz="1800">
                <a:solidFill>
                  <a:srgbClr val="000000"/>
                </a:solidFill>
                <a:highlight>
                  <a:schemeClr val="lt1"/>
                </a:highlight>
                <a:latin typeface="Arial"/>
                <a:ea typeface="Arial"/>
                <a:cs typeface="Arial"/>
                <a:sym typeface="Arial"/>
              </a:rPr>
              <a:t>ACF &amp; IRC, Annex 03. </a:t>
            </a:r>
            <a:r>
              <a:rPr lang="en-US" sz="1800">
                <a:solidFill>
                  <a:srgbClr val="000000"/>
                </a:solidFill>
                <a:highlight>
                  <a:schemeClr val="lt1"/>
                </a:highlight>
                <a:latin typeface="Arial"/>
                <a:ea typeface="Arial"/>
                <a:cs typeface="Arial"/>
                <a:sym typeface="Arial"/>
                <a:hlinkClick r:id="rId9" tooltip="External link to the Protection Risk Matrix and Food Security as Excel file."/>
              </a:rPr>
              <a:t>Protection risk matrix and food insecurity</a:t>
            </a:r>
            <a:r>
              <a:rPr lang="en-US" sz="1800">
                <a:solidFill>
                  <a:srgbClr val="000000"/>
                </a:solidFill>
                <a:highlight>
                  <a:schemeClr val="lt1"/>
                </a:highlight>
                <a:latin typeface="Arial"/>
                <a:ea typeface="Arial"/>
                <a:cs typeface="Arial"/>
                <a:sym typeface="Arial"/>
              </a:rPr>
              <a:t>: </a:t>
            </a:r>
            <a:r>
              <a:rPr lang="en-US" sz="1800" u="sng">
                <a:solidFill>
                  <a:srgbClr val="1155CC"/>
                </a:solidFill>
                <a:highlight>
                  <a:schemeClr val="lt1"/>
                </a:highlight>
                <a:latin typeface="Arial"/>
                <a:ea typeface="Arial"/>
                <a:cs typeface="Arial"/>
                <a:sym typeface="Arial"/>
                <a:hlinkClick r:id="rId9">
                  <a:extLst>
                    <a:ext uri="{A12FA001-AC4F-418D-AE19-62706E023703}">
                      <ahyp:hlinkClr xmlns:ahyp="http://schemas.microsoft.com/office/drawing/2018/hyperlinkcolor" val="tx"/>
                    </a:ext>
                  </a:extLst>
                </a:hlinkClick>
              </a:rPr>
              <a:t>Protection Risk Matrix and Food Security</a:t>
            </a:r>
            <a:endParaRPr lang="en-US" sz="1800">
              <a:solidFill>
                <a:srgbClr val="000000"/>
              </a:solidFill>
              <a:latin typeface="Arial"/>
              <a:ea typeface="Arial"/>
              <a:cs typeface="Arial"/>
              <a:sym typeface="Arial"/>
            </a:endParaRPr>
          </a:p>
        </p:txBody>
      </p:sp>
      <p:sp>
        <p:nvSpPr>
          <p:cNvPr id="6" name="Foliennummernplatzhalter 5">
            <a:extLst>
              <a:ext uri="{FF2B5EF4-FFF2-40B4-BE49-F238E27FC236}">
                <a16:creationId xmlns:a16="http://schemas.microsoft.com/office/drawing/2014/main" id="{A42F1199-BDD4-F170-BFAD-F34CCBFFEEB8}"/>
              </a:ext>
            </a:extLst>
          </p:cNvPr>
          <p:cNvSpPr>
            <a:spLocks noGrp="1"/>
          </p:cNvSpPr>
          <p:nvPr>
            <p:ph type="sldNum" sz="quarter" idx="12"/>
          </p:nvPr>
        </p:nvSpPr>
        <p:spPr/>
        <p:txBody>
          <a:bodyPr/>
          <a:lstStyle/>
          <a:p>
            <a:fld id="{FBC7A862-7147-4493-B488-4E46DC49905D}" type="slidenum">
              <a:rPr lang="de-DE" smtClean="0"/>
              <a:t>56</a:t>
            </a:fld>
            <a:endParaRPr lang="de-DE"/>
          </a:p>
        </p:txBody>
      </p:sp>
    </p:spTree>
    <p:extLst>
      <p:ext uri="{BB962C8B-B14F-4D97-AF65-F5344CB8AC3E}">
        <p14:creationId xmlns:p14="http://schemas.microsoft.com/office/powerpoint/2010/main" val="262756945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E2AA596-EF3B-4D45-1877-6955AE238371}"/>
              </a:ext>
            </a:extLst>
          </p:cNvPr>
          <p:cNvSpPr txBox="1">
            <a:spLocks noGrp="1" noRot="1" noMove="1" noResize="1" noEditPoints="1" noAdjustHandles="1" noChangeArrowheads="1" noChangeShapeType="1"/>
          </p:cNvSpPr>
          <p:nvPr>
            <p:ph type="title" idx="4294967295"/>
          </p:nvPr>
        </p:nvSpPr>
        <p:spPr>
          <a:xfrm>
            <a:off x="975059" y="261650"/>
            <a:ext cx="10515600" cy="1058233"/>
          </a:xfrm>
          <a:prstGeom prst="rect">
            <a:avLst/>
          </a:prstGeom>
          <a:solidFill>
            <a:schemeClr val="bg1"/>
          </a:solid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ctr" defTabSz="914400" rtl="0" eaLnBrk="1" latinLnBrk="0" hangingPunct="1">
              <a:lnSpc>
                <a:spcPct val="90000"/>
              </a:lnSpc>
              <a:spcBef>
                <a:spcPct val="0"/>
              </a:spcBef>
              <a:buNone/>
              <a:defRPr sz="3600" b="1" kern="1200">
                <a:solidFill>
                  <a:schemeClr val="bg1"/>
                </a:solidFill>
                <a:latin typeface="Arial" panose="020B0604020202020204" pitchFamily="34" charset="0"/>
                <a:ea typeface="+mj-ea"/>
                <a:cs typeface="Arial" panose="020B060402020202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de-DE" sz="3600" b="1" i="0" u="none" strike="noStrike" kern="1200" cap="none" spc="0" normalizeH="0" baseline="0" noProof="0">
                <a:ln>
                  <a:noFill/>
                </a:ln>
                <a:solidFill>
                  <a:schemeClr val="bg1"/>
                </a:solidFill>
                <a:effectLst/>
                <a:uLnTx/>
                <a:uFillTx/>
                <a:latin typeface="Arial" panose="020B0604020202020204" pitchFamily="34" charset="0"/>
                <a:ea typeface="+mj-ea"/>
                <a:cs typeface="Arial" panose="020B0604020202020204" pitchFamily="34" charset="0"/>
                <a:sym typeface="Arial"/>
              </a:rPr>
              <a:t>Last slide.</a:t>
            </a:r>
          </a:p>
        </p:txBody>
      </p:sp>
      <p:sp>
        <p:nvSpPr>
          <p:cNvPr id="9" name="Text Placeholder 8">
            <a:extLst>
              <a:ext uri="{FF2B5EF4-FFF2-40B4-BE49-F238E27FC236}">
                <a16:creationId xmlns:a16="http://schemas.microsoft.com/office/drawing/2014/main" id="{2D35F663-0FA7-A39D-8A49-EDE80699B448}"/>
              </a:ext>
            </a:extLst>
          </p:cNvPr>
          <p:cNvSpPr>
            <a:spLocks noGrp="1"/>
          </p:cNvSpPr>
          <p:nvPr>
            <p:ph type="body" idx="4294967295"/>
          </p:nvPr>
        </p:nvSpPr>
        <p:spPr>
          <a:xfrm>
            <a:off x="701342" y="1116136"/>
            <a:ext cx="4414356" cy="3011021"/>
          </a:xfrm>
        </p:spPr>
        <p:txBody>
          <a:bodyPr>
            <a:normAutofit/>
          </a:bodyPr>
          <a:lstStyle/>
          <a:p>
            <a:pPr marL="0" indent="0">
              <a:spcAft>
                <a:spcPts val="2400"/>
              </a:spcAft>
              <a:buNone/>
            </a:pPr>
            <a:r>
              <a:rPr lang="de-DE" b="1"/>
              <a:t>Thank you!</a:t>
            </a:r>
            <a:endParaRPr lang="de-DE"/>
          </a:p>
          <a:p>
            <a:pPr marL="0" indent="0">
              <a:buNone/>
            </a:pPr>
            <a:r>
              <a:rPr lang="de-DE"/>
              <a:t>You can download the full training package using this </a:t>
            </a:r>
            <a:r>
              <a:rPr lang="de-DE">
                <a:hlinkClick r:id="rId3" tooltip="External link to download page  for the training package."/>
              </a:rPr>
              <a:t>link</a:t>
            </a:r>
            <a:r>
              <a:rPr lang="de-DE"/>
              <a:t>.</a:t>
            </a:r>
          </a:p>
        </p:txBody>
      </p:sp>
      <p:pic>
        <p:nvPicPr>
          <p:cNvPr id="3" name="Picture 2">
            <a:extLst>
              <a:ext uri="{FF2B5EF4-FFF2-40B4-BE49-F238E27FC236}">
                <a16:creationId xmlns:a16="http://schemas.microsoft.com/office/drawing/2014/main" id="{8EB37D1F-72DF-4D42-359F-25ED6D19BBF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8285" y="2458995"/>
            <a:ext cx="8449788" cy="2353260"/>
          </a:xfrm>
          <a:prstGeom prst="rect">
            <a:avLst/>
          </a:prstGeom>
        </p:spPr>
      </p:pic>
      <p:sp>
        <p:nvSpPr>
          <p:cNvPr id="5" name="Foliennummernplatzhalter 4">
            <a:extLst>
              <a:ext uri="{FF2B5EF4-FFF2-40B4-BE49-F238E27FC236}">
                <a16:creationId xmlns:a16="http://schemas.microsoft.com/office/drawing/2014/main" id="{8F408AFF-3410-5B8E-9716-A3CF6A2B29AB}"/>
              </a:ext>
            </a:extLst>
          </p:cNvPr>
          <p:cNvSpPr>
            <a:spLocks noGrp="1"/>
          </p:cNvSpPr>
          <p:nvPr>
            <p:ph type="sldNum" sz="quarter" idx="12"/>
          </p:nvPr>
        </p:nvSpPr>
        <p:spPr/>
        <p:txBody>
          <a:bodyPr/>
          <a:lstStyle/>
          <a:p>
            <a:fld id="{FBC7A862-7147-4493-B488-4E46DC49905D}" type="slidenum">
              <a:rPr lang="de-DE" smtClean="0"/>
              <a:pPr/>
              <a:t>57</a:t>
            </a:fld>
            <a:endParaRPr lang="de-DE"/>
          </a:p>
        </p:txBody>
      </p:sp>
    </p:spTree>
    <p:extLst>
      <p:ext uri="{BB962C8B-B14F-4D97-AF65-F5344CB8AC3E}">
        <p14:creationId xmlns:p14="http://schemas.microsoft.com/office/powerpoint/2010/main" val="4943709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2312B-3451-1A1E-8FF8-F2201E71F9DC}"/>
              </a:ext>
            </a:extLst>
          </p:cNvPr>
          <p:cNvSpPr>
            <a:spLocks noGrp="1"/>
          </p:cNvSpPr>
          <p:nvPr>
            <p:ph type="title"/>
          </p:nvPr>
        </p:nvSpPr>
        <p:spPr>
          <a:xfrm>
            <a:off x="838200" y="365125"/>
            <a:ext cx="5257800" cy="1058233"/>
          </a:xfrm>
          <a:solidFill>
            <a:srgbClr val="0070C0"/>
          </a:solidFill>
        </p:spPr>
        <p:txBody>
          <a:bodyPr/>
          <a:lstStyle/>
          <a:p>
            <a:r>
              <a:rPr lang="de-DE">
                <a:solidFill>
                  <a:schemeClr val="bg1"/>
                </a:solidFill>
              </a:rPr>
              <a:t>Training Modules:</a:t>
            </a:r>
          </a:p>
        </p:txBody>
      </p:sp>
      <p:sp>
        <p:nvSpPr>
          <p:cNvPr id="15" name="Rectangle: Rounded Corners 14">
            <a:extLst>
              <a:ext uri="{FF2B5EF4-FFF2-40B4-BE49-F238E27FC236}">
                <a16:creationId xmlns:a16="http://schemas.microsoft.com/office/drawing/2014/main" id="{6021FF4C-4FF8-C3B5-7C02-019A1CE54184}"/>
              </a:ext>
              <a:ext uri="{C183D7F6-B498-43B3-948B-1728B52AA6E4}">
                <adec:decorative xmlns:adec="http://schemas.microsoft.com/office/drawing/2017/decorative" val="0"/>
              </a:ext>
            </a:extLst>
          </p:cNvPr>
          <p:cNvSpPr/>
          <p:nvPr/>
        </p:nvSpPr>
        <p:spPr>
          <a:xfrm>
            <a:off x="6359013" y="277884"/>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r>
              <a:rPr lang="en-US" sz="1600" b="1">
                <a:solidFill>
                  <a:srgbClr val="0070C0"/>
                </a:solidFill>
                <a:latin typeface="Arial"/>
                <a:ea typeface="Arial"/>
                <a:cs typeface="Arial"/>
              </a:rPr>
              <a:t>Orientation Module:</a:t>
            </a:r>
            <a:r>
              <a:rPr lang="en-US" sz="1600" b="1">
                <a:solidFill>
                  <a:schemeClr val="dk1"/>
                </a:solidFill>
                <a:latin typeface="Arial"/>
                <a:ea typeface="Arial"/>
                <a:cs typeface="Arial"/>
              </a:rPr>
              <a:t> Introduction to Food Security in Humanitarian Action</a:t>
            </a:r>
            <a:endParaRPr lang="en-US" sz="1600"/>
          </a:p>
          <a:p>
            <a:pPr lvl="0">
              <a:buClr>
                <a:schemeClr val="dk1"/>
              </a:buClr>
              <a:buSzPts val="1600"/>
            </a:pPr>
            <a:r>
              <a:rPr lang="en-US" sz="1600">
                <a:solidFill>
                  <a:schemeClr val="dk1"/>
                </a:solidFill>
                <a:latin typeface="Arial"/>
                <a:ea typeface="Arial"/>
                <a:cs typeface="Arial"/>
              </a:rPr>
              <a:t>Recommended for participants new to food security programming.</a:t>
            </a:r>
            <a:endParaRPr lang="en-US" sz="1600">
              <a:solidFill>
                <a:schemeClr val="dk1"/>
              </a:solidFill>
              <a:latin typeface="Times New Roman"/>
              <a:ea typeface="Times New Roman"/>
              <a:cs typeface="Times New Roman"/>
              <a:sym typeface="Times New Roman"/>
            </a:endParaRPr>
          </a:p>
        </p:txBody>
      </p:sp>
      <p:sp>
        <p:nvSpPr>
          <p:cNvPr id="8" name="Rectangle: Rounded Corners 7">
            <a:extLst>
              <a:ext uri="{FF2B5EF4-FFF2-40B4-BE49-F238E27FC236}">
                <a16:creationId xmlns:a16="http://schemas.microsoft.com/office/drawing/2014/main" id="{5C30AD3F-C5F2-428F-07FC-9CEC284ED56C}"/>
              </a:ext>
              <a:ext uri="{C183D7F6-B498-43B3-948B-1728B52AA6E4}">
                <adec:decorative xmlns:adec="http://schemas.microsoft.com/office/drawing/2017/decorative" val="0"/>
              </a:ext>
            </a:extLst>
          </p:cNvPr>
          <p:cNvSpPr/>
          <p:nvPr/>
        </p:nvSpPr>
        <p:spPr>
          <a:xfrm>
            <a:off x="838200"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C41401"/>
                </a:solidFill>
                <a:latin typeface="Arial"/>
                <a:ea typeface="Arial"/>
                <a:cs typeface="Arial"/>
              </a:rPr>
              <a:t>Module 1</a:t>
            </a:r>
            <a:r>
              <a:rPr lang="en-US" sz="1600" b="1">
                <a:solidFill>
                  <a:schemeClr val="dk1"/>
                </a:solidFill>
                <a:latin typeface="Arial"/>
                <a:ea typeface="Arial"/>
                <a:cs typeface="Arial"/>
              </a:rPr>
              <a:t>: Introduction to Disability</a:t>
            </a:r>
            <a:endParaRPr lang="en-US" sz="1600">
              <a:solidFill>
                <a:schemeClr val="dk1"/>
              </a:solidFill>
              <a:latin typeface="Arial"/>
              <a:ea typeface="Arial"/>
              <a:cs typeface="Arial"/>
            </a:endParaRPr>
          </a:p>
          <a:p>
            <a:pPr lvl="0">
              <a:buClr>
                <a:schemeClr val="dk1"/>
              </a:buClr>
              <a:buSzPts val="1600"/>
            </a:pPr>
            <a:r>
              <a:rPr lang="en-US" sz="1600">
                <a:solidFill>
                  <a:schemeClr val="dk1"/>
                </a:solidFill>
                <a:latin typeface="Arial"/>
                <a:ea typeface="Arial"/>
                <a:cs typeface="Arial"/>
              </a:rPr>
              <a:t>Understanding disability, intersectional risks, and barriers in humanitarian Food Security</a:t>
            </a:r>
            <a:r>
              <a:rPr lang="en-US" sz="1600" b="1">
                <a:solidFill>
                  <a:schemeClr val="dk1"/>
                </a:solidFill>
                <a:latin typeface="Arial"/>
                <a:ea typeface="Arial"/>
                <a:cs typeface="Arial"/>
              </a:rPr>
              <a:t> </a:t>
            </a:r>
            <a:r>
              <a:rPr lang="en-US" sz="1600">
                <a:solidFill>
                  <a:schemeClr val="dk1"/>
                </a:solidFill>
                <a:latin typeface="Arial"/>
                <a:ea typeface="Arial"/>
                <a:cs typeface="Arial"/>
              </a:rPr>
              <a:t>programming.</a:t>
            </a:r>
            <a:endParaRPr lang="en-US" sz="1600">
              <a:solidFill>
                <a:schemeClr val="dk1"/>
              </a:solidFill>
              <a:latin typeface="Times New Roman"/>
              <a:ea typeface="Times New Roman"/>
              <a:cs typeface="Times New Roman"/>
              <a:sym typeface="Times New Roman"/>
            </a:endParaRPr>
          </a:p>
          <a:p>
            <a:pPr algn="ctr"/>
            <a:endParaRPr lang="de-DE">
              <a:solidFill>
                <a:schemeClr val="tx1"/>
              </a:solidFill>
            </a:endParaRPr>
          </a:p>
        </p:txBody>
      </p:sp>
      <p:sp>
        <p:nvSpPr>
          <p:cNvPr id="17" name="Rectangle: Rounded Corners 16">
            <a:extLst>
              <a:ext uri="{FF2B5EF4-FFF2-40B4-BE49-F238E27FC236}">
                <a16:creationId xmlns:a16="http://schemas.microsoft.com/office/drawing/2014/main" id="{407822D6-6BDD-C462-BD9C-9C7B3236B05B}"/>
              </a:ext>
              <a:ext uri="{C183D7F6-B498-43B3-948B-1728B52AA6E4}">
                <adec:decorative xmlns:adec="http://schemas.microsoft.com/office/drawing/2017/decorative" val="0"/>
              </a:ext>
            </a:extLst>
          </p:cNvPr>
          <p:cNvSpPr/>
          <p:nvPr/>
        </p:nvSpPr>
        <p:spPr>
          <a:xfrm>
            <a:off x="838200"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92500" lnSpcReduction="20000"/>
          </a:bodyPr>
          <a:lstStyle/>
          <a:p>
            <a:pPr lvl="0">
              <a:buSzPts val="1600"/>
            </a:pPr>
            <a:r>
              <a:rPr lang="en-US" sz="1700" b="1">
                <a:solidFill>
                  <a:srgbClr val="0070C0"/>
                </a:solidFill>
                <a:latin typeface="Arial"/>
                <a:ea typeface="Arial"/>
                <a:cs typeface="Arial"/>
              </a:rPr>
              <a:t>Module 2</a:t>
            </a:r>
            <a:r>
              <a:rPr lang="en-US" sz="1700" b="1">
                <a:solidFill>
                  <a:schemeClr val="dk1"/>
                </a:solidFill>
                <a:latin typeface="Arial"/>
                <a:ea typeface="Arial"/>
                <a:cs typeface="Arial"/>
              </a:rPr>
              <a:t>: Introduction to IASC Guidelines on Inclusion of Persons with Disabilities in Humanitarian Action (FS)</a:t>
            </a:r>
            <a:endParaRPr lang="en-US" sz="1700">
              <a:solidFill>
                <a:srgbClr val="000000"/>
              </a:solidFill>
              <a:latin typeface="Arial"/>
              <a:ea typeface="Arial"/>
              <a:cs typeface="Arial"/>
            </a:endParaRPr>
          </a:p>
          <a:p>
            <a:pPr lvl="0">
              <a:buSzPts val="1600"/>
            </a:pPr>
            <a:r>
              <a:rPr lang="en-US" sz="1700">
                <a:solidFill>
                  <a:schemeClr val="dk1"/>
                </a:solidFill>
                <a:latin typeface="Arial"/>
                <a:ea typeface="Arial"/>
                <a:cs typeface="Arial"/>
              </a:rPr>
              <a:t>IASC Guidelines unpacked and applied in practice with focus on Chapter 13 (Food Security)</a:t>
            </a:r>
            <a:endParaRPr lang="en-US" sz="1700">
              <a:solidFill>
                <a:schemeClr val="dk1"/>
              </a:solidFill>
              <a:latin typeface="Times New Roman"/>
              <a:ea typeface="Times New Roman"/>
              <a:cs typeface="Times New Roman"/>
              <a:sym typeface="Times New Roman"/>
            </a:endParaRPr>
          </a:p>
        </p:txBody>
      </p:sp>
      <p:sp>
        <p:nvSpPr>
          <p:cNvPr id="21" name="Rectangle: Rounded Corners 20">
            <a:extLst>
              <a:ext uri="{FF2B5EF4-FFF2-40B4-BE49-F238E27FC236}">
                <a16:creationId xmlns:a16="http://schemas.microsoft.com/office/drawing/2014/main" id="{194D9890-51AA-B81D-DA54-5EACFD8150B9}"/>
              </a:ext>
              <a:ext uri="{C183D7F6-B498-43B3-948B-1728B52AA6E4}">
                <adec:decorative xmlns:adec="http://schemas.microsoft.com/office/drawing/2017/decorative" val="0"/>
              </a:ext>
            </a:extLst>
          </p:cNvPr>
          <p:cNvSpPr/>
          <p:nvPr/>
        </p:nvSpPr>
        <p:spPr>
          <a:xfrm>
            <a:off x="838200"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US" sz="1600" b="1">
                <a:solidFill>
                  <a:srgbClr val="C41401"/>
                </a:solidFill>
                <a:latin typeface="Arial"/>
                <a:ea typeface="Arial"/>
                <a:cs typeface="Arial"/>
              </a:rPr>
              <a:t>Module 3</a:t>
            </a:r>
            <a:r>
              <a:rPr lang="en-US" sz="1600" b="1">
                <a:solidFill>
                  <a:schemeClr val="dk1"/>
                </a:solidFill>
                <a:latin typeface="Arial"/>
                <a:ea typeface="Arial"/>
                <a:cs typeface="Arial"/>
              </a:rPr>
              <a:t>: Situating disability-inclusion within the wider humanitarian landscape</a:t>
            </a:r>
            <a:endParaRPr lang="en-US" sz="1600">
              <a:solidFill>
                <a:srgbClr val="000000"/>
              </a:solidFill>
              <a:latin typeface="Arial"/>
              <a:ea typeface="Arial"/>
              <a:cs typeface="Arial"/>
            </a:endParaRPr>
          </a:p>
          <a:p>
            <a:pPr lvl="0">
              <a:buSzPts val="1600"/>
            </a:pPr>
            <a:r>
              <a:rPr lang="en-US" sz="1600">
                <a:solidFill>
                  <a:schemeClr val="dk1"/>
                </a:solidFill>
                <a:latin typeface="Arial"/>
                <a:ea typeface="Arial"/>
                <a:cs typeface="Arial"/>
              </a:rPr>
              <a:t>Framing inclusive humanitarian action through a Food Security lens.</a:t>
            </a:r>
          </a:p>
        </p:txBody>
      </p:sp>
      <p:sp>
        <p:nvSpPr>
          <p:cNvPr id="23" name="Rectangle: Rounded Corners 22">
            <a:extLst>
              <a:ext uri="{FF2B5EF4-FFF2-40B4-BE49-F238E27FC236}">
                <a16:creationId xmlns:a16="http://schemas.microsoft.com/office/drawing/2014/main" id="{350E98BE-5C06-58CC-79C6-65EF25F86075}"/>
              </a:ext>
              <a:ext uri="{C183D7F6-B498-43B3-948B-1728B52AA6E4}">
                <adec:decorative xmlns:adec="http://schemas.microsoft.com/office/drawing/2017/decorative" val="0"/>
              </a:ext>
            </a:extLst>
          </p:cNvPr>
          <p:cNvSpPr/>
          <p:nvPr/>
        </p:nvSpPr>
        <p:spPr>
          <a:xfrm>
            <a:off x="838200"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US" sz="1600" b="1">
                <a:solidFill>
                  <a:srgbClr val="0070C0"/>
                </a:solidFill>
                <a:latin typeface="Arial"/>
                <a:ea typeface="Arial"/>
                <a:cs typeface="Arial"/>
              </a:rPr>
              <a:t>Module 4</a:t>
            </a:r>
            <a:r>
              <a:rPr lang="en-US" sz="1600" b="1">
                <a:solidFill>
                  <a:schemeClr val="dk1"/>
                </a:solidFill>
                <a:latin typeface="Arial"/>
                <a:ea typeface="Arial"/>
                <a:cs typeface="Arial"/>
              </a:rPr>
              <a:t>:</a:t>
            </a:r>
            <a:r>
              <a:rPr lang="en-US" sz="1600" b="1">
                <a:solidFill>
                  <a:srgbClr val="FF0000"/>
                </a:solidFill>
                <a:latin typeface="Arial"/>
                <a:ea typeface="Arial"/>
                <a:cs typeface="Arial"/>
              </a:rPr>
              <a:t> </a:t>
            </a:r>
            <a:r>
              <a:rPr lang="en-US" sz="1600" b="1">
                <a:solidFill>
                  <a:schemeClr val="dk1"/>
                </a:solidFill>
                <a:latin typeface="Arial"/>
                <a:ea typeface="Arial"/>
                <a:cs typeface="Arial"/>
              </a:rPr>
              <a:t>Accessibility, Universal Design and Reasonable Accommodation in Food Security </a:t>
            </a:r>
          </a:p>
          <a:p>
            <a:pPr lvl="0">
              <a:buSzPts val="1600"/>
            </a:pPr>
            <a:r>
              <a:rPr lang="en-US" sz="1600">
                <a:solidFill>
                  <a:schemeClr val="dk1"/>
                </a:solidFill>
                <a:latin typeface="Arial"/>
                <a:ea typeface="Arial"/>
                <a:cs typeface="Arial"/>
              </a:rPr>
              <a:t>Ensuring accessibility across humanitarian Food Security services, infrastructure and communication.</a:t>
            </a:r>
            <a:endParaRPr lang="en-US">
              <a:solidFill>
                <a:srgbClr val="000000"/>
              </a:solidFill>
              <a:latin typeface="Arial"/>
              <a:ea typeface="Arial"/>
              <a:cs typeface="Arial"/>
            </a:endParaRPr>
          </a:p>
        </p:txBody>
      </p:sp>
      <p:sp>
        <p:nvSpPr>
          <p:cNvPr id="25" name="Rectangle: Rounded Corners 24">
            <a:extLst>
              <a:ext uri="{FF2B5EF4-FFF2-40B4-BE49-F238E27FC236}">
                <a16:creationId xmlns:a16="http://schemas.microsoft.com/office/drawing/2014/main" id="{E6B83401-0A19-F696-D7DA-2039D900B3CB}"/>
              </a:ext>
              <a:ext uri="{C183D7F6-B498-43B3-948B-1728B52AA6E4}">
                <adec:decorative xmlns:adec="http://schemas.microsoft.com/office/drawing/2017/decorative" val="0"/>
              </a:ext>
            </a:extLst>
          </p:cNvPr>
          <p:cNvSpPr/>
          <p:nvPr/>
        </p:nvSpPr>
        <p:spPr>
          <a:xfrm>
            <a:off x="6359013"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C41401"/>
                </a:solidFill>
                <a:latin typeface="Arial"/>
                <a:ea typeface="Arial"/>
                <a:cs typeface="Arial"/>
              </a:rPr>
              <a:t>Module 5</a:t>
            </a:r>
            <a:r>
              <a:rPr lang="en-US" sz="1600" b="1">
                <a:solidFill>
                  <a:schemeClr val="dk1"/>
                </a:solidFill>
                <a:latin typeface="Arial"/>
                <a:ea typeface="Arial"/>
                <a:cs typeface="Arial"/>
              </a:rPr>
              <a:t>: Introducing the Must Do Actions (MDAs) and the twin-track approach</a:t>
            </a:r>
            <a:endParaRPr lang="en-US" sz="1600">
              <a:solidFill>
                <a:schemeClr val="dk1"/>
              </a:solidFill>
              <a:latin typeface="Arial"/>
              <a:ea typeface="Arial"/>
              <a:cs typeface="Arial"/>
            </a:endParaRPr>
          </a:p>
          <a:p>
            <a:pPr lvl="0">
              <a:buClr>
                <a:schemeClr val="dk1"/>
              </a:buClr>
              <a:buSzPts val="1600"/>
            </a:pPr>
            <a:r>
              <a:rPr lang="en-US" sz="1600">
                <a:solidFill>
                  <a:schemeClr val="dk1"/>
                </a:solidFill>
                <a:latin typeface="Arial"/>
                <a:ea typeface="Arial"/>
                <a:cs typeface="Arial"/>
              </a:rPr>
              <a:t>Applying the twin-track approach and MDAs to Food Security programming in humanitarian contexts.</a:t>
            </a:r>
            <a:endParaRPr lang="en-US" sz="1600">
              <a:solidFill>
                <a:schemeClr val="dk1"/>
              </a:solidFill>
              <a:latin typeface="Times New Roman"/>
              <a:ea typeface="Times New Roman"/>
              <a:cs typeface="Times New Roman"/>
              <a:sym typeface="Times New Roman"/>
            </a:endParaRPr>
          </a:p>
        </p:txBody>
      </p:sp>
      <p:sp>
        <p:nvSpPr>
          <p:cNvPr id="27" name="Rectangle: Rounded Corners 26">
            <a:extLst>
              <a:ext uri="{FF2B5EF4-FFF2-40B4-BE49-F238E27FC236}">
                <a16:creationId xmlns:a16="http://schemas.microsoft.com/office/drawing/2014/main" id="{5F16C014-2090-2734-FE77-1F050BF99553}"/>
              </a:ext>
              <a:ext uri="{C183D7F6-B498-43B3-948B-1728B52AA6E4}">
                <adec:decorative xmlns:adec="http://schemas.microsoft.com/office/drawing/2017/decorative" val="0"/>
              </a:ext>
            </a:extLst>
          </p:cNvPr>
          <p:cNvSpPr/>
          <p:nvPr/>
        </p:nvSpPr>
        <p:spPr>
          <a:xfrm>
            <a:off x="6359013"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0070C0"/>
                </a:solidFill>
                <a:latin typeface="Arial"/>
                <a:ea typeface="Arial"/>
                <a:cs typeface="Arial"/>
              </a:rPr>
              <a:t>Module 6</a:t>
            </a:r>
            <a:r>
              <a:rPr lang="en-US" sz="1600" b="1">
                <a:solidFill>
                  <a:schemeClr val="dk1"/>
                </a:solidFill>
                <a:latin typeface="Arial"/>
                <a:ea typeface="Arial"/>
                <a:cs typeface="Arial"/>
              </a:rPr>
              <a:t>: Inclusive Project Cycle </a:t>
            </a:r>
            <a:endParaRPr lang="en-US" sz="1600">
              <a:solidFill>
                <a:schemeClr val="dk1"/>
              </a:solidFill>
              <a:latin typeface="Arial"/>
              <a:ea typeface="Arial"/>
              <a:cs typeface="Arial"/>
            </a:endParaRPr>
          </a:p>
          <a:p>
            <a:pPr lvl="0">
              <a:buClr>
                <a:schemeClr val="dk1"/>
              </a:buClr>
              <a:buSzPts val="1600"/>
            </a:pPr>
            <a:r>
              <a:rPr lang="en-US" sz="1600">
                <a:solidFill>
                  <a:schemeClr val="dk1"/>
                </a:solidFill>
                <a:latin typeface="Arial"/>
                <a:ea typeface="Arial"/>
                <a:cs typeface="Arial"/>
              </a:rPr>
              <a:t>Operationalizing the IASC MDAs within the  humanitarian Food Security project cycle.</a:t>
            </a:r>
            <a:endParaRPr lang="en-US" sz="1600">
              <a:solidFill>
                <a:schemeClr val="dk1"/>
              </a:solidFill>
              <a:latin typeface="Times New Roman"/>
              <a:ea typeface="Times New Roman"/>
              <a:cs typeface="Times New Roman"/>
              <a:sym typeface="Times New Roman"/>
            </a:endParaRPr>
          </a:p>
        </p:txBody>
      </p:sp>
      <p:sp>
        <p:nvSpPr>
          <p:cNvPr id="29" name="Rectangle: Rounded Corners 28">
            <a:extLst>
              <a:ext uri="{FF2B5EF4-FFF2-40B4-BE49-F238E27FC236}">
                <a16:creationId xmlns:a16="http://schemas.microsoft.com/office/drawing/2014/main" id="{94294FDC-4BB4-7189-5501-1C133A57E9F3}"/>
              </a:ext>
              <a:ext uri="{C183D7F6-B498-43B3-948B-1728B52AA6E4}">
                <adec:decorative xmlns:adec="http://schemas.microsoft.com/office/drawing/2017/decorative" val="0"/>
              </a:ext>
            </a:extLst>
          </p:cNvPr>
          <p:cNvSpPr/>
          <p:nvPr/>
        </p:nvSpPr>
        <p:spPr>
          <a:xfrm>
            <a:off x="6359013"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C41401"/>
                </a:solidFill>
                <a:latin typeface="Arial"/>
                <a:ea typeface="Arial"/>
                <a:cs typeface="Arial"/>
              </a:rPr>
              <a:t>Module 7</a:t>
            </a:r>
            <a:r>
              <a:rPr lang="en-US" sz="1600" b="1">
                <a:solidFill>
                  <a:schemeClr val="dk1"/>
                </a:solidFill>
                <a:latin typeface="Arial"/>
                <a:ea typeface="Arial"/>
                <a:cs typeface="Arial"/>
              </a:rPr>
              <a:t>: Disability-Inclusive Accountability to Affected People (AAP)</a:t>
            </a:r>
            <a:endParaRPr lang="en-US" sz="1600">
              <a:solidFill>
                <a:schemeClr val="dk1"/>
              </a:solidFill>
              <a:latin typeface="Arial"/>
              <a:ea typeface="Arial"/>
              <a:cs typeface="Arial"/>
            </a:endParaRPr>
          </a:p>
          <a:p>
            <a:pPr lvl="0">
              <a:buClr>
                <a:schemeClr val="dk1"/>
              </a:buClr>
              <a:buSzPts val="1600"/>
            </a:pPr>
            <a:r>
              <a:rPr lang="en-US" sz="1600">
                <a:solidFill>
                  <a:schemeClr val="dk1"/>
                </a:solidFill>
                <a:latin typeface="Arial"/>
                <a:ea typeface="Arial"/>
                <a:cs typeface="Arial"/>
              </a:rPr>
              <a:t>Understanding AAP, its relevance and mechanism of accountability, and inclusiveness.</a:t>
            </a:r>
            <a:endParaRPr lang="en-US" sz="1600">
              <a:solidFill>
                <a:schemeClr val="dk1"/>
              </a:solidFill>
              <a:latin typeface="Times New Roman"/>
              <a:ea typeface="Times New Roman"/>
              <a:cs typeface="Times New Roman"/>
              <a:sym typeface="Times New Roman"/>
            </a:endParaRPr>
          </a:p>
        </p:txBody>
      </p:sp>
      <p:sp>
        <p:nvSpPr>
          <p:cNvPr id="31" name="Rectangle: Rounded Corners 30">
            <a:extLst>
              <a:ext uri="{FF2B5EF4-FFF2-40B4-BE49-F238E27FC236}">
                <a16:creationId xmlns:a16="http://schemas.microsoft.com/office/drawing/2014/main" id="{93AC54D4-AA2B-4B2E-91D0-5D657112AA92}"/>
              </a:ext>
              <a:ext uri="{C183D7F6-B498-43B3-948B-1728B52AA6E4}">
                <adec:decorative xmlns:adec="http://schemas.microsoft.com/office/drawing/2017/decorative" val="0"/>
              </a:ext>
            </a:extLst>
          </p:cNvPr>
          <p:cNvSpPr/>
          <p:nvPr/>
        </p:nvSpPr>
        <p:spPr>
          <a:xfrm>
            <a:off x="6359013"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0070C0"/>
                </a:solidFill>
                <a:latin typeface="Arial"/>
                <a:ea typeface="Arial"/>
                <a:cs typeface="Arial"/>
              </a:rPr>
              <a:t>Module 8</a:t>
            </a:r>
            <a:r>
              <a:rPr lang="en-US" sz="1600" b="1">
                <a:solidFill>
                  <a:schemeClr val="dk1"/>
                </a:solidFill>
                <a:latin typeface="Arial"/>
                <a:ea typeface="Arial"/>
                <a:cs typeface="Arial"/>
              </a:rPr>
              <a:t>:</a:t>
            </a:r>
            <a:r>
              <a:rPr lang="en-US" sz="1600">
                <a:solidFill>
                  <a:schemeClr val="dk1"/>
                </a:solidFill>
                <a:latin typeface="Arial"/>
                <a:ea typeface="Arial"/>
                <a:cs typeface="Arial"/>
              </a:rPr>
              <a:t>. </a:t>
            </a:r>
            <a:r>
              <a:rPr lang="en-US" sz="1600" b="1">
                <a:solidFill>
                  <a:schemeClr val="dk1"/>
                </a:solidFill>
                <a:latin typeface="Arial"/>
                <a:ea typeface="Arial"/>
                <a:cs typeface="Arial"/>
              </a:rPr>
              <a:t>Disability-Inclusive Cash and Voucher Assistance (CVA) in Food Security</a:t>
            </a:r>
          </a:p>
          <a:p>
            <a:pPr lvl="0">
              <a:buClr>
                <a:schemeClr val="dk1"/>
              </a:buClr>
              <a:buSzPts val="1600"/>
            </a:pPr>
            <a:r>
              <a:rPr lang="en-US" sz="1600">
                <a:solidFill>
                  <a:schemeClr val="dk1"/>
                </a:solidFill>
                <a:latin typeface="Arial"/>
                <a:ea typeface="Arial"/>
                <a:cs typeface="Arial"/>
              </a:rPr>
              <a:t>Ensuring CVA is accessible and inclusive of persons with disabilities in food security programming. </a:t>
            </a:r>
            <a:endParaRPr lang="en-US">
              <a:solidFill>
                <a:srgbClr val="000000"/>
              </a:solidFill>
              <a:latin typeface="Arial"/>
              <a:ea typeface="Arial"/>
              <a:cs typeface="Arial"/>
            </a:endParaRPr>
          </a:p>
        </p:txBody>
      </p:sp>
      <p:sp>
        <p:nvSpPr>
          <p:cNvPr id="5" name="Foliennummernplatzhalter 4">
            <a:extLst>
              <a:ext uri="{FF2B5EF4-FFF2-40B4-BE49-F238E27FC236}">
                <a16:creationId xmlns:a16="http://schemas.microsoft.com/office/drawing/2014/main" id="{4A249DB8-63F9-B4A8-791D-570EF614E214}"/>
              </a:ext>
            </a:extLst>
          </p:cNvPr>
          <p:cNvSpPr>
            <a:spLocks noGrp="1"/>
          </p:cNvSpPr>
          <p:nvPr>
            <p:ph type="sldNum" sz="quarter" idx="12"/>
          </p:nvPr>
        </p:nvSpPr>
        <p:spPr/>
        <p:txBody>
          <a:bodyPr/>
          <a:lstStyle/>
          <a:p>
            <a:fld id="{FBC7A862-7147-4493-B488-4E46DC49905D}" type="slidenum">
              <a:rPr lang="de-DE" smtClean="0"/>
              <a:t>6</a:t>
            </a:fld>
            <a:endParaRPr lang="de-DE"/>
          </a:p>
        </p:txBody>
      </p:sp>
    </p:spTree>
    <p:extLst>
      <p:ext uri="{BB962C8B-B14F-4D97-AF65-F5344CB8AC3E}">
        <p14:creationId xmlns:p14="http://schemas.microsoft.com/office/powerpoint/2010/main" val="35672229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30832E7-BED6-66C9-E92D-8A020B7A9D26}"/>
              </a:ext>
            </a:extLst>
          </p:cNvPr>
          <p:cNvSpPr>
            <a:spLocks noGrp="1"/>
          </p:cNvSpPr>
          <p:nvPr>
            <p:ph type="title"/>
          </p:nvPr>
        </p:nvSpPr>
        <p:spPr/>
        <p:txBody>
          <a:bodyPr/>
          <a:lstStyle/>
          <a:p>
            <a:r>
              <a:rPr lang="en-GB">
                <a:solidFill>
                  <a:srgbClr val="000000"/>
                </a:solidFill>
                <a:latin typeface="Arial"/>
                <a:ea typeface="Arial"/>
                <a:cs typeface="Arial"/>
                <a:sym typeface="Arial"/>
              </a:rPr>
              <a:t>Feedback and Complaints</a:t>
            </a:r>
            <a:endParaRPr lang="de-DE"/>
          </a:p>
        </p:txBody>
      </p:sp>
      <p:sp>
        <p:nvSpPr>
          <p:cNvPr id="5" name="Content Placeholder 4">
            <a:extLst>
              <a:ext uri="{FF2B5EF4-FFF2-40B4-BE49-F238E27FC236}">
                <a16:creationId xmlns:a16="http://schemas.microsoft.com/office/drawing/2014/main" id="{97B22C42-927E-516C-26AE-8FFF4A3164C8}"/>
              </a:ext>
            </a:extLst>
          </p:cNvPr>
          <p:cNvSpPr>
            <a:spLocks noGrp="1"/>
          </p:cNvSpPr>
          <p:nvPr>
            <p:ph idx="1"/>
          </p:nvPr>
        </p:nvSpPr>
        <p:spPr/>
        <p:txBody>
          <a:bodyPr/>
          <a:lstStyle/>
          <a:p>
            <a:pPr marL="342900" lvl="0" indent="-342900">
              <a:lnSpc>
                <a:spcPct val="100000"/>
              </a:lnSpc>
              <a:spcBef>
                <a:spcPts val="0"/>
              </a:spcBef>
              <a:buClr>
                <a:srgbClr val="000000"/>
              </a:buClr>
              <a:buSzPts val="2400"/>
              <a:buFont typeface="Arial"/>
              <a:buChar char="●"/>
            </a:pPr>
            <a:r>
              <a:rPr lang="en-US">
                <a:solidFill>
                  <a:srgbClr val="000000"/>
                </a:solidFill>
                <a:latin typeface="Arial"/>
                <a:ea typeface="Arial"/>
                <a:cs typeface="Arial"/>
                <a:sym typeface="Arial"/>
              </a:rPr>
              <a:t>A formalized Training Evaluation Form will be shared with you through MS Forms at the end of this training to allow anonymous feedback.</a:t>
            </a:r>
          </a:p>
          <a:p>
            <a:pPr marL="342900" lvl="0" indent="-342900">
              <a:lnSpc>
                <a:spcPct val="100000"/>
              </a:lnSpc>
              <a:spcBef>
                <a:spcPts val="1800"/>
              </a:spcBef>
              <a:buClr>
                <a:srgbClr val="000000"/>
              </a:buClr>
              <a:buSzPts val="2400"/>
              <a:buFont typeface="Arial"/>
              <a:buChar char="●"/>
            </a:pPr>
            <a:r>
              <a:rPr lang="en-US">
                <a:solidFill>
                  <a:srgbClr val="000000"/>
                </a:solidFill>
                <a:latin typeface="Arial"/>
                <a:ea typeface="Arial"/>
                <a:cs typeface="Arial"/>
                <a:sym typeface="Arial"/>
              </a:rPr>
              <a:t>Feel free to share urgent feedback or complaints during the breaks</a:t>
            </a:r>
          </a:p>
          <a:p>
            <a:pPr marL="342900" lvl="0" indent="-342900">
              <a:lnSpc>
                <a:spcPct val="100000"/>
              </a:lnSpc>
              <a:spcBef>
                <a:spcPts val="1800"/>
              </a:spcBef>
              <a:buClr>
                <a:srgbClr val="000000"/>
              </a:buClr>
              <a:buSzPts val="2400"/>
              <a:buFont typeface="Arial"/>
              <a:buChar char="●"/>
            </a:pPr>
            <a:r>
              <a:rPr lang="en-US">
                <a:solidFill>
                  <a:srgbClr val="000000"/>
                </a:solidFill>
                <a:latin typeface="Arial"/>
                <a:ea typeface="Arial"/>
                <a:cs typeface="Arial"/>
                <a:sym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1"/>
                  </a:ext>
                </a:extLst>
              </a:rPr>
              <a:t>For anonymous complaints or feedback, you can also use the official systems (covering general feedback, safeguarding incidents and whistleblowing)</a:t>
            </a:r>
            <a:r>
              <a:rPr lang="en-US" b="1">
                <a:solidFill>
                  <a:srgbClr val="000000"/>
                </a:solidFill>
                <a:latin typeface="Arial"/>
                <a:ea typeface="Arial"/>
                <a:cs typeface="Arial"/>
                <a:sym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2"/>
                  </a:ext>
                </a:extLst>
              </a:rPr>
              <a:t> </a:t>
            </a:r>
            <a:r>
              <a:rPr lang="en-US">
                <a:solidFill>
                  <a:srgbClr val="000000"/>
                </a:solidFill>
                <a:latin typeface="Arial"/>
                <a:ea typeface="Arial"/>
                <a:cs typeface="Arial"/>
                <a:sym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3"/>
                  </a:ext>
                </a:extLst>
              </a:rPr>
              <a:t>at this </a:t>
            </a:r>
            <a:r>
              <a:rPr lang="en-US">
                <a:solidFill>
                  <a:srgbClr val="000000"/>
                </a:solidFill>
                <a:latin typeface="Arial"/>
                <a:ea typeface="Arial"/>
                <a:cs typeface="Arial"/>
                <a:sym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4"/>
                  </a:ext>
                </a:extLst>
              </a:rPr>
              <a:t>QR code</a:t>
            </a:r>
            <a:r>
              <a:rPr lang="en-US">
                <a:solidFill>
                  <a:srgbClr val="000000"/>
                </a:solidFill>
                <a:latin typeface="Arial"/>
                <a:ea typeface="Arial"/>
                <a:cs typeface="Arial"/>
                <a:sym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5"/>
                  </a:ext>
                </a:extLst>
              </a:rPr>
              <a:t>, which will be shown once again at the end of the training</a:t>
            </a:r>
            <a:r>
              <a:rPr lang="en-US">
                <a:solidFill>
                  <a:srgbClr val="000000"/>
                </a:solidFill>
                <a:latin typeface="Arial"/>
                <a:ea typeface="Arial"/>
                <a:cs typeface="Arial"/>
                <a:sym typeface="Arial"/>
              </a:rPr>
              <a:t>.</a:t>
            </a:r>
          </a:p>
        </p:txBody>
      </p:sp>
      <p:sp>
        <p:nvSpPr>
          <p:cNvPr id="6" name="Foliennummernplatzhalter 5">
            <a:extLst>
              <a:ext uri="{FF2B5EF4-FFF2-40B4-BE49-F238E27FC236}">
                <a16:creationId xmlns:a16="http://schemas.microsoft.com/office/drawing/2014/main" id="{46E13A50-E48F-44E9-F4B5-9DEBE83AEC9E}"/>
              </a:ext>
            </a:extLst>
          </p:cNvPr>
          <p:cNvSpPr>
            <a:spLocks noGrp="1"/>
          </p:cNvSpPr>
          <p:nvPr>
            <p:ph type="sldNum" sz="quarter" idx="12"/>
          </p:nvPr>
        </p:nvSpPr>
        <p:spPr/>
        <p:txBody>
          <a:bodyPr/>
          <a:lstStyle/>
          <a:p>
            <a:fld id="{FBC7A862-7147-4493-B488-4E46DC49905D}" type="slidenum">
              <a:rPr lang="de-DE" smtClean="0"/>
              <a:t>7</a:t>
            </a:fld>
            <a:endParaRPr lang="de-DE"/>
          </a:p>
        </p:txBody>
      </p:sp>
    </p:spTree>
    <p:extLst>
      <p:ext uri="{BB962C8B-B14F-4D97-AF65-F5344CB8AC3E}">
        <p14:creationId xmlns:p14="http://schemas.microsoft.com/office/powerpoint/2010/main" val="7691196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10A79-6D9E-D39D-0C4A-CB3965F3A2BF}"/>
              </a:ext>
            </a:extLst>
          </p:cNvPr>
          <p:cNvSpPr>
            <a:spLocks noGrp="1"/>
          </p:cNvSpPr>
          <p:nvPr>
            <p:ph type="title"/>
          </p:nvPr>
        </p:nvSpPr>
        <p:spPr/>
        <p:txBody>
          <a:bodyPr/>
          <a:lstStyle/>
          <a:p>
            <a:r>
              <a:rPr lang="en-GB">
                <a:solidFill>
                  <a:srgbClr val="000000"/>
                </a:solidFill>
              </a:rPr>
              <a:t>How do we want to work together?</a:t>
            </a:r>
            <a:endParaRPr lang="de-DE"/>
          </a:p>
        </p:txBody>
      </p:sp>
      <p:sp>
        <p:nvSpPr>
          <p:cNvPr id="3" name="Content Placeholder 2">
            <a:extLst>
              <a:ext uri="{FF2B5EF4-FFF2-40B4-BE49-F238E27FC236}">
                <a16:creationId xmlns:a16="http://schemas.microsoft.com/office/drawing/2014/main" id="{C339CC53-950B-7268-24EC-70A163538A07}"/>
              </a:ext>
            </a:extLst>
          </p:cNvPr>
          <p:cNvSpPr>
            <a:spLocks noGrp="1"/>
          </p:cNvSpPr>
          <p:nvPr>
            <p:ph idx="1"/>
          </p:nvPr>
        </p:nvSpPr>
        <p:spPr>
          <a:xfrm>
            <a:off x="838200" y="1578634"/>
            <a:ext cx="9868786" cy="4598329"/>
          </a:xfrm>
        </p:spPr>
        <p:txBody>
          <a:bodyPr>
            <a:normAutofit fontScale="92500" lnSpcReduction="10000"/>
          </a:bodyPr>
          <a:lstStyle/>
          <a:p>
            <a:pPr marL="342900" lvl="0" indent="-342900">
              <a:lnSpc>
                <a:spcPct val="100000"/>
              </a:lnSpc>
              <a:spcBef>
                <a:spcPts val="0"/>
              </a:spcBef>
              <a:buSzPts val="2200"/>
              <a:buChar char="●"/>
            </a:pPr>
            <a:r>
              <a:rPr lang="en-US" sz="2200" b="1"/>
              <a:t>We’d like to make sure this training stays relevant to you  </a:t>
            </a:r>
            <a:endParaRPr lang="en-US" sz="2200"/>
          </a:p>
          <a:p>
            <a:pPr marL="800100" lvl="1" indent="-368300">
              <a:lnSpc>
                <a:spcPct val="100000"/>
              </a:lnSpc>
              <a:buSzPts val="2200"/>
              <a:buChar char="○"/>
            </a:pPr>
            <a:r>
              <a:rPr lang="en-US" sz="2200"/>
              <a:t>Activities, both group and individual, are included which will give you the opportunity to share your thoughts, insights, experiences and observations. </a:t>
            </a:r>
          </a:p>
          <a:p>
            <a:pPr marL="800100" lvl="1" indent="-368300">
              <a:lnSpc>
                <a:spcPct val="100000"/>
              </a:lnSpc>
              <a:buSzPts val="2200"/>
              <a:buChar char="○"/>
            </a:pPr>
            <a:r>
              <a:rPr lang="en-US" sz="2200"/>
              <a:t>Ask questions!</a:t>
            </a:r>
          </a:p>
          <a:p>
            <a:pPr marL="342900" lvl="0" indent="-342900">
              <a:lnSpc>
                <a:spcPct val="100000"/>
              </a:lnSpc>
              <a:buSzPts val="2200"/>
              <a:buChar char="●"/>
            </a:pPr>
            <a:r>
              <a:rPr lang="en-US" sz="2200" b="1"/>
              <a:t>We’d like to ensure this training experience is accessible to you </a:t>
            </a:r>
            <a:endParaRPr lang="en-US" sz="2200"/>
          </a:p>
          <a:p>
            <a:pPr marL="800100" lvl="1" indent="-368300">
              <a:lnSpc>
                <a:spcPct val="100000"/>
              </a:lnSpc>
              <a:buSzPts val="2200"/>
              <a:buChar char="○"/>
            </a:pPr>
            <a:r>
              <a:rPr lang="en-US" sz="2200"/>
              <a:t>If you’re facing difficulties to participate for any reason, let us know so we can address these barriers. </a:t>
            </a:r>
          </a:p>
          <a:p>
            <a:pPr marL="342900" lvl="0" indent="-342900">
              <a:lnSpc>
                <a:spcPct val="100000"/>
              </a:lnSpc>
              <a:buSzPts val="2200"/>
              <a:buChar char="●"/>
            </a:pPr>
            <a:r>
              <a:rPr lang="en-US" sz="2200" b="1"/>
              <a:t>This room is a safe space</a:t>
            </a:r>
            <a:r>
              <a:rPr lang="en-US" sz="2200"/>
              <a:t> – Open discussion and learning are encouraged and all contributions are valued. </a:t>
            </a:r>
          </a:p>
          <a:p>
            <a:pPr marL="342900" lvl="0" indent="-342900">
              <a:lnSpc>
                <a:spcPct val="100000"/>
              </a:lnSpc>
              <a:buSzPts val="2200"/>
              <a:buChar char="●"/>
            </a:pPr>
            <a:r>
              <a:rPr lang="en-US" sz="2200" b="1"/>
              <a:t>Give us feedback</a:t>
            </a:r>
            <a:r>
              <a:rPr lang="en-US" sz="2200"/>
              <a:t> so we can improve throughout the course of the training and adapt to your requirements</a:t>
            </a:r>
          </a:p>
          <a:p>
            <a:pPr marL="342900" lvl="0" indent="-342900">
              <a:lnSpc>
                <a:spcPct val="100000"/>
              </a:lnSpc>
              <a:buSzPts val="2200"/>
              <a:buChar char="●"/>
            </a:pPr>
            <a:r>
              <a:rPr lang="en-US" sz="2200"/>
              <a:t>Presentation and reading materials will be shared after the training</a:t>
            </a:r>
          </a:p>
          <a:p>
            <a:pPr marL="342900" lvl="0" indent="-342900">
              <a:lnSpc>
                <a:spcPct val="100000"/>
              </a:lnSpc>
              <a:buSzPts val="2200"/>
              <a:buChar char="●"/>
            </a:pPr>
            <a:r>
              <a:rPr lang="en-US" sz="2200"/>
              <a:t>Do you have </a:t>
            </a:r>
            <a:r>
              <a:rPr lang="en-US" sz="2200" b="1"/>
              <a:t>any more suggestions? </a:t>
            </a:r>
          </a:p>
        </p:txBody>
      </p:sp>
      <p:pic>
        <p:nvPicPr>
          <p:cNvPr id="6" name="Picture 5">
            <a:extLst>
              <a:ext uri="{FF2B5EF4-FFF2-40B4-BE49-F238E27FC236}">
                <a16:creationId xmlns:a16="http://schemas.microsoft.com/office/drawing/2014/main" id="{789AD063-ADAC-5E4E-684B-2F50383EAE7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82200" y="365125"/>
            <a:ext cx="1672070" cy="1665103"/>
          </a:xfrm>
          <a:prstGeom prst="rect">
            <a:avLst/>
          </a:prstGeom>
        </p:spPr>
      </p:pic>
      <p:sp>
        <p:nvSpPr>
          <p:cNvPr id="7" name="Foliennummernplatzhalter 6">
            <a:extLst>
              <a:ext uri="{FF2B5EF4-FFF2-40B4-BE49-F238E27FC236}">
                <a16:creationId xmlns:a16="http://schemas.microsoft.com/office/drawing/2014/main" id="{37F659A4-257D-E370-455D-D2215C76394D}"/>
              </a:ext>
            </a:extLst>
          </p:cNvPr>
          <p:cNvSpPr>
            <a:spLocks noGrp="1"/>
          </p:cNvSpPr>
          <p:nvPr>
            <p:ph type="sldNum" sz="quarter" idx="12"/>
          </p:nvPr>
        </p:nvSpPr>
        <p:spPr/>
        <p:txBody>
          <a:bodyPr/>
          <a:lstStyle/>
          <a:p>
            <a:fld id="{FBC7A862-7147-4493-B488-4E46DC49905D}" type="slidenum">
              <a:rPr lang="de-DE" smtClean="0"/>
              <a:t>8</a:t>
            </a:fld>
            <a:endParaRPr lang="de-DE"/>
          </a:p>
        </p:txBody>
      </p:sp>
    </p:spTree>
    <p:extLst>
      <p:ext uri="{BB962C8B-B14F-4D97-AF65-F5344CB8AC3E}">
        <p14:creationId xmlns:p14="http://schemas.microsoft.com/office/powerpoint/2010/main" val="16908293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98C26-2D32-7FD0-C1D6-F3CCD012C7F6}"/>
              </a:ext>
            </a:extLst>
          </p:cNvPr>
          <p:cNvSpPr>
            <a:spLocks noGrp="1"/>
          </p:cNvSpPr>
          <p:nvPr>
            <p:ph type="title"/>
          </p:nvPr>
        </p:nvSpPr>
        <p:spPr/>
        <p:txBody>
          <a:bodyPr/>
          <a:lstStyle/>
          <a:p>
            <a:r>
              <a:rPr lang="en-GB">
                <a:solidFill>
                  <a:srgbClr val="000000"/>
                </a:solidFill>
                <a:latin typeface="Arial"/>
                <a:ea typeface="Arial"/>
                <a:cs typeface="Arial"/>
                <a:sym typeface="Arial"/>
              </a:rPr>
              <a:t>And now we would like to get to know you!</a:t>
            </a:r>
            <a:endParaRPr lang="de-DE"/>
          </a:p>
        </p:txBody>
      </p:sp>
      <p:pic>
        <p:nvPicPr>
          <p:cNvPr id="14" name="Picture 13" descr="Comic art picture in black and white depicting on the left a person with 2 tea cups in the hand and on the right a person using a wheelchair receiving a cup of tea from the other person. The person on the left asks the person using a wheelchair: &quot;So - do we call you 'differently abled', 'physically challenged' or 'wheel-chair bound'?&quot;. The other person answers: &quot;How about Fiona.&quot;">
            <a:extLst>
              <a:ext uri="{FF2B5EF4-FFF2-40B4-BE49-F238E27FC236}">
                <a16:creationId xmlns:a16="http://schemas.microsoft.com/office/drawing/2014/main" id="{634F93C4-1870-1F25-16D9-47D376CC49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2099" y="1693330"/>
            <a:ext cx="3842376" cy="4393048"/>
          </a:xfrm>
          <a:prstGeom prst="rect">
            <a:avLst/>
          </a:prstGeom>
        </p:spPr>
      </p:pic>
      <p:grpSp>
        <p:nvGrpSpPr>
          <p:cNvPr id="5" name="Group 4">
            <a:extLst>
              <a:ext uri="{FF2B5EF4-FFF2-40B4-BE49-F238E27FC236}">
                <a16:creationId xmlns:a16="http://schemas.microsoft.com/office/drawing/2014/main" id="{F19AB7AD-B802-436C-196C-B4E1DB87EAD0}"/>
              </a:ext>
              <a:ext uri="{C183D7F6-B498-43B3-948B-1728B52AA6E4}">
                <adec:decorative xmlns:adec="http://schemas.microsoft.com/office/drawing/2017/decorative" val="1"/>
              </a:ext>
            </a:extLst>
          </p:cNvPr>
          <p:cNvGrpSpPr/>
          <p:nvPr/>
        </p:nvGrpSpPr>
        <p:grpSpPr>
          <a:xfrm>
            <a:off x="1736893" y="2479268"/>
            <a:ext cx="2339105" cy="1971141"/>
            <a:chOff x="2137378" y="2772439"/>
            <a:chExt cx="2339105" cy="1971141"/>
          </a:xfrm>
        </p:grpSpPr>
        <p:pic>
          <p:nvPicPr>
            <p:cNvPr id="6" name="Google Shape;974;p62">
              <a:extLst>
                <a:ext uri="{FF2B5EF4-FFF2-40B4-BE49-F238E27FC236}">
                  <a16:creationId xmlns:a16="http://schemas.microsoft.com/office/drawing/2014/main" id="{133A7332-A6F4-B936-531D-0B703C30BC21}"/>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2137378" y="3659058"/>
              <a:ext cx="1084522" cy="1084522"/>
            </a:xfrm>
            <a:prstGeom prst="rect">
              <a:avLst/>
            </a:prstGeom>
            <a:noFill/>
            <a:ln>
              <a:noFill/>
            </a:ln>
          </p:spPr>
        </p:pic>
        <p:pic>
          <p:nvPicPr>
            <p:cNvPr id="7" name="Google Shape;975;p62">
              <a:extLst>
                <a:ext uri="{FF2B5EF4-FFF2-40B4-BE49-F238E27FC236}">
                  <a16:creationId xmlns:a16="http://schemas.microsoft.com/office/drawing/2014/main" id="{8AB0DC21-244B-AEE6-68AE-BAFC76354975}"/>
                </a:ex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2679639" y="2772439"/>
              <a:ext cx="1084522" cy="1084522"/>
            </a:xfrm>
            <a:prstGeom prst="rect">
              <a:avLst/>
            </a:prstGeom>
            <a:noFill/>
            <a:ln>
              <a:noFill/>
            </a:ln>
          </p:spPr>
        </p:pic>
        <p:pic>
          <p:nvPicPr>
            <p:cNvPr id="8" name="Google Shape;979;p62">
              <a:extLst>
                <a:ext uri="{FF2B5EF4-FFF2-40B4-BE49-F238E27FC236}">
                  <a16:creationId xmlns:a16="http://schemas.microsoft.com/office/drawing/2014/main" id="{E2ABC469-9DD2-6CDF-91D2-12B3CB11CD11}"/>
                </a:ex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3391961" y="3640764"/>
              <a:ext cx="1084522" cy="1084522"/>
            </a:xfrm>
            <a:prstGeom prst="rect">
              <a:avLst/>
            </a:prstGeom>
            <a:noFill/>
            <a:ln>
              <a:noFill/>
            </a:ln>
          </p:spPr>
        </p:pic>
      </p:grpSp>
      <p:grpSp>
        <p:nvGrpSpPr>
          <p:cNvPr id="9" name="Group 8">
            <a:extLst>
              <a:ext uri="{FF2B5EF4-FFF2-40B4-BE49-F238E27FC236}">
                <a16:creationId xmlns:a16="http://schemas.microsoft.com/office/drawing/2014/main" id="{37A29BBC-6516-7417-D189-89F076C4B76E}"/>
              </a:ext>
              <a:ext uri="{C183D7F6-B498-43B3-948B-1728B52AA6E4}">
                <adec:decorative xmlns:adec="http://schemas.microsoft.com/office/drawing/2017/decorative" val="1"/>
              </a:ext>
            </a:extLst>
          </p:cNvPr>
          <p:cNvGrpSpPr/>
          <p:nvPr/>
        </p:nvGrpSpPr>
        <p:grpSpPr>
          <a:xfrm>
            <a:off x="8290576" y="2479268"/>
            <a:ext cx="2339105" cy="1971141"/>
            <a:chOff x="2137378" y="2772439"/>
            <a:chExt cx="2339105" cy="1971141"/>
          </a:xfrm>
        </p:grpSpPr>
        <p:pic>
          <p:nvPicPr>
            <p:cNvPr id="10" name="Google Shape;974;p62">
              <a:extLst>
                <a:ext uri="{FF2B5EF4-FFF2-40B4-BE49-F238E27FC236}">
                  <a16:creationId xmlns:a16="http://schemas.microsoft.com/office/drawing/2014/main" id="{2EACABF8-C386-50A3-EBC9-770C08157E21}"/>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2137378" y="3659058"/>
              <a:ext cx="1084522" cy="1084522"/>
            </a:xfrm>
            <a:prstGeom prst="rect">
              <a:avLst/>
            </a:prstGeom>
            <a:noFill/>
            <a:ln>
              <a:noFill/>
            </a:ln>
          </p:spPr>
        </p:pic>
        <p:pic>
          <p:nvPicPr>
            <p:cNvPr id="11" name="Google Shape;975;p62">
              <a:extLst>
                <a:ext uri="{FF2B5EF4-FFF2-40B4-BE49-F238E27FC236}">
                  <a16:creationId xmlns:a16="http://schemas.microsoft.com/office/drawing/2014/main" id="{6DCC0571-2272-2E56-87B1-76DD9C75514A}"/>
                </a:ex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2679639" y="2772439"/>
              <a:ext cx="1084522" cy="1084522"/>
            </a:xfrm>
            <a:prstGeom prst="rect">
              <a:avLst/>
            </a:prstGeom>
            <a:noFill/>
            <a:ln>
              <a:noFill/>
            </a:ln>
          </p:spPr>
        </p:pic>
        <p:pic>
          <p:nvPicPr>
            <p:cNvPr id="12" name="Google Shape;979;p62">
              <a:extLst>
                <a:ext uri="{FF2B5EF4-FFF2-40B4-BE49-F238E27FC236}">
                  <a16:creationId xmlns:a16="http://schemas.microsoft.com/office/drawing/2014/main" id="{95D9B2C4-5784-0397-574B-BBD6B1F3A75F}"/>
                </a:ex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3391961" y="3640764"/>
              <a:ext cx="1084522" cy="1084522"/>
            </a:xfrm>
            <a:prstGeom prst="rect">
              <a:avLst/>
            </a:prstGeom>
            <a:noFill/>
            <a:ln>
              <a:noFill/>
            </a:ln>
          </p:spPr>
        </p:pic>
      </p:grpSp>
      <p:sp>
        <p:nvSpPr>
          <p:cNvPr id="13" name="Foliennummernplatzhalter 12">
            <a:extLst>
              <a:ext uri="{FF2B5EF4-FFF2-40B4-BE49-F238E27FC236}">
                <a16:creationId xmlns:a16="http://schemas.microsoft.com/office/drawing/2014/main" id="{E9FD6F02-49DC-8F9F-8167-8E49EECEFC07}"/>
              </a:ext>
            </a:extLst>
          </p:cNvPr>
          <p:cNvSpPr>
            <a:spLocks noGrp="1"/>
          </p:cNvSpPr>
          <p:nvPr>
            <p:ph type="sldNum" sz="quarter" idx="12"/>
          </p:nvPr>
        </p:nvSpPr>
        <p:spPr/>
        <p:txBody>
          <a:bodyPr/>
          <a:lstStyle/>
          <a:p>
            <a:fld id="{FBC7A862-7147-4493-B488-4E46DC49905D}" type="slidenum">
              <a:rPr lang="de-DE" smtClean="0"/>
              <a:t>9</a:t>
            </a:fld>
            <a:endParaRPr lang="de-DE"/>
          </a:p>
        </p:txBody>
      </p:sp>
    </p:spTree>
    <p:extLst>
      <p:ext uri="{BB962C8B-B14F-4D97-AF65-F5344CB8AC3E}">
        <p14:creationId xmlns:p14="http://schemas.microsoft.com/office/powerpoint/2010/main" val="3928722843"/>
      </p:ext>
    </p:extLst>
  </p:cSld>
  <p:clrMapOvr>
    <a:masterClrMapping/>
  </p:clrMapOvr>
</p:sld>
</file>

<file path=ppt/theme/theme1.xml><?xml version="1.0" encoding="utf-8"?>
<a:theme xmlns:a="http://schemas.openxmlformats.org/drawingml/2006/main" name="LNOB theme 2">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7614c6a4-2a2e-4fc5-9bd1-025b5ca57be8">
      <Terms xmlns="http://schemas.microsoft.com/office/infopath/2007/PartnerControls"/>
    </lcf76f155ced4ddcb4097134ff3c332f>
    <TaxCatchAll xmlns="a5aa4242-87fb-4916-829f-9464053e2bc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0027F256131CF4FAAFC56610E4AF9BE" ma:contentTypeVersion="14" ma:contentTypeDescription="Crée un document." ma:contentTypeScope="" ma:versionID="8f8f41bda833e7327321b23de3652267">
  <xsd:schema xmlns:xsd="http://www.w3.org/2001/XMLSchema" xmlns:xs="http://www.w3.org/2001/XMLSchema" xmlns:p="http://schemas.microsoft.com/office/2006/metadata/properties" xmlns:ns2="7614c6a4-2a2e-4fc5-9bd1-025b5ca57be8" xmlns:ns3="a5aa4242-87fb-4916-829f-9464053e2bcc" targetNamespace="http://schemas.microsoft.com/office/2006/metadata/properties" ma:root="true" ma:fieldsID="2fcaa14946e7a500860c2e4cdb36516b" ns2:_="" ns3:_="">
    <xsd:import namespace="7614c6a4-2a2e-4fc5-9bd1-025b5ca57be8"/>
    <xsd:import namespace="a5aa4242-87fb-4916-829f-9464053e2bc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14c6a4-2a2e-4fc5-9bd1-025b5ca57be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Balises d’images" ma:readOnly="false" ma:fieldId="{5cf76f15-5ced-4ddc-b409-7134ff3c332f}" ma:taxonomyMulti="true" ma:sspId="b33cbdf1-b93e-4832-9ceb-89eec9b1d9a7"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5aa4242-87fb-4916-829f-9464053e2bcc"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ba8fe506-4d68-48c8-8426-001a6398cdcc}" ma:internalName="TaxCatchAll" ma:showField="CatchAllData" ma:web="a5aa4242-87fb-4916-829f-9464053e2bc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607B571-FBF5-40F8-BD1A-29A4B60DD99A}">
  <ds:schemaRefs>
    <ds:schemaRef ds:uri="http://schemas.microsoft.com/sharepoint/v3/contenttype/forms"/>
  </ds:schemaRefs>
</ds:datastoreItem>
</file>

<file path=customXml/itemProps2.xml><?xml version="1.0" encoding="utf-8"?>
<ds:datastoreItem xmlns:ds="http://schemas.openxmlformats.org/officeDocument/2006/customXml" ds:itemID="{DC5838BB-BE83-413D-8FD4-C85306A49A03}">
  <ds:schemaRefs>
    <ds:schemaRef ds:uri="7614c6a4-2a2e-4fc5-9bd1-025b5ca57be8"/>
    <ds:schemaRef ds:uri="a5aa4242-87fb-4916-829f-9464053e2bcc"/>
    <ds:schemaRef ds:uri="http://purl.org/dc/terms/"/>
    <ds:schemaRef ds:uri="http://schemas.microsoft.com/office/2006/documentManagement/types"/>
    <ds:schemaRef ds:uri="http://schemas.openxmlformats.org/package/2006/metadata/core-properties"/>
    <ds:schemaRef ds:uri="http://purl.org/dc/elements/1.1/"/>
    <ds:schemaRef ds:uri="http://purl.org/dc/dcmitype/"/>
    <ds:schemaRef ds:uri="http://schemas.microsoft.com/office/infopath/2007/PartnerControl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A9E5E22A-4F33-4702-B5F0-8AF4C8F3C4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14c6a4-2a2e-4fc5-9bd1-025b5ca57be8"/>
    <ds:schemaRef ds:uri="a5aa4242-87fb-4916-829f-9464053e2b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15475</Words>
  <Application>Microsoft Office PowerPoint</Application>
  <PresentationFormat>Widescreen</PresentationFormat>
  <Paragraphs>1115</Paragraphs>
  <Slides>57</Slides>
  <Notes>54</Notes>
  <HiddenSlides>1</HiddenSlides>
  <MMClips>3</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57</vt:i4>
      </vt:variant>
    </vt:vector>
  </HeadingPairs>
  <TitlesOfParts>
    <vt:vector size="65" baseType="lpstr">
      <vt:lpstr>Wingdings</vt:lpstr>
      <vt:lpstr>Noto Sans Symbols</vt:lpstr>
      <vt:lpstr>Roboto</vt:lpstr>
      <vt:lpstr>Calibri</vt:lpstr>
      <vt:lpstr>Arial</vt:lpstr>
      <vt:lpstr>Quattrocento Sans</vt:lpstr>
      <vt:lpstr>Times New Roman</vt:lpstr>
      <vt:lpstr>LNOB theme 2</vt:lpstr>
      <vt:lpstr>Introduction to Disability-Inclusive Food Security in Humanitarian Action</vt:lpstr>
      <vt:lpstr>Introduction &amp; Welcome</vt:lpstr>
      <vt:lpstr>In collaboration with:</vt:lpstr>
      <vt:lpstr>Phase 4 –  Leave No One Behind!</vt:lpstr>
      <vt:lpstr>Phase 4 - LNOB Project Results:</vt:lpstr>
      <vt:lpstr>Training Modules:</vt:lpstr>
      <vt:lpstr>Feedback and Complaints</vt:lpstr>
      <vt:lpstr>How do we want to work together?</vt:lpstr>
      <vt:lpstr>And now we would like to get to know you!</vt:lpstr>
      <vt:lpstr>Module 5 Introducing the Must-Do-Actions (MDAs) and the Twin-Track Approach in the Food Security Sector</vt:lpstr>
      <vt:lpstr>Module 5: Learning Objectives</vt:lpstr>
      <vt:lpstr>Twin-Track Approach</vt:lpstr>
      <vt:lpstr>Twin-Track Approach</vt:lpstr>
      <vt:lpstr>Twin-Track Approach in Food Security</vt:lpstr>
      <vt:lpstr>Group Exercise: Twin-Track Approach in Action</vt:lpstr>
      <vt:lpstr>Twin-Track Approach in Action:</vt:lpstr>
      <vt:lpstr>Coffee Break</vt:lpstr>
      <vt:lpstr>Must-Do Actions (MDAs)</vt:lpstr>
      <vt:lpstr>Must-Do Actions  (MDAs)</vt:lpstr>
      <vt:lpstr>Must-Do Action: Meaningful Participation of Persons with Disabilities </vt:lpstr>
      <vt:lpstr>3 Key Actions for Food Security &amp; Nutrition Actors</vt:lpstr>
      <vt:lpstr>What is Meaningful Participation?</vt:lpstr>
      <vt:lpstr>Participation Ladder</vt:lpstr>
      <vt:lpstr>Share your experiences …</vt:lpstr>
      <vt:lpstr>Case Study Exercise</vt:lpstr>
      <vt:lpstr>Recommended Actions for Meaningful Participation</vt:lpstr>
      <vt:lpstr>Case Study Exercise:  Meaningful Participation in Humanitarian Contexts</vt:lpstr>
      <vt:lpstr>Must-Do Action:  Identify and Remove Barriers </vt:lpstr>
      <vt:lpstr>Reminder: Types of barriers</vt:lpstr>
      <vt:lpstr>Reminder: Barriers and Enablers</vt:lpstr>
      <vt:lpstr>Identify and Remove Barriers</vt:lpstr>
      <vt:lpstr>Impact Moment…</vt:lpstr>
      <vt:lpstr>Reminder - Examples</vt:lpstr>
      <vt:lpstr>Barriers to Access &amp; Inclusion in Food Security and Nutrition</vt:lpstr>
      <vt:lpstr>4 Key Actions for Food Security &amp; Nutrition Actors</vt:lpstr>
      <vt:lpstr>Coffee Break 2</vt:lpstr>
      <vt:lpstr>Must-Do Action:  Empowerment and Capacity Development</vt:lpstr>
      <vt:lpstr>Journey to Empowerment</vt:lpstr>
      <vt:lpstr>Empowering Persons with Disabilities</vt:lpstr>
      <vt:lpstr>Capacity Development</vt:lpstr>
      <vt:lpstr>4 Key Actions for Food Security &amp; Nutrition Actors</vt:lpstr>
      <vt:lpstr>Share  your experiences…</vt:lpstr>
      <vt:lpstr>Must Do Action:  Collect and Disaggregate Data</vt:lpstr>
      <vt:lpstr>Quick Quiz - Disability Data</vt:lpstr>
      <vt:lpstr>Why do we need disability data?</vt:lpstr>
      <vt:lpstr>Objectives of Disability Data</vt:lpstr>
      <vt:lpstr>What data do we need?</vt:lpstr>
      <vt:lpstr>Applying Disability-Inclusive Data  in Food Security</vt:lpstr>
      <vt:lpstr>Tool for Collecting Prevalence and  Disaggregating Disability Data</vt:lpstr>
      <vt:lpstr>How can we use this data?</vt:lpstr>
      <vt:lpstr>Example of How Disability Data is Reported</vt:lpstr>
      <vt:lpstr>3 Key Actions for Food Security &amp; Nutrition Actors</vt:lpstr>
      <vt:lpstr>Key Learning</vt:lpstr>
      <vt:lpstr>Training Modules:</vt:lpstr>
      <vt:lpstr>Any questions?</vt:lpstr>
      <vt:lpstr>Additional Resources:</vt:lpstr>
      <vt:lpstr>Last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 FS_Module 5_DI Food Security_MDAs and Twin Track Approach</dc:title>
  <dc:creator>Phase 4 LNOB - Handicap International</dc:creator>
  <cp:lastModifiedBy>Haakon SPRIEWALD</cp:lastModifiedBy>
  <cp:revision>1</cp:revision>
  <dcterms:modified xsi:type="dcterms:W3CDTF">2026-08-11T14:12:44Z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0x01010010027F256131CF4FAAFC56610E4AF9BE</vt:lpwstr>
  </property>
  <property fmtid="{D5CDD505-2E9C-101B-9397-08002B2CF9AE}" pid="3" name="MediaServiceImageTags">
    <vt:lpwstr/>
  </property>
</Properties>
</file>