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94" r:id="rId4"/>
  </p:sldMasterIdLst>
  <p:notesMasterIdLst>
    <p:notesMasterId r:id="rId48"/>
  </p:notesMasterIdLst>
  <p:sldIdLst>
    <p:sldId id="303" r:id="rId5"/>
    <p:sldId id="331" r:id="rId6"/>
    <p:sldId id="332" r:id="rId7"/>
    <p:sldId id="333" r:id="rId8"/>
    <p:sldId id="334" r:id="rId9"/>
    <p:sldId id="335" r:id="rId10"/>
    <p:sldId id="367" r:id="rId11"/>
    <p:sldId id="369" r:id="rId12"/>
    <p:sldId id="368" r:id="rId13"/>
    <p:sldId id="336" r:id="rId14"/>
    <p:sldId id="359" r:id="rId15"/>
    <p:sldId id="337" r:id="rId16"/>
    <p:sldId id="338" r:id="rId17"/>
    <p:sldId id="339" r:id="rId18"/>
    <p:sldId id="340" r:id="rId19"/>
    <p:sldId id="341" r:id="rId20"/>
    <p:sldId id="342" r:id="rId21"/>
    <p:sldId id="353" r:id="rId22"/>
    <p:sldId id="354" r:id="rId23"/>
    <p:sldId id="355" r:id="rId24"/>
    <p:sldId id="356" r:id="rId25"/>
    <p:sldId id="347" r:id="rId26"/>
    <p:sldId id="348" r:id="rId27"/>
    <p:sldId id="349" r:id="rId28"/>
    <p:sldId id="293" r:id="rId29"/>
    <p:sldId id="351" r:id="rId30"/>
    <p:sldId id="352" r:id="rId31"/>
    <p:sldId id="343" r:id="rId32"/>
    <p:sldId id="344" r:id="rId33"/>
    <p:sldId id="345" r:id="rId34"/>
    <p:sldId id="346" r:id="rId35"/>
    <p:sldId id="357" r:id="rId36"/>
    <p:sldId id="358" r:id="rId37"/>
    <p:sldId id="360" r:id="rId38"/>
    <p:sldId id="361" r:id="rId39"/>
    <p:sldId id="362" r:id="rId40"/>
    <p:sldId id="363" r:id="rId41"/>
    <p:sldId id="364" r:id="rId42"/>
    <p:sldId id="365" r:id="rId43"/>
    <p:sldId id="320" r:id="rId44"/>
    <p:sldId id="318" r:id="rId45"/>
    <p:sldId id="322" r:id="rId46"/>
    <p:sldId id="323" r:id="rId47"/>
  </p:sldIdLst>
  <p:sldSz cx="12192000" cy="6858000"/>
  <p:notesSz cx="6858000" cy="9144000"/>
  <p:embeddedFontLst>
    <p:embeddedFont>
      <p:font typeface="Roboto" panose="020B0604020202020204"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 slide." id="{D08F5FE9-0975-4DB3-9EFD-683771264008}">
          <p14:sldIdLst>
            <p14:sldId id="303"/>
          </p14:sldIdLst>
        </p14:section>
        <p14:section name="Introduction &amp; Welcome" id="{70E243F6-8510-486F-B245-EF2C32FCA941}">
          <p14:sldIdLst>
            <p14:sldId id="331"/>
            <p14:sldId id="332"/>
            <p14:sldId id="333"/>
            <p14:sldId id="334"/>
            <p14:sldId id="335"/>
            <p14:sldId id="367"/>
            <p14:sldId id="369"/>
            <p14:sldId id="368"/>
          </p14:sldIdLst>
        </p14:section>
        <p14:section name="Introducing Inclusive Food Security Project Cycle Management" id="{6752A224-F7D3-47F7-AE50-5CBA4412F228}">
          <p14:sldIdLst>
            <p14:sldId id="336"/>
            <p14:sldId id="359"/>
            <p14:sldId id="337"/>
            <p14:sldId id="338"/>
            <p14:sldId id="339"/>
          </p14:sldIdLst>
        </p14:section>
        <p14:section name="Needs Assessment" id="{21B17E6C-0A24-4C48-A74A-6D422DAF3DA6}">
          <p14:sldIdLst>
            <p14:sldId id="340"/>
            <p14:sldId id="341"/>
            <p14:sldId id="342"/>
            <p14:sldId id="353"/>
            <p14:sldId id="354"/>
            <p14:sldId id="355"/>
            <p14:sldId id="356"/>
            <p14:sldId id="347"/>
            <p14:sldId id="348"/>
            <p14:sldId id="349"/>
            <p14:sldId id="293"/>
          </p14:sldIdLst>
        </p14:section>
        <p14:section name="Project Planning and Design" id="{CCD4F8E0-57AF-4E7B-9CAD-6E245361348E}">
          <p14:sldIdLst>
            <p14:sldId id="351"/>
            <p14:sldId id="352"/>
            <p14:sldId id="343"/>
            <p14:sldId id="344"/>
            <p14:sldId id="345"/>
            <p14:sldId id="346"/>
            <p14:sldId id="357"/>
            <p14:sldId id="358"/>
            <p14:sldId id="360"/>
          </p14:sldIdLst>
        </p14:section>
        <p14:section name="Implementation, Monitoring and Evaluation" id="{409F89CA-2294-4219-A614-5960CBEF6B0D}">
          <p14:sldIdLst>
            <p14:sldId id="361"/>
            <p14:sldId id="362"/>
            <p14:sldId id="363"/>
            <p14:sldId id="364"/>
          </p14:sldIdLst>
        </p14:section>
        <p14:section name="Key Learning" id="{8AA0975B-66D7-42A8-94BA-709229E7CAAF}">
          <p14:sldIdLst>
            <p14:sldId id="365"/>
          </p14:sldIdLst>
        </p14:section>
        <p14:section name="Feedback &amp; Key Learnings" id="{47F880F7-C1C9-42EA-805F-D915728FFC34}">
          <p14:sldIdLst>
            <p14:sldId id="320"/>
          </p14:sldIdLst>
        </p14:section>
        <p14:section name="Questions" id="{A43BC6AF-49EF-4E32-9C5A-3EA73FF953E5}">
          <p14:sldIdLst>
            <p14:sldId id="318"/>
          </p14:sldIdLst>
        </p14:section>
        <p14:section name="Additional Resources and End" id="{F454CC6E-A270-4905-AFB0-D252C2D2FD10}">
          <p14:sldIdLst>
            <p14:sldId id="322"/>
            <p14:sldId id="32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77C8"/>
    <a:srgbClr val="0070C0"/>
    <a:srgbClr val="0077C9"/>
    <a:srgbClr val="FFFFFF"/>
    <a:srgbClr val="9CC2E5"/>
    <a:srgbClr val="002C43"/>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6722B9-47F2-47E2-A458-00526C0BD508}" v="1" dt="2026-08-11T15:27:29.826"/>
    <p1510:client id="{89C80EC4-CF0E-4381-8506-3C7D648B7F3D}" v="9" dt="2026-08-11T16:05:05.6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font" Target="fonts/font2.fntdata"/><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font" Target="fonts/font3.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1.fntdata"/><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4.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akon SPRIEWALD" userId="b8d286e1-ef59-47c6-81e6-48baef0a6f1e" providerId="ADAL" clId="{2956CB46-70BE-48FE-ACFA-44E797778CE3}"/>
    <pc:docChg chg="undo custSel addSld delSld modSld modSection">
      <pc:chgData name="Haakon SPRIEWALD" userId="b8d286e1-ef59-47c6-81e6-48baef0a6f1e" providerId="ADAL" clId="{2956CB46-70BE-48FE-ACFA-44E797778CE3}" dt="2026-08-11T15:45:39.373" v="195" actId="962"/>
      <pc:docMkLst>
        <pc:docMk/>
      </pc:docMkLst>
      <pc:sldChg chg="addSp delSp modSp add mod modClrScheme chgLayout">
        <pc:chgData name="Haakon SPRIEWALD" userId="b8d286e1-ef59-47c6-81e6-48baef0a6f1e" providerId="ADAL" clId="{2956CB46-70BE-48FE-ACFA-44E797778CE3}" dt="2026-08-11T15:27:55.969" v="93" actId="1076"/>
        <pc:sldMkLst>
          <pc:docMk/>
          <pc:sldMk cId="0" sldId="293"/>
        </pc:sldMkLst>
        <pc:spChg chg="add del mod ord">
          <ac:chgData name="Haakon SPRIEWALD" userId="b8d286e1-ef59-47c6-81e6-48baef0a6f1e" providerId="ADAL" clId="{2956CB46-70BE-48FE-ACFA-44E797778CE3}" dt="2026-08-11T15:27:43.327" v="91" actId="478"/>
          <ac:spMkLst>
            <pc:docMk/>
            <pc:sldMk cId="0" sldId="293"/>
            <ac:spMk id="2" creationId="{AE382508-CF8E-034F-4BB2-C3AFB5190B61}"/>
          </ac:spMkLst>
        </pc:spChg>
        <pc:spChg chg="mod ord">
          <ac:chgData name="Haakon SPRIEWALD" userId="b8d286e1-ef59-47c6-81e6-48baef0a6f1e" providerId="ADAL" clId="{2956CB46-70BE-48FE-ACFA-44E797778CE3}" dt="2026-08-11T15:27:55.969" v="93" actId="1076"/>
          <ac:spMkLst>
            <pc:docMk/>
            <pc:sldMk cId="0" sldId="293"/>
            <ac:spMk id="3" creationId="{4AAA9157-EA5E-DC91-13AC-63BB501A6B95}"/>
          </ac:spMkLst>
        </pc:spChg>
        <pc:spChg chg="mod ord">
          <ac:chgData name="Haakon SPRIEWALD" userId="b8d286e1-ef59-47c6-81e6-48baef0a6f1e" providerId="ADAL" clId="{2956CB46-70BE-48FE-ACFA-44E797778CE3}" dt="2026-08-11T15:27:40.693" v="90" actId="700"/>
          <ac:spMkLst>
            <pc:docMk/>
            <pc:sldMk cId="0" sldId="293"/>
            <ac:spMk id="8" creationId="{DF43F412-31FD-7AB6-DBC4-9B1A4A3B6D15}"/>
          </ac:spMkLst>
        </pc:spChg>
        <pc:picChg chg="mod">
          <ac:chgData name="Haakon SPRIEWALD" userId="b8d286e1-ef59-47c6-81e6-48baef0a6f1e" providerId="ADAL" clId="{2956CB46-70BE-48FE-ACFA-44E797778CE3}" dt="2026-08-11T15:27:55.969" v="93" actId="1076"/>
          <ac:picMkLst>
            <pc:docMk/>
            <pc:sldMk cId="0" sldId="293"/>
            <ac:picMk id="7" creationId="{907A23B5-EE44-786C-9CED-0A67A1AB8A9E}"/>
          </ac:picMkLst>
        </pc:picChg>
      </pc:sldChg>
      <pc:sldChg chg="modSp mod">
        <pc:chgData name="Haakon SPRIEWALD" userId="b8d286e1-ef59-47c6-81e6-48baef0a6f1e" providerId="ADAL" clId="{2956CB46-70BE-48FE-ACFA-44E797778CE3}" dt="2026-08-11T14:27:29.738" v="18" actId="6549"/>
        <pc:sldMkLst>
          <pc:docMk/>
          <pc:sldMk cId="1792074302" sldId="336"/>
        </pc:sldMkLst>
        <pc:spChg chg="mod">
          <ac:chgData name="Haakon SPRIEWALD" userId="b8d286e1-ef59-47c6-81e6-48baef0a6f1e" providerId="ADAL" clId="{2956CB46-70BE-48FE-ACFA-44E797778CE3}" dt="2026-08-11T14:27:29.738" v="18" actId="6549"/>
          <ac:spMkLst>
            <pc:docMk/>
            <pc:sldMk cId="1792074302" sldId="336"/>
            <ac:spMk id="2" creationId="{284A8941-2118-97A3-5AB6-2F96B99E4E22}"/>
          </ac:spMkLst>
        </pc:spChg>
        <pc:spChg chg="mod">
          <ac:chgData name="Haakon SPRIEWALD" userId="b8d286e1-ef59-47c6-81e6-48baef0a6f1e" providerId="ADAL" clId="{2956CB46-70BE-48FE-ACFA-44E797778CE3}" dt="2026-08-11T14:27:19.813" v="16" actId="948"/>
          <ac:spMkLst>
            <pc:docMk/>
            <pc:sldMk cId="1792074302" sldId="336"/>
            <ac:spMk id="5" creationId="{C6EFD611-78CD-B1A5-6C1D-E896B5656E8B}"/>
          </ac:spMkLst>
        </pc:spChg>
      </pc:sldChg>
      <pc:sldChg chg="modSp mod">
        <pc:chgData name="Haakon SPRIEWALD" userId="b8d286e1-ef59-47c6-81e6-48baef0a6f1e" providerId="ADAL" clId="{2956CB46-70BE-48FE-ACFA-44E797778CE3}" dt="2026-08-11T15:44:37.658" v="194" actId="962"/>
        <pc:sldMkLst>
          <pc:docMk/>
          <pc:sldMk cId="1255527200" sldId="337"/>
        </pc:sldMkLst>
        <pc:spChg chg="mod">
          <ac:chgData name="Haakon SPRIEWALD" userId="b8d286e1-ef59-47c6-81e6-48baef0a6f1e" providerId="ADAL" clId="{2956CB46-70BE-48FE-ACFA-44E797778CE3}" dt="2026-08-11T14:27:46.707" v="21" actId="1076"/>
          <ac:spMkLst>
            <pc:docMk/>
            <pc:sldMk cId="1255527200" sldId="337"/>
            <ac:spMk id="2" creationId="{6B34C247-987A-1192-9EEE-67BE3F7BF325}"/>
          </ac:spMkLst>
        </pc:spChg>
        <pc:picChg chg="mod">
          <ac:chgData name="Haakon SPRIEWALD" userId="b8d286e1-ef59-47c6-81e6-48baef0a6f1e" providerId="ADAL" clId="{2956CB46-70BE-48FE-ACFA-44E797778CE3}" dt="2026-08-11T15:44:37.658" v="194" actId="962"/>
          <ac:picMkLst>
            <pc:docMk/>
            <pc:sldMk cId="1255527200" sldId="337"/>
            <ac:picMk id="5" creationId="{A238F408-5BED-8CFB-9F82-EDFA53C5CF16}"/>
          </ac:picMkLst>
        </pc:picChg>
      </pc:sldChg>
      <pc:sldChg chg="modSp mod">
        <pc:chgData name="Haakon SPRIEWALD" userId="b8d286e1-ef59-47c6-81e6-48baef0a6f1e" providerId="ADAL" clId="{2956CB46-70BE-48FE-ACFA-44E797778CE3}" dt="2026-08-11T15:45:39.373" v="195" actId="962"/>
        <pc:sldMkLst>
          <pc:docMk/>
          <pc:sldMk cId="1451130793" sldId="338"/>
        </pc:sldMkLst>
        <pc:spChg chg="mod">
          <ac:chgData name="Haakon SPRIEWALD" userId="b8d286e1-ef59-47c6-81e6-48baef0a6f1e" providerId="ADAL" clId="{2956CB46-70BE-48FE-ACFA-44E797778CE3}" dt="2026-08-11T14:31:14.156" v="35" actId="404"/>
          <ac:spMkLst>
            <pc:docMk/>
            <pc:sldMk cId="1451130793" sldId="338"/>
            <ac:spMk id="14" creationId="{79EE3E72-4712-723A-70F6-D23F5FDF8B3D}"/>
          </ac:spMkLst>
        </pc:spChg>
        <pc:spChg chg="mod">
          <ac:chgData name="Haakon SPRIEWALD" userId="b8d286e1-ef59-47c6-81e6-48baef0a6f1e" providerId="ADAL" clId="{2956CB46-70BE-48FE-ACFA-44E797778CE3}" dt="2026-08-11T15:45:39.373" v="195" actId="962"/>
          <ac:spMkLst>
            <pc:docMk/>
            <pc:sldMk cId="1451130793" sldId="338"/>
            <ac:spMk id="15" creationId="{44209BA9-1FA8-E548-E314-A303A1B882AE}"/>
          </ac:spMkLst>
        </pc:spChg>
        <pc:spChg chg="mod">
          <ac:chgData name="Haakon SPRIEWALD" userId="b8d286e1-ef59-47c6-81e6-48baef0a6f1e" providerId="ADAL" clId="{2956CB46-70BE-48FE-ACFA-44E797778CE3}" dt="2026-08-11T14:31:18.828" v="36" actId="404"/>
          <ac:spMkLst>
            <pc:docMk/>
            <pc:sldMk cId="1451130793" sldId="338"/>
            <ac:spMk id="21" creationId="{C1CB2E4A-0BEA-0C77-0F57-C1657D32275A}"/>
          </ac:spMkLst>
        </pc:spChg>
        <pc:spChg chg="mod">
          <ac:chgData name="Haakon SPRIEWALD" userId="b8d286e1-ef59-47c6-81e6-48baef0a6f1e" providerId="ADAL" clId="{2956CB46-70BE-48FE-ACFA-44E797778CE3}" dt="2026-08-11T14:32:09.660" v="43" actId="962"/>
          <ac:spMkLst>
            <pc:docMk/>
            <pc:sldMk cId="1451130793" sldId="338"/>
            <ac:spMk id="23" creationId="{774BB7CE-CCEC-6F38-5B76-03F19959028B}"/>
          </ac:spMkLst>
        </pc:spChg>
        <pc:spChg chg="mod">
          <ac:chgData name="Haakon SPRIEWALD" userId="b8d286e1-ef59-47c6-81e6-48baef0a6f1e" providerId="ADAL" clId="{2956CB46-70BE-48FE-ACFA-44E797778CE3}" dt="2026-08-11T14:31:28.677" v="39" actId="1076"/>
          <ac:spMkLst>
            <pc:docMk/>
            <pc:sldMk cId="1451130793" sldId="338"/>
            <ac:spMk id="25" creationId="{8BEE3CFF-231E-F657-B197-C9FC9D2BB570}"/>
          </ac:spMkLst>
        </pc:spChg>
      </pc:sldChg>
      <pc:sldChg chg="modSp mod">
        <pc:chgData name="Haakon SPRIEWALD" userId="b8d286e1-ef59-47c6-81e6-48baef0a6f1e" providerId="ADAL" clId="{2956CB46-70BE-48FE-ACFA-44E797778CE3}" dt="2026-08-11T14:32:29.969" v="49" actId="1076"/>
        <pc:sldMkLst>
          <pc:docMk/>
          <pc:sldMk cId="1829009358" sldId="339"/>
        </pc:sldMkLst>
        <pc:spChg chg="mod">
          <ac:chgData name="Haakon SPRIEWALD" userId="b8d286e1-ef59-47c6-81e6-48baef0a6f1e" providerId="ADAL" clId="{2956CB46-70BE-48FE-ACFA-44E797778CE3}" dt="2026-08-11T14:32:29.969" v="49" actId="1076"/>
          <ac:spMkLst>
            <pc:docMk/>
            <pc:sldMk cId="1829009358" sldId="339"/>
            <ac:spMk id="6" creationId="{2510F5E9-CD94-9A42-AEE7-847E77E37CEE}"/>
          </ac:spMkLst>
        </pc:spChg>
        <pc:spChg chg="mod">
          <ac:chgData name="Haakon SPRIEWALD" userId="b8d286e1-ef59-47c6-81e6-48baef0a6f1e" providerId="ADAL" clId="{2956CB46-70BE-48FE-ACFA-44E797778CE3}" dt="2026-08-11T14:32:29.969" v="49" actId="1076"/>
          <ac:spMkLst>
            <pc:docMk/>
            <pc:sldMk cId="1829009358" sldId="339"/>
            <ac:spMk id="8" creationId="{3695FF13-C394-36E2-979F-D570091A2A9C}"/>
          </ac:spMkLst>
        </pc:spChg>
        <pc:spChg chg="mod">
          <ac:chgData name="Haakon SPRIEWALD" userId="b8d286e1-ef59-47c6-81e6-48baef0a6f1e" providerId="ADAL" clId="{2956CB46-70BE-48FE-ACFA-44E797778CE3}" dt="2026-08-11T14:32:29.969" v="49" actId="1076"/>
          <ac:spMkLst>
            <pc:docMk/>
            <pc:sldMk cId="1829009358" sldId="339"/>
            <ac:spMk id="10" creationId="{73419B8B-484E-60B2-141B-319DD184771A}"/>
          </ac:spMkLst>
        </pc:spChg>
        <pc:spChg chg="mod">
          <ac:chgData name="Haakon SPRIEWALD" userId="b8d286e1-ef59-47c6-81e6-48baef0a6f1e" providerId="ADAL" clId="{2956CB46-70BE-48FE-ACFA-44E797778CE3}" dt="2026-08-11T14:32:29.969" v="49" actId="1076"/>
          <ac:spMkLst>
            <pc:docMk/>
            <pc:sldMk cId="1829009358" sldId="339"/>
            <ac:spMk id="12" creationId="{7BEA3216-10EE-07EA-2B05-FAD7AC907710}"/>
          </ac:spMkLst>
        </pc:spChg>
      </pc:sldChg>
      <pc:sldChg chg="modSp mod">
        <pc:chgData name="Haakon SPRIEWALD" userId="b8d286e1-ef59-47c6-81e6-48baef0a6f1e" providerId="ADAL" clId="{2956CB46-70BE-48FE-ACFA-44E797778CE3}" dt="2026-08-11T14:33:09.378" v="59" actId="255"/>
        <pc:sldMkLst>
          <pc:docMk/>
          <pc:sldMk cId="3328332133" sldId="341"/>
        </pc:sldMkLst>
        <pc:spChg chg="mod">
          <ac:chgData name="Haakon SPRIEWALD" userId="b8d286e1-ef59-47c6-81e6-48baef0a6f1e" providerId="ADAL" clId="{2956CB46-70BE-48FE-ACFA-44E797778CE3}" dt="2026-08-11T14:33:09.378" v="59" actId="255"/>
          <ac:spMkLst>
            <pc:docMk/>
            <pc:sldMk cId="3328332133" sldId="341"/>
            <ac:spMk id="6" creationId="{D25F4FB9-204A-CE92-52F7-68A5640EF468}"/>
          </ac:spMkLst>
        </pc:spChg>
      </pc:sldChg>
      <pc:sldChg chg="modSp mod">
        <pc:chgData name="Haakon SPRIEWALD" userId="b8d286e1-ef59-47c6-81e6-48baef0a6f1e" providerId="ADAL" clId="{2956CB46-70BE-48FE-ACFA-44E797778CE3}" dt="2026-08-11T14:33:17.794" v="60" actId="12"/>
        <pc:sldMkLst>
          <pc:docMk/>
          <pc:sldMk cId="2759449031" sldId="342"/>
        </pc:sldMkLst>
        <pc:spChg chg="mod">
          <ac:chgData name="Haakon SPRIEWALD" userId="b8d286e1-ef59-47c6-81e6-48baef0a6f1e" providerId="ADAL" clId="{2956CB46-70BE-48FE-ACFA-44E797778CE3}" dt="2026-08-11T14:33:17.794" v="60" actId="12"/>
          <ac:spMkLst>
            <pc:docMk/>
            <pc:sldMk cId="2759449031" sldId="342"/>
            <ac:spMk id="7" creationId="{26DE971E-E7AF-8497-01AC-BA84C615DD5A}"/>
          </ac:spMkLst>
        </pc:spChg>
      </pc:sldChg>
      <pc:sldChg chg="modSp mod">
        <pc:chgData name="Haakon SPRIEWALD" userId="b8d286e1-ef59-47c6-81e6-48baef0a6f1e" providerId="ADAL" clId="{2956CB46-70BE-48FE-ACFA-44E797778CE3}" dt="2026-08-11T15:28:50.733" v="102" actId="255"/>
        <pc:sldMkLst>
          <pc:docMk/>
          <pc:sldMk cId="4204410599" sldId="343"/>
        </pc:sldMkLst>
        <pc:spChg chg="mod">
          <ac:chgData name="Haakon SPRIEWALD" userId="b8d286e1-ef59-47c6-81e6-48baef0a6f1e" providerId="ADAL" clId="{2956CB46-70BE-48FE-ACFA-44E797778CE3}" dt="2026-08-11T15:28:50.733" v="102" actId="255"/>
          <ac:spMkLst>
            <pc:docMk/>
            <pc:sldMk cId="4204410599" sldId="343"/>
            <ac:spMk id="7" creationId="{AE4634D0-36DB-5097-ED06-A5F115F96C65}"/>
          </ac:spMkLst>
        </pc:spChg>
      </pc:sldChg>
      <pc:sldChg chg="modSp mod">
        <pc:chgData name="Haakon SPRIEWALD" userId="b8d286e1-ef59-47c6-81e6-48baef0a6f1e" providerId="ADAL" clId="{2956CB46-70BE-48FE-ACFA-44E797778CE3}" dt="2026-08-11T15:33:49.290" v="144" actId="13244"/>
        <pc:sldMkLst>
          <pc:docMk/>
          <pc:sldMk cId="535297016" sldId="345"/>
        </pc:sldMkLst>
        <pc:spChg chg="mod">
          <ac:chgData name="Haakon SPRIEWALD" userId="b8d286e1-ef59-47c6-81e6-48baef0a6f1e" providerId="ADAL" clId="{2956CB46-70BE-48FE-ACFA-44E797778CE3}" dt="2026-08-11T15:29:33.147" v="109" actId="948"/>
          <ac:spMkLst>
            <pc:docMk/>
            <pc:sldMk cId="535297016" sldId="345"/>
            <ac:spMk id="5" creationId="{5D92BB00-9E57-AEAA-CDAF-28C95814F294}"/>
          </ac:spMkLst>
        </pc:spChg>
        <pc:spChg chg="mod">
          <ac:chgData name="Haakon SPRIEWALD" userId="b8d286e1-ef59-47c6-81e6-48baef0a6f1e" providerId="ADAL" clId="{2956CB46-70BE-48FE-ACFA-44E797778CE3}" dt="2026-08-11T15:29:45.170" v="111" actId="14100"/>
          <ac:spMkLst>
            <pc:docMk/>
            <pc:sldMk cId="535297016" sldId="345"/>
            <ac:spMk id="7" creationId="{95C17AEA-B774-85C3-719F-4167B175332E}"/>
          </ac:spMkLst>
        </pc:spChg>
        <pc:spChg chg="mod ord">
          <ac:chgData name="Haakon SPRIEWALD" userId="b8d286e1-ef59-47c6-81e6-48baef0a6f1e" providerId="ADAL" clId="{2956CB46-70BE-48FE-ACFA-44E797778CE3}" dt="2026-08-11T15:33:49.290" v="144" actId="13244"/>
          <ac:spMkLst>
            <pc:docMk/>
            <pc:sldMk cId="535297016" sldId="345"/>
            <ac:spMk id="9" creationId="{91A9D72C-7737-DD89-036D-388DC9BE3A5B}"/>
          </ac:spMkLst>
        </pc:spChg>
      </pc:sldChg>
      <pc:sldChg chg="modSp mod">
        <pc:chgData name="Haakon SPRIEWALD" userId="b8d286e1-ef59-47c6-81e6-48baef0a6f1e" providerId="ADAL" clId="{2956CB46-70BE-48FE-ACFA-44E797778CE3}" dt="2026-08-11T15:34:01.394" v="145" actId="14100"/>
        <pc:sldMkLst>
          <pc:docMk/>
          <pc:sldMk cId="2518177156" sldId="346"/>
        </pc:sldMkLst>
        <pc:spChg chg="mod">
          <ac:chgData name="Haakon SPRIEWALD" userId="b8d286e1-ef59-47c6-81e6-48baef0a6f1e" providerId="ADAL" clId="{2956CB46-70BE-48FE-ACFA-44E797778CE3}" dt="2026-08-11T15:34:01.394" v="145" actId="14100"/>
          <ac:spMkLst>
            <pc:docMk/>
            <pc:sldMk cId="2518177156" sldId="346"/>
            <ac:spMk id="7" creationId="{6A156FE0-B93E-5889-9233-43486D776D47}"/>
          </ac:spMkLst>
        </pc:spChg>
      </pc:sldChg>
      <pc:sldChg chg="modSp mod">
        <pc:chgData name="Haakon SPRIEWALD" userId="b8d286e1-ef59-47c6-81e6-48baef0a6f1e" providerId="ADAL" clId="{2956CB46-70BE-48FE-ACFA-44E797778CE3}" dt="2026-08-11T14:33:46.671" v="66" actId="1076"/>
        <pc:sldMkLst>
          <pc:docMk/>
          <pc:sldMk cId="3698363992" sldId="347"/>
        </pc:sldMkLst>
        <pc:spChg chg="mod">
          <ac:chgData name="Haakon SPRIEWALD" userId="b8d286e1-ef59-47c6-81e6-48baef0a6f1e" providerId="ADAL" clId="{2956CB46-70BE-48FE-ACFA-44E797778CE3}" dt="2026-08-11T14:33:46.671" v="66" actId="1076"/>
          <ac:spMkLst>
            <pc:docMk/>
            <pc:sldMk cId="3698363992" sldId="347"/>
            <ac:spMk id="2" creationId="{9EAE91A8-33CD-E8F1-DB5C-E475073B98CD}"/>
          </ac:spMkLst>
        </pc:spChg>
      </pc:sldChg>
      <pc:sldChg chg="addSp delSp modSp mod">
        <pc:chgData name="Haakon SPRIEWALD" userId="b8d286e1-ef59-47c6-81e6-48baef0a6f1e" providerId="ADAL" clId="{2956CB46-70BE-48FE-ACFA-44E797778CE3}" dt="2026-08-11T15:38:39.509" v="186" actId="13244"/>
        <pc:sldMkLst>
          <pc:docMk/>
          <pc:sldMk cId="2398691397" sldId="348"/>
        </pc:sldMkLst>
        <pc:spChg chg="mod">
          <ac:chgData name="Haakon SPRIEWALD" userId="b8d286e1-ef59-47c6-81e6-48baef0a6f1e" providerId="ADAL" clId="{2956CB46-70BE-48FE-ACFA-44E797778CE3}" dt="2026-08-11T15:38:14.110" v="181" actId="14100"/>
          <ac:spMkLst>
            <pc:docMk/>
            <pc:sldMk cId="2398691397" sldId="348"/>
            <ac:spMk id="2" creationId="{544EE83D-12D4-A733-6A37-165A99633329}"/>
          </ac:spMkLst>
        </pc:spChg>
        <pc:spChg chg="mod">
          <ac:chgData name="Haakon SPRIEWALD" userId="b8d286e1-ef59-47c6-81e6-48baef0a6f1e" providerId="ADAL" clId="{2956CB46-70BE-48FE-ACFA-44E797778CE3}" dt="2026-08-11T15:25:47.939" v="76" actId="11"/>
          <ac:spMkLst>
            <pc:docMk/>
            <pc:sldMk cId="2398691397" sldId="348"/>
            <ac:spMk id="3" creationId="{9F2088F5-2A98-EFD0-298B-B8A1A7EB0913}"/>
          </ac:spMkLst>
        </pc:spChg>
        <pc:spChg chg="mod">
          <ac:chgData name="Haakon SPRIEWALD" userId="b8d286e1-ef59-47c6-81e6-48baef0a6f1e" providerId="ADAL" clId="{2956CB46-70BE-48FE-ACFA-44E797778CE3}" dt="2026-08-11T15:26:00.037" v="77" actId="1076"/>
          <ac:spMkLst>
            <pc:docMk/>
            <pc:sldMk cId="2398691397" sldId="348"/>
            <ac:spMk id="5" creationId="{92A5F594-4BC5-7F5A-935E-4F0D6ADD4B74}"/>
          </ac:spMkLst>
        </pc:spChg>
        <pc:spChg chg="ord">
          <ac:chgData name="Haakon SPRIEWALD" userId="b8d286e1-ef59-47c6-81e6-48baef0a6f1e" providerId="ADAL" clId="{2956CB46-70BE-48FE-ACFA-44E797778CE3}" dt="2026-08-11T15:38:39.509" v="186" actId="13244"/>
          <ac:spMkLst>
            <pc:docMk/>
            <pc:sldMk cId="2398691397" sldId="348"/>
            <ac:spMk id="6" creationId="{100B61E8-ADC2-9BCC-660D-14DC8B55BB55}"/>
          </ac:spMkLst>
        </pc:spChg>
        <pc:picChg chg="del mod">
          <ac:chgData name="Haakon SPRIEWALD" userId="b8d286e1-ef59-47c6-81e6-48baef0a6f1e" providerId="ADAL" clId="{2956CB46-70BE-48FE-ACFA-44E797778CE3}" dt="2026-08-11T15:38:35.798" v="184" actId="478"/>
          <ac:picMkLst>
            <pc:docMk/>
            <pc:sldMk cId="2398691397" sldId="348"/>
            <ac:picMk id="7" creationId="{03F56306-AC14-A171-1D86-3127B7CFF74E}"/>
          </ac:picMkLst>
        </pc:picChg>
        <pc:picChg chg="add">
          <ac:chgData name="Haakon SPRIEWALD" userId="b8d286e1-ef59-47c6-81e6-48baef0a6f1e" providerId="ADAL" clId="{2956CB46-70BE-48FE-ACFA-44E797778CE3}" dt="2026-08-11T15:38:36.290" v="185" actId="22"/>
          <ac:picMkLst>
            <pc:docMk/>
            <pc:sldMk cId="2398691397" sldId="348"/>
            <ac:picMk id="8" creationId="{0942B1C8-5E8B-63F3-FF04-B2B51CE2FF66}"/>
          </ac:picMkLst>
        </pc:picChg>
        <pc:picChg chg="add">
          <ac:chgData name="Haakon SPRIEWALD" userId="b8d286e1-ef59-47c6-81e6-48baef0a6f1e" providerId="ADAL" clId="{2956CB46-70BE-48FE-ACFA-44E797778CE3}" dt="2026-08-11T15:38:36.290" v="185" actId="22"/>
          <ac:picMkLst>
            <pc:docMk/>
            <pc:sldMk cId="2398691397" sldId="348"/>
            <ac:picMk id="11" creationId="{E293A512-16F1-C5EB-2266-5D7EB169C773}"/>
          </ac:picMkLst>
        </pc:picChg>
      </pc:sldChg>
      <pc:sldChg chg="modSp mod">
        <pc:chgData name="Haakon SPRIEWALD" userId="b8d286e1-ef59-47c6-81e6-48baef0a6f1e" providerId="ADAL" clId="{2956CB46-70BE-48FE-ACFA-44E797778CE3}" dt="2026-08-11T15:26:50.314" v="88" actId="14100"/>
        <pc:sldMkLst>
          <pc:docMk/>
          <pc:sldMk cId="4181649568" sldId="349"/>
        </pc:sldMkLst>
        <pc:spChg chg="mod">
          <ac:chgData name="Haakon SPRIEWALD" userId="b8d286e1-ef59-47c6-81e6-48baef0a6f1e" providerId="ADAL" clId="{2956CB46-70BE-48FE-ACFA-44E797778CE3}" dt="2026-08-11T15:26:50.314" v="88" actId="14100"/>
          <ac:spMkLst>
            <pc:docMk/>
            <pc:sldMk cId="4181649568" sldId="349"/>
            <ac:spMk id="2" creationId="{07159801-19A0-6808-6B76-A8E8A25B614A}"/>
          </ac:spMkLst>
        </pc:spChg>
        <pc:spChg chg="mod">
          <ac:chgData name="Haakon SPRIEWALD" userId="b8d286e1-ef59-47c6-81e6-48baef0a6f1e" providerId="ADAL" clId="{2956CB46-70BE-48FE-ACFA-44E797778CE3}" dt="2026-08-11T15:26:40.317" v="85" actId="14100"/>
          <ac:spMkLst>
            <pc:docMk/>
            <pc:sldMk cId="4181649568" sldId="349"/>
            <ac:spMk id="3" creationId="{62EB6665-9BA8-AA79-5357-2512A263FEBD}"/>
          </ac:spMkLst>
        </pc:spChg>
      </pc:sldChg>
      <pc:sldChg chg="del">
        <pc:chgData name="Haakon SPRIEWALD" userId="b8d286e1-ef59-47c6-81e6-48baef0a6f1e" providerId="ADAL" clId="{2956CB46-70BE-48FE-ACFA-44E797778CE3}" dt="2026-08-11T15:27:59.436" v="94" actId="47"/>
        <pc:sldMkLst>
          <pc:docMk/>
          <pc:sldMk cId="1949505256" sldId="350"/>
        </pc:sldMkLst>
      </pc:sldChg>
      <pc:sldChg chg="modSp mod">
        <pc:chgData name="Haakon SPRIEWALD" userId="b8d286e1-ef59-47c6-81e6-48baef0a6f1e" providerId="ADAL" clId="{2956CB46-70BE-48FE-ACFA-44E797778CE3}" dt="2026-08-11T15:28:33.767" v="101" actId="20577"/>
        <pc:sldMkLst>
          <pc:docMk/>
          <pc:sldMk cId="2727350887" sldId="352"/>
        </pc:sldMkLst>
        <pc:spChg chg="mod">
          <ac:chgData name="Haakon SPRIEWALD" userId="b8d286e1-ef59-47c6-81e6-48baef0a6f1e" providerId="ADAL" clId="{2956CB46-70BE-48FE-ACFA-44E797778CE3}" dt="2026-08-11T15:28:33.767" v="101" actId="20577"/>
          <ac:spMkLst>
            <pc:docMk/>
            <pc:sldMk cId="2727350887" sldId="352"/>
            <ac:spMk id="6" creationId="{FBCDB468-5310-421D-DF69-D5FFB6C4C9DA}"/>
          </ac:spMkLst>
        </pc:spChg>
      </pc:sldChg>
      <pc:sldChg chg="modSp mod">
        <pc:chgData name="Haakon SPRIEWALD" userId="b8d286e1-ef59-47c6-81e6-48baef0a6f1e" providerId="ADAL" clId="{2956CB46-70BE-48FE-ACFA-44E797778CE3}" dt="2026-08-11T14:33:24.510" v="61" actId="12"/>
        <pc:sldMkLst>
          <pc:docMk/>
          <pc:sldMk cId="497542431" sldId="353"/>
        </pc:sldMkLst>
        <pc:spChg chg="mod">
          <ac:chgData name="Haakon SPRIEWALD" userId="b8d286e1-ef59-47c6-81e6-48baef0a6f1e" providerId="ADAL" clId="{2956CB46-70BE-48FE-ACFA-44E797778CE3}" dt="2026-08-11T14:33:24.510" v="61" actId="12"/>
          <ac:spMkLst>
            <pc:docMk/>
            <pc:sldMk cId="497542431" sldId="353"/>
            <ac:spMk id="7" creationId="{84647DB8-75DD-18E3-62FC-D2B70CF4AE37}"/>
          </ac:spMkLst>
        </pc:spChg>
      </pc:sldChg>
      <pc:sldChg chg="modSp mod">
        <pc:chgData name="Haakon SPRIEWALD" userId="b8d286e1-ef59-47c6-81e6-48baef0a6f1e" providerId="ADAL" clId="{2956CB46-70BE-48FE-ACFA-44E797778CE3}" dt="2026-08-11T14:33:35.719" v="64" actId="12"/>
        <pc:sldMkLst>
          <pc:docMk/>
          <pc:sldMk cId="2818950417" sldId="354"/>
        </pc:sldMkLst>
        <pc:spChg chg="mod">
          <ac:chgData name="Haakon SPRIEWALD" userId="b8d286e1-ef59-47c6-81e6-48baef0a6f1e" providerId="ADAL" clId="{2956CB46-70BE-48FE-ACFA-44E797778CE3}" dt="2026-08-11T14:33:30.919" v="63" actId="12"/>
          <ac:spMkLst>
            <pc:docMk/>
            <pc:sldMk cId="2818950417" sldId="354"/>
            <ac:spMk id="2" creationId="{093DD91C-CE8A-A7C8-741C-2A6DB3067247}"/>
          </ac:spMkLst>
        </pc:spChg>
        <pc:spChg chg="mod">
          <ac:chgData name="Haakon SPRIEWALD" userId="b8d286e1-ef59-47c6-81e6-48baef0a6f1e" providerId="ADAL" clId="{2956CB46-70BE-48FE-ACFA-44E797778CE3}" dt="2026-08-11T14:33:35.719" v="64" actId="12"/>
          <ac:spMkLst>
            <pc:docMk/>
            <pc:sldMk cId="2818950417" sldId="354"/>
            <ac:spMk id="7" creationId="{0B2591E2-83A5-A8D2-D44A-89A6F6169086}"/>
          </ac:spMkLst>
        </pc:spChg>
      </pc:sldChg>
      <pc:sldChg chg="modSp mod">
        <pc:chgData name="Haakon SPRIEWALD" userId="b8d286e1-ef59-47c6-81e6-48baef0a6f1e" providerId="ADAL" clId="{2956CB46-70BE-48FE-ACFA-44E797778CE3}" dt="2026-08-11T14:33:40.916" v="65" actId="12"/>
        <pc:sldMkLst>
          <pc:docMk/>
          <pc:sldMk cId="2764530001" sldId="355"/>
        </pc:sldMkLst>
        <pc:spChg chg="mod">
          <ac:chgData name="Haakon SPRIEWALD" userId="b8d286e1-ef59-47c6-81e6-48baef0a6f1e" providerId="ADAL" clId="{2956CB46-70BE-48FE-ACFA-44E797778CE3}" dt="2026-08-11T14:33:40.916" v="65" actId="12"/>
          <ac:spMkLst>
            <pc:docMk/>
            <pc:sldMk cId="2764530001" sldId="355"/>
            <ac:spMk id="7" creationId="{099E8305-B89D-9D20-F5DE-FE3A00AEB993}"/>
          </ac:spMkLst>
        </pc:spChg>
      </pc:sldChg>
      <pc:sldChg chg="modSp mod">
        <pc:chgData name="Haakon SPRIEWALD" userId="b8d286e1-ef59-47c6-81e6-48baef0a6f1e" providerId="ADAL" clId="{2956CB46-70BE-48FE-ACFA-44E797778CE3}" dt="2026-08-11T15:30:15.477" v="114" actId="1076"/>
        <pc:sldMkLst>
          <pc:docMk/>
          <pc:sldMk cId="3177108578" sldId="357"/>
        </pc:sldMkLst>
        <pc:spChg chg="mod">
          <ac:chgData name="Haakon SPRIEWALD" userId="b8d286e1-ef59-47c6-81e6-48baef0a6f1e" providerId="ADAL" clId="{2956CB46-70BE-48FE-ACFA-44E797778CE3}" dt="2026-08-11T15:30:15.477" v="114" actId="1076"/>
          <ac:spMkLst>
            <pc:docMk/>
            <pc:sldMk cId="3177108578" sldId="357"/>
            <ac:spMk id="2" creationId="{7134CC6F-94EB-BCD0-80E9-6324EAEB1938}"/>
          </ac:spMkLst>
        </pc:spChg>
      </pc:sldChg>
      <pc:sldChg chg="modSp mod">
        <pc:chgData name="Haakon SPRIEWALD" userId="b8d286e1-ef59-47c6-81e6-48baef0a6f1e" providerId="ADAL" clId="{2956CB46-70BE-48FE-ACFA-44E797778CE3}" dt="2026-08-11T15:30:54.777" v="122" actId="1076"/>
        <pc:sldMkLst>
          <pc:docMk/>
          <pc:sldMk cId="3952684407" sldId="358"/>
        </pc:sldMkLst>
        <pc:spChg chg="mod">
          <ac:chgData name="Haakon SPRIEWALD" userId="b8d286e1-ef59-47c6-81e6-48baef0a6f1e" providerId="ADAL" clId="{2956CB46-70BE-48FE-ACFA-44E797778CE3}" dt="2026-08-11T15:30:54.777" v="122" actId="1076"/>
          <ac:spMkLst>
            <pc:docMk/>
            <pc:sldMk cId="3952684407" sldId="358"/>
            <ac:spMk id="2" creationId="{621D44AC-C9BE-03D8-BFF5-4656041AEF1A}"/>
          </ac:spMkLst>
        </pc:spChg>
        <pc:spChg chg="mod">
          <ac:chgData name="Haakon SPRIEWALD" userId="b8d286e1-ef59-47c6-81e6-48baef0a6f1e" providerId="ADAL" clId="{2956CB46-70BE-48FE-ACFA-44E797778CE3}" dt="2026-08-11T15:30:52.776" v="121" actId="1076"/>
          <ac:spMkLst>
            <pc:docMk/>
            <pc:sldMk cId="3952684407" sldId="358"/>
            <ac:spMk id="3" creationId="{50D44DBE-83FD-3142-8118-84684AC8A9E5}"/>
          </ac:spMkLst>
        </pc:spChg>
      </pc:sldChg>
      <pc:sldChg chg="modSp mod">
        <pc:chgData name="Haakon SPRIEWALD" userId="b8d286e1-ef59-47c6-81e6-48baef0a6f1e" providerId="ADAL" clId="{2956CB46-70BE-48FE-ACFA-44E797778CE3}" dt="2026-08-11T14:26:53.083" v="12" actId="6549"/>
        <pc:sldMkLst>
          <pc:docMk/>
          <pc:sldMk cId="1711417474" sldId="359"/>
        </pc:sldMkLst>
        <pc:spChg chg="mod">
          <ac:chgData name="Haakon SPRIEWALD" userId="b8d286e1-ef59-47c6-81e6-48baef0a6f1e" providerId="ADAL" clId="{2956CB46-70BE-48FE-ACFA-44E797778CE3}" dt="2026-08-11T14:26:53.083" v="12" actId="6549"/>
          <ac:spMkLst>
            <pc:docMk/>
            <pc:sldMk cId="1711417474" sldId="359"/>
            <ac:spMk id="2" creationId="{8D279557-7C3A-0A33-C321-40460917C46C}"/>
          </ac:spMkLst>
        </pc:spChg>
      </pc:sldChg>
      <pc:sldChg chg="modSp mod">
        <pc:chgData name="Haakon SPRIEWALD" userId="b8d286e1-ef59-47c6-81e6-48baef0a6f1e" providerId="ADAL" clId="{2956CB46-70BE-48FE-ACFA-44E797778CE3}" dt="2026-08-11T15:33:24.630" v="143" actId="1076"/>
        <pc:sldMkLst>
          <pc:docMk/>
          <pc:sldMk cId="1855200293" sldId="360"/>
        </pc:sldMkLst>
        <pc:spChg chg="mod">
          <ac:chgData name="Haakon SPRIEWALD" userId="b8d286e1-ef59-47c6-81e6-48baef0a6f1e" providerId="ADAL" clId="{2956CB46-70BE-48FE-ACFA-44E797778CE3}" dt="2026-08-11T15:32:56.610" v="140" actId="948"/>
          <ac:spMkLst>
            <pc:docMk/>
            <pc:sldMk cId="1855200293" sldId="360"/>
            <ac:spMk id="3" creationId="{8A3DBE5D-21F0-AFB9-CE82-4E5EC46594ED}"/>
          </ac:spMkLst>
        </pc:spChg>
        <pc:spChg chg="mod ord">
          <ac:chgData name="Haakon SPRIEWALD" userId="b8d286e1-ef59-47c6-81e6-48baef0a6f1e" providerId="ADAL" clId="{2956CB46-70BE-48FE-ACFA-44E797778CE3}" dt="2026-08-11T15:33:04.748" v="141" actId="948"/>
          <ac:spMkLst>
            <pc:docMk/>
            <pc:sldMk cId="1855200293" sldId="360"/>
            <ac:spMk id="9" creationId="{76DC830C-FB06-5AE4-14F0-F223EA3AD8D4}"/>
          </ac:spMkLst>
        </pc:spChg>
        <pc:picChg chg="mod">
          <ac:chgData name="Haakon SPRIEWALD" userId="b8d286e1-ef59-47c6-81e6-48baef0a6f1e" providerId="ADAL" clId="{2956CB46-70BE-48FE-ACFA-44E797778CE3}" dt="2026-08-11T15:33:24.630" v="143" actId="1076"/>
          <ac:picMkLst>
            <pc:docMk/>
            <pc:sldMk cId="1855200293" sldId="360"/>
            <ac:picMk id="8" creationId="{3AF97F3E-B16C-00A8-E9A2-C4973B50AC57}"/>
          </ac:picMkLst>
        </pc:picChg>
      </pc:sldChg>
      <pc:sldChg chg="modSp mod">
        <pc:chgData name="Haakon SPRIEWALD" userId="b8d286e1-ef59-47c6-81e6-48baef0a6f1e" providerId="ADAL" clId="{2956CB46-70BE-48FE-ACFA-44E797778CE3}" dt="2026-08-11T15:35:27.529" v="164" actId="948"/>
        <pc:sldMkLst>
          <pc:docMk/>
          <pc:sldMk cId="1841535720" sldId="362"/>
        </pc:sldMkLst>
        <pc:spChg chg="mod">
          <ac:chgData name="Haakon SPRIEWALD" userId="b8d286e1-ef59-47c6-81e6-48baef0a6f1e" providerId="ADAL" clId="{2956CB46-70BE-48FE-ACFA-44E797778CE3}" dt="2026-08-11T15:34:24.990" v="147" actId="1076"/>
          <ac:spMkLst>
            <pc:docMk/>
            <pc:sldMk cId="1841535720" sldId="362"/>
            <ac:spMk id="5" creationId="{08EFE279-967D-23CE-30AB-DA4C60244D52}"/>
          </ac:spMkLst>
        </pc:spChg>
        <pc:spChg chg="mod">
          <ac:chgData name="Haakon SPRIEWALD" userId="b8d286e1-ef59-47c6-81e6-48baef0a6f1e" providerId="ADAL" clId="{2956CB46-70BE-48FE-ACFA-44E797778CE3}" dt="2026-08-11T15:34:33.206" v="148" actId="113"/>
          <ac:spMkLst>
            <pc:docMk/>
            <pc:sldMk cId="1841535720" sldId="362"/>
            <ac:spMk id="10" creationId="{1D51FA9C-F29E-7149-31A7-1C130078DDAB}"/>
          </ac:spMkLst>
        </pc:spChg>
        <pc:spChg chg="mod">
          <ac:chgData name="Haakon SPRIEWALD" userId="b8d286e1-ef59-47c6-81e6-48baef0a6f1e" providerId="ADAL" clId="{2956CB46-70BE-48FE-ACFA-44E797778CE3}" dt="2026-08-11T15:35:11.709" v="159" actId="948"/>
          <ac:spMkLst>
            <pc:docMk/>
            <pc:sldMk cId="1841535720" sldId="362"/>
            <ac:spMk id="13" creationId="{4B6C8CCA-AB6A-5F3F-F32A-DAF9E20078A8}"/>
          </ac:spMkLst>
        </pc:spChg>
        <pc:spChg chg="mod">
          <ac:chgData name="Haakon SPRIEWALD" userId="b8d286e1-ef59-47c6-81e6-48baef0a6f1e" providerId="ADAL" clId="{2956CB46-70BE-48FE-ACFA-44E797778CE3}" dt="2026-08-11T15:35:27.529" v="164" actId="948"/>
          <ac:spMkLst>
            <pc:docMk/>
            <pc:sldMk cId="1841535720" sldId="362"/>
            <ac:spMk id="15" creationId="{4C860CEE-6AFB-6731-68BF-D45E07C59262}"/>
          </ac:spMkLst>
        </pc:spChg>
        <pc:picChg chg="mod">
          <ac:chgData name="Haakon SPRIEWALD" userId="b8d286e1-ef59-47c6-81e6-48baef0a6f1e" providerId="ADAL" clId="{2956CB46-70BE-48FE-ACFA-44E797778CE3}" dt="2026-08-11T15:34:44.889" v="153" actId="1076"/>
          <ac:picMkLst>
            <pc:docMk/>
            <pc:sldMk cId="1841535720" sldId="362"/>
            <ac:picMk id="12" creationId="{F1689C85-BAED-395E-7AA6-9053EDD4F878}"/>
          </ac:picMkLst>
        </pc:picChg>
      </pc:sldChg>
      <pc:sldChg chg="modSp mod">
        <pc:chgData name="Haakon SPRIEWALD" userId="b8d286e1-ef59-47c6-81e6-48baef0a6f1e" providerId="ADAL" clId="{2956CB46-70BE-48FE-ACFA-44E797778CE3}" dt="2026-08-11T15:35:35.244" v="165" actId="1076"/>
        <pc:sldMkLst>
          <pc:docMk/>
          <pc:sldMk cId="4195179451" sldId="363"/>
        </pc:sldMkLst>
        <pc:spChg chg="mod">
          <ac:chgData name="Haakon SPRIEWALD" userId="b8d286e1-ef59-47c6-81e6-48baef0a6f1e" providerId="ADAL" clId="{2956CB46-70BE-48FE-ACFA-44E797778CE3}" dt="2026-08-11T15:35:35.244" v="165" actId="1076"/>
          <ac:spMkLst>
            <pc:docMk/>
            <pc:sldMk cId="4195179451" sldId="363"/>
            <ac:spMk id="2" creationId="{EC3DBA5A-B558-44F6-C0FA-0E812D0B730C}"/>
          </ac:spMkLst>
        </pc:spChg>
      </pc:sldChg>
      <pc:sldChg chg="modSp mod">
        <pc:chgData name="Haakon SPRIEWALD" userId="b8d286e1-ef59-47c6-81e6-48baef0a6f1e" providerId="ADAL" clId="{2956CB46-70BE-48FE-ACFA-44E797778CE3}" dt="2026-08-11T15:37:12.272" v="179" actId="948"/>
        <pc:sldMkLst>
          <pc:docMk/>
          <pc:sldMk cId="4180145384" sldId="364"/>
        </pc:sldMkLst>
        <pc:spChg chg="mod ord">
          <ac:chgData name="Haakon SPRIEWALD" userId="b8d286e1-ef59-47c6-81e6-48baef0a6f1e" providerId="ADAL" clId="{2956CB46-70BE-48FE-ACFA-44E797778CE3}" dt="2026-08-11T15:36:53.455" v="176" actId="11"/>
          <ac:spMkLst>
            <pc:docMk/>
            <pc:sldMk cId="4180145384" sldId="364"/>
            <ac:spMk id="3" creationId="{4A304272-9BCB-26A2-5BE3-4F0D8CDA2A9B}"/>
          </ac:spMkLst>
        </pc:spChg>
        <pc:spChg chg="mod">
          <ac:chgData name="Haakon SPRIEWALD" userId="b8d286e1-ef59-47c6-81e6-48baef0a6f1e" providerId="ADAL" clId="{2956CB46-70BE-48FE-ACFA-44E797778CE3}" dt="2026-08-11T15:37:12.272" v="179" actId="948"/>
          <ac:spMkLst>
            <pc:docMk/>
            <pc:sldMk cId="4180145384" sldId="364"/>
            <ac:spMk id="9" creationId="{0D25B40F-CB91-6279-DB94-34B854063A94}"/>
          </ac:spMkLst>
        </pc:spChg>
        <pc:picChg chg="mod">
          <ac:chgData name="Haakon SPRIEWALD" userId="b8d286e1-ef59-47c6-81e6-48baef0a6f1e" providerId="ADAL" clId="{2956CB46-70BE-48FE-ACFA-44E797778CE3}" dt="2026-08-11T15:36:21.954" v="169" actId="1076"/>
          <ac:picMkLst>
            <pc:docMk/>
            <pc:sldMk cId="4180145384" sldId="364"/>
            <ac:picMk id="8" creationId="{4AE9D0A5-1AA2-0E86-45CF-E495DA8F3EA3}"/>
          </ac:picMkLst>
        </pc:picChg>
      </pc:sldChg>
      <pc:sldChg chg="modSp mod">
        <pc:chgData name="Haakon SPRIEWALD" userId="b8d286e1-ef59-47c6-81e6-48baef0a6f1e" providerId="ADAL" clId="{2956CB46-70BE-48FE-ACFA-44E797778CE3}" dt="2026-08-11T15:35:57.098" v="167" actId="27636"/>
        <pc:sldMkLst>
          <pc:docMk/>
          <pc:sldMk cId="531600943" sldId="365"/>
        </pc:sldMkLst>
        <pc:spChg chg="mod">
          <ac:chgData name="Haakon SPRIEWALD" userId="b8d286e1-ef59-47c6-81e6-48baef0a6f1e" providerId="ADAL" clId="{2956CB46-70BE-48FE-ACFA-44E797778CE3}" dt="2026-08-11T15:35:57.098" v="167" actId="27636"/>
          <ac:spMkLst>
            <pc:docMk/>
            <pc:sldMk cId="531600943" sldId="365"/>
            <ac:spMk id="3" creationId="{59FE5514-87CD-B36D-9F93-F0149AE2A46A}"/>
          </ac:spMkLst>
        </pc:spChg>
      </pc:sldChg>
    </pc:docChg>
  </pc:docChgLst>
  <pc:docChgLst>
    <pc:chgData name="Helen LEDERER" userId="81799c97-6450-4fbb-9b3c-2fce78e53416" providerId="ADAL" clId="{BAAC2928-ED08-45E5-BC61-1C7DD8E30E5F}"/>
    <pc:docChg chg="addSld delSld modSld modSection">
      <pc:chgData name="Helen LEDERER" userId="81799c97-6450-4fbb-9b3c-2fce78e53416" providerId="ADAL" clId="{BAAC2928-ED08-45E5-BC61-1C7DD8E30E5F}" dt="2026-08-11T16:05:05.693" v="8" actId="47"/>
      <pc:docMkLst>
        <pc:docMk/>
      </pc:docMkLst>
      <pc:sldChg chg="new del">
        <pc:chgData name="Helen LEDERER" userId="81799c97-6450-4fbb-9b3c-2fce78e53416" providerId="ADAL" clId="{BAAC2928-ED08-45E5-BC61-1C7DD8E30E5F}" dt="2026-08-11T16:04:15.147" v="2" actId="47"/>
        <pc:sldMkLst>
          <pc:docMk/>
          <pc:sldMk cId="123155332" sldId="366"/>
        </pc:sldMkLst>
      </pc:sldChg>
      <pc:sldChg chg="add">
        <pc:chgData name="Helen LEDERER" userId="81799c97-6450-4fbb-9b3c-2fce78e53416" providerId="ADAL" clId="{BAAC2928-ED08-45E5-BC61-1C7DD8E30E5F}" dt="2026-08-11T16:04:11.680" v="1"/>
        <pc:sldMkLst>
          <pc:docMk/>
          <pc:sldMk cId="195380852" sldId="367"/>
        </pc:sldMkLst>
      </pc:sldChg>
      <pc:sldChg chg="new del">
        <pc:chgData name="Helen LEDERER" userId="81799c97-6450-4fbb-9b3c-2fce78e53416" providerId="ADAL" clId="{BAAC2928-ED08-45E5-BC61-1C7DD8E30E5F}" dt="2026-08-11T16:04:44.365" v="5" actId="47"/>
        <pc:sldMkLst>
          <pc:docMk/>
          <pc:sldMk cId="2776417136" sldId="368"/>
        </pc:sldMkLst>
      </pc:sldChg>
      <pc:sldChg chg="add">
        <pc:chgData name="Helen LEDERER" userId="81799c97-6450-4fbb-9b3c-2fce78e53416" providerId="ADAL" clId="{BAAC2928-ED08-45E5-BC61-1C7DD8E30E5F}" dt="2026-08-11T16:05:03.624" v="7"/>
        <pc:sldMkLst>
          <pc:docMk/>
          <pc:sldMk cId="3663719452" sldId="368"/>
        </pc:sldMkLst>
      </pc:sldChg>
      <pc:sldChg chg="add">
        <pc:chgData name="Helen LEDERER" userId="81799c97-6450-4fbb-9b3c-2fce78e53416" providerId="ADAL" clId="{BAAC2928-ED08-45E5-BC61-1C7DD8E30E5F}" dt="2026-08-11T16:04:41.995" v="4"/>
        <pc:sldMkLst>
          <pc:docMk/>
          <pc:sldMk cId="2415496477" sldId="369"/>
        </pc:sldMkLst>
      </pc:sldChg>
      <pc:sldChg chg="new del">
        <pc:chgData name="Helen LEDERER" userId="81799c97-6450-4fbb-9b3c-2fce78e53416" providerId="ADAL" clId="{BAAC2928-ED08-45E5-BC61-1C7DD8E30E5F}" dt="2026-08-11T16:05:05.693" v="8" actId="47"/>
        <pc:sldMkLst>
          <pc:docMk/>
          <pc:sldMk cId="3598229736" sldId="370"/>
        </pc:sldMkLst>
      </pc:sldChg>
    </pc:docChg>
  </pc:docChgLst>
  <pc:docChgLst>
    <pc:chgData name="Amudha PENTEK" userId="b354404a-4e33-48b9-9452-4877fa7854a3" providerId="ADAL" clId="{DD2A2A80-C448-42E8-89EF-5829F24A062C}"/>
    <pc:docChg chg="undo redo custSel modSld">
      <pc:chgData name="Amudha PENTEK" userId="b354404a-4e33-48b9-9452-4877fa7854a3" providerId="ADAL" clId="{DD2A2A80-C448-42E8-89EF-5829F24A062C}" dt="2026-08-08T14:54:35.384" v="7" actId="20577"/>
      <pc:docMkLst>
        <pc:docMk/>
      </pc:docMkLst>
      <pc:sldChg chg="modSp">
        <pc:chgData name="Amudha PENTEK" userId="b354404a-4e33-48b9-9452-4877fa7854a3" providerId="ADAL" clId="{DD2A2A80-C448-42E8-89EF-5829F24A062C}" dt="2026-08-04T08:35:18.256" v="0"/>
        <pc:sldMkLst>
          <pc:docMk/>
          <pc:sldMk cId="1185726002" sldId="303"/>
        </pc:sldMkLst>
        <pc:spChg chg="mod">
          <ac:chgData name="Amudha PENTEK" userId="b354404a-4e33-48b9-9452-4877fa7854a3" providerId="ADAL" clId="{DD2A2A80-C448-42E8-89EF-5829F24A062C}" dt="2026-08-04T08:35:18.256" v="0"/>
          <ac:spMkLst>
            <pc:docMk/>
            <pc:sldMk cId="1185726002" sldId="303"/>
            <ac:spMk id="6" creationId="{28E60DF1-6A26-22A8-54CF-3F002DDAF635}"/>
          </ac:spMkLst>
        </pc:spChg>
      </pc:sldChg>
      <pc:sldChg chg="modSp mod">
        <pc:chgData name="Amudha PENTEK" userId="b354404a-4e33-48b9-9452-4877fa7854a3" providerId="ADAL" clId="{DD2A2A80-C448-42E8-89EF-5829F24A062C}" dt="2026-08-08T14:54:35.384" v="7" actId="20577"/>
        <pc:sldMkLst>
          <pc:docMk/>
          <pc:sldMk cId="2627569457" sldId="322"/>
        </pc:sldMkLst>
        <pc:spChg chg="mod">
          <ac:chgData name="Amudha PENTEK" userId="b354404a-4e33-48b9-9452-4877fa7854a3" providerId="ADAL" clId="{DD2A2A80-C448-42E8-89EF-5829F24A062C}" dt="2026-08-08T14:54:35.384" v="7" actId="20577"/>
          <ac:spMkLst>
            <pc:docMk/>
            <pc:sldMk cId="2627569457" sldId="322"/>
            <ac:spMk id="3" creationId="{5E7D0F4E-73C1-A2A4-8CC5-F35E75A8D9F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CO"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data.humdata.org/" TargetMode="External"/><Relationship Id="rId2" Type="http://schemas.openxmlformats.org/officeDocument/2006/relationships/slide" Target="../slides/slide24.xml"/><Relationship Id="rId1" Type="http://schemas.openxmlformats.org/officeDocument/2006/relationships/notesMaster" Target="../notesMasters/notesMaster1.xml"/><Relationship Id="rId5" Type="http://schemas.openxmlformats.org/officeDocument/2006/relationships/hyperlink" Target="https://interagencystandingcommittee.org/system/files/2020-11/IASC%20Guidelines%20on%20the%20Inclusion%20of%20Persons%20with%20Disabilities%20in%20Humanitarian%20Action%2C%202019_0.pdf" TargetMode="External"/><Relationship Id="rId4" Type="http://schemas.openxmlformats.org/officeDocument/2006/relationships/hyperlink" Target="https://www.humanitarianresponse.info/en/operations/stima/inclusion-technical-working-group"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washingtongroup-disability.com/implementation/implementation-guidelines/" TargetMode="External"/><Relationship Id="rId2" Type="http://schemas.openxmlformats.org/officeDocument/2006/relationships/slide" Target="../slides/slide42.xml"/><Relationship Id="rId1" Type="http://schemas.openxmlformats.org/officeDocument/2006/relationships/notesMaster" Target="../notesMasters/notesMaster1.xml"/><Relationship Id="rId6" Type="http://schemas.openxmlformats.org/officeDocument/2006/relationships/hyperlink" Target="https://onedrive.live.com/:x:/g/personal/0D2881BEF0969125/IQC3OrNCxDrMQpxxTCtik2cPAaOhxQ-HV4O-twxXZm1JIcs?rtime=RRu32Mdz3kg&amp;redeem=aHR0cHM6Ly8xZHJ2Lm1zL3gvYy8wRDI4ODFCRUYwOTY5MTI1L0ViYzZzMExFT3N4Q25IRk1LMktUWnc4Qm82SEZENGRYZzc2M0RGZG1iVWtoeXc_ZT01dGJyblYmQ1Q9MTc2ODkxNjU0MDE3NSZPUj1PdXRsb29rLUJvZHkmQ0lEPTVBQjNENTk1LTU1NkEtNDZFQi04MkZDLTRCNTRBQkMyQUVGMCZXU0w9MQ" TargetMode="External"/><Relationship Id="rId5" Type="http://schemas.openxmlformats.org/officeDocument/2006/relationships/hyperlink" Target="https://www.hi.org/sn_uploads/document/HI-How-to-Note---How-to-adapt-food-security-data-collection-2024_1.pdf" TargetMode="External"/><Relationship Id="rId4" Type="http://schemas.openxmlformats.org/officeDocument/2006/relationships/hyperlink" Target="https://knowledge.base.unocha.org/wiki/spaces/hpc/pages/3993075713/About+the+HPC"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a:t>https://disabilityreferencegroup.org/portfolio-items/introduction-to-disability-inclusive-humanitarian-action/ </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3</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70637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IN" sz="1200" b="1">
                <a:latin typeface="Arial"/>
                <a:ea typeface="Arial"/>
                <a:cs typeface="Arial"/>
                <a:sym typeface="Arial"/>
              </a:rPr>
              <a:t>Facilitator Notes:</a:t>
            </a:r>
            <a:endParaRPr lang="en-IN" sz="1200">
              <a:latin typeface="Arial"/>
              <a:ea typeface="Arial"/>
              <a:cs typeface="Arial"/>
              <a:sym typeface="Arial"/>
            </a:endParaRPr>
          </a:p>
          <a:p>
            <a:pPr marL="457200" lvl="0" indent="-342900" algn="l" rtl="0">
              <a:lnSpc>
                <a:spcPct val="115000"/>
              </a:lnSpc>
              <a:spcBef>
                <a:spcPts val="1200"/>
              </a:spcBef>
              <a:spcAft>
                <a:spcPts val="0"/>
              </a:spcAft>
              <a:buSzPts val="1800"/>
              <a:buFont typeface="Arial"/>
              <a:buChar char="●"/>
            </a:pPr>
            <a:r>
              <a:rPr lang="en-IN" sz="1200">
                <a:latin typeface="Arial"/>
                <a:ea typeface="Arial"/>
                <a:cs typeface="Arial"/>
                <a:sym typeface="Arial"/>
              </a:rPr>
              <a:t>Begin by referring participants to the IASC Guidelines on the Inclusion of Persons with Disabilities in Humanitarian Action, which provide the overarching framework for disability inclusion across all humanitarian sectors.</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Remind participants that the IASC Guidelines outline recommended sector-specific approaches to ensure the inclusion of persons with disabilities through the consistent application of the Twin-Track Approach and the 4 MDAs (as introduced in Module 5). Remind participants that these actions are not standalone activities. They are intended to be applied throughout the HPC and PCM. </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In addition, the Guidelines identify recommended actions for each sector that can be implemented at different stages of the HPC, from preparedness and response to recovery. The diagram on this slide illustrates how these actions align with the various steps of the programme cycle.</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Conclude by stating that this module uses case studies and practical exercises to explore how persons with disabilities can be meaningfully included in Food Security and Nutrition programming across the humanitarian response. It focuses specifically on applying the MDAs during key stages of the programme cycle, including needs assessment and analysis, planning and design, resource mobilisation, implementation, monitoring, and evaluation, ensuring inclusion is embedded throughout, not added as an afterthought.</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47669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marR="0" lvl="0" indent="0" algn="l" rtl="0">
              <a:lnSpc>
                <a:spcPct val="100000"/>
              </a:lnSpc>
              <a:spcBef>
                <a:spcPts val="0"/>
              </a:spcBef>
              <a:spcAft>
                <a:spcPts val="0"/>
              </a:spcAft>
              <a:buClr>
                <a:schemeClr val="dk1"/>
              </a:buClr>
              <a:buSzPts val="1800"/>
              <a:buFont typeface="Calibri"/>
              <a:buNone/>
            </a:pPr>
            <a:endParaRPr lang="en-IN" sz="1200">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Calibri"/>
              <a:buNone/>
            </a:pPr>
            <a:r>
              <a:rPr lang="en-IN" sz="1200" b="1">
                <a:latin typeface="Arial"/>
                <a:ea typeface="Arial"/>
                <a:cs typeface="Arial"/>
                <a:sym typeface="Arial"/>
              </a:rPr>
              <a:t>This slide is a Reminder on the </a:t>
            </a:r>
            <a:r>
              <a:rPr lang="en-IN" sz="1200" b="1" err="1">
                <a:latin typeface="Arial"/>
                <a:ea typeface="Arial"/>
                <a:cs typeface="Arial"/>
                <a:sym typeface="Arial"/>
              </a:rPr>
              <a:t>the</a:t>
            </a:r>
            <a:r>
              <a:rPr lang="en-IN" sz="1200" b="1">
                <a:latin typeface="Arial"/>
                <a:ea typeface="Arial"/>
                <a:cs typeface="Arial"/>
                <a:sym typeface="Arial"/>
              </a:rPr>
              <a:t> Twin-Track Approach from Module 5. Ideally participants should have taken Module 5 before being trained on Module 6. But if not, you can go through this slide as a reminder. </a:t>
            </a:r>
          </a:p>
          <a:p>
            <a:pPr marL="0" lvl="0" indent="0" algn="l" rtl="0">
              <a:lnSpc>
                <a:spcPct val="100000"/>
              </a:lnSpc>
              <a:spcBef>
                <a:spcPts val="0"/>
              </a:spcBef>
              <a:spcAft>
                <a:spcPts val="0"/>
              </a:spcAft>
              <a:buClr>
                <a:schemeClr val="dk1"/>
              </a:buClr>
              <a:buSzPts val="1100"/>
              <a:buFont typeface="Arial"/>
              <a:buNone/>
            </a:pPr>
            <a:endParaRPr lang="en-IN" sz="1200">
              <a:highlight>
                <a:srgbClr val="FFFF00"/>
              </a:highlight>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Remind participants that disability inclusive Food Security programming is at each stage of humanitarian response. </a:t>
            </a:r>
          </a:p>
          <a:p>
            <a:pPr marL="0" lvl="0" indent="0" algn="l" rtl="0">
              <a:lnSpc>
                <a:spcPct val="100000"/>
              </a:lnSpc>
              <a:spcBef>
                <a:spcPts val="0"/>
              </a:spcBef>
              <a:spcAft>
                <a:spcPts val="0"/>
              </a:spcAft>
              <a:buClr>
                <a:schemeClr val="dk1"/>
              </a:buClr>
              <a:buSzPts val="1100"/>
              <a:buFont typeface="Arial"/>
              <a:buNone/>
            </a:pPr>
            <a:endParaRPr lang="en-IN" sz="1200" b="1">
              <a:latin typeface="Arial"/>
              <a:ea typeface="Arial"/>
              <a:cs typeface="Arial"/>
              <a:sym typeface="Arial"/>
            </a:endParaRPr>
          </a:p>
          <a:p>
            <a:pPr marL="228600" lvl="0" indent="-228600" algn="l" rtl="0">
              <a:lnSpc>
                <a:spcPct val="100000"/>
              </a:lnSpc>
              <a:spcBef>
                <a:spcPts val="0"/>
              </a:spcBef>
              <a:spcAft>
                <a:spcPts val="0"/>
              </a:spcAft>
              <a:buClr>
                <a:schemeClr val="dk1"/>
              </a:buClr>
              <a:buSzPts val="1800"/>
              <a:buAutoNum type="arabicPeriod"/>
            </a:pPr>
            <a:r>
              <a:rPr lang="en-IN" sz="1200" b="1">
                <a:latin typeface="Arial"/>
                <a:ea typeface="Arial"/>
                <a:cs typeface="Arial"/>
                <a:sym typeface="Arial"/>
              </a:rPr>
              <a:t>Inclusive mainstream Food Security programmes:</a:t>
            </a:r>
          </a:p>
          <a:p>
            <a:pPr marL="457200" lvl="0" indent="0" algn="l" rtl="0">
              <a:lnSpc>
                <a:spcPct val="100000"/>
              </a:lnSpc>
              <a:spcBef>
                <a:spcPts val="0"/>
              </a:spcBef>
              <a:spcAft>
                <a:spcPts val="0"/>
              </a:spcAft>
              <a:buClr>
                <a:schemeClr val="dk1"/>
              </a:buClr>
              <a:buSzPts val="1100"/>
              <a:buFont typeface="Arial"/>
              <a:buNone/>
            </a:pPr>
            <a:endParaRPr lang="en-IN" sz="1200" b="1">
              <a:latin typeface="Arial"/>
              <a:ea typeface="Arial"/>
              <a:cs typeface="Arial"/>
              <a:sym typeface="Arial"/>
            </a:endParaRPr>
          </a:p>
          <a:p>
            <a:pPr marL="457200" lvl="0" indent="-342900" algn="l" rtl="0">
              <a:lnSpc>
                <a:spcPct val="110000"/>
              </a:lnSpc>
              <a:spcBef>
                <a:spcPts val="1200"/>
              </a:spcBef>
              <a:spcAft>
                <a:spcPts val="0"/>
              </a:spcAft>
              <a:buClr>
                <a:schemeClr val="dk1"/>
              </a:buClr>
              <a:buSzPts val="1800"/>
              <a:buChar char="●"/>
            </a:pPr>
            <a:r>
              <a:rPr lang="en-IN" sz="1200">
                <a:latin typeface="Arial"/>
                <a:ea typeface="Arial"/>
                <a:cs typeface="Arial"/>
                <a:sym typeface="Arial"/>
              </a:rPr>
              <a:t>Food and nutrition programmes and interventions are designed and adapted to ensure that they are inclusive of and accessible to everyone, including persons with disabilities.</a:t>
            </a:r>
          </a:p>
          <a:p>
            <a:pPr marL="457200" lvl="0" indent="-342900" algn="l" rtl="0">
              <a:lnSpc>
                <a:spcPct val="110000"/>
              </a:lnSpc>
              <a:spcBef>
                <a:spcPts val="0"/>
              </a:spcBef>
              <a:spcAft>
                <a:spcPts val="0"/>
              </a:spcAft>
              <a:buClr>
                <a:schemeClr val="dk1"/>
              </a:buClr>
              <a:buSzPts val="1800"/>
              <a:buChar char="●"/>
            </a:pPr>
            <a:r>
              <a:rPr lang="en-IN" sz="1200">
                <a:latin typeface="Arial"/>
                <a:ea typeface="Arial"/>
                <a:cs typeface="Arial"/>
                <a:sym typeface="Arial"/>
              </a:rPr>
              <a:t>Explain that there is a participatory activities after this slide, displaying examples of inclusive mainstream programmes and interventions. </a:t>
            </a:r>
          </a:p>
          <a:p>
            <a:pPr marL="0" lvl="0" indent="0" algn="l" rtl="0">
              <a:lnSpc>
                <a:spcPct val="115000"/>
              </a:lnSpc>
              <a:spcBef>
                <a:spcPts val="1200"/>
              </a:spcBef>
              <a:spcAft>
                <a:spcPts val="0"/>
              </a:spcAft>
              <a:buClr>
                <a:schemeClr val="dk1"/>
              </a:buClr>
              <a:buSzPts val="1100"/>
              <a:buFont typeface="Arial"/>
              <a:buNone/>
            </a:pPr>
            <a:r>
              <a:rPr lang="en-IN" sz="1200" b="1">
                <a:latin typeface="Arial"/>
                <a:ea typeface="Arial"/>
                <a:cs typeface="Arial"/>
                <a:sym typeface="Arial"/>
              </a:rPr>
              <a:t>Examples of mainstream actions:</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Accessible food or cash distribution sites (ramps, seating, clear signage) - apply universal design principles when designing food assistance or cash distribution points. </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Multiple information formats regarding communications regarding distribution details, composition of food baskets, cash transfer amounts, nutrition support provided, etc.  (ex. oral, pictorial, easy-to-read, audio, etc.)</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Flexible collection arrangements (ex. extended hours, proxy collection)</a:t>
            </a:r>
          </a:p>
          <a:p>
            <a:pPr marL="0" lvl="0" indent="0" algn="l" rtl="0">
              <a:lnSpc>
                <a:spcPct val="110000"/>
              </a:lnSpc>
              <a:spcBef>
                <a:spcPts val="1200"/>
              </a:spcBef>
              <a:spcAft>
                <a:spcPts val="0"/>
              </a:spcAft>
              <a:buClr>
                <a:schemeClr val="dk1"/>
              </a:buClr>
              <a:buSzPts val="1100"/>
              <a:buFont typeface="Arial"/>
              <a:buNone/>
            </a:pPr>
            <a:r>
              <a:rPr lang="en-IN" sz="1200" b="1">
                <a:latin typeface="Arial"/>
                <a:ea typeface="Arial"/>
                <a:cs typeface="Arial"/>
                <a:sym typeface="Arial"/>
              </a:rPr>
              <a:t>2. Humanitarian programmes also include Targeted</a:t>
            </a:r>
            <a:r>
              <a:rPr lang="en-IN" sz="1200">
                <a:latin typeface="Arial"/>
                <a:ea typeface="Arial"/>
                <a:cs typeface="Arial"/>
                <a:sym typeface="Arial"/>
              </a:rPr>
              <a:t> </a:t>
            </a:r>
            <a:r>
              <a:rPr lang="en-IN" sz="1200" b="1">
                <a:latin typeface="Arial"/>
                <a:ea typeface="Arial"/>
                <a:cs typeface="Arial"/>
                <a:sym typeface="Arial"/>
              </a:rPr>
              <a:t>interventions</a:t>
            </a:r>
            <a:endParaRPr lang="en-IN" sz="1200">
              <a:latin typeface="Arial"/>
              <a:ea typeface="Arial"/>
              <a:cs typeface="Arial"/>
              <a:sym typeface="Arial"/>
            </a:endParaRPr>
          </a:p>
          <a:p>
            <a:pPr marL="457200" lvl="0" indent="-342900" algn="l" rtl="0">
              <a:lnSpc>
                <a:spcPct val="110000"/>
              </a:lnSpc>
              <a:spcBef>
                <a:spcPts val="1200"/>
              </a:spcBef>
              <a:spcAft>
                <a:spcPts val="0"/>
              </a:spcAft>
              <a:buClr>
                <a:schemeClr val="dk1"/>
              </a:buClr>
              <a:buSzPts val="1800"/>
              <a:buChar char="●"/>
            </a:pPr>
            <a:r>
              <a:rPr lang="en-IN" sz="1200">
                <a:latin typeface="Arial"/>
                <a:ea typeface="Arial"/>
                <a:cs typeface="Arial"/>
                <a:sym typeface="Arial"/>
              </a:rPr>
              <a:t>Food and nutrition programmes accommodate the individual requirements of persons with disabilities, with respect to outreach, infrastructure, communications, food rations, packaging, and assistive devices relevant to food and nutrition. </a:t>
            </a:r>
          </a:p>
          <a:p>
            <a:pPr marL="457200" lvl="0" indent="-342900" algn="l" rtl="0">
              <a:lnSpc>
                <a:spcPct val="110000"/>
              </a:lnSpc>
              <a:spcBef>
                <a:spcPts val="0"/>
              </a:spcBef>
              <a:spcAft>
                <a:spcPts val="0"/>
              </a:spcAft>
              <a:buClr>
                <a:schemeClr val="dk1"/>
              </a:buClr>
              <a:buSzPts val="1800"/>
              <a:buChar char="●"/>
            </a:pPr>
            <a:r>
              <a:rPr lang="en-IN" sz="1200">
                <a:latin typeface="Arial"/>
                <a:ea typeface="Arial"/>
                <a:cs typeface="Arial"/>
                <a:sym typeface="Arial"/>
              </a:rPr>
              <a:t>Explain that they’ll now participate in an activity to identify mainstream programmes and targeted interventions.</a:t>
            </a:r>
          </a:p>
          <a:p>
            <a:pPr marL="525462" lvl="0" indent="-342900" algn="l" rtl="0">
              <a:lnSpc>
                <a:spcPct val="110000"/>
              </a:lnSpc>
              <a:spcBef>
                <a:spcPts val="1200"/>
              </a:spcBef>
              <a:spcAft>
                <a:spcPts val="0"/>
              </a:spcAft>
              <a:buClr>
                <a:schemeClr val="dk1"/>
              </a:buClr>
              <a:buSzPts val="1100"/>
              <a:buFont typeface="Arial"/>
              <a:buNone/>
            </a:pPr>
            <a:r>
              <a:rPr lang="en-IN" sz="1200">
                <a:latin typeface="Arial"/>
                <a:ea typeface="Arial"/>
                <a:cs typeface="Arial"/>
                <a:sym typeface="Arial"/>
              </a:rPr>
              <a:t>Conclude this slide explaining that the twin-track approach combined with must-do-actions ensure persons with disabilities have equal rights and opportunities to access and participate in Food Security &amp; Nutrition programmes and services.</a:t>
            </a:r>
          </a:p>
          <a:p>
            <a:pPr marL="0" lvl="0" indent="0" algn="l" rtl="0">
              <a:lnSpc>
                <a:spcPct val="115000"/>
              </a:lnSpc>
              <a:spcBef>
                <a:spcPts val="1200"/>
              </a:spcBef>
              <a:spcAft>
                <a:spcPts val="0"/>
              </a:spcAft>
              <a:buClr>
                <a:schemeClr val="dk1"/>
              </a:buClr>
              <a:buSzPts val="1100"/>
              <a:buFont typeface="Arial"/>
              <a:buNone/>
            </a:pPr>
            <a:r>
              <a:rPr lang="en-IN" sz="1200" b="1">
                <a:latin typeface="Arial"/>
                <a:ea typeface="Arial"/>
                <a:cs typeface="Arial"/>
                <a:sym typeface="Arial"/>
              </a:rPr>
              <a:t>Examples of targeted:</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Home delivery of food or nutrition support networks for those unable to travel to distribution sites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Transport support to reach markets or distribution sites (ex. cash top-ups, identifying and paying for local transport services, etc.)</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Tailored or adapted food rations or nutrition support for people with feeding, chewing, or swallowing difficulties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Referral to assistive devices or services that enable food access and preparation</a:t>
            </a:r>
          </a:p>
          <a:p>
            <a:pPr marL="0" lvl="0" indent="0" algn="l" rtl="0">
              <a:lnSpc>
                <a:spcPct val="100000"/>
              </a:lnSpc>
              <a:spcBef>
                <a:spcPts val="1200"/>
              </a:spcBef>
              <a:spcAft>
                <a:spcPts val="0"/>
              </a:spcAft>
              <a:buClr>
                <a:schemeClr val="dk1"/>
              </a:buClr>
              <a:buSzPts val="1100"/>
              <a:buFont typeface="Arial"/>
              <a:buNone/>
            </a:pPr>
            <a:r>
              <a:rPr lang="en-IN" sz="1200" b="1">
                <a:latin typeface="Arial"/>
                <a:ea typeface="Arial"/>
                <a:cs typeface="Arial"/>
                <a:sym typeface="Arial"/>
              </a:rPr>
              <a:t>Key message to reinforce: </a:t>
            </a: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The </a:t>
            </a:r>
            <a:r>
              <a:rPr lang="en-IN" sz="1200" b="1">
                <a:latin typeface="Arial"/>
                <a:ea typeface="Arial"/>
                <a:cs typeface="Arial"/>
                <a:sym typeface="Arial"/>
              </a:rPr>
              <a:t>twin-track approach is essential</a:t>
            </a:r>
            <a:r>
              <a:rPr lang="en-IN" sz="1200">
                <a:latin typeface="Arial"/>
                <a:ea typeface="Arial"/>
                <a:cs typeface="Arial"/>
                <a:sym typeface="Arial"/>
              </a:rPr>
              <a:t> in Food Security and Nutrition. Inclusive mainstream programming must be combined with targeted interventions to effectively remove barriers and ensure that persons with disabilities are not left behind.</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4643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800"/>
              <a:buNone/>
            </a:pPr>
            <a:r>
              <a:rPr lang="en-IN" sz="1200" b="1">
                <a:latin typeface="Arial"/>
                <a:ea typeface="Arial"/>
                <a:cs typeface="Arial"/>
                <a:sym typeface="Arial"/>
              </a:rPr>
              <a:t>This slide is a Reminder on the 4 MDAs from Module 5. Ideally, participants should have taken Module 5 before being trained on Module 6. But if not, you can go through this slide as a reminder. </a:t>
            </a:r>
          </a:p>
          <a:p>
            <a:pPr marL="0" lvl="0" indent="0" algn="l" rtl="0">
              <a:lnSpc>
                <a:spcPct val="100000"/>
              </a:lnSpc>
              <a:spcBef>
                <a:spcPts val="0"/>
              </a:spcBef>
              <a:spcAft>
                <a:spcPts val="0"/>
              </a:spcAft>
              <a:buClr>
                <a:schemeClr val="dk1"/>
              </a:buClr>
              <a:buSzPts val="1800"/>
              <a:buFont typeface="Calibri"/>
              <a:buNone/>
            </a:pPr>
            <a:endParaRPr lang="en-IN" sz="1200" b="1">
              <a:latin typeface="Arial"/>
              <a:ea typeface="Arial"/>
              <a:cs typeface="Arial"/>
              <a:sym typeface="Arial"/>
            </a:endParaRPr>
          </a:p>
          <a:p>
            <a:pPr marL="0" lvl="0" indent="0" algn="just" rtl="0">
              <a:lnSpc>
                <a:spcPct val="107000"/>
              </a:lnSpc>
              <a:spcBef>
                <a:spcPts val="800"/>
              </a:spcBef>
              <a:spcAft>
                <a:spcPts val="0"/>
              </a:spcAft>
              <a:buClr>
                <a:schemeClr val="dk1"/>
              </a:buClr>
              <a:buSzPts val="1400"/>
              <a:buFont typeface="Arial"/>
              <a:buNone/>
            </a:pPr>
            <a:r>
              <a:rPr lang="en-IN" sz="1200">
                <a:latin typeface="Arial"/>
                <a:ea typeface="Arial"/>
                <a:cs typeface="Arial"/>
                <a:sym typeface="Arial"/>
              </a:rPr>
              <a:t>According to the IASC Guidelines, MDAs must be undertaken in all phases of humanitarian action when implementing Food Security and/or Nutrition programmes for persons with disabilities.</a:t>
            </a:r>
          </a:p>
          <a:p>
            <a:pPr marL="0" lvl="0" indent="0" algn="l" rtl="0">
              <a:lnSpc>
                <a:spcPct val="100000"/>
              </a:lnSpc>
              <a:spcBef>
                <a:spcPts val="800"/>
              </a:spcBef>
              <a:spcAft>
                <a:spcPts val="0"/>
              </a:spcAft>
              <a:buSzPts val="1400"/>
              <a:buNone/>
            </a:pPr>
            <a:r>
              <a:rPr lang="en-IN" sz="1200" b="1">
                <a:latin typeface="Arial"/>
                <a:ea typeface="Arial"/>
                <a:cs typeface="Arial"/>
                <a:sym typeface="Arial"/>
              </a:rPr>
              <a:t>Ask participants if they know the 4 Must-Do Actions before reading them out. </a:t>
            </a:r>
            <a:r>
              <a:rPr lang="en-IN" sz="1200">
                <a:latin typeface="Arial"/>
                <a:ea typeface="Arial"/>
                <a:cs typeface="Arial"/>
                <a:sym typeface="Arial"/>
              </a:rPr>
              <a:t>Explain that each MDA are explored deeper in the module. Explain briefly each of these MDAs, asking the participants if they have experience with each.</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b="1">
                <a:latin typeface="Arial"/>
                <a:ea typeface="Arial"/>
                <a:cs typeface="Arial"/>
                <a:sym typeface="Arial"/>
              </a:rPr>
              <a:t>4 Must do Actions:</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b="1">
                <a:latin typeface="Arial"/>
                <a:ea typeface="Arial"/>
                <a:cs typeface="Arial"/>
                <a:sym typeface="Arial"/>
              </a:rPr>
              <a:t>Meaningful Participation: </a:t>
            </a:r>
            <a:r>
              <a:rPr lang="en-IN" sz="1200">
                <a:latin typeface="Arial"/>
                <a:ea typeface="Arial"/>
                <a:cs typeface="Arial"/>
                <a:sym typeface="Arial"/>
              </a:rPr>
              <a:t>To enhance accessibility and inclusion in Food and Nutrition policies and programmes, it's essential to actively involve persons with disabilities, their families, and organizations of persons with disabilities (OPDs) in all stages from planning, designing, implementing, monitoring and evaluation, ensuring diverse and fair representation. Fostering partnerships with OPDs and other relevant organizations is crucial to support persons with disabilities and promote inclusive food security and nutrition services. Additionally, recognizing that, with adequate nutrition and food, persons with disabilities have the capacity to participate in activities and in society on an equal basis. </a:t>
            </a:r>
          </a:p>
          <a:p>
            <a:pPr marL="45720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b="1">
                <a:latin typeface="Arial"/>
                <a:ea typeface="Arial"/>
                <a:cs typeface="Arial"/>
                <a:sym typeface="Arial"/>
              </a:rPr>
              <a:t>Addressing barriers – </a:t>
            </a:r>
            <a:r>
              <a:rPr lang="en-IN" sz="1200">
                <a:latin typeface="Arial"/>
                <a:ea typeface="Arial"/>
                <a:cs typeface="Arial"/>
                <a:sym typeface="Arial"/>
              </a:rPr>
              <a:t>Neither inclusion nor participation can be achieved as long as barriers are present – attitudinal, environment, institutional, or communication barriers need to be </a:t>
            </a:r>
            <a:r>
              <a:rPr lang="en-IN" sz="1200" b="1" u="sng">
                <a:latin typeface="Arial"/>
                <a:ea typeface="Arial"/>
                <a:cs typeface="Arial"/>
                <a:sym typeface="Arial"/>
              </a:rPr>
              <a:t>identified</a:t>
            </a:r>
            <a:r>
              <a:rPr lang="en-IN" sz="1200" b="1">
                <a:latin typeface="Arial"/>
                <a:ea typeface="Arial"/>
                <a:cs typeface="Arial"/>
                <a:sym typeface="Arial"/>
              </a:rPr>
              <a:t> </a:t>
            </a:r>
            <a:r>
              <a:rPr lang="en-IN" sz="1200" i="0">
                <a:latin typeface="Arial"/>
                <a:ea typeface="Arial"/>
                <a:cs typeface="Arial"/>
                <a:sym typeface="Arial"/>
              </a:rPr>
              <a:t>and</a:t>
            </a:r>
            <a:r>
              <a:rPr lang="en-IN" sz="1200" b="1">
                <a:latin typeface="Arial"/>
                <a:ea typeface="Arial"/>
                <a:cs typeface="Arial"/>
                <a:sym typeface="Arial"/>
              </a:rPr>
              <a:t> </a:t>
            </a:r>
            <a:r>
              <a:rPr lang="en-IN" sz="1200" b="1" u="sng">
                <a:latin typeface="Arial"/>
                <a:ea typeface="Arial"/>
                <a:cs typeface="Arial"/>
                <a:sym typeface="Arial"/>
              </a:rPr>
              <a:t>removed</a:t>
            </a:r>
            <a:r>
              <a:rPr lang="en-IN" sz="1200">
                <a:latin typeface="Arial"/>
                <a:ea typeface="Arial"/>
                <a:cs typeface="Arial"/>
                <a:sym typeface="Arial"/>
              </a:rPr>
              <a:t> through a targeted and mainstream approach (Refer to accessibility, reasonable accommodation and universal design). Additionally, strategies should be developed to reduce stigma, raise awareness of disability rights, and review policies to affirm these rights comprehensively. </a:t>
            </a:r>
          </a:p>
          <a:p>
            <a:pPr marL="45720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b="1">
                <a:latin typeface="Arial"/>
                <a:ea typeface="Arial"/>
                <a:cs typeface="Arial"/>
                <a:sym typeface="Arial"/>
              </a:rPr>
              <a:t>Empower persons with disabilities &amp; support capacity development – </a:t>
            </a:r>
            <a:r>
              <a:rPr lang="en-IN" sz="1200">
                <a:latin typeface="Arial"/>
                <a:ea typeface="Arial"/>
                <a:cs typeface="Arial"/>
                <a:sym typeface="Arial"/>
              </a:rPr>
              <a:t>To ensure food security and nutrition interventions are safe, equitable, and accessible for persons with disabilities, humanitarian actors must mainstream protection and rights-based approaches across all FSN activities, provide disability inclusion and rights training to FSN staff and partners, and raise awareness of disability-specific risks related to food access, distribution, and nutrition support. Programmes should actively involve persons with disabilities and OPDs in needs assessments, outreach, accessibility reviews, and accountability mechanisms, while strengthening OPD capacity to meaningfully participate in FSN design, implementation, and monitoring.</a:t>
            </a:r>
          </a:p>
          <a:p>
            <a:pPr marL="45720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b="1">
                <a:latin typeface="Arial"/>
                <a:ea typeface="Arial"/>
                <a:cs typeface="Arial"/>
                <a:sym typeface="Arial"/>
              </a:rPr>
              <a:t>Collect and disaggregate data on disability, age and sex to identify individuals with disabilities of different age groups.</a:t>
            </a:r>
            <a:r>
              <a:rPr lang="en-IN" sz="1200">
                <a:latin typeface="Arial"/>
                <a:ea typeface="Arial"/>
                <a:cs typeface="Arial"/>
                <a:sym typeface="Arial"/>
              </a:rPr>
              <a:t>  Collect</a:t>
            </a:r>
            <a:r>
              <a:rPr lang="en-IN" sz="1200" b="1">
                <a:latin typeface="Arial"/>
                <a:ea typeface="Arial"/>
                <a:cs typeface="Arial"/>
                <a:sym typeface="Arial"/>
              </a:rPr>
              <a:t> </a:t>
            </a:r>
            <a:r>
              <a:rPr lang="en-IN" sz="1200">
                <a:latin typeface="Arial"/>
                <a:ea typeface="Arial"/>
                <a:cs typeface="Arial"/>
                <a:sym typeface="Arial"/>
              </a:rPr>
              <a:t>data on barriers, enablers and intersectional factors and risks. Data  must be disaggregated to ensure that humanitarian action in planning, implementation and monitoring is accessible and inclusive to all.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232026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marR="0" lvl="0" indent="0" algn="l" rtl="0">
              <a:lnSpc>
                <a:spcPct val="100000"/>
              </a:lnSpc>
              <a:spcBef>
                <a:spcPts val="0"/>
              </a:spcBef>
              <a:spcAft>
                <a:spcPts val="0"/>
              </a:spcAft>
              <a:buClr>
                <a:schemeClr val="dk1"/>
              </a:buClr>
              <a:buSzPts val="1800"/>
              <a:buFont typeface="Arial"/>
              <a:buNone/>
            </a:pPr>
            <a:endParaRPr lang="en-IN" sz="1200">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r>
              <a:rPr lang="en-IN" sz="1200">
                <a:latin typeface="Arial"/>
                <a:ea typeface="Arial"/>
                <a:cs typeface="Arial"/>
                <a:sym typeface="Arial"/>
              </a:rPr>
              <a:t>Say that this section is about applying the twin-track approach, the MDAs as well as the recommended actions from the IASC guideline to the needs assessment phase. We will do this through group exercises. </a:t>
            </a:r>
          </a:p>
          <a:p>
            <a:pPr marL="0" marR="0" lvl="0" indent="0" algn="l" rtl="0">
              <a:lnSpc>
                <a:spcPct val="100000"/>
              </a:lnSpc>
              <a:spcBef>
                <a:spcPts val="0"/>
              </a:spcBef>
              <a:spcAft>
                <a:spcPts val="0"/>
              </a:spcAft>
              <a:buClr>
                <a:schemeClr val="dk1"/>
              </a:buClr>
              <a:buSzPts val="1800"/>
              <a:buFont typeface="Arial"/>
              <a:buNone/>
            </a:pPr>
            <a:endParaRPr lang="en-IN" sz="1200">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r>
              <a:rPr lang="en-IN" sz="1200">
                <a:latin typeface="Arial"/>
                <a:ea typeface="Arial"/>
                <a:cs typeface="Arial"/>
                <a:sym typeface="Arial"/>
              </a:rPr>
              <a:t>This section focuses on applying the twin-track approach, the MDAs, and the sector-specific recommended actions from the IASC Guidelines during the needs assessment phase. Through a series of group exercises, participants will explore how these principles translate into practical steps for identifying barriers, understanding needs and priorities, and ensuring persons with disabilities are included from the outset of Food Security and Nutrition assessments.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73290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Present the scenario. It is advisable to read it out loud and make copies for the groups. </a:t>
            </a:r>
          </a:p>
          <a:p>
            <a:pPr marL="45720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Then organize the participants into 5 groups. Use the following slides (13-17) to explain the tasks of each group. </a:t>
            </a:r>
          </a:p>
          <a:p>
            <a:pPr marL="45720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Participants should have a hard or soft copy of the IASC guidelines for reference.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Each group must choose a spokesperson who will present the outcomes of their discussion during feedback. </a:t>
            </a:r>
          </a:p>
          <a:p>
            <a:pPr marL="45720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Groups have 30 minutes to complete their task. If a group completes the exercise before the end of the 30 minutes, you could ask them to help other groups.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51067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8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N" sz="1800">
                <a:latin typeface="Arial"/>
                <a:ea typeface="Arial"/>
                <a:cs typeface="Arial"/>
                <a:sym typeface="Arial"/>
              </a:rPr>
              <a:t>Group 1: The group has 30 Minutes to discuss and answer the questions and 5 minutes to report.</a:t>
            </a:r>
            <a:endParaRPr lang="en-IN" sz="1800" b="1">
              <a:solidFill>
                <a:srgbClr val="FF0000"/>
              </a:solidFill>
              <a:latin typeface="Arial"/>
              <a:ea typeface="Arial"/>
              <a:cs typeface="Arial"/>
              <a:sym typeface="Arial"/>
            </a:endParaRPr>
          </a:p>
          <a:p>
            <a:pPr marL="0" marR="0" lvl="0" indent="0" algn="l" rtl="0">
              <a:lnSpc>
                <a:spcPct val="100000"/>
              </a:lnSpc>
              <a:spcBef>
                <a:spcPts val="0"/>
              </a:spcBef>
              <a:spcAft>
                <a:spcPts val="0"/>
              </a:spcAft>
              <a:buClr>
                <a:srgbClr val="0D0D0D"/>
              </a:buClr>
              <a:buSzPts val="1200"/>
              <a:buFont typeface="Arial"/>
              <a:buNone/>
            </a:pPr>
            <a:endParaRPr lang="en-IN" sz="1800">
              <a:latin typeface="Arial"/>
              <a:ea typeface="Arial"/>
              <a:cs typeface="Arial"/>
              <a:sym typeface="Arial"/>
            </a:endParaRPr>
          </a:p>
          <a:p>
            <a:pPr marL="0" marR="0" lvl="0" indent="0" algn="l" rtl="0">
              <a:lnSpc>
                <a:spcPct val="100000"/>
              </a:lnSpc>
              <a:spcBef>
                <a:spcPts val="0"/>
              </a:spcBef>
              <a:spcAft>
                <a:spcPts val="0"/>
              </a:spcAft>
              <a:buClr>
                <a:srgbClr val="0D0D0D"/>
              </a:buClr>
              <a:buSzPts val="1200"/>
              <a:buFont typeface="Arial"/>
              <a:buNone/>
            </a:pPr>
            <a:r>
              <a:rPr lang="en-IN" sz="1800">
                <a:latin typeface="Arial"/>
                <a:ea typeface="Arial"/>
                <a:cs typeface="Arial"/>
                <a:sym typeface="Arial"/>
              </a:rPr>
              <a:t>While participants are expected to develop their own responses, facilitators should actively guide the discussion using the prompts provided and ensure that the key points outlined below are reflected in group outputs. Encourage participants to elaborate on their answers and move beyond theoretical concepts by drawing on </a:t>
            </a:r>
            <a:r>
              <a:rPr lang="en-IN" sz="1800" b="1" u="sng">
                <a:latin typeface="Arial"/>
                <a:ea typeface="Arial"/>
                <a:cs typeface="Arial"/>
                <a:sym typeface="Arial"/>
              </a:rPr>
              <a:t>practical examples from their own field experience</a:t>
            </a:r>
            <a:r>
              <a:rPr lang="en-IN" sz="1800">
                <a:latin typeface="Arial"/>
                <a:ea typeface="Arial"/>
                <a:cs typeface="Arial"/>
                <a:sym typeface="Arial"/>
              </a:rPr>
              <a:t>, taking into account the realities, constraints, and operational challenges of humanitarian settings.</a:t>
            </a:r>
          </a:p>
          <a:p>
            <a:pPr marL="0" marR="0" lvl="0" indent="0" algn="l" rtl="0">
              <a:lnSpc>
                <a:spcPct val="100000"/>
              </a:lnSpc>
              <a:spcBef>
                <a:spcPts val="0"/>
              </a:spcBef>
              <a:spcAft>
                <a:spcPts val="0"/>
              </a:spcAft>
              <a:buClr>
                <a:srgbClr val="0D0D0D"/>
              </a:buClr>
              <a:buSzPts val="1200"/>
              <a:buFont typeface="Arial"/>
              <a:buNone/>
            </a:pPr>
            <a:endParaRPr lang="en-IN" sz="1800">
              <a:latin typeface="Arial"/>
              <a:ea typeface="Arial"/>
              <a:cs typeface="Arial"/>
              <a:sym typeface="Arial"/>
            </a:endParaRPr>
          </a:p>
          <a:p>
            <a:pPr marL="0" marR="0" lvl="0" indent="0" algn="l" rtl="0">
              <a:lnSpc>
                <a:spcPct val="100000"/>
              </a:lnSpc>
              <a:spcBef>
                <a:spcPts val="0"/>
              </a:spcBef>
              <a:spcAft>
                <a:spcPts val="0"/>
              </a:spcAft>
              <a:buClr>
                <a:srgbClr val="0D0D0D"/>
              </a:buClr>
              <a:buSzPts val="1200"/>
              <a:buFont typeface="Arial"/>
              <a:buNone/>
            </a:pPr>
            <a:r>
              <a:rPr lang="en-IN" sz="1800">
                <a:latin typeface="Arial"/>
                <a:ea typeface="Arial"/>
                <a:cs typeface="Arial"/>
                <a:sym typeface="Arial"/>
              </a:rPr>
              <a:t>The questions for the group are: </a:t>
            </a:r>
          </a:p>
          <a:p>
            <a:pPr marL="457200" lvl="0" indent="-342900" algn="l" rtl="0">
              <a:lnSpc>
                <a:spcPct val="100000"/>
              </a:lnSpc>
              <a:spcBef>
                <a:spcPts val="0"/>
              </a:spcBef>
              <a:spcAft>
                <a:spcPts val="0"/>
              </a:spcAft>
              <a:buClr>
                <a:schemeClr val="dk1"/>
              </a:buClr>
              <a:buSzPts val="1800"/>
              <a:buChar char="●"/>
            </a:pPr>
            <a:r>
              <a:rPr lang="en-IN" sz="1800">
                <a:latin typeface="Arial"/>
                <a:ea typeface="Arial"/>
                <a:cs typeface="Arial"/>
                <a:sym typeface="Arial"/>
              </a:rPr>
              <a:t>Who would you engage when conducting the needs assessment? </a:t>
            </a:r>
          </a:p>
          <a:p>
            <a:pPr marL="457200" lvl="0" indent="-342900" algn="l" rtl="0">
              <a:lnSpc>
                <a:spcPct val="100000"/>
              </a:lnSpc>
              <a:spcBef>
                <a:spcPts val="0"/>
              </a:spcBef>
              <a:spcAft>
                <a:spcPts val="0"/>
              </a:spcAft>
              <a:buClr>
                <a:schemeClr val="dk1"/>
              </a:buClr>
              <a:buSzPts val="1800"/>
              <a:buChar char="●"/>
            </a:pPr>
            <a:r>
              <a:rPr lang="en-IN" sz="1800">
                <a:latin typeface="Arial"/>
                <a:ea typeface="Arial"/>
                <a:cs typeface="Arial"/>
                <a:sym typeface="Arial"/>
              </a:rPr>
              <a:t>How would you involve persons with disabilities and OPDs in the assessment process?</a:t>
            </a:r>
          </a:p>
          <a:p>
            <a:pPr marL="457200" lvl="0" indent="-342900" algn="l" rtl="0">
              <a:lnSpc>
                <a:spcPct val="100000"/>
              </a:lnSpc>
              <a:spcBef>
                <a:spcPts val="0"/>
              </a:spcBef>
              <a:spcAft>
                <a:spcPts val="0"/>
              </a:spcAft>
              <a:buClr>
                <a:schemeClr val="dk1"/>
              </a:buClr>
              <a:buSzPts val="1800"/>
              <a:buChar char="●"/>
            </a:pPr>
            <a:r>
              <a:rPr lang="en-IN" sz="1800">
                <a:latin typeface="Arial"/>
                <a:ea typeface="Arial"/>
                <a:cs typeface="Arial"/>
                <a:sym typeface="Arial"/>
              </a:rPr>
              <a:t>What would accessible and safe participation look like in a rapid needs assessment?</a:t>
            </a:r>
          </a:p>
          <a:p>
            <a:pPr marL="457200" lvl="0" indent="0" algn="l" rtl="0">
              <a:lnSpc>
                <a:spcPct val="100000"/>
              </a:lnSpc>
              <a:spcBef>
                <a:spcPts val="0"/>
              </a:spcBef>
              <a:spcAft>
                <a:spcPts val="0"/>
              </a:spcAft>
              <a:buSzPts val="1400"/>
              <a:buNone/>
            </a:pPr>
            <a:endParaRPr lang="en-IN" sz="1800">
              <a:latin typeface="Arial"/>
              <a:ea typeface="Arial"/>
              <a:cs typeface="Arial"/>
              <a:sym typeface="Arial"/>
            </a:endParaRPr>
          </a:p>
          <a:p>
            <a:pPr marL="0" marR="0" lvl="0" indent="0" algn="l" rtl="0">
              <a:lnSpc>
                <a:spcPct val="100000"/>
              </a:lnSpc>
              <a:spcBef>
                <a:spcPts val="0"/>
              </a:spcBef>
              <a:spcAft>
                <a:spcPts val="0"/>
              </a:spcAft>
              <a:buClr>
                <a:srgbClr val="0D0D0D"/>
              </a:buClr>
              <a:buSzPts val="1200"/>
              <a:buFont typeface="Arial"/>
              <a:buNone/>
            </a:pPr>
            <a:r>
              <a:rPr lang="en-IN" sz="1800">
                <a:latin typeface="Arial"/>
                <a:ea typeface="Arial"/>
                <a:cs typeface="Arial"/>
                <a:sym typeface="Arial"/>
              </a:rPr>
              <a:t>You can prompt discussions by asking: </a:t>
            </a:r>
          </a:p>
          <a:p>
            <a:pPr marL="0" marR="0" lvl="0" indent="0" algn="l" rtl="0">
              <a:lnSpc>
                <a:spcPct val="100000"/>
              </a:lnSpc>
              <a:spcBef>
                <a:spcPts val="0"/>
              </a:spcBef>
              <a:spcAft>
                <a:spcPts val="0"/>
              </a:spcAft>
              <a:buClr>
                <a:srgbClr val="0D0D0D"/>
              </a:buClr>
              <a:buSzPts val="1200"/>
              <a:buFont typeface="Arial"/>
              <a:buNone/>
            </a:pPr>
            <a:endParaRPr lang="en-IN" sz="1800">
              <a:latin typeface="Arial"/>
              <a:ea typeface="Arial"/>
              <a:cs typeface="Arial"/>
              <a:sym typeface="Arial"/>
            </a:endParaRPr>
          </a:p>
          <a:p>
            <a:pPr marL="457200" lvl="0" indent="-342900" algn="l" rtl="0">
              <a:lnSpc>
                <a:spcPct val="100000"/>
              </a:lnSpc>
              <a:spcBef>
                <a:spcPts val="0"/>
              </a:spcBef>
              <a:spcAft>
                <a:spcPts val="0"/>
              </a:spcAft>
              <a:buSzPts val="1800"/>
              <a:buChar char="●"/>
            </a:pPr>
            <a:r>
              <a:rPr lang="en-IN" sz="1800">
                <a:latin typeface="Arial"/>
                <a:ea typeface="Arial"/>
                <a:cs typeface="Arial"/>
                <a:sym typeface="Arial"/>
              </a:rPr>
              <a:t>Who are the persons with disabilities and OPDs already present in the camps, and how could they be identified quickly?</a:t>
            </a:r>
          </a:p>
          <a:p>
            <a:pPr marL="457200" lvl="0" indent="-342900" algn="l" rtl="0">
              <a:lnSpc>
                <a:spcPct val="100000"/>
              </a:lnSpc>
              <a:spcBef>
                <a:spcPts val="0"/>
              </a:spcBef>
              <a:spcAft>
                <a:spcPts val="0"/>
              </a:spcAft>
              <a:buSzPts val="1800"/>
              <a:buChar char="●"/>
            </a:pPr>
            <a:r>
              <a:rPr lang="en-IN" sz="1800">
                <a:latin typeface="Arial"/>
                <a:ea typeface="Arial"/>
                <a:cs typeface="Arial"/>
                <a:sym typeface="Arial"/>
              </a:rPr>
              <a:t>How can participation go beyond consultation to influence assessment design and priorities, even in a rapid assessment?</a:t>
            </a:r>
          </a:p>
          <a:p>
            <a:pPr marL="457200" lvl="0" indent="-342900" algn="l" rtl="0">
              <a:lnSpc>
                <a:spcPct val="100000"/>
              </a:lnSpc>
              <a:spcBef>
                <a:spcPts val="0"/>
              </a:spcBef>
              <a:spcAft>
                <a:spcPts val="0"/>
              </a:spcAft>
              <a:buSzPts val="1800"/>
              <a:buChar char="●"/>
            </a:pPr>
            <a:r>
              <a:rPr lang="en-IN" sz="1800">
                <a:latin typeface="Arial"/>
                <a:ea typeface="Arial"/>
                <a:cs typeface="Arial"/>
                <a:sym typeface="Arial"/>
              </a:rPr>
              <a:t>What does accessible participation look like in this context (location, timing, formats, support persons)?</a:t>
            </a:r>
          </a:p>
          <a:p>
            <a:pPr marL="457200" lvl="0" indent="-342900" algn="l" rtl="0">
              <a:lnSpc>
                <a:spcPct val="100000"/>
              </a:lnSpc>
              <a:spcBef>
                <a:spcPts val="0"/>
              </a:spcBef>
              <a:spcAft>
                <a:spcPts val="0"/>
              </a:spcAft>
              <a:buSzPts val="1800"/>
              <a:buChar char="●"/>
            </a:pPr>
            <a:r>
              <a:rPr lang="en-IN" sz="1800">
                <a:latin typeface="Arial"/>
                <a:ea typeface="Arial"/>
                <a:cs typeface="Arial"/>
                <a:sym typeface="Arial"/>
              </a:rPr>
              <a:t>How would you ensure participation includes diverse impairment types, as well as gender and age?</a:t>
            </a:r>
          </a:p>
          <a:p>
            <a:pPr marL="457200" lvl="0" indent="-342900" algn="l" rtl="0">
              <a:lnSpc>
                <a:spcPct val="100000"/>
              </a:lnSpc>
              <a:spcBef>
                <a:spcPts val="0"/>
              </a:spcBef>
              <a:spcAft>
                <a:spcPts val="0"/>
              </a:spcAft>
              <a:buSzPts val="1800"/>
              <a:buChar char="●"/>
            </a:pPr>
            <a:r>
              <a:rPr lang="en-IN" sz="1800">
                <a:latin typeface="Arial"/>
                <a:ea typeface="Arial"/>
                <a:cs typeface="Arial"/>
                <a:sym typeface="Arial"/>
              </a:rPr>
              <a:t>When might separate or targeted consultations be appropriate to avoid exclusion or harm?</a:t>
            </a:r>
          </a:p>
          <a:p>
            <a:pPr marL="0" marR="0" lvl="0" indent="0" algn="l" rtl="0">
              <a:lnSpc>
                <a:spcPct val="100000"/>
              </a:lnSpc>
              <a:spcBef>
                <a:spcPts val="0"/>
              </a:spcBef>
              <a:spcAft>
                <a:spcPts val="0"/>
              </a:spcAft>
              <a:buClr>
                <a:schemeClr val="dk1"/>
              </a:buClr>
              <a:buSzPts val="1200"/>
              <a:buFont typeface="Calibri"/>
              <a:buNone/>
            </a:pPr>
            <a:endParaRPr lang="en-IN" sz="1800" b="1">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Calibri"/>
              <a:buNone/>
            </a:pPr>
            <a:r>
              <a:rPr lang="en-IN" sz="1800" b="1">
                <a:solidFill>
                  <a:srgbClr val="000000"/>
                </a:solidFill>
                <a:latin typeface="Arial"/>
                <a:ea typeface="Arial"/>
                <a:cs typeface="Arial"/>
                <a:sym typeface="Arial"/>
              </a:rPr>
              <a:t>Who would you engage when conducting the needs assessment? </a:t>
            </a:r>
            <a:endParaRPr lang="en-IN" sz="1800">
              <a:latin typeface="Arial"/>
              <a:ea typeface="Arial"/>
              <a:cs typeface="Arial"/>
              <a:sym typeface="Arial"/>
            </a:endParaRPr>
          </a:p>
          <a:p>
            <a:pPr marL="457200" marR="0" lvl="0" indent="-342900" algn="l" rtl="0">
              <a:lnSpc>
                <a:spcPct val="100000"/>
              </a:lnSpc>
              <a:spcBef>
                <a:spcPts val="0"/>
              </a:spcBef>
              <a:spcAft>
                <a:spcPts val="0"/>
              </a:spcAft>
              <a:buClr>
                <a:srgbClr val="000000"/>
              </a:buClr>
              <a:buSzPts val="1800"/>
              <a:buChar char="●"/>
            </a:pPr>
            <a:r>
              <a:rPr lang="en-IN" sz="1800">
                <a:solidFill>
                  <a:srgbClr val="000000"/>
                </a:solidFill>
                <a:latin typeface="Arial"/>
                <a:ea typeface="Arial"/>
                <a:cs typeface="Arial"/>
                <a:sym typeface="Arial"/>
              </a:rPr>
              <a:t>Persons with disabilities, their families, caregivers, OPDs must be consulted during the needs assessment, reflecting diversity of impairment types, age and gender.</a:t>
            </a:r>
            <a:endParaRPr lang="en-IN" sz="1800">
              <a:latin typeface="Arial"/>
              <a:ea typeface="Arial"/>
              <a:cs typeface="Arial"/>
              <a:sym typeface="Arial"/>
            </a:endParaRPr>
          </a:p>
          <a:p>
            <a:pPr marL="457200" marR="0" lvl="0" indent="-342900" algn="l" rtl="0">
              <a:lnSpc>
                <a:spcPct val="100000"/>
              </a:lnSpc>
              <a:spcBef>
                <a:spcPts val="0"/>
              </a:spcBef>
              <a:spcAft>
                <a:spcPts val="0"/>
              </a:spcAft>
              <a:buClr>
                <a:srgbClr val="000000"/>
              </a:buClr>
              <a:buSzPts val="1800"/>
              <a:buFont typeface="Arial"/>
              <a:buChar char="●"/>
            </a:pPr>
            <a:r>
              <a:rPr lang="en-IN" sz="1800">
                <a:latin typeface="Arial"/>
                <a:ea typeface="Arial"/>
                <a:cs typeface="Arial"/>
                <a:sym typeface="Arial"/>
              </a:rPr>
              <a:t>Persons with disabilities should be actively involved from the start of the assessment, not consulted after tools or priorities are fixed.</a:t>
            </a:r>
            <a:br>
              <a:rPr lang="en-IN" sz="1800">
                <a:latin typeface="Arial"/>
                <a:ea typeface="Arial"/>
                <a:cs typeface="Arial"/>
                <a:sym typeface="Arial"/>
              </a:rPr>
            </a:br>
            <a:endParaRPr lang="en-IN"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800" b="1">
                <a:latin typeface="Arial"/>
                <a:ea typeface="Arial"/>
                <a:cs typeface="Arial"/>
                <a:sym typeface="Arial"/>
              </a:rPr>
              <a:t>How would you involve persons with disabilities and OPDs in the assessment process? </a:t>
            </a:r>
          </a:p>
          <a:p>
            <a:pPr marL="457200" lvl="0" indent="-342900" algn="l" rtl="0">
              <a:lnSpc>
                <a:spcPct val="100000"/>
              </a:lnSpc>
              <a:spcBef>
                <a:spcPts val="0"/>
              </a:spcBef>
              <a:spcAft>
                <a:spcPts val="0"/>
              </a:spcAft>
              <a:buSzPts val="1800"/>
              <a:buChar char="●"/>
            </a:pPr>
            <a:r>
              <a:rPr lang="en-IN" sz="1800">
                <a:latin typeface="Arial"/>
                <a:ea typeface="Arial"/>
                <a:cs typeface="Arial"/>
                <a:sym typeface="Arial"/>
              </a:rPr>
              <a:t>They can be involved in the data collection by becoming members of the data collection team</a:t>
            </a:r>
            <a:endParaRPr lang="en-IN" sz="1800" b="1">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lang="en-IN"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800" b="1">
                <a:latin typeface="Arial"/>
                <a:ea typeface="Arial"/>
                <a:cs typeface="Arial"/>
                <a:sym typeface="Arial"/>
              </a:rPr>
              <a:t>What would accessible and safe participation look like during a rapid needs assessment?</a:t>
            </a:r>
            <a:r>
              <a:rPr lang="en-IN" sz="1800">
                <a:latin typeface="Arial"/>
                <a:ea typeface="Arial"/>
                <a:cs typeface="Arial"/>
                <a:sym typeface="Arial"/>
              </a:rPr>
              <a:t> </a:t>
            </a:r>
          </a:p>
          <a:p>
            <a:pPr marL="457200" lvl="0" indent="-342900" algn="l" rtl="0">
              <a:lnSpc>
                <a:spcPct val="100000"/>
              </a:lnSpc>
              <a:spcBef>
                <a:spcPts val="0"/>
              </a:spcBef>
              <a:spcAft>
                <a:spcPts val="0"/>
              </a:spcAft>
              <a:buClr>
                <a:schemeClr val="dk1"/>
              </a:buClr>
              <a:buSzPts val="1800"/>
              <a:buFont typeface="Arial"/>
              <a:buChar char="●"/>
            </a:pPr>
            <a:r>
              <a:rPr lang="en-IN" sz="1800">
                <a:latin typeface="Arial"/>
                <a:ea typeface="Arial"/>
                <a:cs typeface="Arial"/>
                <a:sym typeface="Arial"/>
              </a:rPr>
              <a:t>Participation must be accessible and safe, for example:</a:t>
            </a:r>
          </a:p>
          <a:p>
            <a:pPr marL="914400" lvl="1" indent="-342900" algn="l" rtl="0">
              <a:lnSpc>
                <a:spcPct val="100000"/>
              </a:lnSpc>
              <a:spcBef>
                <a:spcPts val="0"/>
              </a:spcBef>
              <a:spcAft>
                <a:spcPts val="0"/>
              </a:spcAft>
              <a:buClr>
                <a:schemeClr val="dk1"/>
              </a:buClr>
              <a:buSzPts val="1800"/>
              <a:buChar char="○"/>
            </a:pPr>
            <a:r>
              <a:rPr lang="en-IN" sz="1800">
                <a:latin typeface="Arial"/>
                <a:ea typeface="Arial"/>
                <a:cs typeface="Arial"/>
                <a:sym typeface="Arial"/>
              </a:rPr>
              <a:t>Meetings held in accessible locations and at appropriate times</a:t>
            </a:r>
          </a:p>
          <a:p>
            <a:pPr marL="914400" lvl="1" indent="-342900" algn="l" rtl="0">
              <a:lnSpc>
                <a:spcPct val="100000"/>
              </a:lnSpc>
              <a:spcBef>
                <a:spcPts val="0"/>
              </a:spcBef>
              <a:spcAft>
                <a:spcPts val="0"/>
              </a:spcAft>
              <a:buClr>
                <a:schemeClr val="dk1"/>
              </a:buClr>
              <a:buSzPts val="1800"/>
              <a:buChar char="○"/>
            </a:pPr>
            <a:r>
              <a:rPr lang="en-IN" sz="1800">
                <a:latin typeface="Arial"/>
                <a:ea typeface="Arial"/>
                <a:cs typeface="Arial"/>
                <a:sym typeface="Arial"/>
              </a:rPr>
              <a:t>Use of accessible communication formats (oral, pictorial, easy-to-read). Make sure all the needs assessment tools/materials are accessible in multiple formats. For example, print or digital informational materials that are easy to read for persons with intellectual disabilities, sign language interpretation, securing skilled facilitators who are experienced working with groups of persons with disabilities, etc.</a:t>
            </a:r>
          </a:p>
          <a:p>
            <a:pPr marL="914400" lvl="1" indent="-342900" algn="l" rtl="0">
              <a:lnSpc>
                <a:spcPct val="100000"/>
              </a:lnSpc>
              <a:spcBef>
                <a:spcPts val="0"/>
              </a:spcBef>
              <a:spcAft>
                <a:spcPts val="0"/>
              </a:spcAft>
              <a:buClr>
                <a:schemeClr val="dk1"/>
              </a:buClr>
              <a:buSzPts val="1800"/>
              <a:buChar char="○"/>
            </a:pPr>
            <a:r>
              <a:rPr lang="en-IN" sz="1800">
                <a:latin typeface="Arial"/>
                <a:ea typeface="Arial"/>
                <a:cs typeface="Arial"/>
                <a:sym typeface="Arial"/>
              </a:rPr>
              <a:t>Allowing support persons or caregivers to attend if needed.</a:t>
            </a:r>
            <a:br>
              <a:rPr lang="en-IN" sz="1800">
                <a:latin typeface="Arial"/>
                <a:ea typeface="Arial"/>
                <a:cs typeface="Arial"/>
                <a:sym typeface="Arial"/>
              </a:rPr>
            </a:br>
            <a:endParaRPr lang="en-IN" sz="1800">
              <a:latin typeface="Arial"/>
              <a:ea typeface="Arial"/>
              <a:cs typeface="Arial"/>
              <a:sym typeface="Arial"/>
            </a:endParaRPr>
          </a:p>
          <a:p>
            <a:pPr marL="0" lvl="0" indent="0" algn="l" rtl="0">
              <a:lnSpc>
                <a:spcPct val="115000"/>
              </a:lnSpc>
              <a:spcBef>
                <a:spcPts val="0"/>
              </a:spcBef>
              <a:spcAft>
                <a:spcPts val="0"/>
              </a:spcAft>
              <a:buSzPts val="1400"/>
              <a:buNone/>
            </a:pPr>
            <a:r>
              <a:rPr lang="en-IN" sz="1800">
                <a:latin typeface="Arial"/>
                <a:ea typeface="Arial"/>
                <a:cs typeface="Arial"/>
                <a:sym typeface="Arial"/>
              </a:rPr>
              <a:t>In rapid contexts, </a:t>
            </a:r>
            <a:r>
              <a:rPr lang="en-IN" sz="1800" b="1">
                <a:latin typeface="Arial"/>
                <a:ea typeface="Arial"/>
                <a:cs typeface="Arial"/>
                <a:sym typeface="Arial"/>
              </a:rPr>
              <a:t>targeted consultations</a:t>
            </a:r>
            <a:r>
              <a:rPr lang="en-IN" sz="1800">
                <a:latin typeface="Arial"/>
                <a:ea typeface="Arial"/>
                <a:cs typeface="Arial"/>
                <a:sym typeface="Arial"/>
              </a:rPr>
              <a:t> may be needed to ensure voices of persons with disabilities are not drowned out in general community meetings.</a:t>
            </a:r>
            <a:br>
              <a:rPr lang="en-IN" sz="1800">
                <a:latin typeface="Arial"/>
                <a:ea typeface="Arial"/>
                <a:cs typeface="Arial"/>
                <a:sym typeface="Arial"/>
              </a:rPr>
            </a:br>
            <a:endParaRPr lang="en-IN"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800">
                <a:latin typeface="Arial"/>
                <a:ea typeface="Arial"/>
                <a:cs typeface="Arial"/>
                <a:sym typeface="Arial"/>
              </a:rPr>
              <a:t>Participation should influence what questions are asked, where assessments are conducted, and how findings are interpreted.</a:t>
            </a:r>
          </a:p>
          <a:p>
            <a:pPr marL="0" marR="0" lvl="0" indent="0" algn="l" rtl="0">
              <a:lnSpc>
                <a:spcPct val="100000"/>
              </a:lnSpc>
              <a:spcBef>
                <a:spcPts val="0"/>
              </a:spcBef>
              <a:spcAft>
                <a:spcPts val="0"/>
              </a:spcAft>
              <a:buClr>
                <a:schemeClr val="dk1"/>
              </a:buClr>
              <a:buSzPts val="1200"/>
              <a:buFont typeface="Calibri"/>
              <a:buNone/>
            </a:pPr>
            <a:endParaRPr lang="en-IN" sz="1800">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IN" sz="1800" b="1">
                <a:latin typeface="Arial"/>
                <a:ea typeface="Arial"/>
                <a:cs typeface="Arial"/>
                <a:sym typeface="Arial"/>
              </a:rPr>
              <a:t>Note:</a:t>
            </a:r>
          </a:p>
          <a:p>
            <a:pPr marL="0" lvl="0" indent="0" algn="l" rtl="0">
              <a:lnSpc>
                <a:spcPct val="100000"/>
              </a:lnSpc>
              <a:spcBef>
                <a:spcPts val="0"/>
              </a:spcBef>
              <a:spcAft>
                <a:spcPts val="0"/>
              </a:spcAft>
              <a:buSzPts val="1400"/>
              <a:buNone/>
            </a:pPr>
            <a:r>
              <a:rPr lang="en-IN" sz="1800">
                <a:latin typeface="Arial"/>
                <a:ea typeface="Arial"/>
                <a:cs typeface="Arial"/>
                <a:sym typeface="Arial"/>
              </a:rPr>
              <a:t>For face to face training, tell the groups to document answers in their workbooks. </a:t>
            </a:r>
          </a:p>
          <a:p>
            <a:pPr marL="0" lvl="0" indent="0" algn="l" rtl="0">
              <a:lnSpc>
                <a:spcPct val="100000"/>
              </a:lnSpc>
              <a:spcBef>
                <a:spcPts val="0"/>
              </a:spcBef>
              <a:spcAft>
                <a:spcPts val="0"/>
              </a:spcAft>
              <a:buSzPts val="1400"/>
              <a:buNone/>
            </a:pP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r>
              <a:rPr lang="en-IN" sz="1800">
                <a:latin typeface="Arial"/>
                <a:ea typeface="Arial"/>
                <a:cs typeface="Arial"/>
                <a:sym typeface="Arial"/>
              </a:rPr>
              <a:t>For online training, tell them to do the same (soft copy workbook), a spokesperson to share their screen to indicate responses.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95193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marR="0" lvl="0" indent="0" algn="l" rtl="0">
              <a:lnSpc>
                <a:spcPct val="100000"/>
              </a:lnSpc>
              <a:spcBef>
                <a:spcPts val="0"/>
              </a:spcBef>
              <a:spcAft>
                <a:spcPts val="0"/>
              </a:spcAft>
              <a:buClr>
                <a:schemeClr val="dk1"/>
              </a:buClr>
              <a:buSzPts val="1200"/>
              <a:buFont typeface="Calibri"/>
              <a:buNone/>
            </a:pPr>
            <a:endParaRPr lang="en-IN" sz="12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N" sz="1200">
                <a:latin typeface="Arial"/>
                <a:ea typeface="Arial"/>
                <a:cs typeface="Arial"/>
                <a:sym typeface="Arial"/>
              </a:rPr>
              <a:t>Group 2: 30 Minutes to discuss, 5 minutes to report.</a:t>
            </a:r>
          </a:p>
          <a:p>
            <a:pPr marL="0" marR="0" lvl="0" indent="0" algn="l" rtl="0">
              <a:lnSpc>
                <a:spcPct val="100000"/>
              </a:lnSpc>
              <a:spcBef>
                <a:spcPts val="0"/>
              </a:spcBef>
              <a:spcAft>
                <a:spcPts val="0"/>
              </a:spcAft>
              <a:buClr>
                <a:schemeClr val="dk1"/>
              </a:buClr>
              <a:buSzPts val="1200"/>
              <a:buFont typeface="Calibri"/>
              <a:buNone/>
            </a:pPr>
            <a:endParaRPr lang="en-IN" sz="1200">
              <a:latin typeface="Arial"/>
              <a:ea typeface="Arial"/>
              <a:cs typeface="Arial"/>
              <a:sym typeface="Arial"/>
            </a:endParaRPr>
          </a:p>
          <a:p>
            <a:pPr marL="0" lvl="0" indent="0" algn="l" rtl="0">
              <a:lnSpc>
                <a:spcPct val="100000"/>
              </a:lnSpc>
              <a:spcBef>
                <a:spcPts val="0"/>
              </a:spcBef>
              <a:spcAft>
                <a:spcPts val="0"/>
              </a:spcAft>
              <a:buClr>
                <a:srgbClr val="0D0D0D"/>
              </a:buClr>
              <a:buSzPts val="1200"/>
              <a:buFont typeface="Arial"/>
              <a:buNone/>
            </a:pPr>
            <a:r>
              <a:rPr lang="en-IN" sz="1200">
                <a:latin typeface="Arial"/>
                <a:ea typeface="Arial"/>
                <a:cs typeface="Arial"/>
                <a:sym typeface="Arial"/>
              </a:rPr>
              <a:t>While participants are expected to develop their own responses, facilitators should actively guide the discussion using the prompts provided and ensure that the key points outlined below are reflected in group outputs. Encourage participants to elaborate on their answers and move beyond theoretical concepts by drawing on </a:t>
            </a:r>
            <a:r>
              <a:rPr lang="en-IN" sz="1200" b="1" u="sng">
                <a:latin typeface="Arial"/>
                <a:ea typeface="Arial"/>
                <a:cs typeface="Arial"/>
                <a:sym typeface="Arial"/>
              </a:rPr>
              <a:t>practical examples from their own field experience</a:t>
            </a:r>
            <a:r>
              <a:rPr lang="en-IN" sz="1200">
                <a:latin typeface="Arial"/>
                <a:ea typeface="Arial"/>
                <a:cs typeface="Arial"/>
                <a:sym typeface="Arial"/>
              </a:rPr>
              <a:t>, taking into account the realities, constraints, and operational challenges of humanitarian settings.</a:t>
            </a:r>
          </a:p>
          <a:p>
            <a:pPr marL="0" lvl="0" indent="0" algn="l" rtl="0">
              <a:lnSpc>
                <a:spcPct val="100000"/>
              </a:lnSpc>
              <a:spcBef>
                <a:spcPts val="0"/>
              </a:spcBef>
              <a:spcAft>
                <a:spcPts val="0"/>
              </a:spcAft>
              <a:buClr>
                <a:srgbClr val="0D0D0D"/>
              </a:buClr>
              <a:buSzPts val="12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IN" sz="1200">
                <a:latin typeface="Arial"/>
                <a:ea typeface="Arial"/>
                <a:cs typeface="Arial"/>
                <a:sym typeface="Arial"/>
              </a:rPr>
              <a:t>This task is about identifying and addressing barriers through barriers’ analysis and accessibility audits. </a:t>
            </a:r>
          </a:p>
          <a:p>
            <a:pPr marL="0" lvl="0" indent="0" algn="l" rtl="0">
              <a:lnSpc>
                <a:spcPct val="100000"/>
              </a:lnSpc>
              <a:spcBef>
                <a:spcPts val="0"/>
              </a:spcBef>
              <a:spcAft>
                <a:spcPts val="0"/>
              </a:spcAft>
              <a:buClr>
                <a:schemeClr val="dk1"/>
              </a:buClr>
              <a:buSzPts val="1400"/>
              <a:buFont typeface="Arial"/>
              <a:buNone/>
            </a:pPr>
            <a:r>
              <a:rPr lang="en-IN" sz="1200">
                <a:latin typeface="Arial"/>
                <a:ea typeface="Arial"/>
                <a:cs typeface="Arial"/>
                <a:sym typeface="Arial"/>
              </a:rPr>
              <a:t>To guide this group, do not hesitate to refer to the IASC guidelines. </a:t>
            </a:r>
          </a:p>
          <a:p>
            <a:pPr marL="0" lvl="0" indent="0" algn="l" rtl="0">
              <a:lnSpc>
                <a:spcPct val="100000"/>
              </a:lnSpc>
              <a:spcBef>
                <a:spcPts val="0"/>
              </a:spcBef>
              <a:spcAft>
                <a:spcPts val="0"/>
              </a:spcAft>
              <a:buClr>
                <a:srgbClr val="0D0D0D"/>
              </a:buClr>
              <a:buSzPts val="12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rgbClr val="0D0D0D"/>
              </a:buClr>
              <a:buSzPts val="1200"/>
              <a:buFont typeface="Arial"/>
              <a:buNone/>
            </a:pPr>
            <a:r>
              <a:rPr lang="en-IN" sz="1200">
                <a:latin typeface="Arial"/>
                <a:ea typeface="Arial"/>
                <a:cs typeface="Arial"/>
                <a:sym typeface="Arial"/>
              </a:rPr>
              <a:t>The questions for the group are: </a:t>
            </a:r>
          </a:p>
          <a:p>
            <a:pPr marL="0" lvl="0" indent="0" algn="l" rtl="0">
              <a:lnSpc>
                <a:spcPct val="100000"/>
              </a:lnSpc>
              <a:spcBef>
                <a:spcPts val="0"/>
              </a:spcBef>
              <a:spcAft>
                <a:spcPts val="0"/>
              </a:spcAft>
              <a:buClr>
                <a:srgbClr val="0D0D0D"/>
              </a:buClr>
              <a:buSzPts val="1200"/>
              <a:buFont typeface="Arial"/>
              <a:buNone/>
            </a:pPr>
            <a:endParaRPr lang="en-IN" sz="1200">
              <a:latin typeface="Arial"/>
              <a:ea typeface="Arial"/>
              <a:cs typeface="Arial"/>
              <a:sym typeface="Arial"/>
            </a:endParaRPr>
          </a:p>
          <a:p>
            <a:pPr marL="457200" lvl="0" indent="-342900" algn="l" rtl="0">
              <a:lnSpc>
                <a:spcPct val="150000"/>
              </a:lnSpc>
              <a:spcBef>
                <a:spcPts val="0"/>
              </a:spcBef>
              <a:spcAft>
                <a:spcPts val="0"/>
              </a:spcAft>
              <a:buClr>
                <a:schemeClr val="dk1"/>
              </a:buClr>
              <a:buSzPts val="1800"/>
              <a:buChar char="●"/>
            </a:pPr>
            <a:r>
              <a:rPr lang="en-IN" sz="1200">
                <a:latin typeface="Arial"/>
                <a:ea typeface="Arial"/>
                <a:cs typeface="Arial"/>
                <a:sym typeface="Arial"/>
              </a:rPr>
              <a:t>What food security and nutrition-specific barriers might persons with disabilities face in this context?</a:t>
            </a:r>
          </a:p>
          <a:p>
            <a:pPr marL="457200" lvl="0" indent="-342900" algn="l" rtl="0">
              <a:lnSpc>
                <a:spcPct val="150000"/>
              </a:lnSpc>
              <a:spcBef>
                <a:spcPts val="0"/>
              </a:spcBef>
              <a:spcAft>
                <a:spcPts val="0"/>
              </a:spcAft>
              <a:buClr>
                <a:schemeClr val="dk1"/>
              </a:buClr>
              <a:buSzPts val="1800"/>
              <a:buChar char="●"/>
            </a:pPr>
            <a:r>
              <a:rPr lang="en-IN" sz="1200">
                <a:latin typeface="Arial"/>
                <a:ea typeface="Arial"/>
                <a:cs typeface="Arial"/>
                <a:sym typeface="Arial"/>
              </a:rPr>
              <a:t>How can the assessment help identify these barriers?</a:t>
            </a:r>
          </a:p>
          <a:p>
            <a:pPr marL="457200" lvl="0" indent="-342900" algn="l" rtl="0">
              <a:lnSpc>
                <a:spcPct val="150000"/>
              </a:lnSpc>
              <a:spcBef>
                <a:spcPts val="0"/>
              </a:spcBef>
              <a:spcAft>
                <a:spcPts val="0"/>
              </a:spcAft>
              <a:buClr>
                <a:schemeClr val="dk1"/>
              </a:buClr>
              <a:buSzPts val="1800"/>
              <a:buChar char="●"/>
            </a:pPr>
            <a:r>
              <a:rPr lang="en-IN" sz="1200">
                <a:latin typeface="Arial"/>
                <a:ea typeface="Arial"/>
                <a:cs typeface="Arial"/>
                <a:sym typeface="Arial"/>
              </a:rPr>
              <a:t>What tools could you use to identify barriers and enablers? </a:t>
            </a:r>
          </a:p>
          <a:p>
            <a:pPr marL="0" lvl="0" indent="0" algn="l" rtl="0">
              <a:lnSpc>
                <a:spcPct val="100000"/>
              </a:lnSpc>
              <a:spcBef>
                <a:spcPts val="0"/>
              </a:spcBef>
              <a:spcAft>
                <a:spcPts val="0"/>
              </a:spcAft>
              <a:buClr>
                <a:srgbClr val="0D0D0D"/>
              </a:buClr>
              <a:buSzPts val="1200"/>
              <a:buFont typeface="Arial"/>
              <a:buNone/>
            </a:pPr>
            <a:r>
              <a:rPr lang="en-IN" sz="1200">
                <a:latin typeface="Arial"/>
                <a:ea typeface="Arial"/>
                <a:cs typeface="Arial"/>
                <a:sym typeface="Arial"/>
              </a:rPr>
              <a:t>You can prompt discussions by asking: </a:t>
            </a:r>
          </a:p>
          <a:p>
            <a:pPr marL="0" marR="0" lvl="0" indent="0" algn="l" rtl="0">
              <a:lnSpc>
                <a:spcPct val="100000"/>
              </a:lnSpc>
              <a:spcBef>
                <a:spcPts val="0"/>
              </a:spcBef>
              <a:spcAft>
                <a:spcPts val="0"/>
              </a:spcAft>
              <a:buClr>
                <a:schemeClr val="dk1"/>
              </a:buClr>
              <a:buSzPts val="1200"/>
              <a:buFont typeface="Calibri"/>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What food security or nutrition-specific barriers might persons with disabilities face in this context? Think of it in terms of accessing, benefiting and participating in FSN programmes. </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How can the assessment help identify these barriers? </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What tools would you use to identify barriers and enablers?  </a:t>
            </a: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Participants should identify </a:t>
            </a:r>
            <a:r>
              <a:rPr lang="en-IN" sz="1200" b="1">
                <a:latin typeface="Arial"/>
                <a:ea typeface="Arial"/>
                <a:cs typeface="Arial"/>
                <a:sym typeface="Arial"/>
              </a:rPr>
              <a:t>food security or nutrition-specific barriers</a:t>
            </a:r>
            <a:r>
              <a:rPr lang="en-IN" sz="1200">
                <a:latin typeface="Arial"/>
                <a:ea typeface="Arial"/>
                <a:cs typeface="Arial"/>
                <a:sym typeface="Arial"/>
              </a:rPr>
              <a:t>, such as:</a:t>
            </a:r>
            <a:br>
              <a:rPr lang="en-IN" sz="1200">
                <a:latin typeface="Arial"/>
                <a:ea typeface="Arial"/>
                <a:cs typeface="Arial"/>
                <a:sym typeface="Arial"/>
              </a:rPr>
            </a:br>
            <a:endParaRPr lang="en-IN" sz="1200">
              <a:latin typeface="Arial"/>
              <a:ea typeface="Arial"/>
              <a:cs typeface="Arial"/>
              <a:sym typeface="Arial"/>
            </a:endParaRP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Environmental/Physical barriers at food distribution points or nutrition facilities (distance, terrain, crowding)</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Institutional barriers (rigid targeting criteria, fixed distribution times, no proxy collection, etc.)</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Attitudinal barriers (assumptions that persons with disabilities are “taken care of” by others)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Communication barriers (information not accessible due to lack of inaccessible formats)</a:t>
            </a:r>
          </a:p>
          <a:p>
            <a:pPr marL="0" lvl="0" indent="0" algn="l" rtl="0">
              <a:lnSpc>
                <a:spcPct val="115000"/>
              </a:lnSpc>
              <a:spcBef>
                <a:spcPts val="1200"/>
              </a:spcBef>
              <a:spcAft>
                <a:spcPts val="0"/>
              </a:spcAft>
              <a:buSzPts val="1400"/>
              <a:buNone/>
            </a:pPr>
            <a:r>
              <a:rPr lang="en-IN" sz="1200">
                <a:latin typeface="Arial"/>
                <a:ea typeface="Arial"/>
                <a:cs typeface="Arial"/>
                <a:sym typeface="Arial"/>
              </a:rPr>
              <a:t>Barriers may be different based on the type of impairment. Here are some examples: </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Mobility impairments could affect access to sites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Psychosocial or intellectual impairments could impact communication and stigma</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Sensory impairments impacts access to information</a:t>
            </a:r>
          </a:p>
          <a:p>
            <a:pPr marL="0" lvl="0" indent="0" algn="just" rtl="0">
              <a:lnSpc>
                <a:spcPct val="107000"/>
              </a:lnSpc>
              <a:spcBef>
                <a:spcPts val="1200"/>
              </a:spcBef>
              <a:spcAft>
                <a:spcPts val="0"/>
              </a:spcAft>
              <a:buSzPts val="1400"/>
              <a:buNone/>
            </a:pPr>
            <a:r>
              <a:rPr lang="en-IN" sz="1200" b="1">
                <a:latin typeface="Arial"/>
                <a:ea typeface="Arial"/>
                <a:cs typeface="Arial"/>
                <a:sym typeface="Arial"/>
              </a:rPr>
              <a:t>According to the IASC guidelines (This is in Module 5)</a:t>
            </a:r>
            <a:r>
              <a:rPr lang="en-IN" sz="1200">
                <a:latin typeface="Arial"/>
                <a:ea typeface="Arial"/>
                <a:cs typeface="Arial"/>
                <a:sym typeface="Arial"/>
              </a:rPr>
              <a:t> there are </a:t>
            </a:r>
            <a:r>
              <a:rPr lang="en-IN" sz="1200" b="1">
                <a:latin typeface="Arial"/>
                <a:ea typeface="Arial"/>
                <a:cs typeface="Arial"/>
                <a:sym typeface="Arial"/>
              </a:rPr>
              <a:t>4 Key actions for humanitarian food security and nutrition actors to address barriers:</a:t>
            </a:r>
            <a:r>
              <a:rPr lang="en-IN" sz="1200" i="0">
                <a:solidFill>
                  <a:srgbClr val="0D0D0D"/>
                </a:solidFill>
                <a:latin typeface="Arial"/>
                <a:ea typeface="Arial"/>
                <a:cs typeface="Arial"/>
                <a:sym typeface="Arial"/>
              </a:rPr>
              <a:t> </a:t>
            </a:r>
            <a:endParaRPr lang="en-IN" sz="1200">
              <a:latin typeface="Arial"/>
              <a:ea typeface="Arial"/>
              <a:cs typeface="Arial"/>
              <a:sym typeface="Arial"/>
            </a:endParaRPr>
          </a:p>
          <a:p>
            <a:pPr marL="457200" lvl="0" indent="-342900" algn="just" rtl="0">
              <a:lnSpc>
                <a:spcPct val="107000"/>
              </a:lnSpc>
              <a:spcBef>
                <a:spcPts val="800"/>
              </a:spcBef>
              <a:spcAft>
                <a:spcPts val="0"/>
              </a:spcAft>
              <a:buClr>
                <a:schemeClr val="dk1"/>
              </a:buClr>
              <a:buSzPts val="1800"/>
              <a:buChar char="●"/>
            </a:pPr>
            <a:r>
              <a:rPr lang="en-IN" sz="1200">
                <a:latin typeface="Arial"/>
                <a:ea typeface="Arial"/>
                <a:cs typeface="Arial"/>
                <a:sym typeface="Arial"/>
              </a:rPr>
              <a:t>Identify and monitor barriers and solutions that impede the ability of persons with disabilities to access food security and nutrition programming and service. Provide reasonable accommodations to promote full inclusion. </a:t>
            </a:r>
          </a:p>
          <a:p>
            <a:pPr marL="457200" lvl="0" indent="-342900" algn="just" rtl="0">
              <a:lnSpc>
                <a:spcPct val="107000"/>
              </a:lnSpc>
              <a:spcBef>
                <a:spcPts val="0"/>
              </a:spcBef>
              <a:spcAft>
                <a:spcPts val="0"/>
              </a:spcAft>
              <a:buClr>
                <a:schemeClr val="dk1"/>
              </a:buClr>
              <a:buSzPts val="1800"/>
              <a:buChar char="●"/>
            </a:pPr>
            <a:r>
              <a:rPr lang="en-IN" sz="1200">
                <a:latin typeface="Arial"/>
                <a:ea typeface="Arial"/>
                <a:cs typeface="Arial"/>
                <a:sym typeface="Arial"/>
              </a:rPr>
              <a:t>Make available all assessment and reporting tools, and information related to food security and nutrition, in multiple accessible formats. Consider the requirements of persons with hearing, visual, intellectual and psychosocial disabilities. </a:t>
            </a:r>
          </a:p>
          <a:p>
            <a:pPr marL="457200" lvl="0" indent="-342900" algn="just" rtl="0">
              <a:lnSpc>
                <a:spcPct val="107000"/>
              </a:lnSpc>
              <a:spcBef>
                <a:spcPts val="0"/>
              </a:spcBef>
              <a:spcAft>
                <a:spcPts val="0"/>
              </a:spcAft>
              <a:buClr>
                <a:schemeClr val="dk1"/>
              </a:buClr>
              <a:buSzPts val="1800"/>
              <a:buChar char="●"/>
            </a:pPr>
            <a:r>
              <a:rPr lang="en-IN" sz="1200">
                <a:latin typeface="Arial"/>
                <a:ea typeface="Arial"/>
                <a:cs typeface="Arial"/>
                <a:sym typeface="Arial"/>
              </a:rPr>
              <a:t>Implement strategies to reduce disability-related stigma. Raise awareness in the community about the rights of persons with disabilities. Establish peer-support groups that include persons with psychosocial and intellectual disabilities. </a:t>
            </a:r>
          </a:p>
          <a:p>
            <a:pPr marL="457200" lvl="0" indent="-342900" algn="just" rtl="0">
              <a:lnSpc>
                <a:spcPct val="107000"/>
              </a:lnSpc>
              <a:spcBef>
                <a:spcPts val="0"/>
              </a:spcBef>
              <a:spcAft>
                <a:spcPts val="0"/>
              </a:spcAft>
              <a:buClr>
                <a:schemeClr val="dk1"/>
              </a:buClr>
              <a:buSzPts val="1800"/>
              <a:buChar char="●"/>
            </a:pPr>
            <a:r>
              <a:rPr lang="en-IN" sz="1200">
                <a:latin typeface="Arial"/>
                <a:ea typeface="Arial"/>
                <a:cs typeface="Arial"/>
                <a:sym typeface="Arial"/>
              </a:rPr>
              <a:t>Review sectoral policies, guidelines and tools to ensure that they clearly affirm the rights of persons with disabilities to access and inclusion. </a:t>
            </a:r>
          </a:p>
          <a:p>
            <a:pPr marL="0" lvl="0" indent="0" algn="just" rtl="0">
              <a:lnSpc>
                <a:spcPct val="107000"/>
              </a:lnSpc>
              <a:spcBef>
                <a:spcPts val="80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b="1">
                <a:latin typeface="Arial"/>
                <a:ea typeface="Arial"/>
                <a:cs typeface="Arial"/>
                <a:sym typeface="Arial"/>
              </a:rPr>
              <a:t>Tools to identify barriers: </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Barriers and Enablers analysis (Module 5)</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Accessibility Audits (Module 4)</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IN" sz="1200" b="1">
                <a:latin typeface="Arial"/>
                <a:ea typeface="Arial"/>
                <a:cs typeface="Arial"/>
                <a:sym typeface="Arial"/>
              </a:rPr>
              <a:t>Note:</a:t>
            </a:r>
          </a:p>
          <a:p>
            <a:pPr marL="0" lvl="0" indent="0" algn="l" rtl="0">
              <a:lnSpc>
                <a:spcPct val="100000"/>
              </a:lnSpc>
              <a:spcBef>
                <a:spcPts val="0"/>
              </a:spcBef>
              <a:spcAft>
                <a:spcPts val="0"/>
              </a:spcAft>
              <a:buClr>
                <a:schemeClr val="dk1"/>
              </a:buClr>
              <a:buSzPts val="1400"/>
              <a:buFont typeface="Arial"/>
              <a:buNone/>
            </a:pPr>
            <a:r>
              <a:rPr lang="en-IN" sz="1200">
                <a:latin typeface="Arial"/>
                <a:ea typeface="Arial"/>
                <a:cs typeface="Arial"/>
                <a:sym typeface="Arial"/>
              </a:rPr>
              <a:t>For face to face training, tell the groups to document answers in their workbooks. </a:t>
            </a:r>
          </a:p>
          <a:p>
            <a:pPr marL="0" lvl="0" indent="0" algn="l" rtl="0">
              <a:lnSpc>
                <a:spcPct val="100000"/>
              </a:lnSpc>
              <a:spcBef>
                <a:spcPts val="0"/>
              </a:spcBef>
              <a:spcAft>
                <a:spcPts val="0"/>
              </a:spcAft>
              <a:buClr>
                <a:schemeClr val="dk1"/>
              </a:buClr>
              <a:buSzPts val="14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IN" sz="1200">
                <a:latin typeface="Arial"/>
                <a:ea typeface="Arial"/>
                <a:cs typeface="Arial"/>
                <a:sym typeface="Arial"/>
              </a:rPr>
              <a:t>For online training, tell them to do the same (soft copy workbook), a spokesperson to share their screen to indicate responses.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49616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IN" sz="1200">
                <a:latin typeface="Arial"/>
                <a:ea typeface="Arial"/>
                <a:cs typeface="Arial"/>
                <a:sym typeface="Arial"/>
              </a:rPr>
              <a:t>Group 3: 30 Minutes to discuss, 5 minutes to report.</a:t>
            </a:r>
          </a:p>
          <a:p>
            <a:pPr marL="0" lvl="0" indent="0" algn="l" rtl="0">
              <a:lnSpc>
                <a:spcPct val="100000"/>
              </a:lnSpc>
              <a:spcBef>
                <a:spcPts val="0"/>
              </a:spcBef>
              <a:spcAft>
                <a:spcPts val="0"/>
              </a:spcAft>
              <a:buClr>
                <a:schemeClr val="dk1"/>
              </a:buClr>
              <a:buSzPts val="1200"/>
              <a:buFont typeface="Calibri"/>
              <a:buNone/>
            </a:pPr>
            <a:endParaRPr lang="en-IN" sz="1200">
              <a:latin typeface="Arial"/>
              <a:ea typeface="Arial"/>
              <a:cs typeface="Arial"/>
              <a:sym typeface="Arial"/>
            </a:endParaRPr>
          </a:p>
          <a:p>
            <a:pPr marL="0" lvl="0" indent="0" algn="l" rtl="0">
              <a:lnSpc>
                <a:spcPct val="100000"/>
              </a:lnSpc>
              <a:spcBef>
                <a:spcPts val="0"/>
              </a:spcBef>
              <a:spcAft>
                <a:spcPts val="0"/>
              </a:spcAft>
              <a:buSzPts val="1200"/>
              <a:buNone/>
            </a:pPr>
            <a:r>
              <a:rPr lang="en-IN" sz="1200">
                <a:latin typeface="Arial"/>
                <a:ea typeface="Arial"/>
                <a:cs typeface="Arial"/>
                <a:sym typeface="Arial"/>
              </a:rPr>
              <a:t>While participants are expected to develop their own responses, facilitators should actively guide the discussion using the prompts provided and ensure that the key points outlined below are reflected in group outputs. Encourage participants to elaborate on their answers and move beyond theoretical concepts by drawing on </a:t>
            </a:r>
            <a:r>
              <a:rPr lang="en-IN" sz="1200" b="1" u="sng">
                <a:latin typeface="Arial"/>
                <a:ea typeface="Arial"/>
                <a:cs typeface="Arial"/>
                <a:sym typeface="Arial"/>
              </a:rPr>
              <a:t>practical examples from their own field experience</a:t>
            </a:r>
            <a:r>
              <a:rPr lang="en-IN" sz="1200">
                <a:latin typeface="Arial"/>
                <a:ea typeface="Arial"/>
                <a:cs typeface="Arial"/>
                <a:sym typeface="Arial"/>
              </a:rPr>
              <a:t>, taking into account the realities, constraints, and operational challenges of humanitarian settings.</a:t>
            </a:r>
          </a:p>
          <a:p>
            <a:pPr marL="0" lvl="0" indent="0" algn="l" rtl="0">
              <a:lnSpc>
                <a:spcPct val="100000"/>
              </a:lnSpc>
              <a:spcBef>
                <a:spcPts val="0"/>
              </a:spcBef>
              <a:spcAft>
                <a:spcPts val="0"/>
              </a:spcAft>
              <a:buSzPts val="1200"/>
              <a:buNone/>
            </a:pPr>
            <a:endParaRPr lang="en-IN" sz="1200">
              <a:latin typeface="Arial"/>
              <a:ea typeface="Arial"/>
              <a:cs typeface="Arial"/>
              <a:sym typeface="Arial"/>
            </a:endParaRPr>
          </a:p>
          <a:p>
            <a:pPr marL="0" lvl="0" indent="0" algn="l" rtl="0">
              <a:lnSpc>
                <a:spcPct val="100000"/>
              </a:lnSpc>
              <a:spcBef>
                <a:spcPts val="0"/>
              </a:spcBef>
              <a:spcAft>
                <a:spcPts val="0"/>
              </a:spcAft>
              <a:buSzPts val="1200"/>
              <a:buNone/>
            </a:pPr>
            <a:r>
              <a:rPr lang="en-IN" sz="1200">
                <a:latin typeface="Arial"/>
                <a:ea typeface="Arial"/>
                <a:cs typeface="Arial"/>
                <a:sym typeface="Arial"/>
              </a:rPr>
              <a:t>This group’s tasks are about empowerment and capacity development of stakeholders including persons with disabilities, ensuring that persons with disabilities are not only included in humanitarian responses, but are supported to exercise their rights, build their capacities, and actively shape decisions that affect their lives.</a:t>
            </a:r>
          </a:p>
          <a:p>
            <a:pPr marL="0" lvl="0" indent="0" algn="l" rtl="0">
              <a:lnSpc>
                <a:spcPct val="100000"/>
              </a:lnSpc>
              <a:spcBef>
                <a:spcPts val="0"/>
              </a:spcBef>
              <a:spcAft>
                <a:spcPts val="0"/>
              </a:spcAft>
              <a:buSzPts val="1200"/>
              <a:buNone/>
            </a:pPr>
            <a:endParaRPr lang="en-IN" sz="1200">
              <a:latin typeface="Arial"/>
              <a:ea typeface="Arial"/>
              <a:cs typeface="Arial"/>
              <a:sym typeface="Arial"/>
            </a:endParaRPr>
          </a:p>
          <a:p>
            <a:pPr marL="0" lvl="0" indent="0" algn="l" rtl="0">
              <a:lnSpc>
                <a:spcPct val="100000"/>
              </a:lnSpc>
              <a:spcBef>
                <a:spcPts val="0"/>
              </a:spcBef>
              <a:spcAft>
                <a:spcPts val="0"/>
              </a:spcAft>
              <a:buSzPts val="1200"/>
              <a:buNone/>
            </a:pPr>
            <a:r>
              <a:rPr lang="en-IN" sz="1200">
                <a:latin typeface="Arial"/>
                <a:ea typeface="Arial"/>
                <a:cs typeface="Arial"/>
                <a:sym typeface="Arial"/>
              </a:rPr>
              <a:t>The questions for the group are:</a:t>
            </a:r>
            <a:r>
              <a:rPr lang="en-IN" sz="1200" b="1">
                <a:latin typeface="Arial"/>
                <a:ea typeface="Arial"/>
                <a:cs typeface="Arial"/>
                <a:sym typeface="Arial"/>
              </a:rPr>
              <a:t> </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What capacities need strengthening (staff, partners, OPDs) to conduct a disability-inclusive food security or nutrition needs assessment?</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How would you build capacity within the needs assessment and data collection team? </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How can persons with disabilities contribute as knowledge holders? </a:t>
            </a:r>
          </a:p>
          <a:p>
            <a:pPr marL="0" lvl="0" indent="0" algn="l" rtl="0">
              <a:lnSpc>
                <a:spcPct val="115000"/>
              </a:lnSpc>
              <a:spcBef>
                <a:spcPts val="1200"/>
              </a:spcBef>
              <a:spcAft>
                <a:spcPts val="0"/>
              </a:spcAft>
              <a:buSzPts val="1100"/>
              <a:buNone/>
            </a:pPr>
            <a:r>
              <a:rPr lang="en-IN" sz="1200">
                <a:latin typeface="Arial"/>
                <a:ea typeface="Arial"/>
                <a:cs typeface="Arial"/>
                <a:sym typeface="Arial"/>
              </a:rPr>
              <a:t>You can prompt the discussion by asking the group the following questions: </a:t>
            </a:r>
          </a:p>
          <a:p>
            <a:pPr marL="457200" lvl="0" indent="-342900" algn="l" rtl="0">
              <a:lnSpc>
                <a:spcPct val="115000"/>
              </a:lnSpc>
              <a:spcBef>
                <a:spcPts val="1200"/>
              </a:spcBef>
              <a:spcAft>
                <a:spcPts val="0"/>
              </a:spcAft>
              <a:buClr>
                <a:schemeClr val="dk1"/>
              </a:buClr>
              <a:buSzPts val="1800"/>
              <a:buFont typeface="Arial"/>
              <a:buChar char="●"/>
            </a:pPr>
            <a:r>
              <a:rPr lang="en-IN" sz="1200">
                <a:latin typeface="Arial"/>
                <a:ea typeface="Arial"/>
                <a:cs typeface="Arial"/>
                <a:sym typeface="Arial"/>
              </a:rPr>
              <a:t>What capacity gaps might exist among staff and enumerators, implementing partners, OPDs or community representatives? </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What basic skills are needed to conduct a disability-inclusive FSN needs assessment (ex. inclusive communication, rights-based understanding)?</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How can persons with disabilities contribute as advisors, enumerators, validators of findings?</a:t>
            </a:r>
            <a:endParaRPr lang="en-IN" sz="1200" b="1">
              <a:solidFill>
                <a:srgbClr val="000000"/>
              </a:solidFill>
              <a:latin typeface="Arial"/>
              <a:ea typeface="Arial"/>
              <a:cs typeface="Arial"/>
              <a:sym typeface="Arial"/>
            </a:endParaRPr>
          </a:p>
          <a:p>
            <a:pPr marL="0" marR="0" lvl="0" indent="0" algn="l" rtl="0">
              <a:lnSpc>
                <a:spcPct val="100000"/>
              </a:lnSpc>
              <a:spcBef>
                <a:spcPts val="1200"/>
              </a:spcBef>
              <a:spcAft>
                <a:spcPts val="0"/>
              </a:spcAft>
              <a:buClr>
                <a:schemeClr val="dk1"/>
              </a:buClr>
              <a:buSzPts val="1200"/>
              <a:buFont typeface="Calibri"/>
              <a:buNone/>
            </a:pPr>
            <a:r>
              <a:rPr lang="en-IN" sz="1200" b="1">
                <a:solidFill>
                  <a:srgbClr val="000000"/>
                </a:solidFill>
                <a:latin typeface="Arial"/>
                <a:ea typeface="Arial"/>
                <a:cs typeface="Arial"/>
                <a:sym typeface="Arial"/>
              </a:rPr>
              <a:t>Below are some answers to the questions that can help prompt the groups: </a:t>
            </a:r>
          </a:p>
          <a:p>
            <a:pPr marL="0" marR="0" lvl="0" indent="0" algn="l" rtl="0">
              <a:lnSpc>
                <a:spcPct val="100000"/>
              </a:lnSpc>
              <a:spcBef>
                <a:spcPts val="0"/>
              </a:spcBef>
              <a:spcAft>
                <a:spcPts val="0"/>
              </a:spcAft>
              <a:buClr>
                <a:schemeClr val="dk1"/>
              </a:buClr>
              <a:buSzPts val="1200"/>
              <a:buFont typeface="Calibri"/>
              <a:buNone/>
            </a:pPr>
            <a:endParaRPr lang="en-IN" sz="1200" b="1">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r>
              <a:rPr lang="en-IN" sz="1200" b="1">
                <a:latin typeface="Arial"/>
                <a:ea typeface="Arial"/>
                <a:cs typeface="Arial"/>
                <a:sym typeface="Arial"/>
              </a:rPr>
              <a:t>What capacities need strengthening (staff, partners, OPDs) to conduct a disability-inclusive food security or nutrition needs assessments?</a:t>
            </a:r>
          </a:p>
          <a:p>
            <a:pPr marL="457200" lvl="0" indent="-342900" algn="l" rtl="0">
              <a:lnSpc>
                <a:spcPct val="115000"/>
              </a:lnSpc>
              <a:spcBef>
                <a:spcPts val="1200"/>
              </a:spcBef>
              <a:spcAft>
                <a:spcPts val="0"/>
              </a:spcAft>
              <a:buClr>
                <a:schemeClr val="dk1"/>
              </a:buClr>
              <a:buSzPts val="1800"/>
              <a:buFont typeface="Arial"/>
              <a:buChar char="●"/>
            </a:pPr>
            <a:r>
              <a:rPr lang="en-IN" sz="1200">
                <a:latin typeface="Arial"/>
                <a:ea typeface="Arial"/>
                <a:cs typeface="Arial"/>
                <a:sym typeface="Arial"/>
              </a:rPr>
              <a:t>Disability inclusion knowledge and awareness</a:t>
            </a:r>
          </a:p>
          <a:p>
            <a:pPr marL="457200" lvl="0" indent="-342900" algn="l" rtl="0">
              <a:lnSpc>
                <a:spcPct val="115000"/>
              </a:lnSpc>
              <a:spcBef>
                <a:spcPts val="0"/>
              </a:spcBef>
              <a:spcAft>
                <a:spcPts val="0"/>
              </a:spcAft>
              <a:buClr>
                <a:schemeClr val="dk1"/>
              </a:buClr>
              <a:buSzPts val="1800"/>
              <a:buFont typeface="Arial"/>
              <a:buChar char="●"/>
            </a:pPr>
            <a:r>
              <a:rPr lang="en-IN" sz="1200">
                <a:latin typeface="Arial"/>
                <a:ea typeface="Arial"/>
                <a:cs typeface="Arial"/>
                <a:sym typeface="Arial"/>
              </a:rPr>
              <a:t>OPDs with limited experience engaging in humanitarian needs assessments</a:t>
            </a:r>
          </a:p>
          <a:p>
            <a:pPr marL="457200" lvl="0" indent="-342900" algn="l" rtl="0">
              <a:lnSpc>
                <a:spcPct val="115000"/>
              </a:lnSpc>
              <a:spcBef>
                <a:spcPts val="0"/>
              </a:spcBef>
              <a:spcAft>
                <a:spcPts val="0"/>
              </a:spcAft>
              <a:buClr>
                <a:schemeClr val="dk1"/>
              </a:buClr>
              <a:buSzPts val="1800"/>
              <a:buFont typeface="Arial"/>
              <a:buChar char="●"/>
            </a:pPr>
            <a:r>
              <a:rPr lang="en-IN" sz="1200">
                <a:latin typeface="Arial"/>
                <a:ea typeface="Arial"/>
                <a:cs typeface="Arial"/>
                <a:sym typeface="Arial"/>
              </a:rPr>
              <a:t>Actors  may need to understand rights-based understanding of disability</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Inclusive communication skills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Awareness of barriers, accessibility and reasonable accommodation</a:t>
            </a:r>
          </a:p>
          <a:p>
            <a:pPr marL="0" lvl="0" indent="0" algn="l" rtl="0">
              <a:lnSpc>
                <a:spcPct val="100000"/>
              </a:lnSpc>
              <a:spcBef>
                <a:spcPts val="1200"/>
              </a:spcBef>
              <a:spcAft>
                <a:spcPts val="0"/>
              </a:spcAft>
              <a:buSzPts val="1400"/>
              <a:buNone/>
            </a:pPr>
            <a:endParaRPr lang="en-IN" sz="1200" b="1">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Roboto"/>
              <a:buNone/>
            </a:pPr>
            <a:r>
              <a:rPr lang="en-IN" sz="1200" b="1" i="0">
                <a:solidFill>
                  <a:srgbClr val="000000"/>
                </a:solidFill>
                <a:latin typeface="Arial"/>
                <a:ea typeface="Arial"/>
                <a:cs typeface="Arial"/>
                <a:sym typeface="Arial"/>
              </a:rPr>
              <a:t>How would you build capacity within th</a:t>
            </a:r>
            <a:r>
              <a:rPr lang="en-IN" sz="1200" b="1">
                <a:solidFill>
                  <a:srgbClr val="000000"/>
                </a:solidFill>
                <a:latin typeface="Arial"/>
                <a:ea typeface="Arial"/>
                <a:cs typeface="Arial"/>
                <a:sym typeface="Arial"/>
              </a:rPr>
              <a:t>e </a:t>
            </a:r>
            <a:r>
              <a:rPr lang="en-IN" sz="1200" b="1" i="0">
                <a:solidFill>
                  <a:srgbClr val="000000"/>
                </a:solidFill>
                <a:latin typeface="Arial"/>
                <a:ea typeface="Arial"/>
                <a:cs typeface="Arial"/>
                <a:sym typeface="Arial"/>
              </a:rPr>
              <a:t>data collection team?</a:t>
            </a:r>
            <a:endParaRPr lang="en-IN" sz="1200">
              <a:latin typeface="Arial"/>
              <a:ea typeface="Arial"/>
              <a:cs typeface="Arial"/>
              <a:sym typeface="Arial"/>
            </a:endParaRPr>
          </a:p>
          <a:p>
            <a:pPr marL="457200" lvl="0" indent="-342900" algn="just" rtl="0">
              <a:lnSpc>
                <a:spcPct val="107000"/>
              </a:lnSpc>
              <a:spcBef>
                <a:spcPts val="0"/>
              </a:spcBef>
              <a:spcAft>
                <a:spcPts val="0"/>
              </a:spcAft>
              <a:buClr>
                <a:srgbClr val="0D0D0D"/>
              </a:buClr>
              <a:buSzPts val="1800"/>
              <a:buFont typeface="Arial"/>
              <a:buChar char="●"/>
            </a:pPr>
            <a:r>
              <a:rPr lang="en-IN" sz="1200" i="0">
                <a:solidFill>
                  <a:srgbClr val="0D0D0D"/>
                </a:solidFill>
                <a:latin typeface="Arial"/>
                <a:ea typeface="Arial"/>
                <a:cs typeface="Arial"/>
                <a:sym typeface="Arial"/>
              </a:rPr>
              <a:t>Provide training on the rights of persons with disabilities, including the interactions between disability and age, gender, migration status, religion and sexuality</a:t>
            </a:r>
            <a:endParaRPr lang="en-IN" sz="1200">
              <a:solidFill>
                <a:srgbClr val="0D0D0D"/>
              </a:solidFill>
              <a:latin typeface="Arial"/>
              <a:ea typeface="Arial"/>
              <a:cs typeface="Arial"/>
              <a:sym typeface="Arial"/>
            </a:endParaRPr>
          </a:p>
          <a:p>
            <a:pPr marL="457200" lvl="0" indent="-342900" algn="just" rtl="0">
              <a:lnSpc>
                <a:spcPct val="107000"/>
              </a:lnSpc>
              <a:spcBef>
                <a:spcPts val="0"/>
              </a:spcBef>
              <a:spcAft>
                <a:spcPts val="0"/>
              </a:spcAft>
              <a:buClr>
                <a:srgbClr val="0D0D0D"/>
              </a:buClr>
              <a:buSzPts val="1800"/>
              <a:buFont typeface="Arial"/>
              <a:buChar char="●"/>
            </a:pPr>
            <a:r>
              <a:rPr lang="en-IN" sz="1200" i="0">
                <a:solidFill>
                  <a:srgbClr val="0D0D0D"/>
                </a:solidFill>
                <a:latin typeface="Arial"/>
                <a:ea typeface="Arial"/>
                <a:cs typeface="Arial"/>
                <a:sym typeface="Arial"/>
              </a:rPr>
              <a:t>Raise awareness on the risks and obstacles that persons with disabilities face and how to remove them in compliance with humanitarian principles</a:t>
            </a:r>
            <a:endParaRPr lang="en-IN" sz="1200">
              <a:solidFill>
                <a:srgbClr val="0D0D0D"/>
              </a:solidFill>
              <a:latin typeface="Arial"/>
              <a:ea typeface="Arial"/>
              <a:cs typeface="Arial"/>
              <a:sym typeface="Arial"/>
            </a:endParaRPr>
          </a:p>
          <a:p>
            <a:pPr marL="457200" lvl="0" indent="-342900" algn="just" rtl="0">
              <a:lnSpc>
                <a:spcPct val="107000"/>
              </a:lnSpc>
              <a:spcBef>
                <a:spcPts val="0"/>
              </a:spcBef>
              <a:spcAft>
                <a:spcPts val="0"/>
              </a:spcAft>
              <a:buClr>
                <a:srgbClr val="0D0D0D"/>
              </a:buClr>
              <a:buSzPts val="1800"/>
              <a:buFont typeface="Arial"/>
              <a:buChar char="●"/>
            </a:pPr>
            <a:r>
              <a:rPr lang="en-IN" sz="1200">
                <a:latin typeface="Arial"/>
                <a:ea typeface="Arial"/>
                <a:cs typeface="Arial"/>
                <a:sym typeface="Arial"/>
              </a:rPr>
              <a:t>Build the capacity of committees of persons with disabilities to work on FSN programming. Facilitate their meaningful participation in designing, implementing and monitoring services</a:t>
            </a:r>
          </a:p>
          <a:p>
            <a:pPr marL="457200" lvl="0" indent="-342900" algn="just" rtl="0">
              <a:lnSpc>
                <a:spcPct val="107000"/>
              </a:lnSpc>
              <a:spcBef>
                <a:spcPts val="0"/>
              </a:spcBef>
              <a:spcAft>
                <a:spcPts val="0"/>
              </a:spcAft>
              <a:buClr>
                <a:srgbClr val="0D0D0D"/>
              </a:buClr>
              <a:buSzPts val="1800"/>
              <a:buFont typeface="Arial"/>
              <a:buChar char="●"/>
            </a:pPr>
            <a:r>
              <a:rPr lang="en-IN" sz="1200">
                <a:latin typeface="Arial"/>
                <a:ea typeface="Arial"/>
                <a:cs typeface="Arial"/>
                <a:sym typeface="Arial"/>
              </a:rPr>
              <a:t>Engage persons with disabilities and their committees in the needs assessment activities (as well as in the other phases of the project cycle)</a:t>
            </a:r>
          </a:p>
          <a:p>
            <a:pPr marL="0" lvl="0" indent="0" algn="just" rtl="0">
              <a:lnSpc>
                <a:spcPct val="107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b="1">
                <a:latin typeface="Arial"/>
                <a:ea typeface="Arial"/>
                <a:cs typeface="Arial"/>
                <a:sym typeface="Arial"/>
              </a:rPr>
              <a:t>How can persons with disabilities contribute as knowledge holders?</a:t>
            </a:r>
            <a:endParaRPr lang="en-IN" sz="1200" b="1">
              <a:solidFill>
                <a:srgbClr val="000000"/>
              </a:solidFill>
              <a:latin typeface="Arial"/>
              <a:ea typeface="Arial"/>
              <a:cs typeface="Arial"/>
              <a:sym typeface="Arial"/>
            </a:endParaRPr>
          </a:p>
          <a:p>
            <a:pPr marL="457200" lvl="0" indent="-342900" algn="l" rtl="0">
              <a:lnSpc>
                <a:spcPct val="115000"/>
              </a:lnSpc>
              <a:spcBef>
                <a:spcPts val="1200"/>
              </a:spcBef>
              <a:spcAft>
                <a:spcPts val="0"/>
              </a:spcAft>
              <a:buClr>
                <a:srgbClr val="000000"/>
              </a:buClr>
              <a:buSzPts val="1800"/>
              <a:buFont typeface="Arial"/>
              <a:buChar char="●"/>
            </a:pPr>
            <a:r>
              <a:rPr lang="en-IN" sz="1200">
                <a:solidFill>
                  <a:srgbClr val="000000"/>
                </a:solidFill>
                <a:latin typeface="Arial"/>
                <a:ea typeface="Arial"/>
                <a:cs typeface="Arial"/>
                <a:sym typeface="Arial"/>
              </a:rPr>
              <a:t>Persons with disabilities can contribute as Advisors on barriers and priorities. They can be guides to access households or safe spaces and validators of assessment findings.</a:t>
            </a:r>
            <a:endParaRPr lang="en-IN" sz="1200" b="1">
              <a:solidFill>
                <a:srgbClr val="000000"/>
              </a:solidFill>
              <a:latin typeface="Arial"/>
              <a:ea typeface="Arial"/>
              <a:cs typeface="Arial"/>
              <a:sym typeface="Arial"/>
            </a:endParaRPr>
          </a:p>
          <a:p>
            <a:pPr marL="0" lvl="0" indent="0" algn="l" rtl="0">
              <a:lnSpc>
                <a:spcPct val="100000"/>
              </a:lnSpc>
              <a:spcBef>
                <a:spcPts val="1200"/>
              </a:spcBef>
              <a:spcAft>
                <a:spcPts val="0"/>
              </a:spcAft>
              <a:buClr>
                <a:schemeClr val="dk1"/>
              </a:buClr>
              <a:buSzPts val="1100"/>
              <a:buFont typeface="Arial"/>
              <a:buNone/>
            </a:pPr>
            <a:r>
              <a:rPr lang="en-IN" sz="1200">
                <a:latin typeface="Arial"/>
                <a:ea typeface="Arial"/>
                <a:cs typeface="Arial"/>
                <a:sym typeface="Arial"/>
              </a:rPr>
              <a:t>Reiterate to the group that it is important that the data collection teams have been trained and sensitised on disability-inclusion and the rights of person with disabilities and making sure that, whenever possible, there are persons with disabilities amongst the team. Moreover, all the data collection team members must be trained on the specific tools for disability-inclusive needs assessment. </a:t>
            </a:r>
            <a:endParaRPr lang="en-IN" sz="1200" b="1">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IN" sz="1200" b="1">
                <a:latin typeface="Arial"/>
                <a:ea typeface="Arial"/>
                <a:cs typeface="Arial"/>
                <a:sym typeface="Arial"/>
              </a:rPr>
              <a:t>Note:</a:t>
            </a:r>
          </a:p>
          <a:p>
            <a:pPr marL="0" lvl="0" indent="0" algn="l" rtl="0">
              <a:lnSpc>
                <a:spcPct val="100000"/>
              </a:lnSpc>
              <a:spcBef>
                <a:spcPts val="0"/>
              </a:spcBef>
              <a:spcAft>
                <a:spcPts val="0"/>
              </a:spcAft>
              <a:buClr>
                <a:schemeClr val="dk1"/>
              </a:buClr>
              <a:buSzPts val="1400"/>
              <a:buFont typeface="Arial"/>
              <a:buNone/>
            </a:pPr>
            <a:r>
              <a:rPr lang="en-IN" sz="1200">
                <a:latin typeface="Arial"/>
                <a:ea typeface="Arial"/>
                <a:cs typeface="Arial"/>
                <a:sym typeface="Arial"/>
              </a:rPr>
              <a:t>For face to face training, tell the groups to document answers in their workbooks. </a:t>
            </a:r>
          </a:p>
          <a:p>
            <a:pPr marL="0" lvl="0" indent="0" algn="l" rtl="0">
              <a:lnSpc>
                <a:spcPct val="100000"/>
              </a:lnSpc>
              <a:spcBef>
                <a:spcPts val="0"/>
              </a:spcBef>
              <a:spcAft>
                <a:spcPts val="0"/>
              </a:spcAft>
              <a:buClr>
                <a:schemeClr val="dk1"/>
              </a:buClr>
              <a:buSzPts val="14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IN" sz="1200">
                <a:latin typeface="Arial"/>
                <a:ea typeface="Arial"/>
                <a:cs typeface="Arial"/>
                <a:sym typeface="Arial"/>
              </a:rPr>
              <a:t>For online training, tell them to do the same (soft copy workbook), a spokesperson to share their screen to indicate responses. </a:t>
            </a:r>
            <a:endParaRPr lang="en-IN" sz="1200" b="1">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200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800" b="1">
                <a:latin typeface="Arial"/>
                <a:ea typeface="Arial"/>
                <a:cs typeface="Arial"/>
                <a:sym typeface="Arial"/>
              </a:rPr>
              <a:t>Facilitator Notes: </a:t>
            </a:r>
            <a:r>
              <a:rPr lang="en-IN" sz="1800">
                <a:latin typeface="Arial"/>
                <a:ea typeface="Arial"/>
                <a:cs typeface="Arial"/>
                <a:sym typeface="Arial"/>
              </a:rPr>
              <a:t> </a:t>
            </a:r>
          </a:p>
          <a:p>
            <a:pPr marL="0" marR="0" lvl="0" indent="0" algn="l" rtl="0">
              <a:lnSpc>
                <a:spcPct val="100000"/>
              </a:lnSpc>
              <a:spcBef>
                <a:spcPts val="0"/>
              </a:spcBef>
              <a:spcAft>
                <a:spcPts val="0"/>
              </a:spcAft>
              <a:buClr>
                <a:schemeClr val="dk1"/>
              </a:buClr>
              <a:buSzPts val="1200"/>
              <a:buFont typeface="Calibri"/>
              <a:buNone/>
            </a:pPr>
            <a:endParaRPr lang="en-IN" sz="18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r>
              <a:rPr lang="en-IN" sz="1800">
                <a:latin typeface="Arial"/>
                <a:ea typeface="Arial"/>
                <a:cs typeface="Arial"/>
                <a:sym typeface="Arial"/>
              </a:rPr>
              <a:t>Group 3: 30 Minutes to discuss, 5 minutes to report. </a:t>
            </a:r>
          </a:p>
          <a:p>
            <a:pPr marL="0" lvl="0" indent="0" algn="l" rtl="0">
              <a:lnSpc>
                <a:spcPct val="100000"/>
              </a:lnSpc>
              <a:spcBef>
                <a:spcPts val="0"/>
              </a:spcBef>
              <a:spcAft>
                <a:spcPts val="0"/>
              </a:spcAft>
              <a:buClr>
                <a:schemeClr val="dk1"/>
              </a:buClr>
              <a:buSzPts val="1200"/>
              <a:buFont typeface="Arial"/>
              <a:buNone/>
            </a:pPr>
            <a:endParaRPr lang="en-IN" sz="18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r>
              <a:rPr lang="en-IN" sz="1800">
                <a:latin typeface="Arial"/>
                <a:ea typeface="Arial"/>
                <a:cs typeface="Arial"/>
                <a:sym typeface="Arial"/>
              </a:rPr>
              <a:t>While participants are expected to develop their own responses, facilitators should actively guide the discussion using the prompts provided and ensure that the key points outlined below are reflected in group outputs. Encourage participants to elaborate on their answers and move beyond theoretical concepts by drawing on </a:t>
            </a:r>
            <a:r>
              <a:rPr lang="en-IN" sz="1800" b="1" u="sng">
                <a:latin typeface="Arial"/>
                <a:ea typeface="Arial"/>
                <a:cs typeface="Arial"/>
                <a:sym typeface="Arial"/>
              </a:rPr>
              <a:t>practical examples from their own field experience</a:t>
            </a:r>
            <a:r>
              <a:rPr lang="en-IN" sz="1800">
                <a:latin typeface="Arial"/>
                <a:ea typeface="Arial"/>
                <a:cs typeface="Arial"/>
                <a:sym typeface="Arial"/>
              </a:rPr>
              <a:t>, taking into account the realities, constraints, and operational challenges of humanitarian settings.</a:t>
            </a:r>
          </a:p>
          <a:p>
            <a:pPr marL="0" lvl="0" indent="0" algn="l" rtl="0">
              <a:lnSpc>
                <a:spcPct val="100000"/>
              </a:lnSpc>
              <a:spcBef>
                <a:spcPts val="0"/>
              </a:spcBef>
              <a:spcAft>
                <a:spcPts val="0"/>
              </a:spcAft>
              <a:buClr>
                <a:schemeClr val="dk1"/>
              </a:buClr>
              <a:buSzPts val="1200"/>
              <a:buFont typeface="Arial"/>
              <a:buNone/>
            </a:pPr>
            <a:endParaRPr lang="en-IN" sz="18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r>
              <a:rPr lang="en-IN" sz="1800">
                <a:latin typeface="Arial"/>
                <a:ea typeface="Arial"/>
                <a:cs typeface="Arial"/>
                <a:sym typeface="Arial"/>
              </a:rPr>
              <a:t>This group’s tasks is about the 4th must-do action on collecting and disaggregating data. </a:t>
            </a:r>
          </a:p>
          <a:p>
            <a:pPr marL="0" marR="0" lvl="0" indent="0" algn="l" rtl="0">
              <a:lnSpc>
                <a:spcPct val="100000"/>
              </a:lnSpc>
              <a:spcBef>
                <a:spcPts val="0"/>
              </a:spcBef>
              <a:spcAft>
                <a:spcPts val="0"/>
              </a:spcAft>
              <a:buClr>
                <a:schemeClr val="dk1"/>
              </a:buClr>
              <a:buSzPts val="1200"/>
              <a:buFont typeface="Calibri"/>
              <a:buNone/>
            </a:pPr>
            <a:endParaRPr lang="en-IN" sz="1800">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Calibri"/>
              <a:buNone/>
            </a:pPr>
            <a:r>
              <a:rPr lang="en-IN" sz="1800" b="1">
                <a:solidFill>
                  <a:srgbClr val="000000"/>
                </a:solidFill>
                <a:latin typeface="Arial"/>
                <a:ea typeface="Arial"/>
                <a:cs typeface="Arial"/>
                <a:sym typeface="Arial"/>
              </a:rPr>
              <a:t>Which approaches and tools would you use to collect secondary and primary data on the persons with disabilities (number of persons, type and severity of disabilities) amongst the affected population?</a:t>
            </a:r>
          </a:p>
          <a:p>
            <a:pPr marL="0" marR="0" lvl="0" indent="0" algn="l" rtl="0">
              <a:lnSpc>
                <a:spcPct val="100000"/>
              </a:lnSpc>
              <a:spcBef>
                <a:spcPts val="0"/>
              </a:spcBef>
              <a:spcAft>
                <a:spcPts val="0"/>
              </a:spcAft>
              <a:buClr>
                <a:schemeClr val="dk1"/>
              </a:buClr>
              <a:buSzPts val="1200"/>
              <a:buFont typeface="Calibri"/>
              <a:buNone/>
            </a:pPr>
            <a:endParaRPr lang="en-IN" sz="1800" b="1">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Calibri"/>
              <a:buNone/>
            </a:pPr>
            <a:r>
              <a:rPr lang="en-IN" sz="1800" b="1">
                <a:solidFill>
                  <a:srgbClr val="000000"/>
                </a:solidFill>
                <a:latin typeface="Arial"/>
                <a:ea typeface="Arial"/>
                <a:cs typeface="Arial"/>
                <a:sym typeface="Arial"/>
              </a:rPr>
              <a:t>IASC guidelines “Data and information management”</a:t>
            </a:r>
            <a:endParaRPr lang="en-IN" sz="1800">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Calibri"/>
              <a:buNone/>
            </a:pPr>
            <a:r>
              <a:rPr lang="en-IN" sz="1800">
                <a:solidFill>
                  <a:srgbClr val="000000"/>
                </a:solidFill>
                <a:latin typeface="Arial"/>
                <a:ea typeface="Arial"/>
                <a:cs typeface="Arial"/>
                <a:sym typeface="Arial"/>
              </a:rPr>
              <a:t>Remind that the most widely tested tools used to generate comparable data about persons with disabilities are the Washington Group Question Sets. They should not be employed for </a:t>
            </a:r>
            <a:endParaRPr lang="en-IN" sz="1800">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Calibri"/>
              <a:buNone/>
            </a:pPr>
            <a:r>
              <a:rPr lang="en-IN" sz="1800">
                <a:solidFill>
                  <a:srgbClr val="000000"/>
                </a:solidFill>
                <a:latin typeface="Arial"/>
                <a:ea typeface="Arial"/>
                <a:cs typeface="Arial"/>
                <a:sym typeface="Arial"/>
              </a:rPr>
              <a:t>individual assessments or targeting in the absence of complementary data on needs and risk factors, including barriers.</a:t>
            </a:r>
          </a:p>
          <a:p>
            <a:pPr marL="0" marR="0" lvl="0" indent="0" algn="l" rtl="0">
              <a:lnSpc>
                <a:spcPct val="100000"/>
              </a:lnSpc>
              <a:spcBef>
                <a:spcPts val="0"/>
              </a:spcBef>
              <a:spcAft>
                <a:spcPts val="0"/>
              </a:spcAft>
              <a:buClr>
                <a:schemeClr val="dk1"/>
              </a:buClr>
              <a:buSzPts val="1200"/>
              <a:buFont typeface="Calibri"/>
              <a:buNone/>
            </a:pPr>
            <a:endParaRPr lang="en-IN" sz="180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Calibri"/>
              <a:buNone/>
            </a:pPr>
            <a:r>
              <a:rPr lang="en-IN" sz="1800" b="1">
                <a:solidFill>
                  <a:srgbClr val="000000"/>
                </a:solidFill>
                <a:latin typeface="Arial"/>
                <a:ea typeface="Arial"/>
                <a:cs typeface="Arial"/>
                <a:sym typeface="Arial"/>
              </a:rPr>
              <a:t>Needs assessment and analysis</a:t>
            </a:r>
            <a:endParaRPr lang="en-IN" sz="1800">
              <a:latin typeface="Arial"/>
              <a:ea typeface="Arial"/>
              <a:cs typeface="Arial"/>
              <a:sym typeface="Arial"/>
            </a:endParaRPr>
          </a:p>
          <a:p>
            <a:pPr marL="457200" marR="0" lvl="0" indent="-342900" algn="l" rtl="0">
              <a:lnSpc>
                <a:spcPct val="100000"/>
              </a:lnSpc>
              <a:spcBef>
                <a:spcPts val="0"/>
              </a:spcBef>
              <a:spcAft>
                <a:spcPts val="0"/>
              </a:spcAft>
              <a:buClr>
                <a:srgbClr val="000000"/>
              </a:buClr>
              <a:buSzPts val="1800"/>
              <a:buFont typeface="Arial"/>
              <a:buChar char="●"/>
            </a:pPr>
            <a:r>
              <a:rPr lang="en-IN" sz="1800">
                <a:solidFill>
                  <a:srgbClr val="000000"/>
                </a:solidFill>
                <a:latin typeface="Arial"/>
                <a:ea typeface="Arial"/>
                <a:cs typeface="Arial"/>
                <a:sym typeface="Arial"/>
              </a:rPr>
              <a:t>Significant data gaps remain and data on persons with disabilities are not consistently robust or comparable.</a:t>
            </a:r>
          </a:p>
          <a:p>
            <a:pPr marL="457200" marR="0" lvl="0" indent="-342900" algn="l" rtl="0">
              <a:lnSpc>
                <a:spcPct val="100000"/>
              </a:lnSpc>
              <a:spcBef>
                <a:spcPts val="0"/>
              </a:spcBef>
              <a:spcAft>
                <a:spcPts val="0"/>
              </a:spcAft>
              <a:buClr>
                <a:srgbClr val="000000"/>
              </a:buClr>
              <a:buSzPts val="1800"/>
              <a:buFont typeface="Arial"/>
              <a:buChar char="●"/>
            </a:pPr>
            <a:r>
              <a:rPr lang="en-IN" sz="1800">
                <a:solidFill>
                  <a:srgbClr val="000000"/>
                </a:solidFill>
                <a:latin typeface="Arial"/>
                <a:ea typeface="Arial"/>
                <a:cs typeface="Arial"/>
                <a:sym typeface="Arial"/>
              </a:rPr>
              <a:t>Available secondary data may be unreliable for a variety of reasons, including different understandings of disability, underreporting due to stigma, different standards for classifying or measuring disability, sampling limitations, inconsistencies in the questions asked, or simply because the sources are out of date. </a:t>
            </a:r>
            <a:endParaRPr lang="en-IN" sz="1800">
              <a:latin typeface="Arial"/>
              <a:ea typeface="Arial"/>
              <a:cs typeface="Arial"/>
              <a:sym typeface="Arial"/>
            </a:endParaRPr>
          </a:p>
          <a:p>
            <a:pPr marL="457200" marR="0" lvl="0" indent="-342900" algn="l" rtl="0">
              <a:lnSpc>
                <a:spcPct val="100000"/>
              </a:lnSpc>
              <a:spcBef>
                <a:spcPts val="0"/>
              </a:spcBef>
              <a:spcAft>
                <a:spcPts val="0"/>
              </a:spcAft>
              <a:buClr>
                <a:srgbClr val="000000"/>
              </a:buClr>
              <a:buSzPts val="1800"/>
              <a:buFont typeface="Arial"/>
              <a:buChar char="●"/>
            </a:pPr>
            <a:r>
              <a:rPr lang="en-IN" sz="1800">
                <a:solidFill>
                  <a:srgbClr val="000000"/>
                </a:solidFill>
                <a:latin typeface="Arial"/>
                <a:ea typeface="Arial"/>
                <a:cs typeface="Arial"/>
                <a:sym typeface="Arial"/>
              </a:rPr>
              <a:t>Multi-Sector Needs Assessments (MSNA) should examine the impact of a situation on persons with disabilities and their families. When household surveys are used as a source of data in the MSNA, disability data should be collected that will enable disaggregation of all data by disability.</a:t>
            </a:r>
            <a:endParaRPr lang="en-IN" sz="1800">
              <a:latin typeface="Arial"/>
              <a:ea typeface="Arial"/>
              <a:cs typeface="Arial"/>
              <a:sym typeface="Arial"/>
            </a:endParaRPr>
          </a:p>
          <a:p>
            <a:pPr marL="457200" marR="0" lvl="0" indent="-342900" algn="l" rtl="0">
              <a:lnSpc>
                <a:spcPct val="100000"/>
              </a:lnSpc>
              <a:spcBef>
                <a:spcPts val="0"/>
              </a:spcBef>
              <a:spcAft>
                <a:spcPts val="0"/>
              </a:spcAft>
              <a:buClr>
                <a:srgbClr val="000000"/>
              </a:buClr>
              <a:buSzPts val="1800"/>
              <a:buFont typeface="Arial"/>
              <a:buChar char="●"/>
            </a:pPr>
            <a:r>
              <a:rPr lang="en-IN" sz="1800">
                <a:solidFill>
                  <a:srgbClr val="000000"/>
                </a:solidFill>
                <a:latin typeface="Arial"/>
                <a:ea typeface="Arial"/>
                <a:cs typeface="Arial"/>
                <a:sym typeface="Arial"/>
              </a:rPr>
              <a:t>When robust quantitative data do not exist, it is recommended to assume that 15% of an affected population has a disability. The 15% estimate informs planning as well as efforts to monitor access to assistance.</a:t>
            </a:r>
            <a:endParaRPr lang="en-IN" sz="1800">
              <a:latin typeface="Arial"/>
              <a:ea typeface="Arial"/>
              <a:cs typeface="Arial"/>
              <a:sym typeface="Arial"/>
            </a:endParaRPr>
          </a:p>
          <a:p>
            <a:pPr marL="457200" marR="0" lvl="0" indent="-342900" algn="l" rtl="0">
              <a:lnSpc>
                <a:spcPct val="100000"/>
              </a:lnSpc>
              <a:spcBef>
                <a:spcPts val="0"/>
              </a:spcBef>
              <a:spcAft>
                <a:spcPts val="0"/>
              </a:spcAft>
              <a:buClr>
                <a:srgbClr val="000000"/>
              </a:buClr>
              <a:buSzPts val="1800"/>
              <a:buFont typeface="Arial"/>
              <a:buChar char="●"/>
            </a:pPr>
            <a:r>
              <a:rPr lang="en-IN" sz="1800">
                <a:solidFill>
                  <a:srgbClr val="000000"/>
                </a:solidFill>
                <a:latin typeface="Arial"/>
                <a:ea typeface="Arial"/>
                <a:cs typeface="Arial"/>
                <a:sym typeface="Arial"/>
              </a:rPr>
              <a:t>For a needs assessment to be inclusive, persons with disabilities must be key informants and must participate in focus group discussions.</a:t>
            </a:r>
            <a:endParaRPr lang="en-IN" sz="1800">
              <a:latin typeface="Arial"/>
              <a:ea typeface="Arial"/>
              <a:cs typeface="Arial"/>
              <a:sym typeface="Arial"/>
            </a:endParaRPr>
          </a:p>
          <a:p>
            <a:pPr marL="457200" marR="0" lvl="0" indent="-342900" algn="l" rtl="0">
              <a:lnSpc>
                <a:spcPct val="100000"/>
              </a:lnSpc>
              <a:spcBef>
                <a:spcPts val="0"/>
              </a:spcBef>
              <a:spcAft>
                <a:spcPts val="0"/>
              </a:spcAft>
              <a:buClr>
                <a:srgbClr val="000000"/>
              </a:buClr>
              <a:buSzPts val="1800"/>
              <a:buFont typeface="Arial"/>
              <a:buChar char="●"/>
            </a:pPr>
            <a:r>
              <a:rPr lang="en-IN" sz="1800">
                <a:solidFill>
                  <a:srgbClr val="000000"/>
                </a:solidFill>
                <a:latin typeface="Arial"/>
                <a:ea typeface="Arial"/>
                <a:cs typeface="Arial"/>
                <a:sym typeface="Arial"/>
              </a:rPr>
              <a:t>All needs assessment materials, approaches and tools must be inclusive and accessible.</a:t>
            </a:r>
          </a:p>
          <a:p>
            <a:pPr marL="0" marR="0" lvl="0" indent="0" algn="l" rtl="0">
              <a:lnSpc>
                <a:spcPct val="100000"/>
              </a:lnSpc>
              <a:spcBef>
                <a:spcPts val="0"/>
              </a:spcBef>
              <a:spcAft>
                <a:spcPts val="0"/>
              </a:spcAft>
              <a:buClr>
                <a:srgbClr val="000000"/>
              </a:buClr>
              <a:buSzPts val="1200"/>
              <a:buFont typeface="Calibri"/>
              <a:buNone/>
            </a:pPr>
            <a:r>
              <a:rPr lang="en-IN" sz="1800">
                <a:solidFill>
                  <a:srgbClr val="000000"/>
                </a:solidFill>
                <a:latin typeface="Arial"/>
                <a:ea typeface="Arial"/>
                <a:cs typeface="Arial"/>
                <a:sym typeface="Arial"/>
              </a:rPr>
              <a:t> </a:t>
            </a:r>
            <a:endParaRPr lang="en-IN" sz="1800">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Calibri"/>
              <a:buNone/>
            </a:pPr>
            <a:r>
              <a:rPr lang="en-IN" sz="1800" b="1">
                <a:solidFill>
                  <a:srgbClr val="000000"/>
                </a:solidFill>
                <a:latin typeface="Arial"/>
                <a:ea typeface="Arial"/>
                <a:cs typeface="Arial"/>
                <a:sym typeface="Arial"/>
              </a:rPr>
              <a:t>Key Steps to Collecting and Using quantitative and qualitative data on persons with disabilities: </a:t>
            </a:r>
          </a:p>
          <a:p>
            <a:pPr marL="0" marR="0" lvl="0" indent="0" algn="l" rtl="0">
              <a:lnSpc>
                <a:spcPct val="100000"/>
              </a:lnSpc>
              <a:spcBef>
                <a:spcPts val="0"/>
              </a:spcBef>
              <a:spcAft>
                <a:spcPts val="0"/>
              </a:spcAft>
              <a:buClr>
                <a:srgbClr val="000000"/>
              </a:buClr>
              <a:buSzPts val="1200"/>
              <a:buFont typeface="Calibri"/>
              <a:buNone/>
            </a:pPr>
            <a:r>
              <a:rPr lang="en-IN" sz="1800">
                <a:solidFill>
                  <a:srgbClr val="000000"/>
                </a:solidFill>
                <a:latin typeface="Arial"/>
                <a:ea typeface="Arial"/>
                <a:cs typeface="Arial"/>
                <a:sym typeface="Arial"/>
              </a:rPr>
              <a:t>Data on persons with disabilities need to be collected at each phase of the humanitarian programme cycle. </a:t>
            </a:r>
            <a:endParaRPr lang="en-IN" sz="18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lang="en-IN" sz="180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Calibri"/>
              <a:buNone/>
            </a:pPr>
            <a:r>
              <a:rPr lang="en-IN" sz="1800">
                <a:solidFill>
                  <a:srgbClr val="000000"/>
                </a:solidFill>
                <a:latin typeface="Arial"/>
                <a:ea typeface="Arial"/>
                <a:cs typeface="Arial"/>
                <a:sym typeface="Arial"/>
              </a:rPr>
              <a:t>1. Identify information needs</a:t>
            </a:r>
          </a:p>
          <a:p>
            <a:pPr marL="914400" marR="0" lvl="0" indent="-342900" algn="l" rtl="0">
              <a:lnSpc>
                <a:spcPct val="100000"/>
              </a:lnSpc>
              <a:spcBef>
                <a:spcPts val="0"/>
              </a:spcBef>
              <a:spcAft>
                <a:spcPts val="0"/>
              </a:spcAft>
              <a:buClr>
                <a:srgbClr val="000000"/>
              </a:buClr>
              <a:buSzPts val="1800"/>
              <a:buFont typeface="Arial"/>
              <a:buChar char="●"/>
            </a:pPr>
            <a:r>
              <a:rPr lang="en-IN" sz="1800">
                <a:solidFill>
                  <a:srgbClr val="000000"/>
                </a:solidFill>
                <a:latin typeface="Arial"/>
                <a:ea typeface="Arial"/>
                <a:cs typeface="Arial"/>
                <a:sym typeface="Arial"/>
              </a:rPr>
              <a:t>What questions need to be answered or what are the decisions that need to be made? Consider why data is being collected on persons with disabilities. The purpose of data collection should determine what types of data are collected. </a:t>
            </a:r>
            <a:endParaRPr lang="en-IN" sz="1800">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Calibri"/>
              <a:buNone/>
            </a:pPr>
            <a:r>
              <a:rPr lang="en-IN" sz="1800">
                <a:solidFill>
                  <a:srgbClr val="000000"/>
                </a:solidFill>
                <a:latin typeface="Arial"/>
                <a:ea typeface="Arial"/>
                <a:cs typeface="Arial"/>
                <a:sym typeface="Arial"/>
              </a:rPr>
              <a:t>2. Identify sources of secondary data on persons with disabilities  </a:t>
            </a:r>
            <a:endParaRPr lang="en-IN" sz="1800">
              <a:latin typeface="Arial"/>
              <a:ea typeface="Arial"/>
              <a:cs typeface="Arial"/>
              <a:sym typeface="Arial"/>
            </a:endParaRPr>
          </a:p>
          <a:p>
            <a:pPr marL="914400" marR="0" lvl="0" indent="-342900" algn="l" rtl="0">
              <a:lnSpc>
                <a:spcPct val="100000"/>
              </a:lnSpc>
              <a:spcBef>
                <a:spcPts val="0"/>
              </a:spcBef>
              <a:spcAft>
                <a:spcPts val="0"/>
              </a:spcAft>
              <a:buClr>
                <a:srgbClr val="000000"/>
              </a:buClr>
              <a:buSzPts val="1800"/>
              <a:buFont typeface="Arial"/>
              <a:buChar char="●"/>
            </a:pPr>
            <a:r>
              <a:rPr lang="en-IN" sz="1800">
                <a:solidFill>
                  <a:srgbClr val="000000"/>
                </a:solidFill>
                <a:latin typeface="Arial"/>
                <a:ea typeface="Arial"/>
                <a:cs typeface="Arial"/>
                <a:sym typeface="Arial"/>
              </a:rPr>
              <a:t>What information is needed to answer the key questions? Always start with information that is already available  </a:t>
            </a:r>
            <a:endParaRPr lang="en-IN" sz="1800">
              <a:latin typeface="Arial"/>
              <a:ea typeface="Arial"/>
              <a:cs typeface="Arial"/>
              <a:sym typeface="Arial"/>
            </a:endParaRPr>
          </a:p>
          <a:p>
            <a:pPr marL="914400" marR="0" lvl="0" indent="-342900" algn="l" rtl="0">
              <a:lnSpc>
                <a:spcPct val="100000"/>
              </a:lnSpc>
              <a:spcBef>
                <a:spcPts val="0"/>
              </a:spcBef>
              <a:spcAft>
                <a:spcPts val="0"/>
              </a:spcAft>
              <a:buClr>
                <a:srgbClr val="000000"/>
              </a:buClr>
              <a:buSzPts val="1800"/>
              <a:buFont typeface="Arial"/>
              <a:buChar char="●"/>
            </a:pPr>
            <a:r>
              <a:rPr lang="en-IN" sz="1800">
                <a:solidFill>
                  <a:srgbClr val="000000"/>
                </a:solidFill>
                <a:latin typeface="Arial"/>
                <a:ea typeface="Arial"/>
                <a:cs typeface="Arial"/>
                <a:sym typeface="Arial"/>
              </a:rPr>
              <a:t>Make use of official data sources, such as government databases, international monitoring mechanisms and information compiled by humanitarian actors, development projects and OPDs. However, it is important to recognize that these figures may significantly underestimate the number of persons with disabilities and may not accurately describe their needs, views and priorities.</a:t>
            </a:r>
          </a:p>
          <a:p>
            <a:pPr marL="914400" marR="0" lvl="0" indent="-342900" algn="l" rtl="0">
              <a:lnSpc>
                <a:spcPct val="100000"/>
              </a:lnSpc>
              <a:spcBef>
                <a:spcPts val="0"/>
              </a:spcBef>
              <a:spcAft>
                <a:spcPts val="0"/>
              </a:spcAft>
              <a:buClr>
                <a:srgbClr val="000000"/>
              </a:buClr>
              <a:buSzPts val="1800"/>
              <a:buFont typeface="Arial"/>
              <a:buChar char="●"/>
            </a:pPr>
            <a:r>
              <a:rPr lang="en-IN" sz="1800">
                <a:solidFill>
                  <a:srgbClr val="000000"/>
                </a:solidFill>
                <a:latin typeface="Arial"/>
                <a:ea typeface="Arial"/>
                <a:cs typeface="Arial"/>
                <a:sym typeface="Arial"/>
              </a:rPr>
              <a:t>The situation may also have changed since the secondary information was collected. </a:t>
            </a:r>
          </a:p>
          <a:p>
            <a:pPr marL="914400" marR="0" lvl="0" indent="0" algn="l" rtl="0">
              <a:lnSpc>
                <a:spcPct val="100000"/>
              </a:lnSpc>
              <a:spcBef>
                <a:spcPts val="0"/>
              </a:spcBef>
              <a:spcAft>
                <a:spcPts val="0"/>
              </a:spcAft>
              <a:buSzPts val="1400"/>
              <a:buNone/>
            </a:pPr>
            <a:endParaRPr lang="en-IN" sz="180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Calibri"/>
              <a:buNone/>
            </a:pPr>
            <a:r>
              <a:rPr lang="en-IN" sz="1800">
                <a:solidFill>
                  <a:srgbClr val="000000"/>
                </a:solidFill>
                <a:latin typeface="Arial"/>
                <a:ea typeface="Arial"/>
                <a:cs typeface="Arial"/>
                <a:sym typeface="Arial"/>
              </a:rPr>
              <a:t>3. Fill critical information gaps</a:t>
            </a:r>
            <a:endParaRPr lang="en-IN" sz="1800">
              <a:latin typeface="Arial"/>
              <a:ea typeface="Arial"/>
              <a:cs typeface="Arial"/>
              <a:sym typeface="Arial"/>
            </a:endParaRPr>
          </a:p>
          <a:p>
            <a:pPr marL="914400" marR="0" lvl="0" indent="-342900" algn="l" rtl="0">
              <a:lnSpc>
                <a:spcPct val="100000"/>
              </a:lnSpc>
              <a:spcBef>
                <a:spcPts val="0"/>
              </a:spcBef>
              <a:spcAft>
                <a:spcPts val="0"/>
              </a:spcAft>
              <a:buClr>
                <a:srgbClr val="000000"/>
              </a:buClr>
              <a:buSzPts val="1800"/>
              <a:buFont typeface="Arial"/>
              <a:buChar char="●"/>
            </a:pPr>
            <a:r>
              <a:rPr lang="en-IN" sz="1800">
                <a:solidFill>
                  <a:srgbClr val="000000"/>
                </a:solidFill>
                <a:latin typeface="Arial"/>
                <a:ea typeface="Arial"/>
                <a:cs typeface="Arial"/>
                <a:sym typeface="Arial"/>
              </a:rPr>
              <a:t>Include questions relevant to persons with disabilities in needs assessment tools (and monitoring and evaluation processes).</a:t>
            </a:r>
            <a:endParaRPr lang="en-IN" sz="1800">
              <a:latin typeface="Arial"/>
              <a:ea typeface="Arial"/>
              <a:cs typeface="Arial"/>
              <a:sym typeface="Arial"/>
            </a:endParaRPr>
          </a:p>
          <a:p>
            <a:pPr marL="914400" marR="0" lvl="0" indent="-342900" algn="l" rtl="0">
              <a:lnSpc>
                <a:spcPct val="100000"/>
              </a:lnSpc>
              <a:spcBef>
                <a:spcPts val="0"/>
              </a:spcBef>
              <a:spcAft>
                <a:spcPts val="0"/>
              </a:spcAft>
              <a:buClr>
                <a:srgbClr val="000000"/>
              </a:buClr>
              <a:buSzPts val="1800"/>
              <a:buFont typeface="Arial"/>
              <a:buChar char="●"/>
            </a:pPr>
            <a:r>
              <a:rPr lang="en-IN" sz="1800">
                <a:solidFill>
                  <a:srgbClr val="000000"/>
                </a:solidFill>
                <a:latin typeface="Arial"/>
                <a:ea typeface="Arial"/>
                <a:cs typeface="Arial"/>
                <a:sym typeface="Arial"/>
              </a:rPr>
              <a:t>Conduct separate data collection exercises that focus on persons with disabilities where it is relevant and feasible to do so. </a:t>
            </a:r>
            <a:endParaRPr lang="en-IN" sz="1800">
              <a:latin typeface="Arial"/>
              <a:ea typeface="Arial"/>
              <a:cs typeface="Arial"/>
              <a:sym typeface="Arial"/>
            </a:endParaRPr>
          </a:p>
          <a:p>
            <a:pPr marL="914400" marR="0" lvl="0" indent="-342900" algn="l" rtl="0">
              <a:lnSpc>
                <a:spcPct val="100000"/>
              </a:lnSpc>
              <a:spcBef>
                <a:spcPts val="0"/>
              </a:spcBef>
              <a:spcAft>
                <a:spcPts val="0"/>
              </a:spcAft>
              <a:buClr>
                <a:srgbClr val="000000"/>
              </a:buClr>
              <a:buSzPts val="1800"/>
              <a:buFont typeface="Arial"/>
              <a:buChar char="●"/>
            </a:pPr>
            <a:r>
              <a:rPr lang="en-IN" sz="1800">
                <a:solidFill>
                  <a:srgbClr val="000000"/>
                </a:solidFill>
                <a:latin typeface="Arial"/>
                <a:ea typeface="Arial"/>
                <a:cs typeface="Arial"/>
                <a:sym typeface="Arial"/>
              </a:rPr>
              <a:t>Additional data enables the response to understand problems in more detail. It is very important to involve OPDs in such work. </a:t>
            </a:r>
            <a:endParaRPr lang="en-IN" sz="1800">
              <a:latin typeface="Arial"/>
              <a:ea typeface="Arial"/>
              <a:cs typeface="Arial"/>
              <a:sym typeface="Arial"/>
            </a:endParaRPr>
          </a:p>
          <a:p>
            <a:pPr marL="914400" marR="0" lvl="0" indent="-342900" algn="l" rtl="0">
              <a:lnSpc>
                <a:spcPct val="100000"/>
              </a:lnSpc>
              <a:spcBef>
                <a:spcPts val="0"/>
              </a:spcBef>
              <a:spcAft>
                <a:spcPts val="0"/>
              </a:spcAft>
              <a:buClr>
                <a:srgbClr val="000000"/>
              </a:buClr>
              <a:buSzPts val="1800"/>
              <a:buFont typeface="Arial"/>
              <a:buChar char="●"/>
            </a:pPr>
            <a:r>
              <a:rPr lang="en-IN" sz="1800">
                <a:solidFill>
                  <a:srgbClr val="000000"/>
                </a:solidFill>
                <a:latin typeface="Arial"/>
                <a:ea typeface="Arial"/>
                <a:cs typeface="Arial"/>
                <a:sym typeface="Arial"/>
              </a:rPr>
              <a:t>Put in place appropriate protections when collecting, analysing, storing, sharing, using, destroying or archiving sensitive personal data. </a:t>
            </a:r>
          </a:p>
          <a:p>
            <a:pPr marL="914400" marR="0" lvl="0" indent="0" algn="l" rtl="0">
              <a:lnSpc>
                <a:spcPct val="100000"/>
              </a:lnSpc>
              <a:spcBef>
                <a:spcPts val="0"/>
              </a:spcBef>
              <a:spcAft>
                <a:spcPts val="0"/>
              </a:spcAft>
              <a:buSzPts val="1400"/>
              <a:buNone/>
            </a:pPr>
            <a:endParaRPr lang="en-IN" sz="1800">
              <a:solidFill>
                <a:srgbClr val="000000"/>
              </a:solidFill>
              <a:latin typeface="Arial"/>
              <a:ea typeface="Arial"/>
              <a:cs typeface="Arial"/>
              <a:sym typeface="Arial"/>
            </a:endParaRPr>
          </a:p>
          <a:p>
            <a:pPr marL="0" lvl="0" indent="0" algn="l" rtl="0">
              <a:lnSpc>
                <a:spcPct val="150000"/>
              </a:lnSpc>
              <a:spcBef>
                <a:spcPts val="0"/>
              </a:spcBef>
              <a:spcAft>
                <a:spcPts val="0"/>
              </a:spcAft>
              <a:buSzPts val="1400"/>
              <a:buNone/>
            </a:pPr>
            <a:r>
              <a:rPr lang="en-IN" sz="1800" b="1">
                <a:latin typeface="Arial"/>
                <a:ea typeface="Arial"/>
                <a:cs typeface="Arial"/>
                <a:sym typeface="Arial"/>
              </a:rPr>
              <a:t>What disability-inclusive data should be prioritised in needs assessments?</a:t>
            </a:r>
          </a:p>
          <a:p>
            <a:pPr marL="914400" lvl="0" indent="-342900" algn="l" rtl="0">
              <a:lnSpc>
                <a:spcPct val="115000"/>
              </a:lnSpc>
              <a:spcBef>
                <a:spcPts val="1200"/>
              </a:spcBef>
              <a:spcAft>
                <a:spcPts val="0"/>
              </a:spcAft>
              <a:buClr>
                <a:schemeClr val="dk1"/>
              </a:buClr>
              <a:buSzPts val="1800"/>
              <a:buChar char="●"/>
            </a:pPr>
            <a:r>
              <a:rPr lang="en-IN" sz="1800">
                <a:latin typeface="Arial"/>
                <a:ea typeface="Arial"/>
                <a:cs typeface="Arial"/>
                <a:sym typeface="Arial"/>
              </a:rPr>
              <a:t>Priority data in a rapid needs assessment should include:</a:t>
            </a:r>
            <a:br>
              <a:rPr lang="en-IN" sz="1800">
                <a:latin typeface="Arial"/>
                <a:ea typeface="Arial"/>
                <a:cs typeface="Arial"/>
                <a:sym typeface="Arial"/>
              </a:rPr>
            </a:br>
            <a:endParaRPr lang="en-IN" sz="1800">
              <a:latin typeface="Arial"/>
              <a:ea typeface="Arial"/>
              <a:cs typeface="Arial"/>
              <a:sym typeface="Arial"/>
            </a:endParaRPr>
          </a:p>
          <a:p>
            <a:pPr marL="1371600" lvl="1"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Identification of persons with disabilities</a:t>
            </a:r>
            <a:br>
              <a:rPr lang="en-IN" sz="1800">
                <a:latin typeface="Arial"/>
                <a:ea typeface="Arial"/>
                <a:cs typeface="Arial"/>
                <a:sym typeface="Arial"/>
              </a:rPr>
            </a:br>
            <a:endParaRPr lang="en-IN" sz="1800">
              <a:latin typeface="Arial"/>
              <a:ea typeface="Arial"/>
              <a:cs typeface="Arial"/>
              <a:sym typeface="Arial"/>
            </a:endParaRPr>
          </a:p>
          <a:p>
            <a:pPr marL="1371600" lvl="1"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Access to food, cash, markets, and nutrition services</a:t>
            </a:r>
            <a:br>
              <a:rPr lang="en-IN" sz="1800">
                <a:latin typeface="Arial"/>
                <a:ea typeface="Arial"/>
                <a:cs typeface="Arial"/>
                <a:sym typeface="Arial"/>
              </a:rPr>
            </a:br>
            <a:endParaRPr lang="en-IN" sz="1800">
              <a:latin typeface="Arial"/>
              <a:ea typeface="Arial"/>
              <a:cs typeface="Arial"/>
              <a:sym typeface="Arial"/>
            </a:endParaRPr>
          </a:p>
          <a:p>
            <a:pPr marL="1371600" lvl="1"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Barriers, risks, and enablers/coping strategies</a:t>
            </a:r>
            <a:br>
              <a:rPr lang="en-IN" sz="1800">
                <a:latin typeface="Arial"/>
                <a:ea typeface="Arial"/>
                <a:cs typeface="Arial"/>
                <a:sym typeface="Arial"/>
              </a:rPr>
            </a:br>
            <a:endParaRPr lang="en-IN" sz="1800">
              <a:latin typeface="Arial"/>
              <a:ea typeface="Arial"/>
              <a:cs typeface="Arial"/>
              <a:sym typeface="Arial"/>
            </a:endParaRPr>
          </a:p>
          <a:p>
            <a:pPr marL="914400" lvl="0"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Existing FSN tools can be </a:t>
            </a:r>
            <a:r>
              <a:rPr lang="en-IN" sz="1800" b="1">
                <a:latin typeface="Arial"/>
                <a:ea typeface="Arial"/>
                <a:cs typeface="Arial"/>
                <a:sym typeface="Arial"/>
              </a:rPr>
              <a:t>adapted</a:t>
            </a:r>
            <a:r>
              <a:rPr lang="en-IN" sz="1800">
                <a:latin typeface="Arial"/>
                <a:ea typeface="Arial"/>
                <a:cs typeface="Arial"/>
                <a:sym typeface="Arial"/>
              </a:rPr>
              <a:t>, for example by adding disability identification questions, including observation notes on barriers</a:t>
            </a:r>
          </a:p>
          <a:p>
            <a:pPr marL="914400" lvl="0"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Disaggregating key indicators by disability, age, and gender</a:t>
            </a:r>
          </a:p>
          <a:p>
            <a:pPr marL="914400" lvl="0"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Disaggregation helps reveal who is being left out, not just overall coverage.</a:t>
            </a:r>
          </a:p>
          <a:p>
            <a:pPr marL="914400" lvl="0"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Data should inform decisions, such as targeting, modality choice, and monitoring, not just reporting</a:t>
            </a:r>
          </a:p>
          <a:p>
            <a:pPr marL="0" marR="0" lvl="0" indent="0" algn="l" rtl="0">
              <a:lnSpc>
                <a:spcPct val="100000"/>
              </a:lnSpc>
              <a:spcBef>
                <a:spcPts val="1200"/>
              </a:spcBef>
              <a:spcAft>
                <a:spcPts val="0"/>
              </a:spcAft>
              <a:buClr>
                <a:schemeClr val="dk1"/>
              </a:buClr>
              <a:buSzPts val="1200"/>
              <a:buFont typeface="Calibri"/>
              <a:buNone/>
            </a:pPr>
            <a:endParaRPr lang="en-IN" sz="1800" b="1">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IN" sz="1800" b="1">
                <a:latin typeface="Arial"/>
                <a:ea typeface="Arial"/>
                <a:cs typeface="Arial"/>
                <a:sym typeface="Arial"/>
              </a:rPr>
              <a:t>Note:</a:t>
            </a:r>
          </a:p>
          <a:p>
            <a:pPr marL="0" lvl="0" indent="0" algn="l" rtl="0">
              <a:lnSpc>
                <a:spcPct val="100000"/>
              </a:lnSpc>
              <a:spcBef>
                <a:spcPts val="0"/>
              </a:spcBef>
              <a:spcAft>
                <a:spcPts val="0"/>
              </a:spcAft>
              <a:buClr>
                <a:schemeClr val="dk1"/>
              </a:buClr>
              <a:buSzPts val="1400"/>
              <a:buFont typeface="Arial"/>
              <a:buNone/>
            </a:pPr>
            <a:r>
              <a:rPr lang="en-IN" sz="1800">
                <a:latin typeface="Arial"/>
                <a:ea typeface="Arial"/>
                <a:cs typeface="Arial"/>
                <a:sym typeface="Arial"/>
              </a:rPr>
              <a:t>For face to face training, tell the groups to document answers in their workbooks. </a:t>
            </a:r>
          </a:p>
          <a:p>
            <a:pPr marL="0" lvl="0" indent="0" algn="l" rtl="0">
              <a:lnSpc>
                <a:spcPct val="100000"/>
              </a:lnSpc>
              <a:spcBef>
                <a:spcPts val="0"/>
              </a:spcBef>
              <a:spcAft>
                <a:spcPts val="0"/>
              </a:spcAft>
              <a:buClr>
                <a:schemeClr val="dk1"/>
              </a:buClr>
              <a:buSzPts val="1400"/>
              <a:buFont typeface="Arial"/>
              <a:buNone/>
            </a:pPr>
            <a:endParaRPr lang="en-IN" sz="1800">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IN" sz="1800">
                <a:latin typeface="Arial"/>
                <a:ea typeface="Arial"/>
                <a:cs typeface="Arial"/>
                <a:sym typeface="Arial"/>
              </a:rPr>
              <a:t>For online training, tell them to do the same (soft copy workbook), a spokesperson to share their screen to indicate responses. </a:t>
            </a: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05963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marR="0" lvl="0" indent="0" algn="l" rtl="0">
              <a:lnSpc>
                <a:spcPct val="100000"/>
              </a:lnSpc>
              <a:spcBef>
                <a:spcPts val="0"/>
              </a:spcBef>
              <a:spcAft>
                <a:spcPts val="0"/>
              </a:spcAft>
              <a:buClr>
                <a:schemeClr val="dk1"/>
              </a:buClr>
              <a:buSzPts val="1200"/>
              <a:buFont typeface="Calibri"/>
              <a:buNone/>
            </a:pPr>
            <a:endParaRPr lang="en-IN" sz="12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N" sz="1200">
                <a:latin typeface="Arial"/>
                <a:ea typeface="Arial"/>
                <a:cs typeface="Arial"/>
                <a:sym typeface="Arial"/>
              </a:rPr>
              <a:t>Group 5: 30 Minutes to discuss, then 5 minutes to report</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200"/>
              <a:buNone/>
            </a:pPr>
            <a:r>
              <a:rPr lang="en-IN" sz="1200">
                <a:latin typeface="Arial"/>
                <a:ea typeface="Arial"/>
                <a:cs typeface="Arial"/>
                <a:sym typeface="Arial"/>
              </a:rPr>
              <a:t>While participants are expected to develop their own responses, facilitators should actively guide the discussion using the prompts provided and ensure that the key points outlined below are reflected in group outputs. Encourage participants to elaborate on their answers and move beyond theoretical concepts by drawing on </a:t>
            </a:r>
            <a:r>
              <a:rPr lang="en-IN" sz="1200" b="1" u="sng">
                <a:latin typeface="Arial"/>
                <a:ea typeface="Arial"/>
                <a:cs typeface="Arial"/>
                <a:sym typeface="Arial"/>
              </a:rPr>
              <a:t>practical examples from their own field experience</a:t>
            </a:r>
            <a:r>
              <a:rPr lang="en-IN" sz="1200">
                <a:latin typeface="Arial"/>
                <a:ea typeface="Arial"/>
                <a:cs typeface="Arial"/>
                <a:sym typeface="Arial"/>
              </a:rPr>
              <a:t>, taking into account the realities, constraints, and operational challenges of humanitarian settings.</a:t>
            </a:r>
          </a:p>
          <a:p>
            <a:pPr marL="0" lvl="0" indent="0" algn="l" rtl="0">
              <a:lnSpc>
                <a:spcPct val="100000"/>
              </a:lnSpc>
              <a:spcBef>
                <a:spcPts val="0"/>
              </a:spcBef>
              <a:spcAft>
                <a:spcPts val="0"/>
              </a:spcAft>
              <a:buSzPts val="1200"/>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r>
              <a:rPr lang="en-IN" sz="1200">
                <a:latin typeface="Arial"/>
                <a:ea typeface="Arial"/>
                <a:cs typeface="Arial"/>
                <a:sym typeface="Arial"/>
              </a:rPr>
              <a:t>This group’s task is to brainstorm and present answers to this question: </a:t>
            </a:r>
            <a:r>
              <a:rPr lang="en-IN" sz="1200" b="1">
                <a:latin typeface="Arial"/>
                <a:ea typeface="Arial"/>
                <a:cs typeface="Arial"/>
                <a:sym typeface="Arial"/>
              </a:rPr>
              <a:t>What would you do in the preparedness phase to improve the capacity of your organization to rapidly ensure a disability-inclusive needs assessment?</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solidFill>
                <a:srgbClr val="0D0D0D"/>
              </a:solidFill>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Refer to the IASC recommended actions in Chapter 13, pgs. 97 &amp; 98 for the preparedness phase: </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Identify key information on the situation of persons with disabilities, including whether government food security and nutrition policies and programmes are inclusive. Analyse risks and barriers that impede persons with disabilities from accessing food security and nutrition. </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Map information and resources on food and nutrition that are relevant to persons with disabilities (expertise, markets, accessibility of services) at community, district and national level. Use this information when planning. </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Conduct targeted assessments of the food security and nutrition requirements of persons with disabilities. Focus on children, pregnant and lactating women, and older persons with disabilities. Consider assisted eating and dietary requirements, and the nutritional quality of foods, including processed foods (protein and nutrients). Identify the types of food required (such as liquid foods) and adapt the size and format of food packages accordingly. </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Include questions on the capacities and requirements of persons with disabilities in mainstream assessment processes and tools. Consider nutritional status, barriers to and enablers of food security, nutrition, livelihood activities, facilities and related information. </a:t>
            </a:r>
          </a:p>
          <a:p>
            <a:pPr marL="45720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IN" sz="1200" b="1">
                <a:latin typeface="Arial"/>
                <a:ea typeface="Arial"/>
                <a:cs typeface="Arial"/>
                <a:sym typeface="Arial"/>
              </a:rPr>
              <a:t>Note:</a:t>
            </a:r>
          </a:p>
          <a:p>
            <a:pPr marL="0" lvl="0" indent="0" algn="l" rtl="0">
              <a:lnSpc>
                <a:spcPct val="100000"/>
              </a:lnSpc>
              <a:spcBef>
                <a:spcPts val="0"/>
              </a:spcBef>
              <a:spcAft>
                <a:spcPts val="0"/>
              </a:spcAft>
              <a:buClr>
                <a:schemeClr val="dk1"/>
              </a:buClr>
              <a:buSzPts val="1400"/>
              <a:buFont typeface="Arial"/>
              <a:buNone/>
            </a:pPr>
            <a:r>
              <a:rPr lang="en-IN" sz="1200">
                <a:latin typeface="Arial"/>
                <a:ea typeface="Arial"/>
                <a:cs typeface="Arial"/>
                <a:sym typeface="Arial"/>
              </a:rPr>
              <a:t>For face to face training, tell the groups to document answers in their workbooks. </a:t>
            </a:r>
          </a:p>
          <a:p>
            <a:pPr marL="0" lvl="0" indent="0" algn="l" rtl="0">
              <a:lnSpc>
                <a:spcPct val="100000"/>
              </a:lnSpc>
              <a:spcBef>
                <a:spcPts val="0"/>
              </a:spcBef>
              <a:spcAft>
                <a:spcPts val="0"/>
              </a:spcAft>
              <a:buClr>
                <a:schemeClr val="dk1"/>
              </a:buClr>
              <a:buSzPts val="14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IN" sz="1200">
                <a:latin typeface="Arial"/>
                <a:ea typeface="Arial"/>
                <a:cs typeface="Arial"/>
                <a:sym typeface="Arial"/>
              </a:rPr>
              <a:t>For online training, tell them to do the same (soft copy workbook), a spokesperson to share their screen to indicate responses.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4872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Clr>
                <a:schemeClr val="dk1"/>
              </a:buClr>
              <a:buSzPts val="1100"/>
            </a:pPr>
            <a:r>
              <a:rPr lang="en-US" b="1">
                <a:latin typeface="Arial"/>
                <a:ea typeface="Arial"/>
                <a:cs typeface="Arial"/>
                <a:sym typeface="Arial"/>
              </a:rPr>
              <a:t>Facilitator Notes: </a:t>
            </a:r>
            <a:endParaRPr lang="en-US">
              <a:latin typeface="Arial"/>
              <a:ea typeface="Arial"/>
              <a:cs typeface="Arial"/>
              <a:sym typeface="Arial"/>
            </a:endParaRPr>
          </a:p>
          <a:p>
            <a:pPr marL="0" indent="0">
              <a:buClr>
                <a:schemeClr val="dk1"/>
              </a:buClr>
              <a:buSzPts val="1100"/>
            </a:pPr>
            <a:r>
              <a:rPr lang="en-US">
                <a:latin typeface="Arial"/>
                <a:cs typeface="Arial"/>
                <a:sym typeface="Arial"/>
              </a:rPr>
              <a:t>Handicap International / Humanity &amp; Inclusion (HI) led the inter-agency development process of this “Disability-inclusive Food Security Training Package” within the frame of the project “Phase 4 – Leave no one behind” (LNOB). The project is funded by the German Federal Foreign Office (GFFO) and implemented in consortia with CBM International as well as in collaboration with African Disability Forum (ADF) and International Disability Alliance (IDA). The next slide shows the 4 project results. </a:t>
            </a:r>
            <a:endParaRPr lang="en-US" b="0"/>
          </a:p>
          <a:p>
            <a:pPr marL="0" indent="0"/>
            <a:endParaRPr lang="en-US"/>
          </a:p>
          <a:p>
            <a:pPr marL="0" indent="0"/>
            <a:r>
              <a:rPr lang="en-US" b="1"/>
              <a:t>History of LNOB project:</a:t>
            </a:r>
          </a:p>
          <a:p>
            <a:pPr marL="179040" indent="-179040">
              <a:buFont typeface="Arial" panose="020B0604020202020204" pitchFamily="34" charset="0"/>
              <a:buChar char="•"/>
            </a:pPr>
            <a:r>
              <a:rPr lang="en-US"/>
              <a:t>Since 2016, the LNOB-project series focuses on </a:t>
            </a:r>
            <a:r>
              <a:rPr lang="en-US" b="1"/>
              <a:t>mainstreaming disability </a:t>
            </a:r>
            <a:r>
              <a:rPr lang="en-US"/>
              <a:t>in humanitarian action in line with the IASC Guidelines on Inclusion of Persons with Disabilities in Humanitarian Action. Further information can be found</a:t>
            </a:r>
            <a:r>
              <a:rPr lang="en-US" baseline="0"/>
              <a:t> on the project website: https://www.hi-deutschland-projekte.de/lnob/about-lnob/ </a:t>
            </a:r>
          </a:p>
          <a:p>
            <a:pPr marL="179040" indent="-179040">
              <a:buFont typeface="Arial" panose="020B0604020202020204" pitchFamily="34" charset="0"/>
              <a:buChar char="•"/>
            </a:pPr>
            <a:r>
              <a:rPr lang="en-US" b="1"/>
              <a:t>Phase 4 (2025-2026) </a:t>
            </a:r>
            <a:r>
              <a:rPr lang="en-US"/>
              <a:t>builds upon our successes of the previous phases and enhances the uptake of the IASC Guidelines for lasting impact through side-scaling and localization. We are working on global level and in six countries in East (Somalia/Somaliland, South Sudan, Uganda) and West (Cameroon, Niger, Nigeria) Africa.    </a:t>
            </a:r>
          </a:p>
          <a:p>
            <a:pPr marL="179040" indent="-179040">
              <a:buFont typeface="Arial" panose="020B0604020202020204" pitchFamily="34" charset="0"/>
              <a:buChar char="•"/>
            </a:pPr>
            <a:r>
              <a:rPr lang="en-US" b="1"/>
              <a:t>Phase 3 (2022-2023): </a:t>
            </a:r>
            <a:r>
              <a:rPr lang="en-US"/>
              <a:t>Mainstreaming Disability in Global and Local Humanitarian Action in Line with the IASC Guidelines on Inclusion (Capacity development of international, regional and local humanitarian actors, Development and piloting of tools to identify and monitor disability-specific needs, barriers and enablers, Set up and support of technical support and surge capacity mechanisms at humanitarian response level, Documentation of good and promising practices and applied research on the operationalization of the IASC Guidelines).</a:t>
            </a:r>
          </a:p>
          <a:p>
            <a:pPr marL="179040" indent="-179040">
              <a:buFont typeface="Arial" panose="020B0604020202020204" pitchFamily="34" charset="0"/>
              <a:buChar char="•"/>
            </a:pPr>
            <a:r>
              <a:rPr lang="en-US" b="1"/>
              <a:t>Phase 2 (2018-2021): </a:t>
            </a:r>
            <a:r>
              <a:rPr lang="en-US"/>
              <a:t>Mainstreaming Disability in Humanitarian Action (Capacity building of German humanitarian actors and their local partners, Support for the development &amp; dissemination of IASC-Guidelines on inclusion, Applied accompanying research to document good practices and lessons learned).</a:t>
            </a:r>
          </a:p>
          <a:p>
            <a:pPr marL="0" indent="-179040">
              <a:buSzPts val="1100"/>
              <a:buFont typeface="Arial" panose="020B0604020202020204" pitchFamily="34" charset="0"/>
              <a:buChar char="•"/>
            </a:pPr>
            <a:r>
              <a:rPr lang="en-US" b="1"/>
              <a:t>Phase 1 (2016-2018): </a:t>
            </a:r>
            <a:r>
              <a:rPr lang="en-US"/>
              <a:t>Capacity Building of German Humanitarian Actors to Mainstream Disability (Seminars, Workshops &amp; Events, Coaching, Cooperation with Universities).</a:t>
            </a:r>
          </a:p>
          <a:p>
            <a:endParaRPr lang="de-DE"/>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4</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8206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Once 30 minutes are up for the group work, encourage the presenters from each team to present in sequence.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7000"/>
              </a:lnSpc>
              <a:spcBef>
                <a:spcPts val="0"/>
              </a:spcBef>
              <a:spcAft>
                <a:spcPts val="0"/>
              </a:spcAft>
              <a:buSzPts val="1400"/>
              <a:buNone/>
            </a:pPr>
            <a:r>
              <a:rPr lang="en-IN" sz="1200" b="1">
                <a:latin typeface="Arial"/>
                <a:ea typeface="Arial"/>
                <a:cs typeface="Arial"/>
                <a:sym typeface="Arial"/>
              </a:rPr>
              <a:t>Invite each group to share their feedback and encourage peer discussion around the MDAs.</a:t>
            </a:r>
            <a:endParaRPr lang="en-IN" sz="1200">
              <a:latin typeface="Arial"/>
              <a:ea typeface="Arial"/>
              <a:cs typeface="Arial"/>
              <a:sym typeface="Arial"/>
            </a:endParaRPr>
          </a:p>
          <a:p>
            <a:pPr marL="0" marR="0" lvl="0" indent="0" algn="l" rtl="0">
              <a:lnSpc>
                <a:spcPct val="107000"/>
              </a:lnSpc>
              <a:spcBef>
                <a:spcPts val="800"/>
              </a:spcBef>
              <a:spcAft>
                <a:spcPts val="0"/>
              </a:spcAft>
              <a:buClr>
                <a:schemeClr val="dk1"/>
              </a:buClr>
              <a:buSzPts val="1800"/>
              <a:buFont typeface="Calibri"/>
              <a:buNone/>
            </a:pPr>
            <a:r>
              <a:rPr lang="en-IN" sz="1200">
                <a:latin typeface="Arial"/>
                <a:ea typeface="Arial"/>
                <a:cs typeface="Arial"/>
                <a:sym typeface="Arial"/>
              </a:rPr>
              <a:t>Use the slides’ notes to make sure that the key points have been addressed.</a:t>
            </a:r>
          </a:p>
          <a:p>
            <a:pPr marL="0" lvl="0" indent="0" algn="l" rtl="0">
              <a:lnSpc>
                <a:spcPct val="107000"/>
              </a:lnSpc>
              <a:spcBef>
                <a:spcPts val="800"/>
              </a:spcBef>
              <a:spcAft>
                <a:spcPts val="0"/>
              </a:spcAft>
              <a:buSzPts val="1400"/>
              <a:buNone/>
            </a:pPr>
            <a:endParaRPr lang="en-IN" sz="1200" b="1">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IN" sz="1200" b="1">
                <a:latin typeface="Arial"/>
                <a:ea typeface="Arial"/>
                <a:cs typeface="Arial"/>
                <a:sym typeface="Arial"/>
              </a:rPr>
              <a:t>When time is up, ask the spokesperson from:</a:t>
            </a:r>
          </a:p>
          <a:p>
            <a:pPr marL="0" lvl="0" indent="0" algn="just"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IN" sz="1200" b="1">
                <a:latin typeface="Arial"/>
                <a:ea typeface="Arial"/>
                <a:cs typeface="Arial"/>
                <a:sym typeface="Arial"/>
              </a:rPr>
              <a:t>Group 1</a:t>
            </a:r>
            <a:r>
              <a:rPr lang="en-IN" sz="1200">
                <a:latin typeface="Arial"/>
                <a:ea typeface="Arial"/>
                <a:cs typeface="Arial"/>
                <a:sym typeface="Arial"/>
              </a:rPr>
              <a:t> to present response – showcase key points and open up to broader audience for discussion and feedback </a:t>
            </a:r>
          </a:p>
          <a:p>
            <a:pPr marL="510540" lvl="0" indent="-342900" algn="just" rtl="0">
              <a:lnSpc>
                <a:spcPct val="100000"/>
              </a:lnSpc>
              <a:spcBef>
                <a:spcPts val="0"/>
              </a:spcBef>
              <a:spcAft>
                <a:spcPts val="0"/>
              </a:spcAft>
              <a:buClr>
                <a:schemeClr val="dk1"/>
              </a:buClr>
              <a:buSzPts val="1800"/>
              <a:buFont typeface="Arial"/>
              <a:buChar char="●"/>
            </a:pPr>
            <a:r>
              <a:rPr lang="en-IN" sz="1200">
                <a:latin typeface="Arial"/>
                <a:ea typeface="Arial"/>
                <a:cs typeface="Arial"/>
                <a:sym typeface="Arial"/>
              </a:rPr>
              <a:t>Correct, unpack or share additional information as required</a:t>
            </a:r>
          </a:p>
          <a:p>
            <a:pPr marL="510540" lvl="0" indent="-342900" algn="just" rtl="0">
              <a:lnSpc>
                <a:spcPct val="100000"/>
              </a:lnSpc>
              <a:spcBef>
                <a:spcPts val="0"/>
              </a:spcBef>
              <a:spcAft>
                <a:spcPts val="0"/>
              </a:spcAft>
              <a:buClr>
                <a:schemeClr val="dk1"/>
              </a:buClr>
              <a:buSzPts val="1800"/>
              <a:buFont typeface="Arial"/>
              <a:buChar char="●"/>
            </a:pPr>
            <a:r>
              <a:rPr lang="en-IN" sz="1200">
                <a:latin typeface="Arial"/>
                <a:ea typeface="Arial"/>
                <a:cs typeface="Arial"/>
                <a:sym typeface="Arial"/>
              </a:rPr>
              <a:t>Then thank Group 1, and move to Group 2</a:t>
            </a:r>
          </a:p>
          <a:p>
            <a:pPr marL="0" lvl="0" indent="0" algn="just"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IN" sz="1200" b="1">
                <a:latin typeface="Arial"/>
                <a:ea typeface="Arial"/>
                <a:cs typeface="Arial"/>
                <a:sym typeface="Arial"/>
              </a:rPr>
              <a:t>Group 2</a:t>
            </a:r>
            <a:r>
              <a:rPr lang="en-IN" sz="1200">
                <a:latin typeface="Arial"/>
                <a:ea typeface="Arial"/>
                <a:cs typeface="Arial"/>
                <a:sym typeface="Arial"/>
              </a:rPr>
              <a:t> and talk through findings capture feedback of each group </a:t>
            </a:r>
          </a:p>
          <a:p>
            <a:pPr marL="510540" lvl="0" indent="-342900" algn="just" rtl="0">
              <a:lnSpc>
                <a:spcPct val="100000"/>
              </a:lnSpc>
              <a:spcBef>
                <a:spcPts val="0"/>
              </a:spcBef>
              <a:spcAft>
                <a:spcPts val="0"/>
              </a:spcAft>
              <a:buClr>
                <a:schemeClr val="dk1"/>
              </a:buClr>
              <a:buSzPts val="1800"/>
              <a:buFont typeface="Arial"/>
              <a:buChar char="●"/>
            </a:pPr>
            <a:r>
              <a:rPr lang="en-IN" sz="1200">
                <a:latin typeface="Arial"/>
                <a:ea typeface="Arial"/>
                <a:cs typeface="Arial"/>
                <a:sym typeface="Arial"/>
              </a:rPr>
              <a:t>Correct, unpack or share additional information as required </a:t>
            </a:r>
          </a:p>
          <a:p>
            <a:pPr marL="510540" lvl="0" indent="-342900" algn="just" rtl="0">
              <a:lnSpc>
                <a:spcPct val="100000"/>
              </a:lnSpc>
              <a:spcBef>
                <a:spcPts val="0"/>
              </a:spcBef>
              <a:spcAft>
                <a:spcPts val="0"/>
              </a:spcAft>
              <a:buClr>
                <a:schemeClr val="dk1"/>
              </a:buClr>
              <a:buSzPts val="1800"/>
              <a:buFont typeface="Arial"/>
              <a:buChar char="●"/>
            </a:pPr>
            <a:r>
              <a:rPr lang="en-IN" sz="1200">
                <a:latin typeface="Arial"/>
                <a:ea typeface="Arial"/>
                <a:cs typeface="Arial"/>
                <a:sym typeface="Arial"/>
              </a:rPr>
              <a:t>Then thank Group 2, and move to Group 3</a:t>
            </a:r>
          </a:p>
          <a:p>
            <a:pPr marL="0" lvl="0" indent="0" algn="just"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IN" sz="1200" b="1">
                <a:latin typeface="Arial"/>
                <a:ea typeface="Arial"/>
                <a:cs typeface="Arial"/>
                <a:sym typeface="Arial"/>
              </a:rPr>
              <a:t>Group 3</a:t>
            </a:r>
            <a:r>
              <a:rPr lang="en-IN" sz="1200">
                <a:latin typeface="Arial"/>
                <a:ea typeface="Arial"/>
                <a:cs typeface="Arial"/>
                <a:sym typeface="Arial"/>
              </a:rPr>
              <a:t> and talk through findings capture feedback of each group –</a:t>
            </a:r>
          </a:p>
          <a:p>
            <a:pPr marL="510540" lvl="0" indent="-342900" algn="just" rtl="0">
              <a:lnSpc>
                <a:spcPct val="100000"/>
              </a:lnSpc>
              <a:spcBef>
                <a:spcPts val="0"/>
              </a:spcBef>
              <a:spcAft>
                <a:spcPts val="0"/>
              </a:spcAft>
              <a:buClr>
                <a:schemeClr val="dk1"/>
              </a:buClr>
              <a:buSzPts val="1800"/>
              <a:buFont typeface="Arial"/>
              <a:buChar char="●"/>
            </a:pPr>
            <a:r>
              <a:rPr lang="en-IN" sz="1200">
                <a:latin typeface="Arial"/>
                <a:ea typeface="Arial"/>
                <a:cs typeface="Arial"/>
                <a:sym typeface="Arial"/>
              </a:rPr>
              <a:t>Correct, unpack or share additional information as required </a:t>
            </a:r>
          </a:p>
          <a:p>
            <a:pPr marL="510540" lvl="0" indent="-342900" algn="just" rtl="0">
              <a:lnSpc>
                <a:spcPct val="100000"/>
              </a:lnSpc>
              <a:spcBef>
                <a:spcPts val="0"/>
              </a:spcBef>
              <a:spcAft>
                <a:spcPts val="0"/>
              </a:spcAft>
              <a:buClr>
                <a:schemeClr val="dk1"/>
              </a:buClr>
              <a:buSzPts val="1800"/>
              <a:buFont typeface="Arial"/>
              <a:buChar char="●"/>
            </a:pPr>
            <a:r>
              <a:rPr lang="en-IN" sz="1200">
                <a:latin typeface="Arial"/>
                <a:ea typeface="Arial"/>
                <a:cs typeface="Arial"/>
                <a:sym typeface="Arial"/>
              </a:rPr>
              <a:t>Then thank Group 3, and move to Group 4</a:t>
            </a:r>
          </a:p>
          <a:p>
            <a:pPr marL="0" lvl="0" indent="0" algn="just"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IN" sz="1200" b="1">
                <a:latin typeface="Arial"/>
                <a:ea typeface="Arial"/>
                <a:cs typeface="Arial"/>
                <a:sym typeface="Arial"/>
              </a:rPr>
              <a:t>Group 4</a:t>
            </a:r>
            <a:r>
              <a:rPr lang="en-IN" sz="1200">
                <a:latin typeface="Arial"/>
                <a:ea typeface="Arial"/>
                <a:cs typeface="Arial"/>
                <a:sym typeface="Arial"/>
              </a:rPr>
              <a:t> and talk through findings capture feedback of each group</a:t>
            </a:r>
          </a:p>
          <a:p>
            <a:pPr marL="510540" lvl="0" indent="-342900" algn="just" rtl="0">
              <a:lnSpc>
                <a:spcPct val="100000"/>
              </a:lnSpc>
              <a:spcBef>
                <a:spcPts val="0"/>
              </a:spcBef>
              <a:spcAft>
                <a:spcPts val="0"/>
              </a:spcAft>
              <a:buClr>
                <a:schemeClr val="dk1"/>
              </a:buClr>
              <a:buSzPts val="1800"/>
              <a:buFont typeface="Arial"/>
              <a:buChar char="●"/>
            </a:pPr>
            <a:r>
              <a:rPr lang="en-IN" sz="1200">
                <a:latin typeface="Arial"/>
                <a:ea typeface="Arial"/>
                <a:cs typeface="Arial"/>
                <a:sym typeface="Arial"/>
              </a:rPr>
              <a:t>Correct, unpack or share additional information as required (see broad answer in facilitator guide)</a:t>
            </a:r>
          </a:p>
          <a:p>
            <a:pPr marL="510540" lvl="0" indent="-342900" algn="just" rtl="0">
              <a:lnSpc>
                <a:spcPct val="150000"/>
              </a:lnSpc>
              <a:spcBef>
                <a:spcPts val="0"/>
              </a:spcBef>
              <a:spcAft>
                <a:spcPts val="0"/>
              </a:spcAft>
              <a:buClr>
                <a:schemeClr val="dk1"/>
              </a:buClr>
              <a:buSzPts val="1800"/>
              <a:buFont typeface="Arial"/>
              <a:buChar char="●"/>
            </a:pPr>
            <a:r>
              <a:rPr lang="en-IN" sz="1200">
                <a:latin typeface="Arial"/>
                <a:ea typeface="Arial"/>
                <a:cs typeface="Arial"/>
                <a:sym typeface="Arial"/>
              </a:rPr>
              <a:t>Then thank Group 4 and move to Group 5</a:t>
            </a:r>
          </a:p>
          <a:p>
            <a:pPr marL="0" lvl="0" indent="0" algn="just" rtl="0">
              <a:lnSpc>
                <a:spcPct val="100000"/>
              </a:lnSpc>
              <a:spcBef>
                <a:spcPts val="0"/>
              </a:spcBef>
              <a:spcAft>
                <a:spcPts val="0"/>
              </a:spcAft>
              <a:buClr>
                <a:schemeClr val="dk1"/>
              </a:buClr>
              <a:buSzPts val="1100"/>
              <a:buFont typeface="Arial"/>
              <a:buNone/>
            </a:pPr>
            <a:r>
              <a:rPr lang="en-IN" sz="1200" b="1">
                <a:latin typeface="Arial"/>
                <a:ea typeface="Arial"/>
                <a:cs typeface="Arial"/>
                <a:sym typeface="Arial"/>
              </a:rPr>
              <a:t>Group 5</a:t>
            </a:r>
            <a:r>
              <a:rPr lang="en-IN" sz="1200">
                <a:latin typeface="Arial"/>
                <a:ea typeface="Arial"/>
                <a:cs typeface="Arial"/>
                <a:sym typeface="Arial"/>
              </a:rPr>
              <a:t> and talk through findings capture feedback of each group</a:t>
            </a:r>
          </a:p>
          <a:p>
            <a:pPr marL="510540" lvl="0" indent="-342900" algn="just" rtl="0">
              <a:lnSpc>
                <a:spcPct val="100000"/>
              </a:lnSpc>
              <a:spcBef>
                <a:spcPts val="0"/>
              </a:spcBef>
              <a:spcAft>
                <a:spcPts val="0"/>
              </a:spcAft>
              <a:buClr>
                <a:schemeClr val="dk1"/>
              </a:buClr>
              <a:buSzPts val="1800"/>
              <a:buFont typeface="Arial"/>
              <a:buChar char="●"/>
            </a:pPr>
            <a:r>
              <a:rPr lang="en-IN" sz="1200">
                <a:latin typeface="Arial"/>
                <a:ea typeface="Arial"/>
                <a:cs typeface="Arial"/>
                <a:sym typeface="Arial"/>
              </a:rPr>
              <a:t>Correct, unpack or share additional information as required (see broad answer in facilitator guide)</a:t>
            </a:r>
          </a:p>
          <a:p>
            <a:pPr marL="510540" lvl="0" indent="-342900" algn="just" rtl="0">
              <a:lnSpc>
                <a:spcPct val="150000"/>
              </a:lnSpc>
              <a:spcBef>
                <a:spcPts val="0"/>
              </a:spcBef>
              <a:spcAft>
                <a:spcPts val="0"/>
              </a:spcAft>
              <a:buClr>
                <a:schemeClr val="dk1"/>
              </a:buClr>
              <a:buSzPts val="1800"/>
              <a:buFont typeface="Arial"/>
              <a:buChar char="●"/>
            </a:pPr>
            <a:r>
              <a:rPr lang="en-IN" sz="1200">
                <a:latin typeface="Arial"/>
                <a:ea typeface="Arial"/>
                <a:cs typeface="Arial"/>
                <a:sym typeface="Arial"/>
              </a:rPr>
              <a:t>Then thank Group 5</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244130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800" b="1">
                <a:latin typeface="Arial"/>
                <a:ea typeface="Arial"/>
                <a:cs typeface="Arial"/>
                <a:sym typeface="Arial"/>
              </a:rPr>
              <a:t>Facilitator Notes:</a:t>
            </a:r>
            <a:endParaRPr lang="en-IN" sz="18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800">
                <a:latin typeface="Arial"/>
                <a:ea typeface="Arial"/>
                <a:cs typeface="Arial"/>
                <a:sym typeface="Arial"/>
              </a:rPr>
              <a:t>This slide is optional. Use it to debrief the needs assessment exercise if it adds value to the discussion.</a:t>
            </a:r>
          </a:p>
          <a:p>
            <a:pPr marL="0" lvl="0" indent="0" algn="just" rtl="0">
              <a:lnSpc>
                <a:spcPct val="107000"/>
              </a:lnSpc>
              <a:spcBef>
                <a:spcPts val="800"/>
              </a:spcBef>
              <a:spcAft>
                <a:spcPts val="0"/>
              </a:spcAft>
              <a:buSzPts val="1400"/>
              <a:buNone/>
            </a:pPr>
            <a:r>
              <a:rPr lang="en-IN" sz="1800" b="1">
                <a:latin typeface="Arial"/>
                <a:ea typeface="Arial"/>
                <a:cs typeface="Arial"/>
                <a:sym typeface="Arial"/>
              </a:rPr>
              <a:t>How do we apply Must Do Actions in Needs Assessment?</a:t>
            </a:r>
            <a:endParaRPr lang="en-IN" sz="1800" b="1"/>
          </a:p>
          <a:p>
            <a:pPr marL="457200" lvl="0" indent="0" algn="just" rtl="0">
              <a:lnSpc>
                <a:spcPct val="107000"/>
              </a:lnSpc>
              <a:spcBef>
                <a:spcPts val="800"/>
              </a:spcBef>
              <a:spcAft>
                <a:spcPts val="0"/>
              </a:spcAft>
              <a:buSzPts val="1400"/>
              <a:buNone/>
            </a:pPr>
            <a:r>
              <a:rPr lang="en-IN" sz="1800">
                <a:latin typeface="Arial"/>
                <a:ea typeface="Arial"/>
                <a:cs typeface="Arial"/>
                <a:sym typeface="Arial"/>
              </a:rPr>
              <a:t> </a:t>
            </a:r>
            <a:endParaRPr lang="en-IN" sz="18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800">
                <a:latin typeface="Arial"/>
                <a:ea typeface="Arial"/>
                <a:cs typeface="Arial"/>
                <a:sym typeface="Arial"/>
              </a:rPr>
              <a:t>Facilitator should refer to the MDAs on the left, then link them to the Method and Tools to address the gaps on the right of the slide which align. </a:t>
            </a:r>
            <a:r>
              <a:rPr lang="en-IN" sz="1800"/>
              <a:t> </a:t>
            </a:r>
            <a:r>
              <a:rPr lang="en-IN" sz="1800">
                <a:latin typeface="Arial"/>
                <a:ea typeface="Arial"/>
                <a:cs typeface="Arial"/>
                <a:sym typeface="Arial"/>
              </a:rPr>
              <a:t>Engage participants to offer more examples, see below for prompting and remind them on the MDAs from Module 5. </a:t>
            </a:r>
            <a:endParaRPr lang="en-IN" sz="18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800">
                <a:latin typeface="Arial"/>
                <a:ea typeface="Arial"/>
                <a:cs typeface="Arial"/>
                <a:sym typeface="Arial"/>
              </a:rPr>
              <a:t> </a:t>
            </a:r>
            <a:endParaRPr lang="en-IN" sz="1800"/>
          </a:p>
          <a:p>
            <a:pPr marL="457200" lvl="0" indent="-342900" algn="just" rtl="0">
              <a:lnSpc>
                <a:spcPct val="107000"/>
              </a:lnSpc>
              <a:spcBef>
                <a:spcPts val="800"/>
              </a:spcBef>
              <a:spcAft>
                <a:spcPts val="0"/>
              </a:spcAft>
              <a:buSzPts val="1800"/>
              <a:buFont typeface="Arial"/>
              <a:buChar char="●"/>
            </a:pPr>
            <a:r>
              <a:rPr lang="en-IN" sz="1800" b="1">
                <a:latin typeface="Arial"/>
                <a:ea typeface="Arial"/>
                <a:cs typeface="Arial"/>
                <a:sym typeface="Arial"/>
              </a:rPr>
              <a:t>Who needs to be engaged? – Meaningful Participation (MP)</a:t>
            </a:r>
            <a:endParaRPr lang="en-IN" sz="1800"/>
          </a:p>
          <a:p>
            <a:pPr marL="914400" lvl="1" indent="-342900" algn="just" rtl="0">
              <a:lnSpc>
                <a:spcPct val="107000"/>
              </a:lnSpc>
              <a:spcBef>
                <a:spcPts val="0"/>
              </a:spcBef>
              <a:spcAft>
                <a:spcPts val="0"/>
              </a:spcAft>
              <a:buSzPts val="1800"/>
              <a:buFont typeface="Arial"/>
              <a:buChar char="○"/>
            </a:pPr>
            <a:r>
              <a:rPr lang="en-IN" sz="1800">
                <a:latin typeface="Arial"/>
                <a:ea typeface="Arial"/>
                <a:cs typeface="Arial"/>
                <a:sym typeface="Arial"/>
              </a:rPr>
              <a:t>Engage persons with disabilities or OPDs from affected population as respondents, enumerators and for review of data collection tools and findings and prioritizing needs </a:t>
            </a:r>
          </a:p>
          <a:p>
            <a:pPr marL="457200" lvl="0" indent="-342900" algn="just" rtl="0">
              <a:lnSpc>
                <a:spcPct val="107000"/>
              </a:lnSpc>
              <a:spcBef>
                <a:spcPts val="0"/>
              </a:spcBef>
              <a:spcAft>
                <a:spcPts val="0"/>
              </a:spcAft>
              <a:buSzPts val="1800"/>
              <a:buFont typeface="Arial"/>
              <a:buChar char="●"/>
            </a:pPr>
            <a:r>
              <a:rPr lang="en-IN" sz="1800" b="1">
                <a:latin typeface="Arial"/>
                <a:ea typeface="Arial"/>
                <a:cs typeface="Arial"/>
                <a:sym typeface="Arial"/>
              </a:rPr>
              <a:t>What needs to be done? – Identify and remove barriers (RB)</a:t>
            </a:r>
            <a:endParaRPr lang="en-IN" sz="1800"/>
          </a:p>
          <a:p>
            <a:pPr marL="914400" lvl="1" indent="-342900" algn="just" rtl="0">
              <a:lnSpc>
                <a:spcPct val="107000"/>
              </a:lnSpc>
              <a:spcBef>
                <a:spcPts val="0"/>
              </a:spcBef>
              <a:spcAft>
                <a:spcPts val="0"/>
              </a:spcAft>
              <a:buSzPts val="1800"/>
              <a:buFont typeface="Arial"/>
              <a:buChar char="○"/>
            </a:pPr>
            <a:r>
              <a:rPr lang="en-IN" sz="1800">
                <a:latin typeface="Arial"/>
                <a:ea typeface="Arial"/>
                <a:cs typeface="Arial"/>
                <a:sym typeface="Arial"/>
              </a:rPr>
              <a:t>Ensure reasonable accommodation and/or accessibility in data collection strategies, methods and tools</a:t>
            </a:r>
            <a:endParaRPr lang="en-IN" sz="1800"/>
          </a:p>
          <a:p>
            <a:pPr marL="457200" lvl="0" indent="-342900" algn="just" rtl="0">
              <a:lnSpc>
                <a:spcPct val="107000"/>
              </a:lnSpc>
              <a:spcBef>
                <a:spcPts val="0"/>
              </a:spcBef>
              <a:spcAft>
                <a:spcPts val="0"/>
              </a:spcAft>
              <a:buClr>
                <a:schemeClr val="dk1"/>
              </a:buClr>
              <a:buSzPts val="1800"/>
              <a:buChar char="●"/>
            </a:pPr>
            <a:r>
              <a:rPr lang="en-IN" sz="1800" b="1">
                <a:latin typeface="Arial"/>
                <a:ea typeface="Arial"/>
                <a:cs typeface="Arial"/>
                <a:sym typeface="Arial"/>
              </a:rPr>
              <a:t>Who needs to build their capacities? – Capacity development of teams for inclusive data collection and use (CD)</a:t>
            </a:r>
            <a:endParaRPr lang="en-IN" sz="1800"/>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Ensure teams are trained on inclusive data collection and analysis, for example use of Washington Group questions and inclusive communication </a:t>
            </a:r>
            <a:endParaRPr lang="en-IN" sz="1800">
              <a:latin typeface="Calibri"/>
              <a:ea typeface="Calibri"/>
              <a:cs typeface="Calibri"/>
              <a:sym typeface="Calibri"/>
            </a:endParaRPr>
          </a:p>
          <a:p>
            <a:pPr marL="457200" lvl="0" indent="-342900" algn="just" rtl="0">
              <a:lnSpc>
                <a:spcPct val="107000"/>
              </a:lnSpc>
              <a:spcBef>
                <a:spcPts val="0"/>
              </a:spcBef>
              <a:spcAft>
                <a:spcPts val="0"/>
              </a:spcAft>
              <a:buClr>
                <a:schemeClr val="dk1"/>
              </a:buClr>
              <a:buSzPts val="1800"/>
              <a:buChar char="●"/>
            </a:pPr>
            <a:r>
              <a:rPr lang="en-IN" sz="1800" b="1">
                <a:latin typeface="Arial"/>
                <a:ea typeface="Arial"/>
                <a:cs typeface="Arial"/>
                <a:sym typeface="Arial"/>
              </a:rPr>
              <a:t>How to support engagement of persons with disabilities? (E)</a:t>
            </a:r>
            <a:endParaRPr lang="en-IN" sz="1800"/>
          </a:p>
          <a:p>
            <a:pPr marL="914400" lvl="1" indent="-342900" algn="just" rtl="0">
              <a:lnSpc>
                <a:spcPct val="107000"/>
              </a:lnSpc>
              <a:spcBef>
                <a:spcPts val="0"/>
              </a:spcBef>
              <a:spcAft>
                <a:spcPts val="0"/>
              </a:spcAft>
              <a:buSzPts val="1800"/>
              <a:buFont typeface="Arial"/>
              <a:buChar char="○"/>
            </a:pPr>
            <a:r>
              <a:rPr lang="en-IN" sz="1800">
                <a:latin typeface="Arial"/>
                <a:ea typeface="Arial"/>
                <a:cs typeface="Arial"/>
                <a:sym typeface="Arial"/>
              </a:rPr>
              <a:t>Provide information on needs assessment processes. Ensuring the data collection tools are accessible. </a:t>
            </a:r>
            <a:endParaRPr lang="en-IN" sz="1800"/>
          </a:p>
          <a:p>
            <a:pPr marL="457200" lvl="0" indent="-342900" algn="just" rtl="0">
              <a:lnSpc>
                <a:spcPct val="107000"/>
              </a:lnSpc>
              <a:spcBef>
                <a:spcPts val="0"/>
              </a:spcBef>
              <a:spcAft>
                <a:spcPts val="0"/>
              </a:spcAft>
              <a:buSzPts val="1800"/>
              <a:buFont typeface="Arial"/>
              <a:buChar char="●"/>
            </a:pPr>
            <a:r>
              <a:rPr lang="en-IN" sz="1800" b="1">
                <a:latin typeface="Arial"/>
                <a:ea typeface="Arial"/>
                <a:cs typeface="Arial"/>
                <a:sym typeface="Arial"/>
              </a:rPr>
              <a:t>What data is required? Disaggregated data for mainstreaming disability in programmes and targeted action required  (DD)</a:t>
            </a:r>
            <a:endParaRPr lang="en-IN" sz="1800"/>
          </a:p>
          <a:p>
            <a:pPr marL="914400" lvl="1" indent="-342900" algn="just" rtl="0">
              <a:lnSpc>
                <a:spcPct val="107000"/>
              </a:lnSpc>
              <a:spcBef>
                <a:spcPts val="0"/>
              </a:spcBef>
              <a:spcAft>
                <a:spcPts val="0"/>
              </a:spcAft>
              <a:buSzPts val="1800"/>
              <a:buFont typeface="Arial"/>
              <a:buChar char="○"/>
            </a:pPr>
            <a:r>
              <a:rPr lang="en-IN" sz="1800">
                <a:latin typeface="Arial"/>
                <a:ea typeface="Arial"/>
                <a:cs typeface="Arial"/>
                <a:sym typeface="Arial"/>
              </a:rPr>
              <a:t>Ensure data is collected on the number of persons with disabilities, the barriers they face and the impact of the crisis has on them, and their priorities. </a:t>
            </a:r>
            <a:endParaRPr lang="en-IN" sz="1800">
              <a:latin typeface="Calibri"/>
              <a:ea typeface="Calibri"/>
              <a:cs typeface="Calibri"/>
              <a:sym typeface="Calibri"/>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22051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a:latin typeface="Arial"/>
                <a:ea typeface="Arial"/>
                <a:cs typeface="Arial"/>
                <a:sym typeface="Arial"/>
              </a:rPr>
              <a:t>Facilitator Notes:</a:t>
            </a:r>
            <a:endParaRPr lang="en-IN" sz="1200" b="1"/>
          </a:p>
          <a:p>
            <a:pPr marL="0" lvl="0" indent="0" algn="just" rtl="0">
              <a:lnSpc>
                <a:spcPct val="107000"/>
              </a:lnSpc>
              <a:spcBef>
                <a:spcPts val="800"/>
              </a:spcBef>
              <a:spcAft>
                <a:spcPts val="0"/>
              </a:spcAft>
              <a:buSzPts val="1400"/>
              <a:buNone/>
            </a:pPr>
            <a:r>
              <a:rPr lang="en-IN" sz="1200">
                <a:latin typeface="Arial"/>
                <a:ea typeface="Arial"/>
                <a:cs typeface="Arial"/>
                <a:sym typeface="Arial"/>
              </a:rPr>
              <a:t>This slide is optional. Can be helpful for group 4 - Collect and Disaggregate Data</a:t>
            </a:r>
          </a:p>
          <a:p>
            <a:pPr marL="0" lvl="0" indent="0" algn="just" rtl="0">
              <a:lnSpc>
                <a:spcPct val="107000"/>
              </a:lnSpc>
              <a:spcBef>
                <a:spcPts val="800"/>
              </a:spcBef>
              <a:spcAft>
                <a:spcPts val="0"/>
              </a:spcAft>
              <a:buSzPts val="1400"/>
              <a:buNone/>
            </a:pPr>
            <a:endParaRPr lang="en-IN" sz="120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Consider tailoring the data sources according to your country. </a:t>
            </a:r>
          </a:p>
          <a:p>
            <a:pPr marL="0" lvl="0" indent="0" algn="just" rtl="0">
              <a:lnSpc>
                <a:spcPct val="107000"/>
              </a:lnSpc>
              <a:spcBef>
                <a:spcPts val="800"/>
              </a:spcBef>
              <a:spcAft>
                <a:spcPts val="0"/>
              </a:spcAft>
              <a:buSzPts val="1400"/>
              <a:buNone/>
            </a:pPr>
            <a:r>
              <a:rPr lang="en-IN" sz="1200">
                <a:latin typeface="Arial"/>
                <a:ea typeface="Arial"/>
                <a:cs typeface="Arial"/>
                <a:sym typeface="Arial"/>
              </a:rPr>
              <a:t>Ask participants for suggestions (from past experience, for example) where can we find information? </a:t>
            </a:r>
          </a:p>
          <a:p>
            <a:pPr marL="0" lvl="0" indent="0" algn="just" rtl="0">
              <a:lnSpc>
                <a:spcPct val="107000"/>
              </a:lnSpc>
              <a:spcBef>
                <a:spcPts val="800"/>
              </a:spcBef>
              <a:spcAft>
                <a:spcPts val="0"/>
              </a:spcAft>
              <a:buSzPts val="1400"/>
              <a:buNone/>
            </a:pPr>
            <a:r>
              <a:rPr lang="en-IN" sz="1200">
                <a:latin typeface="Arial"/>
                <a:ea typeface="Arial"/>
                <a:cs typeface="Arial"/>
                <a:sym typeface="Arial"/>
              </a:rPr>
              <a:t> </a:t>
            </a:r>
          </a:p>
          <a:p>
            <a:pPr marL="342900" lvl="0" indent="-342900" algn="just" rtl="0">
              <a:lnSpc>
                <a:spcPct val="107000"/>
              </a:lnSpc>
              <a:spcBef>
                <a:spcPts val="800"/>
              </a:spcBef>
              <a:spcAft>
                <a:spcPts val="0"/>
              </a:spcAft>
              <a:buClr>
                <a:schemeClr val="dk1"/>
              </a:buClr>
              <a:buSzPts val="1800"/>
              <a:buChar char="∙"/>
            </a:pPr>
            <a:r>
              <a:rPr lang="en-IN" sz="1200">
                <a:latin typeface="Arial"/>
                <a:ea typeface="Arial"/>
                <a:cs typeface="Arial"/>
                <a:sym typeface="Arial"/>
              </a:rPr>
              <a:t>Prevalence, census, registration data (national stats commissions websites, UNHCR (United Nations Refugee Agency)/ country dashboards) </a:t>
            </a:r>
          </a:p>
          <a:p>
            <a:pPr marL="342900" lvl="0" indent="-342900" algn="just" rtl="0">
              <a:lnSpc>
                <a:spcPct val="107000"/>
              </a:lnSpc>
              <a:spcBef>
                <a:spcPts val="0"/>
              </a:spcBef>
              <a:spcAft>
                <a:spcPts val="0"/>
              </a:spcAft>
              <a:buClr>
                <a:schemeClr val="dk1"/>
              </a:buClr>
              <a:buSzPts val="1800"/>
              <a:buChar char="∙"/>
            </a:pPr>
            <a:r>
              <a:rPr lang="en-IN" sz="1200">
                <a:latin typeface="Arial"/>
                <a:ea typeface="Arial"/>
                <a:cs typeface="Arial"/>
                <a:sym typeface="Arial"/>
              </a:rPr>
              <a:t>Needs assessment data disaggregated by disability - Multi-Sector Needs Analysis (MSNA) ahead of Humanitarian Needs Overviews (HNOs), other NGOs, OPDs, </a:t>
            </a:r>
            <a:r>
              <a:rPr lang="en-IN" sz="1200" u="sng">
                <a:solidFill>
                  <a:schemeClr val="hlink"/>
                </a:solidFill>
                <a:latin typeface="Arial"/>
                <a:ea typeface="Arial"/>
                <a:cs typeface="Arial"/>
                <a:sym typeface="Arial"/>
                <a:hlinkClick r:id="rId3"/>
              </a:rPr>
              <a:t>https://data.humdata.org/</a:t>
            </a:r>
            <a:r>
              <a:rPr lang="en-IN" sz="1200">
                <a:latin typeface="Arial"/>
                <a:ea typeface="Arial"/>
                <a:cs typeface="Arial"/>
                <a:sym typeface="Arial"/>
              </a:rPr>
              <a:t>  )</a:t>
            </a:r>
          </a:p>
          <a:p>
            <a:pPr marL="342900" lvl="0" indent="-342900" algn="just" rtl="0">
              <a:lnSpc>
                <a:spcPct val="107000"/>
              </a:lnSpc>
              <a:spcBef>
                <a:spcPts val="0"/>
              </a:spcBef>
              <a:spcAft>
                <a:spcPts val="0"/>
              </a:spcAft>
              <a:buClr>
                <a:schemeClr val="dk1"/>
              </a:buClr>
              <a:buSzPts val="1800"/>
              <a:buChar char="∙"/>
            </a:pPr>
            <a:r>
              <a:rPr lang="en-IN" sz="1200">
                <a:latin typeface="Arial"/>
                <a:ea typeface="Arial"/>
                <a:cs typeface="Arial"/>
                <a:sym typeface="Arial"/>
              </a:rPr>
              <a:t>Barriers and facilitators assessments (OPDs, Disability-Inclusive Organizations, Disability &amp; Age and Inclusion WG at cluster level, online: </a:t>
            </a:r>
            <a:r>
              <a:rPr lang="en-IN" sz="1200" u="sng">
                <a:solidFill>
                  <a:schemeClr val="hlink"/>
                </a:solidFill>
                <a:latin typeface="Arial"/>
                <a:ea typeface="Arial"/>
                <a:cs typeface="Arial"/>
                <a:sym typeface="Arial"/>
                <a:hlinkClick r:id="rId4"/>
              </a:rPr>
              <a:t>https://www.humanitarianresponse.info/en/operations/stima/inclusion-technical-working-group</a:t>
            </a:r>
            <a:r>
              <a:rPr lang="en-IN" sz="1200">
                <a:latin typeface="Arial"/>
                <a:ea typeface="Arial"/>
                <a:cs typeface="Arial"/>
                <a:sym typeface="Arial"/>
              </a:rPr>
              <a:t>  ) </a:t>
            </a:r>
          </a:p>
          <a:p>
            <a:pPr marL="342900" lvl="0" indent="-342900" algn="just" rtl="0">
              <a:lnSpc>
                <a:spcPct val="107000"/>
              </a:lnSpc>
              <a:spcBef>
                <a:spcPts val="0"/>
              </a:spcBef>
              <a:spcAft>
                <a:spcPts val="0"/>
              </a:spcAft>
              <a:buClr>
                <a:schemeClr val="dk1"/>
              </a:buClr>
              <a:buSzPts val="1800"/>
              <a:buChar char="∙"/>
            </a:pPr>
            <a:r>
              <a:rPr lang="en-IN" sz="1200">
                <a:latin typeface="Arial"/>
                <a:ea typeface="Arial"/>
                <a:cs typeface="Arial"/>
                <a:sym typeface="Arial"/>
              </a:rPr>
              <a:t>Disability- inclusive feedback and complaints</a:t>
            </a:r>
          </a:p>
          <a:p>
            <a:pPr marL="342900" lvl="0" indent="-342900" algn="just" rtl="0">
              <a:lnSpc>
                <a:spcPct val="107000"/>
              </a:lnSpc>
              <a:spcBef>
                <a:spcPts val="0"/>
              </a:spcBef>
              <a:spcAft>
                <a:spcPts val="0"/>
              </a:spcAft>
              <a:buClr>
                <a:schemeClr val="dk1"/>
              </a:buClr>
              <a:buSzPts val="1800"/>
              <a:buChar char="∙"/>
            </a:pPr>
            <a:r>
              <a:rPr lang="en-IN" sz="1200">
                <a:latin typeface="Arial"/>
                <a:ea typeface="Arial"/>
                <a:cs typeface="Arial"/>
                <a:sym typeface="Arial"/>
              </a:rPr>
              <a:t>Monitoring data disaggregated by disability</a:t>
            </a:r>
          </a:p>
          <a:p>
            <a:pPr marL="171450" lvl="0" indent="-171450" algn="just" rtl="0">
              <a:lnSpc>
                <a:spcPct val="107000"/>
              </a:lnSpc>
              <a:spcBef>
                <a:spcPts val="800"/>
              </a:spcBef>
              <a:spcAft>
                <a:spcPts val="0"/>
              </a:spcAft>
              <a:buSzPts val="1400"/>
              <a:buNone/>
            </a:pPr>
            <a:r>
              <a:rPr lang="en-IN" sz="1200">
                <a:latin typeface="Arial"/>
                <a:ea typeface="Arial"/>
                <a:cs typeface="Arial"/>
                <a:sym typeface="Arial"/>
              </a:rPr>
              <a:t> </a:t>
            </a:r>
          </a:p>
          <a:p>
            <a:pPr marL="0" lvl="0" indent="0" algn="just" rtl="0">
              <a:lnSpc>
                <a:spcPct val="107000"/>
              </a:lnSpc>
              <a:spcBef>
                <a:spcPts val="800"/>
              </a:spcBef>
              <a:spcAft>
                <a:spcPts val="0"/>
              </a:spcAft>
              <a:buSzPts val="1400"/>
              <a:buNone/>
            </a:pPr>
            <a:r>
              <a:rPr lang="en-IN" sz="1200">
                <a:latin typeface="Arial"/>
                <a:ea typeface="Arial"/>
                <a:cs typeface="Arial"/>
                <a:sym typeface="Arial"/>
              </a:rPr>
              <a:t>Facilitator to emphasise:</a:t>
            </a:r>
          </a:p>
          <a:p>
            <a:pPr marL="0" lvl="0" indent="0" algn="just" rtl="0">
              <a:lnSpc>
                <a:spcPct val="107000"/>
              </a:lnSpc>
              <a:spcBef>
                <a:spcPts val="800"/>
              </a:spcBef>
              <a:spcAft>
                <a:spcPts val="0"/>
              </a:spcAft>
              <a:buSzPts val="1400"/>
              <a:buNone/>
            </a:pPr>
            <a:r>
              <a:rPr lang="en-IN" sz="1200">
                <a:latin typeface="Arial"/>
                <a:ea typeface="Arial"/>
                <a:cs typeface="Arial"/>
                <a:sym typeface="Arial"/>
              </a:rPr>
              <a:t> </a:t>
            </a:r>
          </a:p>
          <a:p>
            <a:pPr marL="0" lvl="0" indent="0" algn="just" rtl="0">
              <a:lnSpc>
                <a:spcPct val="107000"/>
              </a:lnSpc>
              <a:spcBef>
                <a:spcPts val="800"/>
              </a:spcBef>
              <a:spcAft>
                <a:spcPts val="0"/>
              </a:spcAft>
              <a:buSzPts val="1400"/>
              <a:buNone/>
            </a:pPr>
            <a:r>
              <a:rPr lang="en-IN" sz="1200">
                <a:latin typeface="Arial"/>
                <a:ea typeface="Arial"/>
                <a:cs typeface="Arial"/>
                <a:sym typeface="Arial"/>
              </a:rPr>
              <a:t>Available secondary data may be unreliable for a variety of reasons, including different understandings of disability, underreporting due to stigma, different standards for classifying or measuring disability, sampling limitations, inconsistencies in the questions asked, or simply because the sources are out of date. </a:t>
            </a:r>
          </a:p>
          <a:p>
            <a:pPr marL="0" lvl="0" indent="0" algn="just" rtl="0">
              <a:lnSpc>
                <a:spcPct val="107000"/>
              </a:lnSpc>
              <a:spcBef>
                <a:spcPts val="800"/>
              </a:spcBef>
              <a:spcAft>
                <a:spcPts val="0"/>
              </a:spcAft>
              <a:buSzPts val="1400"/>
              <a:buNone/>
            </a:pPr>
            <a:r>
              <a:rPr lang="en-IN" sz="1200">
                <a:latin typeface="Arial"/>
                <a:ea typeface="Arial"/>
                <a:cs typeface="Arial"/>
                <a:sym typeface="Arial"/>
              </a:rPr>
              <a:t> </a:t>
            </a:r>
          </a:p>
          <a:p>
            <a:pPr marL="0" lvl="0" indent="0" algn="just" rtl="0">
              <a:lnSpc>
                <a:spcPct val="107000"/>
              </a:lnSpc>
              <a:spcBef>
                <a:spcPts val="800"/>
              </a:spcBef>
              <a:spcAft>
                <a:spcPts val="0"/>
              </a:spcAft>
              <a:buSzPts val="1400"/>
              <a:buNone/>
            </a:pPr>
            <a:r>
              <a:rPr lang="en-IN" sz="1200">
                <a:latin typeface="Arial"/>
                <a:ea typeface="Arial"/>
                <a:cs typeface="Arial"/>
                <a:sym typeface="Arial"/>
              </a:rPr>
              <a:t>(See Annex 4 of IASC Guidelines on Persons with disabilities for a more detailed overview: </a:t>
            </a:r>
            <a:r>
              <a:rPr lang="en-IN" sz="1200" u="sng">
                <a:solidFill>
                  <a:schemeClr val="hlink"/>
                </a:solidFill>
                <a:latin typeface="Arial"/>
                <a:ea typeface="Arial"/>
                <a:cs typeface="Arial"/>
                <a:sym typeface="Arial"/>
                <a:hlinkClick r:id="rId5"/>
              </a:rPr>
              <a:t>https://interagencystandingcommittee.org/system/files/2020-11/IASC%20Guidelines%20on%20the%20Inclusion%20of%20Persons%20with%20Disabilities%20in%20Humanitarian%20Action%2C%202019_0.pdf</a:t>
            </a:r>
            <a:r>
              <a:rPr lang="en-IN" sz="1200">
                <a:latin typeface="Arial"/>
                <a:ea typeface="Arial"/>
                <a:cs typeface="Arial"/>
                <a:sym typeface="Arial"/>
              </a:rPr>
              <a:t> )</a:t>
            </a:r>
          </a:p>
          <a:p>
            <a:pPr marL="0" lvl="0" indent="0" algn="just" rtl="0">
              <a:lnSpc>
                <a:spcPct val="107000"/>
              </a:lnSpc>
              <a:spcBef>
                <a:spcPts val="800"/>
              </a:spcBef>
              <a:spcAft>
                <a:spcPts val="0"/>
              </a:spcAft>
              <a:buSzPts val="1400"/>
              <a:buNone/>
            </a:pPr>
            <a:r>
              <a:rPr lang="en-IN" sz="1200">
                <a:latin typeface="Arial"/>
                <a:ea typeface="Arial"/>
                <a:cs typeface="Arial"/>
                <a:sym typeface="Arial"/>
              </a:rPr>
              <a:t> </a:t>
            </a:r>
          </a:p>
          <a:p>
            <a:pPr marL="0" lvl="0" indent="0" algn="just" rtl="0">
              <a:lnSpc>
                <a:spcPct val="107000"/>
              </a:lnSpc>
              <a:spcBef>
                <a:spcPts val="800"/>
              </a:spcBef>
              <a:spcAft>
                <a:spcPts val="0"/>
              </a:spcAft>
              <a:buSzPts val="1400"/>
              <a:buNone/>
            </a:pPr>
            <a:r>
              <a:rPr lang="en-IN" sz="1200">
                <a:latin typeface="Arial"/>
                <a:ea typeface="Arial"/>
                <a:cs typeface="Arial"/>
                <a:sym typeface="Arial"/>
              </a:rPr>
              <a:t>When robust quantitative data does not exist, it is recommended that you work on the assumption that 15 per cent of an affected population has a disability. The 15 per cent estimate informs planning as well as efforts to monitor access to assistance. (For example, it is assumed that 15 per cent of all facilities must be accessible.) </a:t>
            </a:r>
          </a:p>
          <a:p>
            <a:pPr marL="0" lvl="0" indent="0" algn="just" rtl="0">
              <a:lnSpc>
                <a:spcPct val="107000"/>
              </a:lnSpc>
              <a:spcBef>
                <a:spcPts val="800"/>
              </a:spcBef>
              <a:spcAft>
                <a:spcPts val="0"/>
              </a:spcAft>
              <a:buSzPts val="1400"/>
              <a:buNone/>
            </a:pPr>
            <a:r>
              <a:rPr lang="en-IN" sz="1200">
                <a:latin typeface="Arial"/>
                <a:ea typeface="Arial"/>
                <a:cs typeface="Arial"/>
                <a:sym typeface="Arial"/>
              </a:rPr>
              <a:t> </a:t>
            </a:r>
          </a:p>
          <a:p>
            <a:pPr marL="0" lvl="0" indent="0" algn="just" rtl="0">
              <a:lnSpc>
                <a:spcPct val="107000"/>
              </a:lnSpc>
              <a:spcBef>
                <a:spcPts val="800"/>
              </a:spcBef>
              <a:spcAft>
                <a:spcPts val="0"/>
              </a:spcAft>
              <a:buSzPts val="1400"/>
              <a:buNone/>
            </a:pPr>
            <a:r>
              <a:rPr lang="en-IN" sz="1200">
                <a:latin typeface="Arial"/>
                <a:ea typeface="Arial"/>
                <a:cs typeface="Arial"/>
                <a:sym typeface="Arial"/>
              </a:rPr>
              <a:t>For a needs assessment to be inclusive, persons with disabilities in all their diversity must be among key informants and participate in focus group discussions, as well as being considered in a sampling methodology.</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73856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4"/>
        <p:cNvGrpSpPr/>
        <p:nvPr/>
      </p:nvGrpSpPr>
      <p:grpSpPr>
        <a:xfrm>
          <a:off x="0" y="0"/>
          <a:ext cx="0" cy="0"/>
          <a:chOff x="0" y="0"/>
          <a:chExt cx="0" cy="0"/>
        </a:xfrm>
      </p:grpSpPr>
      <p:sp>
        <p:nvSpPr>
          <p:cNvPr id="1465" name="Google Shape;1465;p5:notes"/>
          <p:cNvSpPr>
            <a:spLocks noGrp="1" noRot="1" noChangeAspect="1"/>
          </p:cNvSpPr>
          <p:nvPr>
            <p:ph type="sldImg" idx="2"/>
          </p:nvPr>
        </p:nvSpPr>
        <p:spPr>
          <a:xfrm>
            <a:off x="407988" y="1233488"/>
            <a:ext cx="5919787" cy="3330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6" name="Google Shape;1466;p5:notes"/>
          <p:cNvSpPr txBox="1">
            <a:spLocks noGrp="1"/>
          </p:cNvSpPr>
          <p:nvPr>
            <p:ph type="body" idx="1"/>
          </p:nvPr>
        </p:nvSpPr>
        <p:spPr>
          <a:xfrm>
            <a:off x="673577" y="4748163"/>
            <a:ext cx="5388610" cy="3884861"/>
          </a:xfrm>
          <a:prstGeom prst="rect">
            <a:avLst/>
          </a:prstGeom>
          <a:noFill/>
          <a:ln>
            <a:noFill/>
          </a:ln>
        </p:spPr>
        <p:txBody>
          <a:bodyPr spcFirstLastPara="1" wrap="square" lIns="94850" tIns="47425" rIns="94850" bIns="47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a:p>
            <a:pPr marL="0" lvl="0" indent="0" algn="l" rtl="0">
              <a:lnSpc>
                <a:spcPct val="100000"/>
              </a:lnSpc>
              <a:spcBef>
                <a:spcPts val="0"/>
              </a:spcBef>
              <a:spcAft>
                <a:spcPts val="0"/>
              </a:spcAft>
              <a:buSzPts val="1400"/>
              <a:buNone/>
            </a:pPr>
            <a:r>
              <a:rPr lang="en-US" sz="1800" b="1">
                <a:latin typeface="Arial"/>
                <a:ea typeface="Arial"/>
                <a:cs typeface="Arial"/>
                <a:sym typeface="Arial"/>
              </a:rPr>
              <a:t>Facilitator Notes:</a:t>
            </a:r>
            <a:endParaRPr sz="1800" b="1">
              <a:latin typeface="Arial"/>
              <a:ea typeface="Arial"/>
              <a:cs typeface="Arial"/>
              <a:sym typeface="Arial"/>
            </a:endParaRPr>
          </a:p>
          <a:p>
            <a:pPr marL="0" lvl="0" indent="0" algn="l" rtl="0">
              <a:lnSpc>
                <a:spcPct val="100000"/>
              </a:lnSpc>
              <a:spcBef>
                <a:spcPts val="0"/>
              </a:spcBef>
              <a:spcAft>
                <a:spcPts val="0"/>
              </a:spcAft>
              <a:buSzPts val="1400"/>
              <a:buNone/>
            </a:pPr>
            <a:endParaRPr sz="1800">
              <a:latin typeface="Arial"/>
              <a:ea typeface="Arial"/>
              <a:cs typeface="Arial"/>
              <a:sym typeface="Arial"/>
            </a:endParaRPr>
          </a:p>
          <a:p>
            <a:pPr marL="0" lvl="0" indent="0" algn="l" rtl="0">
              <a:lnSpc>
                <a:spcPct val="100000"/>
              </a:lnSpc>
              <a:spcBef>
                <a:spcPts val="0"/>
              </a:spcBef>
              <a:spcAft>
                <a:spcPts val="0"/>
              </a:spcAft>
              <a:buSzPts val="1400"/>
              <a:buNone/>
            </a:pPr>
            <a:r>
              <a:rPr lang="en-US" sz="1800">
                <a:latin typeface="Arial"/>
                <a:ea typeface="Arial"/>
                <a:cs typeface="Arial"/>
                <a:sym typeface="Arial"/>
              </a:rPr>
              <a:t>Allow for 15 – 20 minute break depending on time progress. </a:t>
            </a:r>
            <a:endParaRPr sz="1800">
              <a:latin typeface="Arial"/>
              <a:ea typeface="Arial"/>
              <a:cs typeface="Arial"/>
              <a:sym typeface="Arial"/>
            </a:endParaRPr>
          </a:p>
        </p:txBody>
      </p:sp>
      <p:sp>
        <p:nvSpPr>
          <p:cNvPr id="1467" name="Google Shape;1467;p5:notes"/>
          <p:cNvSpPr txBox="1">
            <a:spLocks noGrp="1"/>
          </p:cNvSpPr>
          <p:nvPr>
            <p:ph type="sldNum" idx="12"/>
          </p:nvPr>
        </p:nvSpPr>
        <p:spPr>
          <a:xfrm>
            <a:off x="3815374" y="9371286"/>
            <a:ext cx="2918830" cy="495028"/>
          </a:xfrm>
          <a:prstGeom prst="rect">
            <a:avLst/>
          </a:prstGeom>
          <a:noFill/>
          <a:ln>
            <a:noFill/>
          </a:ln>
        </p:spPr>
        <p:txBody>
          <a:bodyPr spcFirstLastPara="1" wrap="square" lIns="94850" tIns="47425" rIns="94850" bIns="47425"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25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800"/>
              <a:buNone/>
            </a:pPr>
            <a:r>
              <a:rPr lang="en-IN" sz="1200">
                <a:latin typeface="Arial"/>
                <a:ea typeface="Arial"/>
                <a:cs typeface="Arial"/>
                <a:sym typeface="Arial"/>
              </a:rPr>
              <a:t>Say that this section is about applying the twin-track approach, the MDAs as well as the recommended actions from the IASC guideline in the planning and design phase of the project cycle and also known as Strategic Planning and Resource Mobilization in the HPC. We will apply the actions through practical group exercises. </a:t>
            </a:r>
            <a:endParaRPr lang="en-IN" sz="1200" b="1">
              <a:latin typeface="Arial"/>
              <a:ea typeface="Arial"/>
              <a:cs typeface="Arial"/>
              <a:sym typeface="Arial"/>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65119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Present the scenario. It is advisable to read it out loud and make copies for the groups. </a:t>
            </a:r>
          </a:p>
          <a:p>
            <a:pPr marL="45720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Then organize the participants into 4 groups. Use the following slides to explain the task(s) of each group. </a:t>
            </a:r>
          </a:p>
          <a:p>
            <a:pPr marL="45720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From the previous exercise, you could reorganize the groups, or keep the same and distribute the group 5 members into other groups.</a:t>
            </a:r>
          </a:p>
          <a:p>
            <a:pPr marL="45720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The groups should have a hard or soft copy of the IASC guidelines.</a:t>
            </a: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Each group must choose a spokesperson who will present the outcomes of their discussion during feedback.</a:t>
            </a:r>
          </a:p>
          <a:p>
            <a:pPr marL="45720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Groups have 30 minutes to complete their task. If a group completes their task before the end of the 30 minutes, you could ask them to help other groups.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976470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50000"/>
              </a:lnSpc>
              <a:spcBef>
                <a:spcPts val="0"/>
              </a:spcBef>
              <a:spcAft>
                <a:spcPts val="0"/>
              </a:spcAft>
              <a:buSzPts val="1400"/>
              <a:buNone/>
            </a:pPr>
            <a:r>
              <a:rPr lang="en-IN" sz="1200" b="1">
                <a:latin typeface="Arial"/>
                <a:ea typeface="Arial"/>
                <a:cs typeface="Arial"/>
                <a:sym typeface="Arial"/>
              </a:rPr>
              <a:t>Facilitator Notes:  </a:t>
            </a:r>
          </a:p>
          <a:p>
            <a:pPr marL="0" lvl="0" indent="0" algn="l" rtl="0">
              <a:lnSpc>
                <a:spcPct val="100000"/>
              </a:lnSpc>
              <a:spcBef>
                <a:spcPts val="0"/>
              </a:spcBef>
              <a:spcAft>
                <a:spcPts val="0"/>
              </a:spcAft>
              <a:buClr>
                <a:schemeClr val="dk1"/>
              </a:buClr>
              <a:buSzPts val="1200"/>
              <a:buFont typeface="Calibri"/>
              <a:buNone/>
            </a:pPr>
            <a:r>
              <a:rPr lang="en-IN" sz="1200">
                <a:latin typeface="Arial"/>
                <a:ea typeface="Arial"/>
                <a:cs typeface="Arial"/>
                <a:sym typeface="Arial"/>
              </a:rPr>
              <a:t>Group 1: The group has 30 Minutes to discuss and answer the questions and 5 minutes to report.</a:t>
            </a:r>
            <a:endParaRPr lang="en-IN" sz="1200" b="1">
              <a:solidFill>
                <a:srgbClr val="FF0000"/>
              </a:solidFill>
              <a:latin typeface="Arial"/>
              <a:ea typeface="Arial"/>
              <a:cs typeface="Arial"/>
              <a:sym typeface="Arial"/>
            </a:endParaRPr>
          </a:p>
          <a:p>
            <a:pPr marL="0" lvl="0" indent="0" algn="l" rtl="0">
              <a:lnSpc>
                <a:spcPct val="100000"/>
              </a:lnSpc>
              <a:spcBef>
                <a:spcPts val="0"/>
              </a:spcBef>
              <a:spcAft>
                <a:spcPts val="0"/>
              </a:spcAft>
              <a:buClr>
                <a:srgbClr val="0D0D0D"/>
              </a:buClr>
              <a:buSzPts val="12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rgbClr val="0D0D0D"/>
              </a:buClr>
              <a:buSzPts val="1200"/>
              <a:buFont typeface="Arial"/>
              <a:buNone/>
            </a:pPr>
            <a:r>
              <a:rPr lang="en-IN" sz="1200">
                <a:latin typeface="Arial"/>
                <a:ea typeface="Arial"/>
                <a:cs typeface="Arial"/>
                <a:sym typeface="Arial"/>
              </a:rPr>
              <a:t>While participants are expected to develop their own responses, facilitators should actively guide the discussion using some of the prompts provided and ensure that the key points outlined are reflected in group outputs. Encourage participants to elaborate on their answers and to use the recommended resources for the IASC Guideline (ex. Annex 5) and </a:t>
            </a:r>
            <a:r>
              <a:rPr lang="en-IN" sz="1200" err="1">
                <a:latin typeface="Arial"/>
                <a:ea typeface="Arial"/>
                <a:cs typeface="Arial"/>
                <a:sym typeface="Arial"/>
              </a:rPr>
              <a:t>and</a:t>
            </a:r>
            <a:r>
              <a:rPr lang="en-IN" sz="1200">
                <a:latin typeface="Arial"/>
                <a:ea typeface="Arial"/>
                <a:cs typeface="Arial"/>
                <a:sym typeface="Arial"/>
              </a:rPr>
              <a:t> on </a:t>
            </a:r>
            <a:r>
              <a:rPr lang="en-IN" sz="1200" b="1" u="sng">
                <a:latin typeface="Arial"/>
                <a:ea typeface="Arial"/>
                <a:cs typeface="Arial"/>
                <a:sym typeface="Arial"/>
              </a:rPr>
              <a:t>practical examples from their own field experience</a:t>
            </a:r>
            <a:r>
              <a:rPr lang="en-IN" sz="1200">
                <a:latin typeface="Arial"/>
                <a:ea typeface="Arial"/>
                <a:cs typeface="Arial"/>
                <a:sym typeface="Arial"/>
              </a:rPr>
              <a:t>, taking into account the realities, constraints, and operational challenges of humanitarian settings.</a:t>
            </a:r>
          </a:p>
          <a:p>
            <a:pPr marL="0" lvl="0" indent="0" algn="just" rtl="0">
              <a:lnSpc>
                <a:spcPct val="150000"/>
              </a:lnSpc>
              <a:spcBef>
                <a:spcPts val="0"/>
              </a:spcBef>
              <a:spcAft>
                <a:spcPts val="0"/>
              </a:spcAft>
              <a:buSzPts val="1400"/>
              <a:buNone/>
            </a:pPr>
            <a:endParaRPr lang="en-IN" sz="1200" b="1">
              <a:latin typeface="Arial"/>
              <a:ea typeface="Arial"/>
              <a:cs typeface="Arial"/>
              <a:sym typeface="Arial"/>
            </a:endParaRPr>
          </a:p>
          <a:p>
            <a:pPr marL="0" lvl="0" indent="0" algn="just" rtl="0">
              <a:lnSpc>
                <a:spcPct val="150000"/>
              </a:lnSpc>
              <a:spcBef>
                <a:spcPts val="0"/>
              </a:spcBef>
              <a:spcAft>
                <a:spcPts val="0"/>
              </a:spcAft>
              <a:buSzPts val="1400"/>
              <a:buNone/>
            </a:pPr>
            <a:r>
              <a:rPr lang="en-IN" sz="1200" b="1">
                <a:latin typeface="Arial"/>
                <a:ea typeface="Arial"/>
                <a:cs typeface="Arial"/>
                <a:sym typeface="Arial"/>
              </a:rPr>
              <a:t>Facilitators can provide a </a:t>
            </a:r>
            <a:r>
              <a:rPr lang="en-IN" sz="1200" b="1" err="1">
                <a:latin typeface="Arial"/>
                <a:ea typeface="Arial"/>
                <a:cs typeface="Arial"/>
                <a:sym typeface="Arial"/>
              </a:rPr>
              <a:t>logframe</a:t>
            </a:r>
            <a:r>
              <a:rPr lang="en-IN" sz="1200" b="1">
                <a:latin typeface="Arial"/>
                <a:ea typeface="Arial"/>
                <a:cs typeface="Arial"/>
                <a:sym typeface="Arial"/>
              </a:rPr>
              <a:t> template with pre-filled headings if the group needs it. </a:t>
            </a:r>
            <a:endParaRPr lang="en-IN" sz="120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Discuss and develop with your group a cash assistance log-frame, suggest: </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One specific objective (outcome) and related indicator(s)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One or two expected outputs and related indicator(s)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Four key activities that contribute to the outputs</a:t>
            </a:r>
          </a:p>
          <a:p>
            <a:pPr marL="0" lvl="0" indent="0" algn="just" rtl="0">
              <a:lnSpc>
                <a:spcPct val="107000"/>
              </a:lnSpc>
              <a:spcBef>
                <a:spcPts val="1200"/>
              </a:spcBef>
              <a:spcAft>
                <a:spcPts val="0"/>
              </a:spcAft>
              <a:buSzPts val="1400"/>
              <a:buNone/>
            </a:pPr>
            <a:r>
              <a:rPr lang="en-IN" sz="1200">
                <a:latin typeface="Arial"/>
                <a:ea typeface="Arial"/>
                <a:cs typeface="Arial"/>
                <a:sym typeface="Arial"/>
              </a:rPr>
              <a:t>Let them think by themselves about disability-inclusive indicators. Please note that they can help themselves with the examples of indicators in the IASC guidelines or other resources. </a:t>
            </a:r>
          </a:p>
          <a:p>
            <a:pPr marL="0" lvl="0" indent="0" algn="just" rtl="0">
              <a:lnSpc>
                <a:spcPct val="107000"/>
              </a:lnSpc>
              <a:spcBef>
                <a:spcPts val="800"/>
              </a:spcBef>
              <a:spcAft>
                <a:spcPts val="0"/>
              </a:spcAft>
              <a:buSzPts val="1400"/>
              <a:buNone/>
            </a:pPr>
            <a:r>
              <a:rPr lang="en-IN" sz="1200">
                <a:latin typeface="Arial"/>
                <a:ea typeface="Arial"/>
                <a:cs typeface="Arial"/>
                <a:sym typeface="Arial"/>
              </a:rPr>
              <a:t>If needed, use the following examples to guide discussion. These are just some examples. </a:t>
            </a:r>
          </a:p>
          <a:p>
            <a:pPr marL="0" lvl="0" indent="0" algn="just" rtl="0">
              <a:lnSpc>
                <a:spcPct val="107000"/>
              </a:lnSpc>
              <a:spcBef>
                <a:spcPts val="800"/>
              </a:spcBef>
              <a:spcAft>
                <a:spcPts val="0"/>
              </a:spcAft>
              <a:buSzPts val="1400"/>
              <a:buNone/>
            </a:pPr>
            <a:r>
              <a:rPr lang="en-IN" sz="1200" b="1">
                <a:latin typeface="Arial"/>
                <a:ea typeface="Arial"/>
                <a:cs typeface="Arial"/>
                <a:sym typeface="Arial"/>
              </a:rPr>
              <a:t>Example Specific objective/outcome:</a:t>
            </a:r>
          </a:p>
          <a:p>
            <a:pPr marL="0" lvl="0" indent="0" algn="just" rtl="0">
              <a:lnSpc>
                <a:spcPct val="107000"/>
              </a:lnSpc>
              <a:spcBef>
                <a:spcPts val="800"/>
              </a:spcBef>
              <a:spcAft>
                <a:spcPts val="0"/>
              </a:spcAft>
              <a:buSzPts val="1400"/>
              <a:buNone/>
            </a:pPr>
            <a:r>
              <a:rPr lang="en-IN" sz="1200">
                <a:latin typeface="Arial"/>
                <a:ea typeface="Arial"/>
                <a:cs typeface="Arial"/>
                <a:sym typeface="Arial"/>
              </a:rPr>
              <a:t>Crisis-affected households, including households with persons with disabilities, have access to sufficient, safe, and nutritious food through inclusive cash assistance.</a:t>
            </a:r>
          </a:p>
          <a:p>
            <a:pPr marL="0" lvl="0" indent="0" algn="just" rtl="0">
              <a:lnSpc>
                <a:spcPct val="107000"/>
              </a:lnSpc>
              <a:spcBef>
                <a:spcPts val="800"/>
              </a:spcBef>
              <a:spcAft>
                <a:spcPts val="0"/>
              </a:spcAft>
              <a:buSzPts val="1400"/>
              <a:buNone/>
            </a:pPr>
            <a:r>
              <a:rPr lang="en-IN" sz="1200" b="1">
                <a:latin typeface="Arial"/>
                <a:ea typeface="Arial"/>
                <a:cs typeface="Arial"/>
                <a:sym typeface="Arial"/>
              </a:rPr>
              <a:t>Example Outcome indicators:</a:t>
            </a:r>
          </a:p>
          <a:p>
            <a:pPr marL="457200" lvl="0" indent="-342900" algn="just" rtl="0">
              <a:lnSpc>
                <a:spcPct val="107000"/>
              </a:lnSpc>
              <a:spcBef>
                <a:spcPts val="800"/>
              </a:spcBef>
              <a:spcAft>
                <a:spcPts val="0"/>
              </a:spcAft>
              <a:buSzPts val="1800"/>
              <a:buFont typeface="Arial"/>
              <a:buChar char="●"/>
            </a:pPr>
            <a:r>
              <a:rPr lang="en-IN" sz="1200">
                <a:latin typeface="Arial"/>
                <a:ea typeface="Arial"/>
                <a:cs typeface="Arial"/>
                <a:sym typeface="Arial"/>
              </a:rPr>
              <a:t>% of households reporting acceptable food consumption scores (disaggregated by age, sex, and disability)</a:t>
            </a:r>
          </a:p>
          <a:p>
            <a:pPr marL="457200" lvl="0" indent="-342900" algn="just" rtl="0">
              <a:lnSpc>
                <a:spcPct val="107000"/>
              </a:lnSpc>
              <a:spcBef>
                <a:spcPts val="0"/>
              </a:spcBef>
              <a:spcAft>
                <a:spcPts val="0"/>
              </a:spcAft>
              <a:buSzPts val="1800"/>
              <a:buFont typeface="Arial"/>
              <a:buChar char="●"/>
            </a:pPr>
            <a:r>
              <a:rPr lang="en-IN" sz="1200">
                <a:latin typeface="Arial"/>
                <a:ea typeface="Arial"/>
                <a:cs typeface="Arial"/>
                <a:sym typeface="Arial"/>
              </a:rPr>
              <a:t>% of households meeting minimum dietary diversity (disaggregated by age, sex, and disability)</a:t>
            </a:r>
          </a:p>
          <a:p>
            <a:pPr marL="457200" lvl="0" indent="-342900" algn="just" rtl="0">
              <a:lnSpc>
                <a:spcPct val="107000"/>
              </a:lnSpc>
              <a:spcBef>
                <a:spcPts val="0"/>
              </a:spcBef>
              <a:spcAft>
                <a:spcPts val="0"/>
              </a:spcAft>
              <a:buSzPts val="1800"/>
              <a:buFont typeface="Arial"/>
              <a:buChar char="●"/>
            </a:pPr>
            <a:r>
              <a:rPr lang="en-IN" sz="1200">
                <a:latin typeface="Arial"/>
                <a:ea typeface="Arial"/>
                <a:cs typeface="Arial"/>
                <a:sym typeface="Arial"/>
              </a:rPr>
              <a:t>% of households with persons with disabilities reporting access to cash assistance</a:t>
            </a:r>
            <a:endParaRPr lang="en-IN" sz="1200" b="1">
              <a:latin typeface="Arial"/>
              <a:ea typeface="Arial"/>
              <a:cs typeface="Arial"/>
              <a:sym typeface="Arial"/>
            </a:endParaRPr>
          </a:p>
          <a:p>
            <a:pPr marL="0" lvl="0" indent="0" algn="just" rtl="0">
              <a:lnSpc>
                <a:spcPct val="107000"/>
              </a:lnSpc>
              <a:spcBef>
                <a:spcPts val="800"/>
              </a:spcBef>
              <a:spcAft>
                <a:spcPts val="0"/>
              </a:spcAft>
              <a:buSzPts val="1400"/>
              <a:buNone/>
            </a:pPr>
            <a:r>
              <a:rPr lang="en-IN" sz="1200" b="1">
                <a:latin typeface="Arial"/>
                <a:ea typeface="Arial"/>
                <a:cs typeface="Arial"/>
                <a:sym typeface="Arial"/>
              </a:rPr>
              <a:t>Example Expected results/outputs:</a:t>
            </a:r>
          </a:p>
          <a:p>
            <a:pPr marL="0" lvl="0" indent="0" algn="just" rtl="0">
              <a:lnSpc>
                <a:spcPct val="107000"/>
              </a:lnSpc>
              <a:spcBef>
                <a:spcPts val="800"/>
              </a:spcBef>
              <a:spcAft>
                <a:spcPts val="0"/>
              </a:spcAft>
              <a:buSzPts val="1400"/>
              <a:buNone/>
            </a:pPr>
            <a:r>
              <a:rPr lang="en-IN" sz="1200">
                <a:latin typeface="Arial"/>
                <a:ea typeface="Arial"/>
                <a:cs typeface="Arial"/>
                <a:sym typeface="Arial"/>
              </a:rPr>
              <a:t>Output 1: Crisis-affected households receive timely and adequate cash assistance to meet basic food needs.</a:t>
            </a:r>
          </a:p>
          <a:p>
            <a:pPr marL="0" lvl="0" indent="0" algn="just" rtl="0">
              <a:lnSpc>
                <a:spcPct val="107000"/>
              </a:lnSpc>
              <a:spcBef>
                <a:spcPts val="800"/>
              </a:spcBef>
              <a:spcAft>
                <a:spcPts val="0"/>
              </a:spcAft>
              <a:buSzPts val="1400"/>
              <a:buNone/>
            </a:pPr>
            <a:r>
              <a:rPr lang="en-IN" sz="1200">
                <a:latin typeface="Arial"/>
                <a:ea typeface="Arial"/>
                <a:cs typeface="Arial"/>
                <a:sym typeface="Arial"/>
              </a:rPr>
              <a:t>Output 1 Indicators: </a:t>
            </a:r>
          </a:p>
          <a:p>
            <a:pPr marL="457200" lvl="0" indent="-342900" algn="just" rtl="0">
              <a:lnSpc>
                <a:spcPct val="107000"/>
              </a:lnSpc>
              <a:spcBef>
                <a:spcPts val="800"/>
              </a:spcBef>
              <a:spcAft>
                <a:spcPts val="0"/>
              </a:spcAft>
              <a:buSzPts val="1800"/>
              <a:buChar char="●"/>
            </a:pPr>
            <a:r>
              <a:rPr lang="en-IN" sz="1200" b="1">
                <a:latin typeface="Arial"/>
                <a:ea typeface="Arial"/>
                <a:cs typeface="Arial"/>
                <a:sym typeface="Arial"/>
              </a:rPr>
              <a:t>% </a:t>
            </a:r>
            <a:r>
              <a:rPr lang="en-IN" sz="1200">
                <a:latin typeface="Arial"/>
                <a:ea typeface="Arial"/>
                <a:cs typeface="Arial"/>
                <a:sym typeface="Arial"/>
              </a:rPr>
              <a:t>of targeted households receiving cash assistance</a:t>
            </a:r>
          </a:p>
          <a:p>
            <a:pPr marL="457200" lvl="0" indent="-342900" algn="just" rtl="0">
              <a:lnSpc>
                <a:spcPct val="107000"/>
              </a:lnSpc>
              <a:spcBef>
                <a:spcPts val="0"/>
              </a:spcBef>
              <a:spcAft>
                <a:spcPts val="0"/>
              </a:spcAft>
              <a:buSzPts val="1800"/>
              <a:buChar char="●"/>
            </a:pPr>
            <a:r>
              <a:rPr lang="en-IN" sz="1200">
                <a:latin typeface="Arial"/>
                <a:ea typeface="Arial"/>
                <a:cs typeface="Arial"/>
                <a:sym typeface="Arial"/>
              </a:rPr>
              <a:t>% of households receiving cash assistance on time and in full</a:t>
            </a:r>
          </a:p>
          <a:p>
            <a:pPr marL="457200" lvl="0" indent="-342900" algn="just" rtl="0">
              <a:lnSpc>
                <a:spcPct val="107000"/>
              </a:lnSpc>
              <a:spcBef>
                <a:spcPts val="0"/>
              </a:spcBef>
              <a:spcAft>
                <a:spcPts val="0"/>
              </a:spcAft>
              <a:buSzPts val="1800"/>
              <a:buChar char="●"/>
            </a:pPr>
            <a:r>
              <a:rPr lang="en-IN" sz="1200">
                <a:latin typeface="Arial"/>
                <a:ea typeface="Arial"/>
                <a:cs typeface="Arial"/>
                <a:sym typeface="Arial"/>
              </a:rPr>
              <a:t>% of households reporting cash was sufficient to meet food needs</a:t>
            </a:r>
          </a:p>
          <a:p>
            <a:pPr marL="0" lvl="0" indent="0" algn="just" rtl="0">
              <a:lnSpc>
                <a:spcPct val="107000"/>
              </a:lnSpc>
              <a:spcBef>
                <a:spcPts val="800"/>
              </a:spcBef>
              <a:spcAft>
                <a:spcPts val="0"/>
              </a:spcAft>
              <a:buSzPts val="1400"/>
              <a:buNone/>
            </a:pPr>
            <a:r>
              <a:rPr lang="en-IN" sz="1200">
                <a:latin typeface="Arial"/>
                <a:ea typeface="Arial"/>
                <a:cs typeface="Arial"/>
                <a:sym typeface="Arial"/>
              </a:rPr>
              <a:t>Output 2: Cash assistance mechanisms enable all targeted households, including persons with disabilities, to access and use assistance safely and with dignity.</a:t>
            </a:r>
          </a:p>
          <a:p>
            <a:pPr marL="0" lvl="0" indent="0" algn="just" rtl="0">
              <a:lnSpc>
                <a:spcPct val="107000"/>
              </a:lnSpc>
              <a:spcBef>
                <a:spcPts val="800"/>
              </a:spcBef>
              <a:spcAft>
                <a:spcPts val="0"/>
              </a:spcAft>
              <a:buSzPts val="1400"/>
              <a:buNone/>
            </a:pPr>
            <a:r>
              <a:rPr lang="en-IN" sz="1200">
                <a:latin typeface="Arial"/>
                <a:ea typeface="Arial"/>
                <a:cs typeface="Arial"/>
                <a:sym typeface="Arial"/>
              </a:rPr>
              <a:t>Output 2 Indicators:</a:t>
            </a:r>
          </a:p>
          <a:p>
            <a:pPr marL="457200" lvl="0" indent="-342900" algn="just" rtl="0">
              <a:lnSpc>
                <a:spcPct val="107000"/>
              </a:lnSpc>
              <a:spcBef>
                <a:spcPts val="800"/>
              </a:spcBef>
              <a:spcAft>
                <a:spcPts val="0"/>
              </a:spcAft>
              <a:buSzPts val="1800"/>
              <a:buChar char="●"/>
            </a:pPr>
            <a:r>
              <a:rPr lang="en-IN" sz="1200">
                <a:latin typeface="Arial"/>
                <a:ea typeface="Arial"/>
                <a:cs typeface="Arial"/>
                <a:sym typeface="Arial"/>
              </a:rPr>
              <a:t>% of recipients reporting no barriers to accessing cash</a:t>
            </a:r>
          </a:p>
          <a:p>
            <a:pPr marL="457200" lvl="0" indent="-342900" algn="just" rtl="0">
              <a:lnSpc>
                <a:spcPct val="107000"/>
              </a:lnSpc>
              <a:spcBef>
                <a:spcPts val="0"/>
              </a:spcBef>
              <a:spcAft>
                <a:spcPts val="0"/>
              </a:spcAft>
              <a:buSzPts val="1800"/>
              <a:buChar char="●"/>
            </a:pPr>
            <a:r>
              <a:rPr lang="en-IN" sz="1200">
                <a:latin typeface="Arial"/>
                <a:ea typeface="Arial"/>
                <a:cs typeface="Arial"/>
                <a:sym typeface="Arial"/>
              </a:rPr>
              <a:t>% of cash delivery points / mechanisms meeting accessibility standards</a:t>
            </a:r>
          </a:p>
          <a:p>
            <a:pPr marL="457200" lvl="0" indent="-342900" algn="just" rtl="0">
              <a:lnSpc>
                <a:spcPct val="107000"/>
              </a:lnSpc>
              <a:spcBef>
                <a:spcPts val="0"/>
              </a:spcBef>
              <a:spcAft>
                <a:spcPts val="0"/>
              </a:spcAft>
              <a:buSzPts val="1800"/>
              <a:buChar char="●"/>
            </a:pPr>
            <a:r>
              <a:rPr lang="en-IN" sz="1200">
                <a:latin typeface="Arial"/>
                <a:ea typeface="Arial"/>
                <a:cs typeface="Arial"/>
                <a:sym typeface="Arial"/>
              </a:rPr>
              <a:t>% of recipients satisfied with cash delivery modality</a:t>
            </a:r>
          </a:p>
          <a:p>
            <a:pPr marL="0" lvl="0" indent="0" algn="just" rtl="0">
              <a:lnSpc>
                <a:spcPct val="107000"/>
              </a:lnSpc>
              <a:spcBef>
                <a:spcPts val="800"/>
              </a:spcBef>
              <a:spcAft>
                <a:spcPts val="0"/>
              </a:spcAft>
              <a:buSzPts val="1400"/>
              <a:buNone/>
            </a:pPr>
            <a:r>
              <a:rPr lang="en-IN" sz="1200">
                <a:latin typeface="Arial"/>
                <a:ea typeface="Arial"/>
                <a:cs typeface="Arial"/>
                <a:sym typeface="Arial"/>
              </a:rPr>
              <a:t>Output 3: Local markets are functional and able to meet food demand generated by cash assistance.</a:t>
            </a:r>
          </a:p>
          <a:p>
            <a:pPr marL="0" lvl="0" indent="0" algn="just" rtl="0">
              <a:lnSpc>
                <a:spcPct val="107000"/>
              </a:lnSpc>
              <a:spcBef>
                <a:spcPts val="800"/>
              </a:spcBef>
              <a:spcAft>
                <a:spcPts val="0"/>
              </a:spcAft>
              <a:buSzPts val="1400"/>
              <a:buNone/>
            </a:pPr>
            <a:r>
              <a:rPr lang="en-IN" sz="1200">
                <a:latin typeface="Arial"/>
                <a:ea typeface="Arial"/>
                <a:cs typeface="Arial"/>
                <a:sym typeface="Arial"/>
              </a:rPr>
              <a:t>Output 3 Indicators: </a:t>
            </a:r>
          </a:p>
          <a:p>
            <a:pPr marL="457200" lvl="0" indent="-342900" algn="just" rtl="0">
              <a:lnSpc>
                <a:spcPct val="107000"/>
              </a:lnSpc>
              <a:spcBef>
                <a:spcPts val="800"/>
              </a:spcBef>
              <a:spcAft>
                <a:spcPts val="0"/>
              </a:spcAft>
              <a:buSzPts val="1800"/>
              <a:buChar char="●"/>
            </a:pPr>
            <a:r>
              <a:rPr lang="en-IN" sz="1200">
                <a:latin typeface="Arial"/>
                <a:ea typeface="Arial"/>
                <a:cs typeface="Arial"/>
                <a:sym typeface="Arial"/>
              </a:rPr>
              <a:t>Number of markets assessed as functional and accessible</a:t>
            </a:r>
          </a:p>
          <a:p>
            <a:pPr marL="457200" lvl="0" indent="-342900" algn="just" rtl="0">
              <a:lnSpc>
                <a:spcPct val="107000"/>
              </a:lnSpc>
              <a:spcBef>
                <a:spcPts val="0"/>
              </a:spcBef>
              <a:spcAft>
                <a:spcPts val="0"/>
              </a:spcAft>
              <a:buSzPts val="1800"/>
              <a:buChar char="●"/>
            </a:pPr>
            <a:r>
              <a:rPr lang="en-IN" sz="1200">
                <a:latin typeface="Arial"/>
                <a:ea typeface="Arial"/>
                <a:cs typeface="Arial"/>
                <a:sym typeface="Arial"/>
              </a:rPr>
              <a:t>% of recipients able to purchase preferred food items locally</a:t>
            </a:r>
          </a:p>
          <a:p>
            <a:pPr marL="457200" lvl="0" indent="-342900" algn="just" rtl="0">
              <a:lnSpc>
                <a:spcPct val="107000"/>
              </a:lnSpc>
              <a:spcBef>
                <a:spcPts val="0"/>
              </a:spcBef>
              <a:spcAft>
                <a:spcPts val="0"/>
              </a:spcAft>
              <a:buSzPts val="1800"/>
              <a:buChar char="●"/>
            </a:pPr>
            <a:r>
              <a:rPr lang="en-IN" sz="1200">
                <a:latin typeface="Arial"/>
                <a:ea typeface="Arial"/>
                <a:cs typeface="Arial"/>
                <a:sym typeface="Arial"/>
              </a:rPr>
              <a:t>Price stability of key food commodities</a:t>
            </a:r>
          </a:p>
          <a:p>
            <a:pPr marL="0" lvl="0" indent="0" algn="just" rtl="0">
              <a:lnSpc>
                <a:spcPct val="107000"/>
              </a:lnSpc>
              <a:spcBef>
                <a:spcPts val="800"/>
              </a:spcBef>
              <a:spcAft>
                <a:spcPts val="0"/>
              </a:spcAft>
              <a:buSzPts val="1400"/>
              <a:buNone/>
            </a:pPr>
            <a:endParaRPr lang="en-IN" sz="120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b="1">
                <a:latin typeface="Arial"/>
                <a:ea typeface="Arial"/>
                <a:cs typeface="Arial"/>
                <a:sym typeface="Arial"/>
              </a:rPr>
              <a:t>Main activities:</a:t>
            </a:r>
          </a:p>
          <a:p>
            <a:pPr marL="457200" lvl="0" indent="-342900" algn="l" rtl="0">
              <a:lnSpc>
                <a:spcPct val="115000"/>
              </a:lnSpc>
              <a:spcBef>
                <a:spcPts val="1400"/>
              </a:spcBef>
              <a:spcAft>
                <a:spcPts val="0"/>
              </a:spcAft>
              <a:buSzPts val="1800"/>
              <a:buChar char="●"/>
            </a:pPr>
            <a:r>
              <a:rPr lang="en-IN" sz="1200">
                <a:latin typeface="Arial"/>
                <a:ea typeface="Arial"/>
                <a:cs typeface="Arial"/>
                <a:sym typeface="Arial"/>
              </a:rPr>
              <a:t>Targeting, registration and verification - Identify eligible households using agreed criteria, adapt registration processes to include persons with disabilities (ex. proxy registration, flexible verification), coordinate targeting with Food Security Cluster partners</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Markets and feasibility assessments - Conduct or update market assessments to confirm feasibility of cash, assess market accessibility for persons with disabilities, monitor prices and supply throughout implementation</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Cash Delivery - Select and contract appropriate cash delivery mechanisms (mobile money, vouchers, physical cash), adapt delivery mechanisms to reduce barriers (location, timing, support options), disburse cash transfers according to agreed transfer value and frequency</a:t>
            </a:r>
          </a:p>
          <a:p>
            <a:pPr marL="0" lvl="0" indent="0" algn="l" rtl="0">
              <a:lnSpc>
                <a:spcPct val="115000"/>
              </a:lnSpc>
              <a:spcBef>
                <a:spcPts val="1400"/>
              </a:spcBef>
              <a:spcAft>
                <a:spcPts val="0"/>
              </a:spcAft>
              <a:buSzPts val="1400"/>
              <a:buNone/>
            </a:pPr>
            <a:r>
              <a:rPr lang="en-IN" sz="1200">
                <a:latin typeface="Arial"/>
                <a:ea typeface="Arial"/>
                <a:cs typeface="Arial"/>
                <a:sym typeface="Arial"/>
              </a:rPr>
              <a:t>The facilitator should ensure that participants understand that outputs for cash assistance focus on delivery, access, and market functionality, while activities focus on enabling systems like targeting, markets, delivery, communication, and monitoring. Disability inclusion is achieved by how these activities are designed and implemented, not by adding parallel systems.</a:t>
            </a:r>
          </a:p>
          <a:p>
            <a:pPr marL="0" lvl="0" indent="0" algn="just" rtl="0">
              <a:lnSpc>
                <a:spcPct val="107000"/>
              </a:lnSpc>
              <a:spcBef>
                <a:spcPts val="800"/>
              </a:spcBef>
              <a:spcAft>
                <a:spcPts val="0"/>
              </a:spcAft>
              <a:buSzPts val="1400"/>
              <a:buNone/>
            </a:pPr>
            <a:r>
              <a:rPr lang="en-IN" sz="1200" b="1">
                <a:latin typeface="Arial"/>
                <a:ea typeface="Arial"/>
                <a:cs typeface="Arial"/>
                <a:sym typeface="Arial"/>
              </a:rPr>
              <a:t>Note:</a:t>
            </a:r>
          </a:p>
          <a:p>
            <a:pPr marL="0" lvl="0" indent="0" algn="just" rtl="0">
              <a:lnSpc>
                <a:spcPct val="107000"/>
              </a:lnSpc>
              <a:spcBef>
                <a:spcPts val="800"/>
              </a:spcBef>
              <a:spcAft>
                <a:spcPts val="0"/>
              </a:spcAft>
              <a:buSzPts val="1400"/>
              <a:buNone/>
            </a:pPr>
            <a:r>
              <a:rPr lang="en-IN" sz="1200">
                <a:latin typeface="Arial"/>
                <a:ea typeface="Arial"/>
                <a:cs typeface="Arial"/>
                <a:sym typeface="Arial"/>
              </a:rPr>
              <a:t>For face-to-face training, tell the groups to document answer in their workbook or in the </a:t>
            </a:r>
            <a:r>
              <a:rPr lang="en-IN" sz="1200" err="1">
                <a:latin typeface="Arial"/>
                <a:ea typeface="Arial"/>
                <a:cs typeface="Arial"/>
                <a:sym typeface="Arial"/>
              </a:rPr>
              <a:t>logframe</a:t>
            </a:r>
            <a:r>
              <a:rPr lang="en-IN" sz="1200">
                <a:latin typeface="Arial"/>
                <a:ea typeface="Arial"/>
                <a:cs typeface="Arial"/>
                <a:sym typeface="Arial"/>
              </a:rPr>
              <a:t> template to discuss and demonstrate.</a:t>
            </a:r>
          </a:p>
          <a:p>
            <a:pPr marL="0" lvl="0" indent="0" algn="just" rtl="0">
              <a:lnSpc>
                <a:spcPct val="107000"/>
              </a:lnSpc>
              <a:spcBef>
                <a:spcPts val="800"/>
              </a:spcBef>
              <a:spcAft>
                <a:spcPts val="0"/>
              </a:spcAft>
              <a:buSzPts val="1400"/>
              <a:buNone/>
            </a:pPr>
            <a:r>
              <a:rPr lang="en-IN" sz="1200">
                <a:latin typeface="Arial"/>
                <a:ea typeface="Arial"/>
                <a:cs typeface="Arial"/>
                <a:sym typeface="Arial"/>
              </a:rPr>
              <a:t>For online training, tell them to do the same (soft copy workbook), spokesperson to share their screen to indicate response. </a:t>
            </a:r>
          </a:p>
          <a:p>
            <a:pPr marL="0" lvl="0" indent="0" algn="just" rtl="0">
              <a:lnSpc>
                <a:spcPct val="107000"/>
              </a:lnSpc>
              <a:spcBef>
                <a:spcPts val="800"/>
              </a:spcBef>
              <a:spcAft>
                <a:spcPts val="0"/>
              </a:spcAft>
              <a:buSzPts val="1400"/>
              <a:buNone/>
            </a:pPr>
            <a:r>
              <a:rPr lang="en-IN" sz="1200">
                <a:latin typeface="Arial"/>
                <a:ea typeface="Arial"/>
                <a:cs typeface="Arial"/>
                <a:sym typeface="Arial"/>
              </a:rPr>
              <a:t> </a:t>
            </a: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330509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a:latin typeface="Arial"/>
                <a:ea typeface="Arial"/>
                <a:cs typeface="Arial"/>
                <a:sym typeface="Arial"/>
              </a:rPr>
              <a:t>Facilitator Notes:  </a:t>
            </a: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r>
              <a:rPr lang="en-IN" sz="1200">
                <a:latin typeface="Arial"/>
                <a:ea typeface="Arial"/>
                <a:cs typeface="Arial"/>
                <a:sym typeface="Arial"/>
              </a:rPr>
              <a:t>Group 1: The group has 30 Minutes to discuss and answer the questions and 5 minutes to report.</a:t>
            </a:r>
            <a:endParaRPr lang="en-IN" sz="1200" b="1">
              <a:solidFill>
                <a:srgbClr val="FF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r>
              <a:rPr lang="en-IN" sz="1200">
                <a:latin typeface="Arial"/>
                <a:ea typeface="Arial"/>
                <a:cs typeface="Arial"/>
                <a:sym typeface="Arial"/>
              </a:rPr>
              <a:t>While participants are expected to develop their own responses, facilitators should actively guide the discussion using some of the prompts provided and ensure that the key points outlined are reflected in group outputs. Encourage participants to elaborate on their answers and to use the recommended resources for the IASC Guideline (ex. Annex 5) and </a:t>
            </a:r>
            <a:r>
              <a:rPr lang="en-IN" sz="1200" err="1">
                <a:latin typeface="Arial"/>
                <a:ea typeface="Arial"/>
                <a:cs typeface="Arial"/>
                <a:sym typeface="Arial"/>
              </a:rPr>
              <a:t>and</a:t>
            </a:r>
            <a:r>
              <a:rPr lang="en-IN" sz="1200">
                <a:latin typeface="Arial"/>
                <a:ea typeface="Arial"/>
                <a:cs typeface="Arial"/>
                <a:sym typeface="Arial"/>
              </a:rPr>
              <a:t> on </a:t>
            </a:r>
            <a:r>
              <a:rPr lang="en-IN" sz="1200" b="1" u="sng">
                <a:latin typeface="Arial"/>
                <a:ea typeface="Arial"/>
                <a:cs typeface="Arial"/>
                <a:sym typeface="Arial"/>
              </a:rPr>
              <a:t>practical examples from their own field experience</a:t>
            </a:r>
            <a:r>
              <a:rPr lang="en-IN" sz="1200">
                <a:latin typeface="Arial"/>
                <a:ea typeface="Arial"/>
                <a:cs typeface="Arial"/>
                <a:sym typeface="Arial"/>
              </a:rPr>
              <a:t>, taking into account the realities, constraints, and operational challenges of humanitarian settings.</a:t>
            </a:r>
          </a:p>
          <a:p>
            <a:pPr marL="0" lvl="0" indent="0" algn="just" rtl="0">
              <a:lnSpc>
                <a:spcPct val="150000"/>
              </a:lnSpc>
              <a:spcBef>
                <a:spcPts val="0"/>
              </a:spcBef>
              <a:spcAft>
                <a:spcPts val="0"/>
              </a:spcAft>
              <a:buClr>
                <a:schemeClr val="dk1"/>
              </a:buClr>
              <a:buSzPts val="1400"/>
              <a:buFont typeface="Arial"/>
              <a:buNone/>
            </a:pPr>
            <a:endParaRPr lang="en-IN" sz="1200" b="1">
              <a:latin typeface="Arial"/>
              <a:ea typeface="Arial"/>
              <a:cs typeface="Arial"/>
              <a:sym typeface="Arial"/>
            </a:endParaRPr>
          </a:p>
          <a:p>
            <a:pPr marL="0" lvl="0" indent="0" algn="just" rtl="0">
              <a:lnSpc>
                <a:spcPct val="150000"/>
              </a:lnSpc>
              <a:spcBef>
                <a:spcPts val="0"/>
              </a:spcBef>
              <a:spcAft>
                <a:spcPts val="0"/>
              </a:spcAft>
              <a:buClr>
                <a:schemeClr val="dk1"/>
              </a:buClr>
              <a:buSzPts val="1400"/>
              <a:buFont typeface="Arial"/>
              <a:buNone/>
            </a:pPr>
            <a:r>
              <a:rPr lang="en-IN" sz="1200" b="1">
                <a:latin typeface="Arial"/>
                <a:ea typeface="Arial"/>
                <a:cs typeface="Arial"/>
                <a:sym typeface="Arial"/>
              </a:rPr>
              <a:t>Facilitators can provide a </a:t>
            </a:r>
            <a:r>
              <a:rPr lang="en-IN" sz="1200" b="1" err="1">
                <a:latin typeface="Arial"/>
                <a:ea typeface="Arial"/>
                <a:cs typeface="Arial"/>
                <a:sym typeface="Arial"/>
              </a:rPr>
              <a:t>logframe</a:t>
            </a:r>
            <a:r>
              <a:rPr lang="en-IN" sz="1200" b="1">
                <a:latin typeface="Arial"/>
                <a:ea typeface="Arial"/>
                <a:cs typeface="Arial"/>
                <a:sym typeface="Arial"/>
              </a:rPr>
              <a:t> template with pre-filled headings if the group needs it. </a:t>
            </a:r>
            <a:endParaRPr lang="en-IN" sz="1200">
              <a:latin typeface="Arial"/>
              <a:ea typeface="Arial"/>
              <a:cs typeface="Arial"/>
              <a:sym typeface="Arial"/>
            </a:endParaRPr>
          </a:p>
          <a:p>
            <a:pPr marL="0" lvl="0" indent="0" algn="just" rtl="0">
              <a:lnSpc>
                <a:spcPct val="107000"/>
              </a:lnSpc>
              <a:spcBef>
                <a:spcPts val="800"/>
              </a:spcBef>
              <a:spcAft>
                <a:spcPts val="0"/>
              </a:spcAft>
              <a:buClr>
                <a:schemeClr val="dk1"/>
              </a:buClr>
              <a:buSzPts val="1400"/>
              <a:buFont typeface="Arial"/>
              <a:buNone/>
            </a:pPr>
            <a:r>
              <a:rPr lang="en-IN" sz="1200">
                <a:latin typeface="Arial"/>
                <a:ea typeface="Arial"/>
                <a:cs typeface="Arial"/>
                <a:sym typeface="Arial"/>
              </a:rPr>
              <a:t>Discuss and develop with your group a  log-frame for nutrition-sensitive programming, suggest: </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One specific objective (outcome) and related indicator(s)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One or two expected outputs and related indicator(s)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Four key activities that contribute to the outputs</a:t>
            </a:r>
            <a:endParaRPr lang="en-IN"/>
          </a:p>
          <a:p>
            <a:pPr marL="0" lvl="0" indent="0" algn="just" rtl="0">
              <a:lnSpc>
                <a:spcPct val="107000"/>
              </a:lnSpc>
              <a:spcBef>
                <a:spcPts val="1200"/>
              </a:spcBef>
              <a:spcAft>
                <a:spcPts val="0"/>
              </a:spcAft>
              <a:buSzPts val="1400"/>
              <a:buNone/>
            </a:pPr>
            <a:r>
              <a:rPr lang="en-IN" sz="1200">
                <a:latin typeface="Arial"/>
                <a:ea typeface="Arial"/>
                <a:cs typeface="Arial"/>
                <a:sym typeface="Arial"/>
              </a:rPr>
              <a:t>Let them think by themselves about disability-inclusive indicators. They can help themselves with the examples of indicators in the IASC guidelines or other resources. </a:t>
            </a:r>
          </a:p>
          <a:p>
            <a:pPr marL="0" lvl="0" indent="0" algn="just" rtl="0">
              <a:lnSpc>
                <a:spcPct val="107000"/>
              </a:lnSpc>
              <a:spcBef>
                <a:spcPts val="800"/>
              </a:spcBef>
              <a:spcAft>
                <a:spcPts val="0"/>
              </a:spcAft>
              <a:buSzPts val="1400"/>
              <a:buNone/>
            </a:pPr>
            <a:r>
              <a:rPr lang="en-IN" sz="1200">
                <a:latin typeface="Arial"/>
                <a:ea typeface="Arial"/>
                <a:cs typeface="Arial"/>
                <a:sym typeface="Arial"/>
              </a:rPr>
              <a:t>If needed, use the following examples to guide discussion. These are just some examples. </a:t>
            </a:r>
          </a:p>
          <a:p>
            <a:pPr marL="0" lvl="0" indent="0" algn="just" rtl="0">
              <a:lnSpc>
                <a:spcPct val="107000"/>
              </a:lnSpc>
              <a:spcBef>
                <a:spcPts val="800"/>
              </a:spcBef>
              <a:spcAft>
                <a:spcPts val="0"/>
              </a:spcAft>
              <a:buClr>
                <a:schemeClr val="dk1"/>
              </a:buClr>
              <a:buSzPts val="1400"/>
              <a:buFont typeface="Arial"/>
              <a:buNone/>
            </a:pPr>
            <a:r>
              <a:rPr lang="en-IN" sz="1200" b="1">
                <a:latin typeface="Arial"/>
                <a:ea typeface="Arial"/>
                <a:cs typeface="Arial"/>
                <a:sym typeface="Arial"/>
              </a:rPr>
              <a:t>Example Specific objective/outcome:</a:t>
            </a:r>
          </a:p>
          <a:p>
            <a:pPr marL="0" lvl="0" indent="0" algn="just" rtl="0">
              <a:lnSpc>
                <a:spcPct val="107000"/>
              </a:lnSpc>
              <a:spcBef>
                <a:spcPts val="0"/>
              </a:spcBef>
              <a:spcAft>
                <a:spcPts val="0"/>
              </a:spcAft>
              <a:buSzPts val="1400"/>
              <a:buNone/>
            </a:pPr>
            <a:r>
              <a:rPr lang="en-IN" sz="1200">
                <a:latin typeface="Arial"/>
                <a:ea typeface="Arial"/>
                <a:cs typeface="Arial"/>
                <a:sym typeface="Arial"/>
              </a:rPr>
              <a:t>Crisis-affected households, including households with persons with disabilities, are able to access, understand, and apply nutrition information that supports safe, adequate, and nutritious food consumption.</a:t>
            </a:r>
          </a:p>
          <a:p>
            <a:pPr marL="0" lvl="0" indent="0" algn="l" rtl="0">
              <a:lnSpc>
                <a:spcPct val="115000"/>
              </a:lnSpc>
              <a:spcBef>
                <a:spcPts val="1400"/>
              </a:spcBef>
              <a:spcAft>
                <a:spcPts val="0"/>
              </a:spcAft>
              <a:buClr>
                <a:schemeClr val="dk1"/>
              </a:buClr>
              <a:buSzPts val="1100"/>
              <a:buFont typeface="Arial"/>
              <a:buNone/>
            </a:pPr>
            <a:r>
              <a:rPr lang="en-IN" sz="1200" b="1">
                <a:latin typeface="Arial"/>
                <a:ea typeface="Arial"/>
                <a:cs typeface="Arial"/>
                <a:sym typeface="Arial"/>
              </a:rPr>
              <a:t>Example Outcome Indicators:</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 of households reporting understanding key nutrition messages (disaggregated by age, sex, and disability)</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 of households demonstrating improved nutrition knowledge</a:t>
            </a:r>
          </a:p>
          <a:p>
            <a:pPr marL="457200" lvl="0" indent="-342900" algn="l" rtl="0">
              <a:lnSpc>
                <a:spcPct val="115000"/>
              </a:lnSpc>
              <a:spcBef>
                <a:spcPts val="0"/>
              </a:spcBef>
              <a:spcAft>
                <a:spcPts val="0"/>
              </a:spcAft>
              <a:buClr>
                <a:schemeClr val="dk1"/>
              </a:buClr>
              <a:buSzPts val="1800"/>
              <a:buFont typeface="Arial"/>
              <a:buChar char="●"/>
            </a:pPr>
            <a:r>
              <a:rPr lang="en-IN" sz="1200">
                <a:latin typeface="Arial"/>
                <a:ea typeface="Arial"/>
                <a:cs typeface="Arial"/>
                <a:sym typeface="Arial"/>
              </a:rPr>
              <a:t>% of households purchasing nutritious food with cash assistance </a:t>
            </a:r>
          </a:p>
          <a:p>
            <a:pPr marL="0" lvl="0" indent="0" algn="just" rtl="0">
              <a:lnSpc>
                <a:spcPct val="107000"/>
              </a:lnSpc>
              <a:spcBef>
                <a:spcPts val="1200"/>
              </a:spcBef>
              <a:spcAft>
                <a:spcPts val="0"/>
              </a:spcAft>
              <a:buSzPts val="1400"/>
              <a:buNone/>
            </a:pPr>
            <a:r>
              <a:rPr lang="en-IN" sz="1200" b="1">
                <a:latin typeface="Arial"/>
                <a:ea typeface="Arial"/>
                <a:cs typeface="Arial"/>
                <a:sym typeface="Arial"/>
              </a:rPr>
              <a:t>Example Expected Results/Outputs:</a:t>
            </a:r>
          </a:p>
          <a:p>
            <a:pPr marL="0" lvl="0" indent="0" algn="just" rtl="0">
              <a:lnSpc>
                <a:spcPct val="107000"/>
              </a:lnSpc>
              <a:spcBef>
                <a:spcPts val="800"/>
              </a:spcBef>
              <a:spcAft>
                <a:spcPts val="0"/>
              </a:spcAft>
              <a:buSzPts val="1400"/>
              <a:buNone/>
            </a:pPr>
            <a:r>
              <a:rPr lang="en-IN" sz="1200">
                <a:latin typeface="Arial"/>
                <a:ea typeface="Arial"/>
                <a:cs typeface="Arial"/>
                <a:sym typeface="Arial"/>
              </a:rPr>
              <a:t>Targeted households, including persons with disabilities, receive nutrition-sensitive messaging and is delivered using accessible, inclusive, and appropriate communication formats.</a:t>
            </a:r>
          </a:p>
          <a:p>
            <a:pPr marL="0" lvl="0" indent="0" algn="just" rtl="0">
              <a:lnSpc>
                <a:spcPct val="107000"/>
              </a:lnSpc>
              <a:spcBef>
                <a:spcPts val="800"/>
              </a:spcBef>
              <a:spcAft>
                <a:spcPts val="0"/>
              </a:spcAft>
              <a:buSzPts val="1400"/>
              <a:buNone/>
            </a:pPr>
            <a:endParaRPr lang="en-IN" sz="1200" b="1">
              <a:latin typeface="Arial"/>
              <a:ea typeface="Arial"/>
              <a:cs typeface="Arial"/>
              <a:sym typeface="Arial"/>
            </a:endParaRPr>
          </a:p>
          <a:p>
            <a:pPr marL="0" lvl="0" indent="0" algn="just" rtl="0">
              <a:lnSpc>
                <a:spcPct val="107000"/>
              </a:lnSpc>
              <a:spcBef>
                <a:spcPts val="800"/>
              </a:spcBef>
              <a:spcAft>
                <a:spcPts val="0"/>
              </a:spcAft>
              <a:buSzPts val="1400"/>
              <a:buNone/>
            </a:pPr>
            <a:r>
              <a:rPr lang="en-IN" sz="1200" b="1">
                <a:latin typeface="Arial"/>
                <a:ea typeface="Arial"/>
                <a:cs typeface="Arial"/>
                <a:sym typeface="Arial"/>
              </a:rPr>
              <a:t>Example of Output Indicators: </a:t>
            </a:r>
          </a:p>
          <a:p>
            <a:pPr marL="457200" lvl="0" indent="-342900" algn="just" rtl="0">
              <a:lnSpc>
                <a:spcPct val="107000"/>
              </a:lnSpc>
              <a:spcBef>
                <a:spcPts val="800"/>
              </a:spcBef>
              <a:spcAft>
                <a:spcPts val="0"/>
              </a:spcAft>
              <a:buClr>
                <a:schemeClr val="dk1"/>
              </a:buClr>
              <a:buSzPts val="1800"/>
              <a:buChar char="●"/>
            </a:pPr>
            <a:r>
              <a:rPr lang="en-IN" sz="1200">
                <a:latin typeface="Arial"/>
                <a:ea typeface="Arial"/>
                <a:cs typeface="Arial"/>
                <a:sym typeface="Arial"/>
              </a:rPr>
              <a:t>Number of nutrition promotion sessions delivered using accessible formats</a:t>
            </a:r>
          </a:p>
          <a:p>
            <a:pPr marL="457200" lvl="0" indent="-342900" algn="just" rtl="0">
              <a:lnSpc>
                <a:spcPct val="107000"/>
              </a:lnSpc>
              <a:spcBef>
                <a:spcPts val="0"/>
              </a:spcBef>
              <a:spcAft>
                <a:spcPts val="0"/>
              </a:spcAft>
              <a:buClr>
                <a:schemeClr val="dk1"/>
              </a:buClr>
              <a:buSzPts val="1800"/>
              <a:buChar char="●"/>
            </a:pPr>
            <a:r>
              <a:rPr lang="en-IN" sz="1200">
                <a:latin typeface="Arial"/>
                <a:ea typeface="Arial"/>
                <a:cs typeface="Arial"/>
                <a:sym typeface="Arial"/>
              </a:rPr>
              <a:t>Number of accessible nutrition materials developed (visual, audio, easy-to-understand)</a:t>
            </a:r>
          </a:p>
          <a:p>
            <a:pPr marL="457200" lvl="0" indent="-342900" algn="just" rtl="0">
              <a:lnSpc>
                <a:spcPct val="107000"/>
              </a:lnSpc>
              <a:spcBef>
                <a:spcPts val="0"/>
              </a:spcBef>
              <a:spcAft>
                <a:spcPts val="0"/>
              </a:spcAft>
              <a:buClr>
                <a:schemeClr val="dk1"/>
              </a:buClr>
              <a:buSzPts val="1800"/>
              <a:buChar char="●"/>
            </a:pPr>
            <a:r>
              <a:rPr lang="en-IN" sz="1200">
                <a:latin typeface="Arial"/>
                <a:ea typeface="Arial"/>
                <a:cs typeface="Arial"/>
                <a:sym typeface="Arial"/>
              </a:rPr>
              <a:t>% of persons with disabilities who report that nutrition information was accessible and relevant</a:t>
            </a:r>
            <a:endParaRPr lang="en-IN" sz="1200" b="1">
              <a:latin typeface="Arial"/>
              <a:ea typeface="Arial"/>
              <a:cs typeface="Arial"/>
              <a:sym typeface="Arial"/>
            </a:endParaRPr>
          </a:p>
          <a:p>
            <a:pPr marL="0" lvl="0" indent="0" algn="just" rtl="0">
              <a:lnSpc>
                <a:spcPct val="107000"/>
              </a:lnSpc>
              <a:spcBef>
                <a:spcPts val="800"/>
              </a:spcBef>
              <a:spcAft>
                <a:spcPts val="0"/>
              </a:spcAft>
              <a:buSzPts val="1400"/>
              <a:buNone/>
            </a:pPr>
            <a:endParaRPr lang="en-IN" sz="1200" b="1">
              <a:latin typeface="Arial"/>
              <a:ea typeface="Arial"/>
              <a:cs typeface="Arial"/>
              <a:sym typeface="Arial"/>
            </a:endParaRPr>
          </a:p>
          <a:p>
            <a:pPr marL="0" lvl="0" indent="0" algn="just" rtl="0">
              <a:lnSpc>
                <a:spcPct val="107000"/>
              </a:lnSpc>
              <a:spcBef>
                <a:spcPts val="800"/>
              </a:spcBef>
              <a:spcAft>
                <a:spcPts val="0"/>
              </a:spcAft>
              <a:buSzPts val="1400"/>
              <a:buNone/>
            </a:pPr>
            <a:r>
              <a:rPr lang="en-IN" sz="1200" b="1">
                <a:latin typeface="Arial"/>
                <a:ea typeface="Arial"/>
                <a:cs typeface="Arial"/>
                <a:sym typeface="Arial"/>
              </a:rPr>
              <a:t>Main activities:</a:t>
            </a:r>
            <a:endParaRPr lang="en-IN" sz="1200"/>
          </a:p>
          <a:p>
            <a:pPr marL="457200" lvl="0" indent="-342900" algn="just" rtl="0">
              <a:lnSpc>
                <a:spcPct val="107000"/>
              </a:lnSpc>
              <a:spcBef>
                <a:spcPts val="800"/>
              </a:spcBef>
              <a:spcAft>
                <a:spcPts val="0"/>
              </a:spcAft>
              <a:buClr>
                <a:schemeClr val="dk1"/>
              </a:buClr>
              <a:buSzPts val="1800"/>
              <a:buChar char="●"/>
            </a:pPr>
            <a:r>
              <a:rPr lang="en-IN" sz="1200">
                <a:latin typeface="Arial"/>
                <a:ea typeface="Arial"/>
                <a:cs typeface="Arial"/>
                <a:sym typeface="Arial"/>
              </a:rPr>
              <a:t>Adapt Nutrition Messaging - Review existing nutrition messages and adapt them into accessible formats</a:t>
            </a:r>
            <a:br>
              <a:rPr lang="en-IN" sz="1200">
                <a:latin typeface="Arial"/>
                <a:ea typeface="Arial"/>
                <a:cs typeface="Arial"/>
                <a:sym typeface="Arial"/>
              </a:rPr>
            </a:br>
            <a:r>
              <a:rPr lang="en-IN" sz="1200">
                <a:latin typeface="Arial"/>
                <a:ea typeface="Arial"/>
                <a:cs typeface="Arial"/>
                <a:sym typeface="Arial"/>
              </a:rPr>
              <a:t>(visual aids, pictorial messages, oral delivery, easy-to-understand language). Ensure messages consider feeding difficulties, dietary needs, and care practices</a:t>
            </a:r>
          </a:p>
          <a:p>
            <a:pPr marL="457200" lvl="0" indent="-342900" algn="just" rtl="0">
              <a:lnSpc>
                <a:spcPct val="107000"/>
              </a:lnSpc>
              <a:spcBef>
                <a:spcPts val="0"/>
              </a:spcBef>
              <a:spcAft>
                <a:spcPts val="0"/>
              </a:spcAft>
              <a:buClr>
                <a:schemeClr val="dk1"/>
              </a:buClr>
              <a:buSzPts val="1800"/>
              <a:buChar char="●"/>
            </a:pPr>
            <a:r>
              <a:rPr lang="en-IN" sz="1200">
                <a:latin typeface="Arial"/>
                <a:ea typeface="Arial"/>
                <a:cs typeface="Arial"/>
                <a:sym typeface="Arial"/>
              </a:rPr>
              <a:t>Conduct nutrition promotion sessions - Ensure inclusive delivery of sessions </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Capacity Strengthening - Train nutrition promoters and community workers on, inclusive communication, disability-aware nutrition messaging, respectful engagement with persons with disabilities and caregivers, etc.</a:t>
            </a:r>
            <a:endParaRPr lang="en-IN" sz="12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The facilitator should encourage groups to think beyond “awareness raising” and focus on understanding, usability, and behaviour change, especially for persons with disabilities and caregivers with feeding or communication challenges.</a:t>
            </a:r>
          </a:p>
          <a:p>
            <a:pPr marL="0" lvl="0" indent="0" algn="just" rtl="0">
              <a:lnSpc>
                <a:spcPct val="107000"/>
              </a:lnSpc>
              <a:spcBef>
                <a:spcPts val="800"/>
              </a:spcBef>
              <a:spcAft>
                <a:spcPts val="0"/>
              </a:spcAft>
              <a:buSzPts val="1400"/>
              <a:buNone/>
            </a:pPr>
            <a:r>
              <a:rPr lang="en-IN" sz="1200" b="1">
                <a:latin typeface="Arial"/>
                <a:ea typeface="Arial"/>
                <a:cs typeface="Arial"/>
                <a:sym typeface="Arial"/>
              </a:rPr>
              <a:t>Note:</a:t>
            </a:r>
          </a:p>
          <a:p>
            <a:pPr marL="0" lvl="0" indent="0" algn="just" rtl="0">
              <a:lnSpc>
                <a:spcPct val="107000"/>
              </a:lnSpc>
              <a:spcBef>
                <a:spcPts val="800"/>
              </a:spcBef>
              <a:spcAft>
                <a:spcPts val="0"/>
              </a:spcAft>
              <a:buSzPts val="1400"/>
              <a:buNone/>
            </a:pPr>
            <a:r>
              <a:rPr lang="en-IN" sz="1200">
                <a:latin typeface="Arial"/>
                <a:ea typeface="Arial"/>
                <a:cs typeface="Arial"/>
                <a:sym typeface="Arial"/>
              </a:rPr>
              <a:t>For face-to-face training, tell the groups to document answer in their workbook or in the </a:t>
            </a:r>
            <a:r>
              <a:rPr lang="en-IN" sz="1200" err="1">
                <a:latin typeface="Arial"/>
                <a:ea typeface="Arial"/>
                <a:cs typeface="Arial"/>
                <a:sym typeface="Arial"/>
              </a:rPr>
              <a:t>logframe</a:t>
            </a:r>
            <a:r>
              <a:rPr lang="en-IN" sz="1200">
                <a:latin typeface="Arial"/>
                <a:ea typeface="Arial"/>
                <a:cs typeface="Arial"/>
                <a:sym typeface="Arial"/>
              </a:rPr>
              <a:t> template to discuss and demonstrate.</a:t>
            </a:r>
          </a:p>
          <a:p>
            <a:pPr marL="0" lvl="0" indent="0" algn="just" rtl="0">
              <a:lnSpc>
                <a:spcPct val="107000"/>
              </a:lnSpc>
              <a:spcBef>
                <a:spcPts val="800"/>
              </a:spcBef>
              <a:spcAft>
                <a:spcPts val="0"/>
              </a:spcAft>
              <a:buSzPts val="1400"/>
              <a:buNone/>
            </a:pPr>
            <a:r>
              <a:rPr lang="en-IN" sz="1200">
                <a:latin typeface="Arial"/>
                <a:ea typeface="Arial"/>
                <a:cs typeface="Arial"/>
                <a:sym typeface="Arial"/>
              </a:rPr>
              <a:t>For online training, tell them to do the same (soft copy workbook), spokesperson to share their screen to indicate response.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258848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400"/>
              <a:buFont typeface="Arial"/>
              <a:buNone/>
            </a:pPr>
            <a:r>
              <a:rPr lang="en-IN" sz="1200" b="1">
                <a:latin typeface="Arial"/>
                <a:ea typeface="Arial"/>
                <a:cs typeface="Arial"/>
                <a:sym typeface="Arial"/>
              </a:rPr>
              <a:t>Facilitator Notes:  </a:t>
            </a:r>
            <a:endParaRPr lang="en-IN" sz="1200">
              <a:latin typeface="Arial"/>
              <a:ea typeface="Arial"/>
              <a:cs typeface="Arial"/>
              <a:sym typeface="Arial"/>
            </a:endParaRPr>
          </a:p>
          <a:p>
            <a:pPr marL="0" lvl="0" indent="0" algn="just" rtl="0">
              <a:lnSpc>
                <a:spcPct val="107000"/>
              </a:lnSpc>
              <a:spcBef>
                <a:spcPts val="0"/>
              </a:spcBef>
              <a:spcAft>
                <a:spcPts val="0"/>
              </a:spcAft>
              <a:buClr>
                <a:schemeClr val="dk1"/>
              </a:buClr>
              <a:buSzPts val="1400"/>
              <a:buFont typeface="Arial"/>
              <a:buNone/>
            </a:pPr>
            <a:r>
              <a:rPr lang="en-IN" sz="1200">
                <a:latin typeface="Arial"/>
                <a:ea typeface="Arial"/>
                <a:cs typeface="Arial"/>
                <a:sym typeface="Arial"/>
              </a:rPr>
              <a:t> </a:t>
            </a:r>
          </a:p>
          <a:p>
            <a:pPr marL="0" lvl="0" indent="0" algn="just" rtl="0">
              <a:lnSpc>
                <a:spcPct val="107000"/>
              </a:lnSpc>
              <a:spcBef>
                <a:spcPts val="800"/>
              </a:spcBef>
              <a:spcAft>
                <a:spcPts val="0"/>
              </a:spcAft>
              <a:buClr>
                <a:schemeClr val="dk1"/>
              </a:buClr>
              <a:buSzPts val="1400"/>
              <a:buFont typeface="Arial"/>
              <a:buNone/>
            </a:pPr>
            <a:r>
              <a:rPr lang="en-IN" sz="1200">
                <a:latin typeface="Arial"/>
                <a:ea typeface="Arial"/>
                <a:cs typeface="Arial"/>
                <a:sym typeface="Arial"/>
              </a:rPr>
              <a:t>Discuss the following questions you received from the donor. You have 30 minutes to work on your response. </a:t>
            </a:r>
          </a:p>
          <a:p>
            <a:pPr marL="0" lvl="0" indent="0" algn="just" rtl="0">
              <a:lnSpc>
                <a:spcPct val="107000"/>
              </a:lnSpc>
              <a:spcBef>
                <a:spcPts val="800"/>
              </a:spcBef>
              <a:spcAft>
                <a:spcPts val="0"/>
              </a:spcAft>
              <a:buClr>
                <a:schemeClr val="dk1"/>
              </a:buClr>
              <a:buSzPts val="1400"/>
              <a:buFont typeface="Arial"/>
              <a:buNone/>
            </a:pPr>
            <a:r>
              <a:rPr lang="en-IN" sz="1200" u="sng">
                <a:latin typeface="Arial"/>
                <a:ea typeface="Arial"/>
                <a:cs typeface="Arial"/>
                <a:sym typeface="Arial"/>
              </a:rPr>
              <a:t>Induction phase: </a:t>
            </a:r>
            <a:endParaRPr lang="en-IN" sz="1200">
              <a:latin typeface="Arial"/>
              <a:ea typeface="Arial"/>
              <a:cs typeface="Arial"/>
              <a:sym typeface="Arial"/>
            </a:endParaRPr>
          </a:p>
          <a:p>
            <a:pPr marL="457200" lvl="0" indent="-342900" algn="just" rtl="0">
              <a:lnSpc>
                <a:spcPct val="107000"/>
              </a:lnSpc>
              <a:spcBef>
                <a:spcPts val="800"/>
              </a:spcBef>
              <a:spcAft>
                <a:spcPts val="0"/>
              </a:spcAft>
              <a:buClr>
                <a:schemeClr val="dk1"/>
              </a:buClr>
              <a:buSzPts val="1800"/>
              <a:buChar char="●"/>
            </a:pPr>
            <a:r>
              <a:rPr lang="en-IN" sz="1200">
                <a:latin typeface="Arial"/>
                <a:ea typeface="Arial"/>
                <a:cs typeface="Arial"/>
                <a:sym typeface="Arial"/>
              </a:rPr>
              <a:t>Considering that your team hasn’t worked on disability inclusion before, do you have any specific capacity development and/or empowerment activities included?</a:t>
            </a:r>
          </a:p>
          <a:p>
            <a:pPr marL="0" lvl="0" indent="0" algn="just" rtl="0">
              <a:lnSpc>
                <a:spcPct val="107000"/>
              </a:lnSpc>
              <a:spcBef>
                <a:spcPts val="800"/>
              </a:spcBef>
              <a:spcAft>
                <a:spcPts val="0"/>
              </a:spcAft>
              <a:buClr>
                <a:schemeClr val="dk1"/>
              </a:buClr>
              <a:buSzPts val="1400"/>
              <a:buFont typeface="Arial"/>
              <a:buNone/>
            </a:pPr>
            <a:r>
              <a:rPr lang="en-IN" sz="1200">
                <a:latin typeface="Arial"/>
                <a:ea typeface="Arial"/>
                <a:cs typeface="Arial"/>
                <a:sym typeface="Arial"/>
              </a:rPr>
              <a:t> </a:t>
            </a:r>
          </a:p>
          <a:p>
            <a:pPr marL="0" lvl="0" indent="0" algn="just" rtl="0">
              <a:lnSpc>
                <a:spcPct val="107000"/>
              </a:lnSpc>
              <a:spcBef>
                <a:spcPts val="800"/>
              </a:spcBef>
              <a:spcAft>
                <a:spcPts val="0"/>
              </a:spcAft>
              <a:buClr>
                <a:schemeClr val="dk1"/>
              </a:buClr>
              <a:buSzPts val="1400"/>
              <a:buFont typeface="Arial"/>
              <a:buNone/>
            </a:pPr>
            <a:r>
              <a:rPr lang="en-IN" sz="1200" u="sng">
                <a:latin typeface="Arial"/>
                <a:ea typeface="Arial"/>
                <a:cs typeface="Arial"/>
                <a:sym typeface="Arial"/>
              </a:rPr>
              <a:t>Team Composition: </a:t>
            </a:r>
            <a:endParaRPr lang="en-IN" sz="1200">
              <a:latin typeface="Arial"/>
              <a:ea typeface="Arial"/>
              <a:cs typeface="Arial"/>
              <a:sym typeface="Arial"/>
            </a:endParaRPr>
          </a:p>
          <a:p>
            <a:pPr marL="342900" lvl="0" indent="-342900" algn="just" rtl="0">
              <a:lnSpc>
                <a:spcPct val="107000"/>
              </a:lnSpc>
              <a:spcBef>
                <a:spcPts val="800"/>
              </a:spcBef>
              <a:spcAft>
                <a:spcPts val="0"/>
              </a:spcAft>
              <a:buClr>
                <a:schemeClr val="dk1"/>
              </a:buClr>
              <a:buSzPts val="1800"/>
              <a:buChar char="●"/>
            </a:pPr>
            <a:r>
              <a:rPr lang="en-IN" sz="1200">
                <a:latin typeface="Arial"/>
                <a:ea typeface="Arial"/>
                <a:cs typeface="Arial"/>
                <a:sym typeface="Arial"/>
              </a:rPr>
              <a:t>What HR policies and measures are necessary to ensure equal employment opportunities (ex. gender, age and disability equality)?</a:t>
            </a:r>
          </a:p>
          <a:p>
            <a:pPr marL="342900" lvl="0" indent="-342900" algn="just" rtl="0">
              <a:lnSpc>
                <a:spcPct val="107000"/>
              </a:lnSpc>
              <a:spcBef>
                <a:spcPts val="800"/>
              </a:spcBef>
              <a:spcAft>
                <a:spcPts val="0"/>
              </a:spcAft>
              <a:buClr>
                <a:schemeClr val="dk1"/>
              </a:buClr>
              <a:buSzPts val="1800"/>
              <a:buChar char="●"/>
            </a:pPr>
            <a:r>
              <a:rPr lang="en-IN" sz="1200">
                <a:latin typeface="Arial"/>
                <a:ea typeface="Arial"/>
                <a:cs typeface="Arial"/>
                <a:sym typeface="Arial"/>
              </a:rPr>
              <a:t>Do you have any recommendations on the team composition (ex. Do you have quotas for women, older persons, persons with disabilities)?</a:t>
            </a:r>
          </a:p>
          <a:p>
            <a:pPr marL="342900" lvl="0" indent="-342900" algn="just" rtl="0">
              <a:lnSpc>
                <a:spcPct val="107000"/>
              </a:lnSpc>
              <a:spcBef>
                <a:spcPts val="800"/>
              </a:spcBef>
              <a:spcAft>
                <a:spcPts val="0"/>
              </a:spcAft>
              <a:buClr>
                <a:schemeClr val="dk1"/>
              </a:buClr>
              <a:buSzPts val="1800"/>
              <a:buChar char="●"/>
            </a:pPr>
            <a:r>
              <a:rPr lang="en-IN" sz="1200">
                <a:latin typeface="Arial"/>
                <a:ea typeface="Arial"/>
                <a:cs typeface="Arial"/>
                <a:sym typeface="Arial"/>
              </a:rPr>
              <a:t>Is your office accessible to a diverse team? (ex. Do you have budget lines for Sign Language interpretation, is it wheelchair accessible?)</a:t>
            </a:r>
          </a:p>
          <a:p>
            <a:pPr marL="342900" lvl="0" indent="-342900" algn="just" rtl="0">
              <a:lnSpc>
                <a:spcPct val="107000"/>
              </a:lnSpc>
              <a:spcBef>
                <a:spcPts val="800"/>
              </a:spcBef>
              <a:spcAft>
                <a:spcPts val="0"/>
              </a:spcAft>
              <a:buClr>
                <a:schemeClr val="dk1"/>
              </a:buClr>
              <a:buSzPts val="1800"/>
              <a:buChar char="●"/>
            </a:pPr>
            <a:r>
              <a:rPr lang="en-IN" sz="1200">
                <a:latin typeface="Arial"/>
                <a:ea typeface="Arial"/>
                <a:cs typeface="Arial"/>
                <a:sym typeface="Arial"/>
              </a:rPr>
              <a:t>What would be your dream team in terms of representing diversity?</a:t>
            </a:r>
          </a:p>
          <a:p>
            <a:pPr marL="0" lvl="0" indent="0" algn="just" rtl="0">
              <a:lnSpc>
                <a:spcPct val="107000"/>
              </a:lnSpc>
              <a:spcBef>
                <a:spcPts val="800"/>
              </a:spcBef>
              <a:spcAft>
                <a:spcPts val="0"/>
              </a:spcAft>
              <a:buSzPts val="1400"/>
              <a:buNone/>
            </a:pPr>
            <a:r>
              <a:rPr lang="en-IN" sz="1200" b="1">
                <a:latin typeface="Arial"/>
                <a:ea typeface="Arial"/>
                <a:cs typeface="Arial"/>
                <a:sym typeface="Arial"/>
              </a:rPr>
              <a:t>Note:</a:t>
            </a:r>
          </a:p>
          <a:p>
            <a:pPr marL="0" lvl="0" indent="0" algn="just" rtl="0">
              <a:lnSpc>
                <a:spcPct val="107000"/>
              </a:lnSpc>
              <a:spcBef>
                <a:spcPts val="800"/>
              </a:spcBef>
              <a:spcAft>
                <a:spcPts val="0"/>
              </a:spcAft>
              <a:buSzPts val="1400"/>
              <a:buNone/>
            </a:pPr>
            <a:r>
              <a:rPr lang="en-IN" sz="1200">
                <a:latin typeface="Arial"/>
                <a:ea typeface="Arial"/>
                <a:cs typeface="Arial"/>
                <a:sym typeface="Arial"/>
              </a:rPr>
              <a:t>For face-to-face training, tell the groups to document answer in their workbooks.</a:t>
            </a:r>
          </a:p>
          <a:p>
            <a:pPr marL="0" lvl="0" indent="0" algn="just" rtl="0">
              <a:lnSpc>
                <a:spcPct val="107000"/>
              </a:lnSpc>
              <a:spcBef>
                <a:spcPts val="800"/>
              </a:spcBef>
              <a:spcAft>
                <a:spcPts val="0"/>
              </a:spcAft>
              <a:buSzPts val="1400"/>
              <a:buNone/>
            </a:pPr>
            <a:r>
              <a:rPr lang="en-IN" sz="1200">
                <a:latin typeface="Arial"/>
                <a:ea typeface="Arial"/>
                <a:cs typeface="Arial"/>
                <a:sym typeface="Arial"/>
              </a:rPr>
              <a:t>For online training, tell them to do the same (soft copy workbook), spokesperson to share their screen to indicate response.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55013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8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r>
              <a:rPr lang="en-IN" sz="1800">
                <a:latin typeface="Arial"/>
                <a:ea typeface="Arial"/>
                <a:cs typeface="Arial"/>
                <a:sym typeface="Arial"/>
              </a:rPr>
              <a:t>Discuss the following question you received from the donor. You have half an hour to work on your response. </a:t>
            </a:r>
          </a:p>
          <a:p>
            <a:pPr marL="0" lvl="0" indent="0" algn="l" rtl="0">
              <a:lnSpc>
                <a:spcPct val="100000"/>
              </a:lnSpc>
              <a:spcBef>
                <a:spcPts val="0"/>
              </a:spcBef>
              <a:spcAft>
                <a:spcPts val="0"/>
              </a:spcAft>
              <a:buSzPts val="1400"/>
              <a:buNone/>
            </a:pPr>
            <a:endParaRPr lang="en-IN" sz="1800" u="sng">
              <a:latin typeface="Arial"/>
              <a:ea typeface="Arial"/>
              <a:cs typeface="Arial"/>
              <a:sym typeface="Arial"/>
            </a:endParaRPr>
          </a:p>
          <a:p>
            <a:pPr marL="0" lvl="0" indent="0" algn="l" rtl="0">
              <a:lnSpc>
                <a:spcPct val="100000"/>
              </a:lnSpc>
              <a:spcBef>
                <a:spcPts val="0"/>
              </a:spcBef>
              <a:spcAft>
                <a:spcPts val="0"/>
              </a:spcAft>
              <a:buSzPts val="1400"/>
              <a:buNone/>
            </a:pPr>
            <a:r>
              <a:rPr lang="en-IN" sz="1800" u="sng">
                <a:latin typeface="Arial"/>
                <a:ea typeface="Arial"/>
                <a:cs typeface="Arial"/>
                <a:sym typeface="Arial"/>
              </a:rPr>
              <a:t>Budgeting: </a:t>
            </a:r>
            <a:endParaRPr lang="en-IN" sz="1800">
              <a:latin typeface="Arial"/>
              <a:ea typeface="Arial"/>
              <a:cs typeface="Arial"/>
              <a:sym typeface="Arial"/>
            </a:endParaRPr>
          </a:p>
          <a:p>
            <a:pPr marL="457200" lvl="0" indent="-342900" algn="just" rtl="0">
              <a:lnSpc>
                <a:spcPct val="107000"/>
              </a:lnSpc>
              <a:spcBef>
                <a:spcPts val="0"/>
              </a:spcBef>
              <a:spcAft>
                <a:spcPts val="0"/>
              </a:spcAft>
              <a:buSzPts val="1800"/>
              <a:buFont typeface="Arial"/>
              <a:buChar char="●"/>
            </a:pPr>
            <a:r>
              <a:rPr lang="en-IN" sz="1800">
                <a:latin typeface="Arial"/>
                <a:ea typeface="Arial"/>
                <a:cs typeface="Arial"/>
                <a:sym typeface="Arial"/>
              </a:rPr>
              <a:t>What considerations would you want the finance team to be aware of? </a:t>
            </a:r>
          </a:p>
          <a:p>
            <a:pPr marL="457200" lvl="0" indent="-342900" algn="just" rtl="0">
              <a:lnSpc>
                <a:spcPct val="107000"/>
              </a:lnSpc>
              <a:spcBef>
                <a:spcPts val="0"/>
              </a:spcBef>
              <a:spcAft>
                <a:spcPts val="0"/>
              </a:spcAft>
              <a:buSzPts val="1800"/>
              <a:buFont typeface="Arial"/>
              <a:buChar char="●"/>
            </a:pPr>
            <a:r>
              <a:rPr lang="en-IN" sz="1800">
                <a:latin typeface="Arial"/>
                <a:ea typeface="Arial"/>
                <a:cs typeface="Arial"/>
                <a:sym typeface="Arial"/>
              </a:rPr>
              <a:t>Think about what items you would need to budget to ensure an inclusive food security and nutrition-sensitive programme. </a:t>
            </a:r>
          </a:p>
          <a:p>
            <a:pPr marL="0" lvl="0" indent="0" algn="just" rtl="0">
              <a:lnSpc>
                <a:spcPct val="107000"/>
              </a:lnSpc>
              <a:spcBef>
                <a:spcPts val="0"/>
              </a:spcBef>
              <a:spcAft>
                <a:spcPts val="0"/>
              </a:spcAft>
              <a:buSzPts val="1400"/>
              <a:buNone/>
            </a:pPr>
            <a:endParaRPr lang="en-IN" sz="18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N" sz="1800" b="1">
                <a:latin typeface="Arial"/>
                <a:ea typeface="Arial"/>
                <a:cs typeface="Arial"/>
                <a:sym typeface="Arial"/>
              </a:rPr>
              <a:t>Refer to Module 4</a:t>
            </a:r>
          </a:p>
          <a:p>
            <a:pPr marL="0" marR="0" lvl="0" indent="0" algn="l" rtl="0">
              <a:lnSpc>
                <a:spcPct val="100000"/>
              </a:lnSpc>
              <a:spcBef>
                <a:spcPts val="0"/>
              </a:spcBef>
              <a:spcAft>
                <a:spcPts val="0"/>
              </a:spcAft>
              <a:buClr>
                <a:schemeClr val="dk1"/>
              </a:buClr>
              <a:buSzPts val="1200"/>
              <a:buFont typeface="Calibri"/>
              <a:buNone/>
            </a:pPr>
            <a:r>
              <a:rPr lang="en-IN" sz="1800">
                <a:latin typeface="Arial"/>
                <a:ea typeface="Arial"/>
                <a:cs typeface="Arial"/>
                <a:sym typeface="Arial"/>
              </a:rPr>
              <a:t>Inclusive budgeting occurs when an organization, during its planning process, allocates funds to remove barriers and promote participation of persons with disabilities, and to provide targeted activities for persons with disabilities. Inclusive budgets should include costs for improving physical accessibility, providing reasonable accommodations, and providing specialized non-food items (NFIs), assistive devices, mobility equipment and accessible communications.</a:t>
            </a:r>
          </a:p>
          <a:p>
            <a:pPr marL="0" marR="0" lvl="0" indent="0" algn="l" rtl="0">
              <a:lnSpc>
                <a:spcPct val="100000"/>
              </a:lnSpc>
              <a:spcBef>
                <a:spcPts val="0"/>
              </a:spcBef>
              <a:spcAft>
                <a:spcPts val="0"/>
              </a:spcAft>
              <a:buClr>
                <a:schemeClr val="dk1"/>
              </a:buClr>
              <a:buSzPts val="1200"/>
              <a:buFont typeface="Calibri"/>
              <a:buNone/>
            </a:pPr>
            <a:endParaRPr lang="en-IN" sz="1800">
              <a:latin typeface="Arial"/>
              <a:ea typeface="Arial"/>
              <a:cs typeface="Arial"/>
              <a:sym typeface="Arial"/>
            </a:endParaRPr>
          </a:p>
          <a:p>
            <a:pPr marL="0" lvl="0" indent="0" algn="just" rtl="0">
              <a:lnSpc>
                <a:spcPct val="107000"/>
              </a:lnSpc>
              <a:spcBef>
                <a:spcPts val="0"/>
              </a:spcBef>
              <a:spcAft>
                <a:spcPts val="0"/>
              </a:spcAft>
              <a:buClr>
                <a:schemeClr val="dk1"/>
              </a:buClr>
              <a:buSzPts val="1400"/>
              <a:buFont typeface="Arial"/>
              <a:buNone/>
            </a:pPr>
            <a:r>
              <a:rPr lang="en-IN" sz="1800">
                <a:latin typeface="Arial"/>
                <a:ea typeface="Arial"/>
                <a:cs typeface="Arial"/>
                <a:sym typeface="Arial"/>
              </a:rPr>
              <a:t>Budgeting for these components should be considered during the planning and design stage of the project cycle management. </a:t>
            </a:r>
          </a:p>
          <a:p>
            <a:pPr marL="457200" lvl="0" indent="-342900" algn="just" rtl="0">
              <a:lnSpc>
                <a:spcPct val="107000"/>
              </a:lnSpc>
              <a:spcBef>
                <a:spcPts val="800"/>
              </a:spcBef>
              <a:spcAft>
                <a:spcPts val="0"/>
              </a:spcAft>
              <a:buClr>
                <a:schemeClr val="dk1"/>
              </a:buClr>
              <a:buSzPts val="1800"/>
              <a:buChar char="●"/>
            </a:pPr>
            <a:r>
              <a:rPr lang="en-IN" sz="1800">
                <a:latin typeface="Arial"/>
                <a:ea typeface="Arial"/>
                <a:cs typeface="Arial"/>
                <a:sym typeface="Arial"/>
              </a:rPr>
              <a:t>For non-food items and assistive devices provision consider budgeting at minimum 3 – 4 %, up to 7% of the budget. Another estimate recommendation is to budget 2-7% for ensuring accessibility, reasonable accommodation and universal design of a project budget, depending on the sector and status of inclusiveness. </a:t>
            </a:r>
          </a:p>
          <a:p>
            <a:pPr marL="457200" lvl="0"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What accessibility, universal design and reasonable accommodation measures are common and require budgeting? Ask for input from participants. Then prompt with the following examples:</a:t>
            </a:r>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Workplace adjustments etc for staff with disabilities</a:t>
            </a:r>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Raising awareness on disability in communities​ through direct awareness and capacity building with OPDs and networks</a:t>
            </a:r>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Making building, facilities, infrastructure and tools accessible​</a:t>
            </a:r>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Providing information in different communication formats (Braille, audio, sign language interpretation, demonstrative instruction etc)​</a:t>
            </a:r>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Transport allowances for people with disabilities​</a:t>
            </a:r>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Targeted resource acquisition </a:t>
            </a:r>
            <a:r>
              <a:rPr lang="en-IN" sz="1800" err="1">
                <a:latin typeface="Arial"/>
                <a:ea typeface="Arial"/>
                <a:cs typeface="Arial"/>
                <a:sym typeface="Arial"/>
              </a:rPr>
              <a:t>eg</a:t>
            </a:r>
            <a:r>
              <a:rPr lang="en-IN" sz="1800">
                <a:latin typeface="Arial"/>
                <a:ea typeface="Arial"/>
                <a:cs typeface="Arial"/>
                <a:sym typeface="Arial"/>
              </a:rPr>
              <a:t> assistive devices, specific support and/or rehabilitation</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12571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de-DE" b="1"/>
              <a:t>Facilitator Note:</a:t>
            </a:r>
          </a:p>
          <a:p>
            <a:pPr marL="0" indent="-238720" defTabSz="954878">
              <a:spcAft>
                <a:spcPts val="1253"/>
              </a:spcAft>
              <a:defRPr/>
            </a:pPr>
            <a:r>
              <a:rPr lang="de-DE"/>
              <a:t>Read out the objective of „Phase 4 – LNOB“ followed by the 4 results. </a:t>
            </a:r>
            <a:r>
              <a:rPr lang="en-US">
                <a:latin typeface="Arial"/>
                <a:cs typeface="Arial"/>
                <a:sym typeface="Arial"/>
              </a:rPr>
              <a:t>The training package was developed under Result 2 and more information is provided on the different Phases in the facilitator notes.</a:t>
            </a:r>
            <a:endParaRPr lang="en-US"/>
          </a:p>
          <a:p>
            <a:pPr marL="0">
              <a:spcAft>
                <a:spcPts val="1253"/>
              </a:spcAft>
            </a:pPr>
            <a:r>
              <a:rPr lang="de-DE"/>
              <a:t> For more information on the project, visit the project website. If you do not know the details of the project, please refer to the projec website, too: https://www.hi-deutschland-projekte.de/lnob/</a:t>
            </a:r>
            <a:endParaRPr lang="en-US">
              <a:latin typeface="Arial"/>
              <a:cs typeface="Arial"/>
              <a:sym typeface="Arial"/>
            </a:endParaRPr>
          </a:p>
          <a:p>
            <a:pPr marL="0" indent="0"/>
            <a:endParaRPr lang="en-US" b="0"/>
          </a:p>
          <a:p>
            <a:pPr marL="0"/>
            <a:endParaRPr lang="de-DE"/>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5</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85745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Once 30 minutes are up for the group work, encourage the presenters from each team to present in sequence.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7000"/>
              </a:lnSpc>
              <a:spcBef>
                <a:spcPts val="0"/>
              </a:spcBef>
              <a:spcAft>
                <a:spcPts val="0"/>
              </a:spcAft>
              <a:buSzPts val="1400"/>
              <a:buNone/>
            </a:pPr>
            <a:r>
              <a:rPr lang="en-IN" sz="1200" b="1">
                <a:latin typeface="Arial"/>
                <a:ea typeface="Arial"/>
                <a:cs typeface="Arial"/>
                <a:sym typeface="Arial"/>
              </a:rPr>
              <a:t>Invite each group to share their feedback and encourage peer discussion. </a:t>
            </a:r>
          </a:p>
          <a:p>
            <a:pPr marL="0" lvl="0" indent="0" algn="l" rtl="0">
              <a:lnSpc>
                <a:spcPct val="107000"/>
              </a:lnSpc>
              <a:spcBef>
                <a:spcPts val="0"/>
              </a:spcBef>
              <a:spcAft>
                <a:spcPts val="0"/>
              </a:spcAft>
              <a:buSzPts val="1400"/>
              <a:buNone/>
            </a:pPr>
            <a:endParaRPr lang="en-IN" sz="1200">
              <a:latin typeface="Arial"/>
              <a:ea typeface="Arial"/>
              <a:cs typeface="Arial"/>
              <a:sym typeface="Arial"/>
            </a:endParaRPr>
          </a:p>
          <a:p>
            <a:pPr marL="0" lvl="0" indent="0" algn="l" rtl="0">
              <a:lnSpc>
                <a:spcPct val="107000"/>
              </a:lnSpc>
              <a:spcBef>
                <a:spcPts val="0"/>
              </a:spcBef>
              <a:spcAft>
                <a:spcPts val="0"/>
              </a:spcAft>
              <a:buSzPts val="1400"/>
              <a:buNone/>
            </a:pPr>
            <a:r>
              <a:rPr lang="en-IN" sz="1200">
                <a:latin typeface="Arial"/>
                <a:ea typeface="Arial"/>
                <a:cs typeface="Arial"/>
                <a:sym typeface="Arial"/>
              </a:rPr>
              <a:t>Use the slides’ notes to make sure that the key points have been addressed.</a:t>
            </a:r>
          </a:p>
          <a:p>
            <a:pPr marL="0" lvl="0" indent="0" algn="l" rtl="0">
              <a:lnSpc>
                <a:spcPct val="107000"/>
              </a:lnSpc>
              <a:spcBef>
                <a:spcPts val="800"/>
              </a:spcBef>
              <a:spcAft>
                <a:spcPts val="0"/>
              </a:spcAft>
              <a:buSzPts val="1400"/>
              <a:buNone/>
            </a:pPr>
            <a:endParaRPr lang="en-IN" sz="1200" b="1">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IN" sz="1200" b="1">
                <a:latin typeface="Arial"/>
                <a:ea typeface="Arial"/>
                <a:cs typeface="Arial"/>
                <a:sym typeface="Arial"/>
              </a:rPr>
              <a:t>When time is up, ask the spokesperson from:</a:t>
            </a:r>
          </a:p>
          <a:p>
            <a:pPr marL="0" lvl="0" indent="0" algn="just"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IN" sz="1200" b="1">
                <a:latin typeface="Arial"/>
                <a:ea typeface="Arial"/>
                <a:cs typeface="Arial"/>
                <a:sym typeface="Arial"/>
              </a:rPr>
              <a:t>Group 1</a:t>
            </a:r>
            <a:r>
              <a:rPr lang="en-IN" sz="1200">
                <a:latin typeface="Arial"/>
                <a:ea typeface="Arial"/>
                <a:cs typeface="Arial"/>
                <a:sym typeface="Arial"/>
              </a:rPr>
              <a:t> to present response – showcase key points and open up to broader audience for discussion and feedback </a:t>
            </a:r>
          </a:p>
          <a:p>
            <a:pPr marL="510540" lvl="0" indent="-342900" algn="just" rtl="0">
              <a:lnSpc>
                <a:spcPct val="100000"/>
              </a:lnSpc>
              <a:spcBef>
                <a:spcPts val="0"/>
              </a:spcBef>
              <a:spcAft>
                <a:spcPts val="0"/>
              </a:spcAft>
              <a:buClr>
                <a:schemeClr val="dk1"/>
              </a:buClr>
              <a:buSzPts val="1800"/>
              <a:buFont typeface="Arial"/>
              <a:buChar char="●"/>
            </a:pPr>
            <a:r>
              <a:rPr lang="en-IN" sz="1200">
                <a:latin typeface="Arial"/>
                <a:ea typeface="Arial"/>
                <a:cs typeface="Arial"/>
                <a:sym typeface="Arial"/>
              </a:rPr>
              <a:t>Correct, unpack or share additional information as required</a:t>
            </a:r>
          </a:p>
          <a:p>
            <a:pPr marL="510540" lvl="0" indent="-342900" algn="just" rtl="0">
              <a:lnSpc>
                <a:spcPct val="100000"/>
              </a:lnSpc>
              <a:spcBef>
                <a:spcPts val="0"/>
              </a:spcBef>
              <a:spcAft>
                <a:spcPts val="0"/>
              </a:spcAft>
              <a:buClr>
                <a:schemeClr val="dk1"/>
              </a:buClr>
              <a:buSzPts val="1800"/>
              <a:buFont typeface="Arial"/>
              <a:buChar char="●"/>
            </a:pPr>
            <a:r>
              <a:rPr lang="en-IN" sz="1200">
                <a:latin typeface="Arial"/>
                <a:ea typeface="Arial"/>
                <a:cs typeface="Arial"/>
                <a:sym typeface="Arial"/>
              </a:rPr>
              <a:t>Then thank Group 1, and move to Group 2</a:t>
            </a:r>
          </a:p>
          <a:p>
            <a:pPr marL="0" lvl="0" indent="0" algn="just"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IN" sz="1200" b="1">
                <a:latin typeface="Arial"/>
                <a:ea typeface="Arial"/>
                <a:cs typeface="Arial"/>
                <a:sym typeface="Arial"/>
              </a:rPr>
              <a:t>Group 2</a:t>
            </a:r>
            <a:r>
              <a:rPr lang="en-IN" sz="1200">
                <a:latin typeface="Arial"/>
                <a:ea typeface="Arial"/>
                <a:cs typeface="Arial"/>
                <a:sym typeface="Arial"/>
              </a:rPr>
              <a:t> and talk through findings capture feedback of each group </a:t>
            </a:r>
          </a:p>
          <a:p>
            <a:pPr marL="510540" lvl="0" indent="-342900" algn="just" rtl="0">
              <a:lnSpc>
                <a:spcPct val="100000"/>
              </a:lnSpc>
              <a:spcBef>
                <a:spcPts val="0"/>
              </a:spcBef>
              <a:spcAft>
                <a:spcPts val="0"/>
              </a:spcAft>
              <a:buClr>
                <a:schemeClr val="dk1"/>
              </a:buClr>
              <a:buSzPts val="1800"/>
              <a:buFont typeface="Arial"/>
              <a:buChar char="●"/>
            </a:pPr>
            <a:r>
              <a:rPr lang="en-IN" sz="1200">
                <a:latin typeface="Arial"/>
                <a:ea typeface="Arial"/>
                <a:cs typeface="Arial"/>
                <a:sym typeface="Arial"/>
              </a:rPr>
              <a:t>Correct, unpack or share additional information as required </a:t>
            </a:r>
          </a:p>
          <a:p>
            <a:pPr marL="510540" lvl="0" indent="-342900" algn="just" rtl="0">
              <a:lnSpc>
                <a:spcPct val="100000"/>
              </a:lnSpc>
              <a:spcBef>
                <a:spcPts val="0"/>
              </a:spcBef>
              <a:spcAft>
                <a:spcPts val="0"/>
              </a:spcAft>
              <a:buClr>
                <a:schemeClr val="dk1"/>
              </a:buClr>
              <a:buSzPts val="1800"/>
              <a:buFont typeface="Arial"/>
              <a:buChar char="●"/>
            </a:pPr>
            <a:r>
              <a:rPr lang="en-IN" sz="1200">
                <a:latin typeface="Arial"/>
                <a:ea typeface="Arial"/>
                <a:cs typeface="Arial"/>
                <a:sym typeface="Arial"/>
              </a:rPr>
              <a:t>Then thank Group 2, and move to Group 3</a:t>
            </a:r>
          </a:p>
          <a:p>
            <a:pPr marL="0" lvl="0" indent="0" algn="just"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IN" sz="1200" b="1">
                <a:latin typeface="Arial"/>
                <a:ea typeface="Arial"/>
                <a:cs typeface="Arial"/>
                <a:sym typeface="Arial"/>
              </a:rPr>
              <a:t>Group 3</a:t>
            </a:r>
            <a:r>
              <a:rPr lang="en-IN" sz="1200">
                <a:latin typeface="Arial"/>
                <a:ea typeface="Arial"/>
                <a:cs typeface="Arial"/>
                <a:sym typeface="Arial"/>
              </a:rPr>
              <a:t> and talk through findings capture feedback of each group –</a:t>
            </a:r>
          </a:p>
          <a:p>
            <a:pPr marL="510540" lvl="0" indent="-342900" algn="just" rtl="0">
              <a:lnSpc>
                <a:spcPct val="100000"/>
              </a:lnSpc>
              <a:spcBef>
                <a:spcPts val="0"/>
              </a:spcBef>
              <a:spcAft>
                <a:spcPts val="0"/>
              </a:spcAft>
              <a:buClr>
                <a:schemeClr val="dk1"/>
              </a:buClr>
              <a:buSzPts val="1800"/>
              <a:buFont typeface="Arial"/>
              <a:buChar char="●"/>
            </a:pPr>
            <a:r>
              <a:rPr lang="en-IN" sz="1200">
                <a:latin typeface="Arial"/>
                <a:ea typeface="Arial"/>
                <a:cs typeface="Arial"/>
                <a:sym typeface="Arial"/>
              </a:rPr>
              <a:t>Correct, unpack or share additional information as required </a:t>
            </a:r>
          </a:p>
          <a:p>
            <a:pPr marL="510540" lvl="0" indent="-342900" algn="just" rtl="0">
              <a:lnSpc>
                <a:spcPct val="100000"/>
              </a:lnSpc>
              <a:spcBef>
                <a:spcPts val="0"/>
              </a:spcBef>
              <a:spcAft>
                <a:spcPts val="0"/>
              </a:spcAft>
              <a:buClr>
                <a:schemeClr val="dk1"/>
              </a:buClr>
              <a:buSzPts val="1800"/>
              <a:buFont typeface="Arial"/>
              <a:buChar char="●"/>
            </a:pPr>
            <a:r>
              <a:rPr lang="en-IN" sz="1200">
                <a:latin typeface="Arial"/>
                <a:ea typeface="Arial"/>
                <a:cs typeface="Arial"/>
                <a:sym typeface="Arial"/>
              </a:rPr>
              <a:t>Then thank Group 3, and move to Group 4</a:t>
            </a:r>
          </a:p>
          <a:p>
            <a:pPr marL="0" lvl="0" indent="0" algn="just"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IN" sz="1200" b="1">
                <a:latin typeface="Arial"/>
                <a:ea typeface="Arial"/>
                <a:cs typeface="Arial"/>
                <a:sym typeface="Arial"/>
              </a:rPr>
              <a:t>Group 4</a:t>
            </a:r>
            <a:r>
              <a:rPr lang="en-IN" sz="1200">
                <a:latin typeface="Arial"/>
                <a:ea typeface="Arial"/>
                <a:cs typeface="Arial"/>
                <a:sym typeface="Arial"/>
              </a:rPr>
              <a:t> and talk through findings capture feedback of each group</a:t>
            </a:r>
          </a:p>
          <a:p>
            <a:pPr marL="510540" lvl="0" indent="-342900" algn="just" rtl="0">
              <a:lnSpc>
                <a:spcPct val="100000"/>
              </a:lnSpc>
              <a:spcBef>
                <a:spcPts val="0"/>
              </a:spcBef>
              <a:spcAft>
                <a:spcPts val="0"/>
              </a:spcAft>
              <a:buClr>
                <a:schemeClr val="dk1"/>
              </a:buClr>
              <a:buSzPts val="1800"/>
              <a:buFont typeface="Arial"/>
              <a:buChar char="●"/>
            </a:pPr>
            <a:r>
              <a:rPr lang="en-IN" sz="1200">
                <a:latin typeface="Arial"/>
                <a:ea typeface="Arial"/>
                <a:cs typeface="Arial"/>
                <a:sym typeface="Arial"/>
              </a:rPr>
              <a:t>Correct, unpack or share additional information as required (see broad answer in facilitator guide)</a:t>
            </a:r>
          </a:p>
          <a:p>
            <a:pPr marL="510540" lvl="0" indent="-342900" algn="just" rtl="0">
              <a:lnSpc>
                <a:spcPct val="150000"/>
              </a:lnSpc>
              <a:spcBef>
                <a:spcPts val="0"/>
              </a:spcBef>
              <a:spcAft>
                <a:spcPts val="0"/>
              </a:spcAft>
              <a:buClr>
                <a:schemeClr val="dk1"/>
              </a:buClr>
              <a:buSzPts val="1800"/>
              <a:buFont typeface="Arial"/>
              <a:buChar char="●"/>
            </a:pPr>
            <a:r>
              <a:rPr lang="en-IN" sz="1200">
                <a:latin typeface="Arial"/>
                <a:ea typeface="Arial"/>
                <a:cs typeface="Arial"/>
                <a:sym typeface="Arial"/>
              </a:rPr>
              <a:t>Then thank Group 4</a:t>
            </a:r>
            <a:endParaRPr lang="en-IN" sz="1200" b="1">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797398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This slide is currently hidden, as it is intended to serve as a reference guide for Group 4 discussions. You may choose to display it during the debrief if it helps summarize and reinforce the key points raised during Group 4’s presentation.</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N" sz="1200" b="1">
                <a:latin typeface="Arial"/>
                <a:ea typeface="Arial"/>
                <a:cs typeface="Arial"/>
                <a:sym typeface="Arial"/>
              </a:rPr>
              <a:t>Refer to Module 4</a:t>
            </a:r>
          </a:p>
          <a:p>
            <a:pPr marL="0" marR="0" lvl="0" indent="0" algn="l" rtl="0">
              <a:lnSpc>
                <a:spcPct val="100000"/>
              </a:lnSpc>
              <a:spcBef>
                <a:spcPts val="0"/>
              </a:spcBef>
              <a:spcAft>
                <a:spcPts val="0"/>
              </a:spcAft>
              <a:buClr>
                <a:schemeClr val="dk1"/>
              </a:buClr>
              <a:buSzPts val="1200"/>
              <a:buFont typeface="Calibri"/>
              <a:buNone/>
            </a:pPr>
            <a:r>
              <a:rPr lang="en-IN" sz="1200">
                <a:latin typeface="Arial"/>
                <a:ea typeface="Arial"/>
                <a:cs typeface="Arial"/>
                <a:sym typeface="Arial"/>
              </a:rPr>
              <a:t>Inclusive budgeting occurs when an organization, during its planning process, allocates funds to remove barriers and promote participation for persons with disabilities, and to provide targeted activities for persons with disabilities. Inclusive budgets should include costs for improving physical accessibility, providing reasonable accommodations, and providing specialized non-food items (NFIs), assistive devices, mobility equipment and accessible communications.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05190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800" b="1">
                <a:latin typeface="Arial"/>
                <a:ea typeface="Arial"/>
                <a:cs typeface="Arial"/>
                <a:sym typeface="Arial"/>
              </a:rPr>
              <a:t>Facilitator Notes:</a:t>
            </a:r>
            <a:endParaRPr lang="en-IN" sz="18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800">
                <a:latin typeface="Arial"/>
                <a:ea typeface="Arial"/>
                <a:cs typeface="Arial"/>
                <a:sym typeface="Arial"/>
              </a:rPr>
              <a:t>This slide is hidden. Use it to debrief the exercise on Project Planning and Design</a:t>
            </a:r>
            <a:br>
              <a:rPr lang="en-IN" sz="1800">
                <a:latin typeface="Arial"/>
                <a:ea typeface="Arial"/>
                <a:cs typeface="Arial"/>
                <a:sym typeface="Arial"/>
              </a:rPr>
            </a:br>
            <a:r>
              <a:rPr lang="en-IN" sz="1800">
                <a:latin typeface="Arial"/>
                <a:ea typeface="Arial"/>
                <a:cs typeface="Arial"/>
                <a:sym typeface="Arial"/>
              </a:rPr>
              <a:t>and Resource mobilisation if it adds value to the discussion.</a:t>
            </a:r>
          </a:p>
          <a:p>
            <a:pPr marL="0" lvl="0" indent="0" algn="just" rtl="0">
              <a:lnSpc>
                <a:spcPct val="107000"/>
              </a:lnSpc>
              <a:spcBef>
                <a:spcPts val="800"/>
              </a:spcBef>
              <a:spcAft>
                <a:spcPts val="0"/>
              </a:spcAft>
              <a:buSzPts val="1400"/>
              <a:buNone/>
            </a:pPr>
            <a:r>
              <a:rPr lang="en-IN" sz="1800" b="1">
                <a:latin typeface="Arial"/>
                <a:ea typeface="Arial"/>
                <a:cs typeface="Arial"/>
                <a:sym typeface="Arial"/>
              </a:rPr>
              <a:t>How do we apply Must Do Actions in Project Planning and Design and Resource Mobilisation?</a:t>
            </a:r>
            <a:endParaRPr lang="en-IN" sz="18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800">
                <a:latin typeface="Arial"/>
                <a:ea typeface="Arial"/>
                <a:cs typeface="Arial"/>
                <a:sym typeface="Arial"/>
              </a:rPr>
              <a:t>Facilitator should refer to the MDAs on the left, then link the to the Method and Tools to address the gaps on the right of the slide which align. </a:t>
            </a:r>
            <a:r>
              <a:rPr lang="en-IN" sz="1800"/>
              <a:t> </a:t>
            </a:r>
            <a:r>
              <a:rPr lang="en-IN" sz="1800">
                <a:latin typeface="Arial"/>
                <a:ea typeface="Arial"/>
                <a:cs typeface="Arial"/>
                <a:sym typeface="Arial"/>
              </a:rPr>
              <a:t>Engage participants to offer more examples, see below for prompting and remind them on the MDAs from Module 5. </a:t>
            </a:r>
            <a:endParaRPr lang="en-IN" sz="18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800">
                <a:latin typeface="Arial"/>
                <a:ea typeface="Arial"/>
                <a:cs typeface="Arial"/>
                <a:sym typeface="Arial"/>
              </a:rPr>
              <a:t> </a:t>
            </a:r>
            <a:endParaRPr lang="en-IN" sz="1800"/>
          </a:p>
          <a:p>
            <a:pPr marL="457200" lvl="0" indent="-342900" algn="just" rtl="0">
              <a:lnSpc>
                <a:spcPct val="107000"/>
              </a:lnSpc>
              <a:spcBef>
                <a:spcPts val="800"/>
              </a:spcBef>
              <a:spcAft>
                <a:spcPts val="0"/>
              </a:spcAft>
              <a:buSzPts val="1800"/>
              <a:buFont typeface="Arial"/>
              <a:buChar char="●"/>
            </a:pPr>
            <a:r>
              <a:rPr lang="en-IN" sz="1800" b="1">
                <a:latin typeface="Arial"/>
                <a:ea typeface="Arial"/>
                <a:cs typeface="Arial"/>
                <a:sym typeface="Arial"/>
              </a:rPr>
              <a:t>Who needs to be engaged? – Meaningful Participation (MP)</a:t>
            </a:r>
            <a:endParaRPr lang="en-IN" sz="1800"/>
          </a:p>
          <a:p>
            <a:pPr marL="914400" lvl="1" indent="-342900" algn="l" rtl="0">
              <a:lnSpc>
                <a:spcPct val="100000"/>
              </a:lnSpc>
              <a:spcBef>
                <a:spcPts val="0"/>
              </a:spcBef>
              <a:spcAft>
                <a:spcPts val="0"/>
              </a:spcAft>
              <a:buClr>
                <a:schemeClr val="dk1"/>
              </a:buClr>
              <a:buSzPts val="1800"/>
              <a:buChar char="○"/>
            </a:pPr>
            <a:r>
              <a:rPr lang="en-IN" sz="1800">
                <a:latin typeface="Arial"/>
                <a:ea typeface="Arial"/>
                <a:cs typeface="Arial"/>
                <a:sym typeface="Arial"/>
              </a:rPr>
              <a:t>Engage persons with disabilities and relevant stakeholders in planning and design (MP)</a:t>
            </a:r>
          </a:p>
          <a:p>
            <a:pPr marL="457200" lvl="0" indent="-342900" algn="just" rtl="0">
              <a:lnSpc>
                <a:spcPct val="107000"/>
              </a:lnSpc>
              <a:spcBef>
                <a:spcPts val="0"/>
              </a:spcBef>
              <a:spcAft>
                <a:spcPts val="0"/>
              </a:spcAft>
              <a:buSzPts val="1800"/>
              <a:buFont typeface="Arial"/>
              <a:buChar char="●"/>
            </a:pPr>
            <a:r>
              <a:rPr lang="en-IN" sz="1800" b="1">
                <a:latin typeface="Arial"/>
                <a:ea typeface="Arial"/>
                <a:cs typeface="Arial"/>
                <a:sym typeface="Arial"/>
              </a:rPr>
              <a:t>What needs to be done? – Identify and remove barriers (RB)</a:t>
            </a:r>
            <a:endParaRPr lang="en-IN" sz="1800"/>
          </a:p>
          <a:p>
            <a:pPr marL="914400" lvl="1" indent="-342900" algn="l" rtl="0">
              <a:lnSpc>
                <a:spcPct val="100000"/>
              </a:lnSpc>
              <a:spcBef>
                <a:spcPts val="0"/>
              </a:spcBef>
              <a:spcAft>
                <a:spcPts val="0"/>
              </a:spcAft>
              <a:buClr>
                <a:schemeClr val="dk1"/>
              </a:buClr>
              <a:buSzPts val="1800"/>
              <a:buChar char="○"/>
            </a:pPr>
            <a:r>
              <a:rPr lang="en-IN" sz="1800">
                <a:latin typeface="Arial"/>
                <a:ea typeface="Arial"/>
                <a:cs typeface="Arial"/>
                <a:sym typeface="Arial"/>
              </a:rPr>
              <a:t>Design and resource activities for removal of barriers using a twin-track approach (RB).</a:t>
            </a:r>
          </a:p>
          <a:p>
            <a:pPr marL="457200" lvl="0" indent="-342900" algn="just" rtl="0">
              <a:lnSpc>
                <a:spcPct val="107000"/>
              </a:lnSpc>
              <a:spcBef>
                <a:spcPts val="0"/>
              </a:spcBef>
              <a:spcAft>
                <a:spcPts val="0"/>
              </a:spcAft>
              <a:buClr>
                <a:schemeClr val="dk1"/>
              </a:buClr>
              <a:buSzPts val="1800"/>
              <a:buChar char="●"/>
            </a:pPr>
            <a:r>
              <a:rPr lang="en-IN" sz="1800" b="1">
                <a:latin typeface="Arial"/>
                <a:ea typeface="Arial"/>
                <a:cs typeface="Arial"/>
                <a:sym typeface="Arial"/>
              </a:rPr>
              <a:t>How to include building capacities? (CD)</a:t>
            </a:r>
            <a:endParaRPr lang="en-IN" sz="1800"/>
          </a:p>
          <a:p>
            <a:pPr marL="914400" lvl="1" indent="-342900" algn="l" rtl="0">
              <a:lnSpc>
                <a:spcPct val="100000"/>
              </a:lnSpc>
              <a:spcBef>
                <a:spcPts val="0"/>
              </a:spcBef>
              <a:spcAft>
                <a:spcPts val="0"/>
              </a:spcAft>
              <a:buClr>
                <a:schemeClr val="dk1"/>
              </a:buClr>
              <a:buSzPts val="1800"/>
              <a:buChar char="○"/>
            </a:pPr>
            <a:r>
              <a:rPr lang="en-IN" sz="1800">
                <a:latin typeface="Arial"/>
                <a:ea typeface="Arial"/>
                <a:cs typeface="Arial"/>
                <a:sym typeface="Arial"/>
              </a:rPr>
              <a:t>Ensure gaps in capacity development and empowerment actions are included in the activity and budget planning (E &amp; CD).</a:t>
            </a:r>
            <a:endParaRPr lang="en-IN" sz="1800"/>
          </a:p>
          <a:p>
            <a:pPr marL="457200" lvl="0" indent="-342900" algn="just" rtl="0">
              <a:lnSpc>
                <a:spcPct val="107000"/>
              </a:lnSpc>
              <a:spcBef>
                <a:spcPts val="0"/>
              </a:spcBef>
              <a:spcAft>
                <a:spcPts val="0"/>
              </a:spcAft>
              <a:buSzPts val="1800"/>
              <a:buFont typeface="Arial"/>
              <a:buChar char="●"/>
            </a:pPr>
            <a:r>
              <a:rPr lang="en-IN" sz="1800" b="1">
                <a:latin typeface="Arial"/>
                <a:ea typeface="Arial"/>
                <a:cs typeface="Arial"/>
                <a:sym typeface="Arial"/>
              </a:rPr>
              <a:t>What about monitoring and evaluation?  (D)</a:t>
            </a:r>
            <a:endParaRPr lang="en-IN" sz="1800"/>
          </a:p>
          <a:p>
            <a:pPr marL="914400" lvl="1" indent="-342900" algn="l" rtl="0">
              <a:lnSpc>
                <a:spcPct val="100000"/>
              </a:lnSpc>
              <a:spcBef>
                <a:spcPts val="0"/>
              </a:spcBef>
              <a:spcAft>
                <a:spcPts val="0"/>
              </a:spcAft>
              <a:buClr>
                <a:schemeClr val="dk1"/>
              </a:buClr>
              <a:buSzPts val="1800"/>
              <a:buChar char="○"/>
            </a:pPr>
            <a:r>
              <a:rPr lang="en-IN" sz="1800">
                <a:latin typeface="Arial"/>
                <a:ea typeface="Arial"/>
                <a:cs typeface="Arial"/>
                <a:sym typeface="Arial"/>
              </a:rPr>
              <a:t>Ensure disability-inclusive monitoring frameworks (D).</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64004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Clr>
                <a:schemeClr val="dk1"/>
              </a:buClr>
              <a:buSzPts val="1800"/>
              <a:buFont typeface="Arial"/>
              <a:buNone/>
            </a:pPr>
            <a:r>
              <a:rPr lang="en-IN" sz="1200">
                <a:latin typeface="Arial"/>
                <a:ea typeface="Arial"/>
                <a:cs typeface="Arial"/>
                <a:sym typeface="Arial"/>
              </a:rPr>
              <a:t>Say that this section is about applying the twin-track approach, the MDAs as well as the recommended actions from the IASC guideline in the implementation and monitoring and evaluation phase of a programme cycle. We will apply the actions through practical group exercises. </a:t>
            </a:r>
            <a:endParaRPr lang="en-IN" sz="1200" b="1">
              <a:latin typeface="Arial"/>
              <a:ea typeface="Arial"/>
              <a:cs typeface="Arial"/>
              <a:sym typeface="Arial"/>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623386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(allow 15 mins for discussion)</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just" rtl="0">
              <a:lnSpc>
                <a:spcPct val="107000"/>
              </a:lnSpc>
              <a:spcBef>
                <a:spcPts val="0"/>
              </a:spcBef>
              <a:spcAft>
                <a:spcPts val="0"/>
              </a:spcAft>
              <a:buSzPts val="1400"/>
              <a:buNone/>
            </a:pPr>
            <a:r>
              <a:rPr lang="en-IN" sz="1200">
                <a:latin typeface="Arial"/>
                <a:ea typeface="Arial"/>
                <a:cs typeface="Arial"/>
                <a:sym typeface="Arial"/>
              </a:rPr>
              <a:t>Tell participants to choose questions that relate to their roles and prepare their answers: </a:t>
            </a:r>
          </a:p>
          <a:p>
            <a:pPr marL="0" marR="0" lvl="0" indent="0" algn="just" rtl="0">
              <a:lnSpc>
                <a:spcPct val="107000"/>
              </a:lnSpc>
              <a:spcBef>
                <a:spcPts val="0"/>
              </a:spcBef>
              <a:spcAft>
                <a:spcPts val="0"/>
              </a:spcAft>
              <a:buClr>
                <a:srgbClr val="000000"/>
              </a:buClr>
              <a:buSzPts val="1800"/>
              <a:buFont typeface="Arial"/>
              <a:buNone/>
            </a:pPr>
            <a:endParaRPr lang="en-IN" sz="1200">
              <a:latin typeface="Arial"/>
              <a:ea typeface="Arial"/>
              <a:cs typeface="Arial"/>
              <a:sym typeface="Arial"/>
            </a:endParaRPr>
          </a:p>
          <a:p>
            <a:pPr marL="0" marR="0" lvl="0" indent="0" algn="just" rtl="0">
              <a:lnSpc>
                <a:spcPct val="107000"/>
              </a:lnSpc>
              <a:spcBef>
                <a:spcPts val="0"/>
              </a:spcBef>
              <a:spcAft>
                <a:spcPts val="0"/>
              </a:spcAft>
              <a:buClr>
                <a:srgbClr val="000000"/>
              </a:buClr>
              <a:buSzPts val="1800"/>
              <a:buFont typeface="Arial"/>
              <a:buNone/>
            </a:pPr>
            <a:r>
              <a:rPr lang="en-IN" sz="1200">
                <a:latin typeface="Arial"/>
                <a:ea typeface="Arial"/>
                <a:cs typeface="Arial"/>
                <a:sym typeface="Arial"/>
              </a:rPr>
              <a:t>1.</a:t>
            </a:r>
            <a:r>
              <a:rPr lang="en-IN" sz="1200" b="1">
                <a:latin typeface="Arial"/>
                <a:ea typeface="Arial"/>
                <a:cs typeface="Arial"/>
                <a:sym typeface="Arial"/>
              </a:rPr>
              <a:t> </a:t>
            </a:r>
            <a:r>
              <a:rPr lang="en-IN" sz="1200">
                <a:latin typeface="Arial"/>
                <a:ea typeface="Arial"/>
                <a:cs typeface="Arial"/>
                <a:sym typeface="Arial"/>
              </a:rPr>
              <a:t>How would you identify and invite persons with disabilities to participate in FGDs to monitor changes in food security and nutrition practices? What reasonable accommodation or accessibility measures would need to be in place to enable their meaningful participation?</a:t>
            </a:r>
          </a:p>
          <a:p>
            <a:pPr marL="0" marR="0" lvl="0" indent="0" algn="just" rtl="0">
              <a:lnSpc>
                <a:spcPct val="107000"/>
              </a:lnSpc>
              <a:spcBef>
                <a:spcPts val="0"/>
              </a:spcBef>
              <a:spcAft>
                <a:spcPts val="0"/>
              </a:spcAft>
              <a:buClr>
                <a:srgbClr val="000000"/>
              </a:buClr>
              <a:buSzPts val="1800"/>
              <a:buFont typeface="Arial"/>
              <a:buNone/>
            </a:pPr>
            <a:endParaRPr lang="en-IN" sz="1200" b="1">
              <a:latin typeface="Arial"/>
              <a:ea typeface="Arial"/>
              <a:cs typeface="Arial"/>
              <a:sym typeface="Arial"/>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2. What barriers and enablers do individuals with different types of disabilities face when participating in assessments or FGDs for monitoring or evaluation? How could these barriers be addressed and enablers strengthened?</a:t>
            </a:r>
          </a:p>
          <a:p>
            <a:pPr marL="0" marR="0" lvl="0" indent="0" algn="l" rtl="0">
              <a:lnSpc>
                <a:spcPct val="100000"/>
              </a:lnSpc>
              <a:spcBef>
                <a:spcPts val="800"/>
              </a:spcBef>
              <a:spcAft>
                <a:spcPts val="0"/>
              </a:spcAft>
              <a:buClr>
                <a:schemeClr val="dk1"/>
              </a:buClr>
              <a:buSzPts val="1200"/>
              <a:buFont typeface="Calibri"/>
              <a:buNone/>
            </a:pPr>
            <a:r>
              <a:rPr lang="en-IN" sz="1200">
                <a:latin typeface="Arial"/>
                <a:ea typeface="Arial"/>
                <a:cs typeface="Arial"/>
                <a:sym typeface="Arial"/>
              </a:rPr>
              <a:t>Encourage participants to think about the different types of barriers when reflecting: environmental, attitudinal or institutional.</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73473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a:p>
          <a:p>
            <a:pPr marL="0" lvl="0" indent="0" algn="l" rtl="0">
              <a:lnSpc>
                <a:spcPct val="100000"/>
              </a:lnSpc>
              <a:spcBef>
                <a:spcPts val="800"/>
              </a:spcBef>
              <a:spcAft>
                <a:spcPts val="0"/>
              </a:spcAft>
              <a:buSzPts val="1400"/>
              <a:buNone/>
            </a:pPr>
            <a:r>
              <a:rPr lang="en-IN" sz="1200">
                <a:latin typeface="Arial"/>
                <a:ea typeface="Arial"/>
                <a:cs typeface="Arial"/>
                <a:sym typeface="Arial"/>
              </a:rPr>
              <a:t>Collect answers and ideas on Flip Charts in it’s a F2F training and in the chat box in MS Teams for online training. </a:t>
            </a:r>
            <a:endParaRPr lang="en-IN" sz="120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22729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800" b="1">
                <a:latin typeface="Arial"/>
                <a:ea typeface="Arial"/>
                <a:cs typeface="Arial"/>
                <a:sym typeface="Arial"/>
              </a:rPr>
              <a:t>Facilitator Notes:</a:t>
            </a:r>
            <a:endParaRPr lang="en-IN" sz="18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800">
                <a:latin typeface="Arial"/>
                <a:ea typeface="Arial"/>
                <a:cs typeface="Arial"/>
                <a:sym typeface="Arial"/>
              </a:rPr>
              <a:t>Monitoring (ongoing) and Evaluation (mid and end term) aims to measure in a systematic and objective way, how impactful the project was when comparing the objectives achieved with the original design. </a:t>
            </a:r>
            <a:endParaRPr lang="en-IN" sz="18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800">
                <a:latin typeface="Arial"/>
                <a:ea typeface="Arial"/>
                <a:cs typeface="Arial"/>
                <a:sym typeface="Arial"/>
              </a:rPr>
              <a:t>Facilitate more of a dialogue to come up with considerations for inclusive monitoring &amp; evaluation around the MDAs.</a:t>
            </a:r>
            <a:endParaRPr lang="en-IN" sz="18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800">
                <a:latin typeface="Arial"/>
                <a:ea typeface="Arial"/>
                <a:cs typeface="Arial"/>
                <a:sym typeface="Arial"/>
              </a:rPr>
              <a:t>Use the following as examples/guides to prompt the discussion. </a:t>
            </a:r>
            <a:endParaRPr lang="en-IN" sz="1800">
              <a:latin typeface="Calibri"/>
              <a:ea typeface="Calibri"/>
              <a:cs typeface="Calibri"/>
              <a:sym typeface="Calibri"/>
            </a:endParaRPr>
          </a:p>
          <a:p>
            <a:pPr marL="0" lvl="0" indent="0" algn="l" rtl="0">
              <a:lnSpc>
                <a:spcPct val="100000"/>
              </a:lnSpc>
              <a:spcBef>
                <a:spcPts val="800"/>
              </a:spcBef>
              <a:spcAft>
                <a:spcPts val="0"/>
              </a:spcAft>
              <a:buSzPts val="1400"/>
              <a:buNone/>
            </a:pPr>
            <a:r>
              <a:rPr lang="en-IN" sz="1800">
                <a:latin typeface="Arial"/>
                <a:ea typeface="Arial"/>
                <a:cs typeface="Arial"/>
                <a:sym typeface="Arial"/>
              </a:rPr>
              <a:t>Utilize this for a debrief of the exercise and only go through the points which were not mentioned in </a:t>
            </a:r>
            <a:r>
              <a:rPr lang="en-IN" sz="1800" err="1">
                <a:latin typeface="Arial"/>
                <a:ea typeface="Arial"/>
                <a:cs typeface="Arial"/>
                <a:sym typeface="Arial"/>
              </a:rPr>
              <a:t>teh</a:t>
            </a:r>
            <a:r>
              <a:rPr lang="en-IN" sz="1800">
                <a:latin typeface="Arial"/>
                <a:ea typeface="Arial"/>
                <a:cs typeface="Arial"/>
                <a:sym typeface="Arial"/>
              </a:rPr>
              <a:t> group feedback session.</a:t>
            </a:r>
          </a:p>
          <a:p>
            <a:pPr marL="0" lvl="0" indent="0" algn="just" rtl="0">
              <a:lnSpc>
                <a:spcPct val="107000"/>
              </a:lnSpc>
              <a:spcBef>
                <a:spcPts val="800"/>
              </a:spcBef>
              <a:spcAft>
                <a:spcPts val="0"/>
              </a:spcAft>
              <a:buClr>
                <a:schemeClr val="dk1"/>
              </a:buClr>
              <a:buSzPts val="1100"/>
              <a:buFont typeface="Arial"/>
              <a:buNone/>
            </a:pPr>
            <a:r>
              <a:rPr lang="en-IN" sz="1800" b="1">
                <a:latin typeface="Arial"/>
                <a:ea typeface="Arial"/>
                <a:cs typeface="Arial"/>
                <a:sym typeface="Arial"/>
              </a:rPr>
              <a:t>Meaningful Participation </a:t>
            </a:r>
            <a:endParaRPr lang="en-IN" sz="1800"/>
          </a:p>
          <a:p>
            <a:pPr marL="457200" lvl="0" indent="-342900" algn="just" rtl="0">
              <a:lnSpc>
                <a:spcPct val="107000"/>
              </a:lnSpc>
              <a:spcBef>
                <a:spcPts val="800"/>
              </a:spcBef>
              <a:spcAft>
                <a:spcPts val="0"/>
              </a:spcAft>
              <a:buClr>
                <a:schemeClr val="dk1"/>
              </a:buClr>
              <a:buSzPts val="1800"/>
              <a:buChar char="●"/>
            </a:pPr>
            <a:r>
              <a:rPr lang="en-IN" sz="1800">
                <a:latin typeface="Arial"/>
                <a:ea typeface="Arial"/>
                <a:cs typeface="Arial"/>
                <a:sym typeface="Arial"/>
              </a:rPr>
              <a:t>What needs to be done?</a:t>
            </a:r>
            <a:endParaRPr lang="en-IN" sz="1800"/>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Ensure that persons with disabilities participate consistently in monitoring the response processes</a:t>
            </a:r>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Measure satisfaction about accessibility of services with persons with disabilities and OPDs </a:t>
            </a:r>
            <a:endParaRPr lang="en-IN" sz="1800"/>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Based on feedback, make course corrections and adjustments to intervention strategies and plans. </a:t>
            </a:r>
            <a:endParaRPr lang="en-IN" sz="1800"/>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Invite persons with disabilities to participate in ‘lessons learned’ reviews, efforts to identify good practice, and the adoption of recommendations for food security and nutrition programmes</a:t>
            </a:r>
            <a:endParaRPr lang="en-IN" sz="1800"/>
          </a:p>
          <a:p>
            <a:pPr marL="0" lvl="0" indent="0" algn="just" rtl="0">
              <a:lnSpc>
                <a:spcPct val="107000"/>
              </a:lnSpc>
              <a:spcBef>
                <a:spcPts val="800"/>
              </a:spcBef>
              <a:spcAft>
                <a:spcPts val="0"/>
              </a:spcAft>
              <a:buClr>
                <a:schemeClr val="dk1"/>
              </a:buClr>
              <a:buSzPts val="1100"/>
              <a:buFont typeface="Arial"/>
              <a:buNone/>
            </a:pPr>
            <a:r>
              <a:rPr lang="en-IN" sz="1800" b="1">
                <a:latin typeface="Arial"/>
                <a:ea typeface="Arial"/>
                <a:cs typeface="Arial"/>
                <a:sym typeface="Arial"/>
              </a:rPr>
              <a:t>Removal of Barriers </a:t>
            </a:r>
            <a:endParaRPr lang="en-IN" sz="1800"/>
          </a:p>
          <a:p>
            <a:pPr marL="457200" lvl="0" indent="-342900" algn="just" rtl="0">
              <a:lnSpc>
                <a:spcPct val="107000"/>
              </a:lnSpc>
              <a:spcBef>
                <a:spcPts val="800"/>
              </a:spcBef>
              <a:spcAft>
                <a:spcPts val="0"/>
              </a:spcAft>
              <a:buClr>
                <a:schemeClr val="dk1"/>
              </a:buClr>
              <a:buSzPts val="1800"/>
              <a:buChar char="●"/>
            </a:pPr>
            <a:r>
              <a:rPr lang="en-IN" sz="1800">
                <a:latin typeface="Arial"/>
                <a:ea typeface="Arial"/>
                <a:cs typeface="Arial"/>
                <a:sym typeface="Arial"/>
              </a:rPr>
              <a:t>What needs to be done?</a:t>
            </a:r>
            <a:endParaRPr lang="en-IN" sz="1800"/>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Measure changes in attitudes and rights awareness to evaluate impact of barrier removal, capacity building and awareness creation efforts</a:t>
            </a:r>
            <a:endParaRPr lang="en-IN" sz="1800"/>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Measure satisfaction about targeted reasonable accommodation and mainstream design services of persons with disabilities (easy to use?  safe to use?  impact of use on their household and themselves?)</a:t>
            </a:r>
            <a:endParaRPr lang="en-IN" sz="1800"/>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Ensure that the standard implementation and monitoring tools have been effectively shared, implemented and aligned by the sector feedback report on the accessibility of facilities</a:t>
            </a:r>
            <a:endParaRPr lang="en-IN" sz="1800"/>
          </a:p>
          <a:p>
            <a:pPr marL="0" lvl="0" indent="0" algn="just" rtl="0">
              <a:lnSpc>
                <a:spcPct val="107000"/>
              </a:lnSpc>
              <a:spcBef>
                <a:spcPts val="800"/>
              </a:spcBef>
              <a:spcAft>
                <a:spcPts val="0"/>
              </a:spcAft>
              <a:buClr>
                <a:schemeClr val="dk1"/>
              </a:buClr>
              <a:buSzPts val="1100"/>
              <a:buFont typeface="Arial"/>
              <a:buNone/>
            </a:pPr>
            <a:r>
              <a:rPr lang="en-IN" sz="1800" b="1">
                <a:latin typeface="Arial"/>
                <a:ea typeface="Arial"/>
                <a:cs typeface="Arial"/>
                <a:sym typeface="Arial"/>
              </a:rPr>
              <a:t>Empowerment </a:t>
            </a:r>
            <a:endParaRPr lang="en-IN" sz="1800"/>
          </a:p>
          <a:p>
            <a:pPr marL="457200" lvl="0" indent="-342900" algn="just" rtl="0">
              <a:lnSpc>
                <a:spcPct val="107000"/>
              </a:lnSpc>
              <a:spcBef>
                <a:spcPts val="800"/>
              </a:spcBef>
              <a:spcAft>
                <a:spcPts val="0"/>
              </a:spcAft>
              <a:buClr>
                <a:schemeClr val="dk1"/>
              </a:buClr>
              <a:buSzPts val="1800"/>
              <a:buChar char="●"/>
            </a:pPr>
            <a:r>
              <a:rPr lang="en-IN" sz="1800">
                <a:latin typeface="Arial"/>
                <a:ea typeface="Arial"/>
                <a:cs typeface="Arial"/>
                <a:sym typeface="Arial"/>
              </a:rPr>
              <a:t>What needs to be done?</a:t>
            </a:r>
            <a:endParaRPr lang="en-IN" sz="1800"/>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Ensure monitoring and evaluation processes are accessible</a:t>
            </a:r>
            <a:endParaRPr lang="en-IN" sz="1800"/>
          </a:p>
          <a:p>
            <a:pPr marL="0" lvl="0" indent="0" algn="just" rtl="0">
              <a:lnSpc>
                <a:spcPct val="107000"/>
              </a:lnSpc>
              <a:spcBef>
                <a:spcPts val="800"/>
              </a:spcBef>
              <a:spcAft>
                <a:spcPts val="0"/>
              </a:spcAft>
              <a:buClr>
                <a:schemeClr val="dk1"/>
              </a:buClr>
              <a:buSzPts val="1100"/>
              <a:buFont typeface="Arial"/>
              <a:buNone/>
            </a:pPr>
            <a:r>
              <a:rPr lang="en-IN" sz="1800" b="1">
                <a:latin typeface="Arial"/>
                <a:ea typeface="Arial"/>
                <a:cs typeface="Arial"/>
                <a:sym typeface="Arial"/>
              </a:rPr>
              <a:t>Disaggregation of Data</a:t>
            </a:r>
            <a:endParaRPr lang="en-IN" sz="1800"/>
          </a:p>
          <a:p>
            <a:pPr marL="457200" lvl="0" indent="-342900" algn="just" rtl="0">
              <a:lnSpc>
                <a:spcPct val="107000"/>
              </a:lnSpc>
              <a:spcBef>
                <a:spcPts val="800"/>
              </a:spcBef>
              <a:spcAft>
                <a:spcPts val="0"/>
              </a:spcAft>
              <a:buClr>
                <a:schemeClr val="dk1"/>
              </a:buClr>
              <a:buSzPts val="1800"/>
              <a:buChar char="●"/>
            </a:pPr>
            <a:r>
              <a:rPr lang="en-IN" sz="1800">
                <a:latin typeface="Arial"/>
                <a:ea typeface="Arial"/>
                <a:cs typeface="Arial"/>
                <a:sym typeface="Arial"/>
              </a:rPr>
              <a:t>What needs to be done?</a:t>
            </a:r>
            <a:endParaRPr lang="en-IN" sz="1800"/>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Analyse data on persons with disabilities </a:t>
            </a:r>
            <a:endParaRPr lang="en-IN" sz="1800"/>
          </a:p>
          <a:p>
            <a:pPr marL="914400" lvl="1"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Collect, analyse and respond to monitoring data, including feedback from persons with disabilities, and ensure data is disaggregated </a:t>
            </a:r>
            <a:endParaRPr lang="en-IN" sz="1800"/>
          </a:p>
          <a:p>
            <a:pPr marL="0" lvl="0" indent="0" algn="just" rtl="0">
              <a:lnSpc>
                <a:spcPct val="107000"/>
              </a:lnSpc>
              <a:spcBef>
                <a:spcPts val="800"/>
              </a:spcBef>
              <a:spcAft>
                <a:spcPts val="0"/>
              </a:spcAft>
              <a:buClr>
                <a:schemeClr val="dk1"/>
              </a:buClr>
              <a:buSzPts val="1100"/>
              <a:buFont typeface="Arial"/>
              <a:buNone/>
            </a:pPr>
            <a:r>
              <a:rPr lang="en-IN" sz="1800" b="1">
                <a:latin typeface="Arial"/>
                <a:ea typeface="Arial"/>
                <a:cs typeface="Arial"/>
                <a:sym typeface="Arial"/>
              </a:rPr>
              <a:t>Outcomes and Mid-Term and End Evaluation</a:t>
            </a:r>
            <a:endParaRPr lang="en-IN" sz="1800"/>
          </a:p>
          <a:p>
            <a:pPr marL="457200" lvl="0" indent="-342900" algn="just" rtl="0">
              <a:lnSpc>
                <a:spcPct val="107000"/>
              </a:lnSpc>
              <a:spcBef>
                <a:spcPts val="800"/>
              </a:spcBef>
              <a:spcAft>
                <a:spcPts val="0"/>
              </a:spcAft>
              <a:buClr>
                <a:schemeClr val="dk1"/>
              </a:buClr>
              <a:buSzPts val="1800"/>
              <a:buChar char="●"/>
            </a:pPr>
            <a:r>
              <a:rPr lang="en-IN" sz="1800">
                <a:latin typeface="Arial"/>
                <a:ea typeface="Arial"/>
                <a:cs typeface="Arial"/>
                <a:sym typeface="Arial"/>
              </a:rPr>
              <a:t>Report includes evaluation of MDAs &amp; the needs of persons with disabilities</a:t>
            </a:r>
            <a:endParaRPr lang="en-IN" sz="1800"/>
          </a:p>
          <a:p>
            <a:pPr marL="457200" lvl="0"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Learnings are collected and shared</a:t>
            </a:r>
            <a:endParaRPr lang="en-IN" sz="1800"/>
          </a:p>
          <a:p>
            <a:pPr marL="457200" lvl="0" indent="-342900" algn="just" rtl="0">
              <a:lnSpc>
                <a:spcPct val="107000"/>
              </a:lnSpc>
              <a:spcBef>
                <a:spcPts val="0"/>
              </a:spcBef>
              <a:spcAft>
                <a:spcPts val="0"/>
              </a:spcAft>
              <a:buClr>
                <a:schemeClr val="dk1"/>
              </a:buClr>
              <a:buSzPts val="1800"/>
              <a:buChar char="●"/>
            </a:pPr>
            <a:r>
              <a:rPr lang="en-IN" sz="1800">
                <a:latin typeface="Arial"/>
                <a:ea typeface="Arial"/>
                <a:cs typeface="Arial"/>
                <a:sym typeface="Arial"/>
              </a:rPr>
              <a:t>Gaps are addressed in future programming, developed and shared with partners and persons with disabilities (to also support advocacy)</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121404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Summarise learnings. Read points on the slide, and draw from debrief and discussions to reiterate MDAs and the value of a twin-track approach in inclusive Project Cycle Management</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738426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325FB-12F4-3CC0-D1E6-3343E52F37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4893C4-9287-EA90-99C1-4D0C6939BF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A95461-A40C-3C8E-0A91-3D4FB1F74168}"/>
              </a:ext>
            </a:extLst>
          </p:cNvPr>
          <p:cNvSpPr>
            <a:spLocks noGrp="1"/>
          </p:cNvSpPr>
          <p:nvPr>
            <p:ph type="body" idx="1"/>
          </p:nvPr>
        </p:nvSpPr>
        <p:spPr/>
        <p:txBody>
          <a:bodyPr/>
          <a:lstStyle/>
          <a:p>
            <a:pPr marL="0" lvl="0" indent="0" algn="just" rtl="0">
              <a:lnSpc>
                <a:spcPct val="15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a:t>
            </a:r>
          </a:p>
          <a:p>
            <a:pPr marL="0" lvl="0" indent="0" algn="just" rtl="0">
              <a:lnSpc>
                <a:spcPct val="150000"/>
              </a:lnSpc>
              <a:spcBef>
                <a:spcPts val="0"/>
              </a:spcBef>
              <a:spcAft>
                <a:spcPts val="0"/>
              </a:spcAft>
              <a:buClr>
                <a:schemeClr val="dk1"/>
              </a:buClr>
              <a:buSzPts val="1100"/>
              <a:buFont typeface="Arial"/>
              <a:buNone/>
            </a:pPr>
            <a:r>
              <a:rPr lang="en-US" sz="1200" b="0">
                <a:latin typeface="Arial"/>
                <a:ea typeface="Arial"/>
                <a:cs typeface="Arial"/>
                <a:sym typeface="Arial"/>
              </a:rPr>
              <a:t>At end of module 1 you can provide an overview of the other modules of the training package. If you only use specific modules in the training, you can just display those used (e.g. M1, M2, M4, M5). The objective is to ensure the participants know what to expect still, which module they finished and what is next.</a:t>
            </a:r>
          </a:p>
        </p:txBody>
      </p:sp>
      <p:sp>
        <p:nvSpPr>
          <p:cNvPr id="4" name="Slide Number Placeholder 3">
            <a:extLst>
              <a:ext uri="{FF2B5EF4-FFF2-40B4-BE49-F238E27FC236}">
                <a16:creationId xmlns:a16="http://schemas.microsoft.com/office/drawing/2014/main" id="{1684266B-2947-9843-BD79-DD5555F4857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51489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7000"/>
              </a:lnSpc>
              <a:spcBef>
                <a:spcPts val="0"/>
              </a:spcBef>
              <a:spcAft>
                <a:spcPts val="0"/>
              </a:spcAft>
              <a:buSzPts val="1400"/>
              <a:buNone/>
            </a:pPr>
            <a:r>
              <a:rPr lang="en-US" sz="1200" b="1">
                <a:latin typeface="Arial"/>
                <a:ea typeface="Arial"/>
                <a:cs typeface="Arial"/>
                <a:sym typeface="Arial"/>
              </a:rPr>
              <a:t>Facilitator Notes: </a:t>
            </a:r>
            <a:endParaRPr lang="en-US" sz="1200">
              <a:latin typeface="Arial"/>
              <a:ea typeface="Arial"/>
              <a:cs typeface="Arial"/>
              <a:sym typeface="Arial"/>
            </a:endParaRPr>
          </a:p>
          <a:p>
            <a:pPr marL="457200" lvl="0" indent="-355600" algn="l" rtl="0">
              <a:lnSpc>
                <a:spcPct val="90000"/>
              </a:lnSpc>
              <a:spcBef>
                <a:spcPts val="0"/>
              </a:spcBef>
              <a:spcAft>
                <a:spcPts val="0"/>
              </a:spcAft>
              <a:buSzPts val="2000"/>
              <a:buFont typeface="Arial"/>
              <a:buChar char="●"/>
            </a:pPr>
            <a:r>
              <a:rPr lang="en-IN" sz="1200">
                <a:latin typeface="Arial"/>
                <a:ea typeface="Arial"/>
                <a:cs typeface="Arial"/>
                <a:sym typeface="Arial"/>
              </a:rPr>
              <a:t>Washington Group Question Sets and </a:t>
            </a:r>
            <a:r>
              <a:rPr lang="en-IN" sz="1200" err="1">
                <a:latin typeface="Arial"/>
                <a:ea typeface="Arial"/>
                <a:cs typeface="Arial"/>
                <a:sym typeface="Arial"/>
              </a:rPr>
              <a:t>guidances</a:t>
            </a:r>
            <a:r>
              <a:rPr lang="en-IN" sz="1200">
                <a:latin typeface="Arial"/>
                <a:ea typeface="Arial"/>
                <a:cs typeface="Arial"/>
                <a:sym typeface="Arial"/>
              </a:rPr>
              <a:t>: </a:t>
            </a:r>
            <a:r>
              <a:rPr lang="en-IN" sz="1200" u="sng">
                <a:solidFill>
                  <a:schemeClr val="hlink"/>
                </a:solidFill>
                <a:latin typeface="Arial"/>
                <a:ea typeface="Arial"/>
                <a:cs typeface="Arial"/>
                <a:sym typeface="Arial"/>
                <a:hlinkClick r:id="rId3"/>
              </a:rPr>
              <a:t>https://www.washingtongroup-disability.com/implementation/implementation-guidelines/</a:t>
            </a:r>
            <a:endParaRPr lang="en-IN" sz="1200"/>
          </a:p>
          <a:p>
            <a:pPr marL="457200" lvl="0" indent="0" algn="l" rtl="0">
              <a:lnSpc>
                <a:spcPct val="90000"/>
              </a:lnSpc>
              <a:spcBef>
                <a:spcPts val="0"/>
              </a:spcBef>
              <a:spcAft>
                <a:spcPts val="0"/>
              </a:spcAft>
              <a:buSzPts val="2800"/>
              <a:buNone/>
            </a:pPr>
            <a:endParaRPr lang="en-IN" sz="1200"/>
          </a:p>
          <a:p>
            <a:pPr marL="457200" lvl="0" indent="-355600" algn="l" rtl="0">
              <a:lnSpc>
                <a:spcPct val="90000"/>
              </a:lnSpc>
              <a:spcBef>
                <a:spcPts val="0"/>
              </a:spcBef>
              <a:spcAft>
                <a:spcPts val="0"/>
              </a:spcAft>
              <a:buSzPts val="2000"/>
              <a:buFont typeface="Arial"/>
              <a:buChar char="●"/>
            </a:pPr>
            <a:r>
              <a:rPr lang="en-IN" sz="1200"/>
              <a:t>Humanitarian Programme Cycle Management Overview: </a:t>
            </a:r>
            <a:r>
              <a:rPr lang="en-IN" sz="1200" u="sng">
                <a:solidFill>
                  <a:schemeClr val="hlink"/>
                </a:solidFill>
                <a:hlinkClick r:id="rId4"/>
              </a:rPr>
              <a:t>https://knowledge.base.unocha.org/wiki/spaces/hpc/pages/3993075713/About+the+HPC</a:t>
            </a:r>
            <a:endParaRPr lang="en-IN" sz="1200"/>
          </a:p>
          <a:p>
            <a:pPr marL="0" lvl="0" indent="0" algn="l" rtl="0">
              <a:lnSpc>
                <a:spcPct val="90000"/>
              </a:lnSpc>
              <a:spcBef>
                <a:spcPts val="0"/>
              </a:spcBef>
              <a:spcAft>
                <a:spcPts val="0"/>
              </a:spcAft>
              <a:buSzPts val="2800"/>
              <a:buNone/>
            </a:pPr>
            <a:endParaRPr lang="en-IN" sz="1200"/>
          </a:p>
          <a:p>
            <a:pPr marL="457200" lvl="0" indent="-355600" algn="l" rtl="0">
              <a:lnSpc>
                <a:spcPct val="90000"/>
              </a:lnSpc>
              <a:spcBef>
                <a:spcPts val="0"/>
              </a:spcBef>
              <a:spcAft>
                <a:spcPts val="0"/>
              </a:spcAft>
              <a:buSzPts val="2000"/>
              <a:buFont typeface="Arial"/>
              <a:buChar char="●"/>
            </a:pPr>
            <a:r>
              <a:rPr lang="en-IN" sz="1200"/>
              <a:t>HI Guidance for Adapting Food Security Assessment to become more Disability Inclusive </a:t>
            </a:r>
            <a:r>
              <a:rPr lang="en-IN" sz="1200" u="sng">
                <a:solidFill>
                  <a:schemeClr val="hlink"/>
                </a:solidFill>
                <a:hlinkClick r:id="rId5"/>
              </a:rPr>
              <a:t>https://www.hi.org/sn_uploads/document/HI-How-to-Note---How-to-adapt-food-security-data-collection-2024_1.pdf</a:t>
            </a:r>
            <a:r>
              <a:rPr lang="en-IN" sz="1200"/>
              <a:t> </a:t>
            </a:r>
          </a:p>
          <a:p>
            <a:pPr marL="457200" lvl="0" indent="0" algn="l" rtl="0">
              <a:lnSpc>
                <a:spcPct val="90000"/>
              </a:lnSpc>
              <a:spcBef>
                <a:spcPts val="0"/>
              </a:spcBef>
              <a:spcAft>
                <a:spcPts val="0"/>
              </a:spcAft>
              <a:buNone/>
            </a:pPr>
            <a:endParaRPr lang="en-IN" sz="1200"/>
          </a:p>
          <a:p>
            <a:pPr marL="457200" lvl="0" indent="-355600" algn="l" rtl="0">
              <a:lnSpc>
                <a:spcPct val="90000"/>
              </a:lnSpc>
              <a:spcBef>
                <a:spcPts val="0"/>
              </a:spcBef>
              <a:spcAft>
                <a:spcPts val="0"/>
              </a:spcAft>
              <a:buSzPts val="2000"/>
              <a:buFont typeface="Arial"/>
              <a:buChar char="●"/>
            </a:pPr>
            <a:r>
              <a:rPr lang="en-IN" sz="1200">
                <a:highlight>
                  <a:schemeClr val="lt1"/>
                </a:highlight>
              </a:rPr>
              <a:t>ACF &amp; IRC, Annex 03. Protection risk matrix and food insecurity_251125: </a:t>
            </a:r>
            <a:r>
              <a:rPr lang="en-IN" sz="1200" u="sng">
                <a:solidFill>
                  <a:srgbClr val="1155CC"/>
                </a:solidFill>
                <a:highlight>
                  <a:schemeClr val="lt1"/>
                </a:highlight>
                <a:hlinkClick r:id="rId6">
                  <a:extLst>
                    <a:ext uri="{A12FA001-AC4F-418D-AE19-62706E023703}">
                      <ahyp:hlinkClr xmlns:ahyp="http://schemas.microsoft.com/office/drawing/2018/hyperlinkcolor" val="tx"/>
                    </a:ext>
                  </a:extLst>
                </a:hlinkClick>
              </a:rPr>
              <a:t>Protection Risk Matrix and Food Security</a:t>
            </a:r>
            <a:endParaRPr lang="en-IN" sz="1200">
              <a:highlight>
                <a:schemeClr val="accent4"/>
              </a:highlight>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0269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150000"/>
              </a:lnSpc>
              <a:buClr>
                <a:schemeClr val="dk1"/>
              </a:buClr>
              <a:buSzPts val="1100"/>
            </a:pPr>
            <a:r>
              <a:rPr lang="en-US" b="1">
                <a:latin typeface="Arial"/>
                <a:ea typeface="Arial"/>
                <a:cs typeface="Arial"/>
                <a:sym typeface="Arial"/>
              </a:rPr>
              <a:t>Facilitator Notes:</a:t>
            </a:r>
          </a:p>
          <a:p>
            <a:pPr marL="0" indent="0" algn="just">
              <a:lnSpc>
                <a:spcPct val="115000"/>
              </a:lnSpc>
              <a:buClr>
                <a:schemeClr val="dk1"/>
              </a:buClr>
              <a:buSzPts val="1100"/>
            </a:pPr>
            <a:r>
              <a:rPr lang="en-US">
                <a:latin typeface="Arial"/>
                <a:ea typeface="Arial"/>
                <a:cs typeface="Arial"/>
                <a:sym typeface="Arial"/>
              </a:rPr>
              <a:t>Explain briefly (no need to go in detail) that the learning package is composed of 8 modules, 7 being an adaptation of the DRG modules to the Food Security sector. Module 8 focuses on Inclusive Cash &amp; Voucher Assistance in Food Security and the additional Orientation Module gives an Introduction to Food Security for participants new to food security programming.</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6</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44594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a:t>Facilitator</a:t>
            </a:r>
            <a:r>
              <a:rPr lang="de-DE" b="1" baseline="0"/>
              <a:t> note:</a:t>
            </a:r>
          </a:p>
          <a:p>
            <a:r>
              <a:rPr lang="de-DE" baseline="0"/>
              <a:t>Link to training package: https://www.hi-deutschland-projekte.de/lnob/training-package-for-inclusive-food-security/</a:t>
            </a:r>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6577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150000"/>
              </a:lnSpc>
              <a:buClr>
                <a:schemeClr val="dk1"/>
              </a:buClr>
              <a:buSzPts val="1100"/>
            </a:pPr>
            <a:r>
              <a:rPr lang="en-US" b="1">
                <a:latin typeface="Arial"/>
                <a:ea typeface="Arial"/>
                <a:cs typeface="Arial"/>
                <a:sym typeface="Arial"/>
              </a:rPr>
              <a:t>Facilitator Notes: </a:t>
            </a:r>
            <a:r>
              <a:rPr lang="en-US">
                <a:latin typeface="Arial"/>
                <a:ea typeface="Arial"/>
                <a:cs typeface="Arial"/>
                <a:sym typeface="Arial"/>
              </a:rPr>
              <a:t> </a:t>
            </a:r>
          </a:p>
          <a:p>
            <a:pPr marL="0" indent="0" algn="just">
              <a:lnSpc>
                <a:spcPct val="150000"/>
              </a:lnSpc>
              <a:spcBef>
                <a:spcPts val="836"/>
              </a:spcBef>
              <a:buClr>
                <a:schemeClr val="dk1"/>
              </a:buClr>
              <a:buSzPts val="1100"/>
            </a:pPr>
            <a:r>
              <a:rPr lang="en-US">
                <a:latin typeface="Arial"/>
                <a:ea typeface="Arial"/>
                <a:cs typeface="Arial"/>
                <a:sym typeface="Arial"/>
              </a:rPr>
              <a:t>This slide must be adapted to the tools used to assess participants' knowledge before and after the training (pre/post-tests) and to collect participants’ feedback and complaints. </a:t>
            </a:r>
            <a:r>
              <a:rPr lang="en-US" b="1">
                <a:latin typeface="Arial"/>
                <a:ea typeface="Arial"/>
                <a:cs typeface="Arial"/>
                <a:sym typeface="Arial"/>
              </a:rPr>
              <a:t>Please use your own organization’s feedback mechanism whether that’s a QR code or other tools. </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7</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0665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a:latin typeface="Arial"/>
                <a:ea typeface="Arial"/>
                <a:cs typeface="Arial"/>
                <a:sym typeface="Arial"/>
              </a:rPr>
              <a:t>Facilitator Notes:</a:t>
            </a:r>
            <a:endParaRPr lang="en-US" sz="1000">
              <a:latin typeface="Arial"/>
              <a:ea typeface="Arial"/>
              <a:cs typeface="Arial"/>
              <a:sym typeface="Arial"/>
            </a:endParaRPr>
          </a:p>
          <a:p>
            <a:pPr marL="358079" indent="-358079" algn="just">
              <a:lnSpc>
                <a:spcPct val="107000"/>
              </a:lnSpc>
              <a:buClr>
                <a:schemeClr val="dk1"/>
              </a:buClr>
              <a:buSzPts val="1800"/>
              <a:buChar char="●"/>
            </a:pPr>
            <a:r>
              <a:rPr lang="en-US">
                <a:latin typeface="Arial"/>
                <a:ea typeface="Arial"/>
                <a:cs typeface="Arial"/>
                <a:sym typeface="Arial"/>
              </a:rPr>
              <a:t>Tell the audience that they will be doing interactive activities and exercises during the training session to provide the opportunity to share their thoughts, insights, experiences and observations.</a:t>
            </a:r>
          </a:p>
          <a:p>
            <a:pPr marL="358079" indent="-358079" algn="just">
              <a:lnSpc>
                <a:spcPct val="107000"/>
              </a:lnSpc>
              <a:buClr>
                <a:schemeClr val="dk1"/>
              </a:buClr>
              <a:buSzPts val="1800"/>
              <a:buChar char="●"/>
            </a:pPr>
            <a:r>
              <a:rPr lang="en-US">
                <a:latin typeface="Arial"/>
                <a:ea typeface="Arial"/>
                <a:cs typeface="Arial"/>
                <a:sym typeface="Arial"/>
              </a:rPr>
              <a:t>And whilst their reasonable accommodation requirements have already been noted (making accessibility adjustments according to individual needs), if anyone is having any difficulty as they go through the training, they must please check in with their facilitator as it is vital that everyone participates. </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8</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5604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a:t>Facilitator note:</a:t>
            </a:r>
          </a:p>
          <a:p>
            <a:r>
              <a:rPr lang="de-DE" b="0"/>
              <a:t>Depending on time, choose a methodology for introduction of participants (e.g. group game, introducing by pairs, individual introducing, etc.).</a:t>
            </a:r>
          </a:p>
          <a:p>
            <a:r>
              <a:rPr lang="de-DE" b="0" err="1"/>
              <a:t>Objective</a:t>
            </a:r>
            <a:r>
              <a:rPr lang="de-DE" b="0"/>
              <a:t> is that everyone knows who else is in the room.</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9</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4378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457200" lvl="0" indent="-342900" algn="l" rtl="0">
              <a:lnSpc>
                <a:spcPct val="115000"/>
              </a:lnSpc>
              <a:spcBef>
                <a:spcPts val="1200"/>
              </a:spcBef>
              <a:spcAft>
                <a:spcPts val="0"/>
              </a:spcAft>
              <a:buSzPts val="1800"/>
              <a:buFont typeface="Arial"/>
              <a:buChar char="●"/>
            </a:pPr>
            <a:r>
              <a:rPr lang="en-IN" sz="1200">
                <a:latin typeface="Arial"/>
                <a:ea typeface="Arial"/>
                <a:cs typeface="Arial"/>
                <a:sym typeface="Arial"/>
              </a:rPr>
              <a:t>Ideally, participants will have completed Module 5, which introduced the Twin-Track Approach and the  Must-Do Actions. This module builds directly on those concepts and focuses on applying them in practice across the humanitarian project cycle.</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Say that in this module, participants will explore how humanitarian Food Security and Nutrition practitioners can operationalize the 4 Must-Do Actions throughout the project cycle management, with a particular focus on needs assessments, programme planning and </a:t>
            </a:r>
            <a:r>
              <a:rPr lang="en-IN" sz="1200" err="1">
                <a:latin typeface="Arial"/>
                <a:ea typeface="Arial"/>
                <a:cs typeface="Arial"/>
                <a:sym typeface="Arial"/>
              </a:rPr>
              <a:t>design,and</a:t>
            </a:r>
            <a:r>
              <a:rPr lang="en-IN" sz="1200">
                <a:latin typeface="Arial"/>
                <a:ea typeface="Arial"/>
                <a:cs typeface="Arial"/>
                <a:sym typeface="Arial"/>
              </a:rPr>
              <a:t> monitoring and evaluation. The emphasis is on translating principles into concrete, actionable steps that support inclusive food security and nutrition programming.</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59355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457200" lvl="0" indent="-342900" algn="l" rtl="0">
              <a:lnSpc>
                <a:spcPct val="115000"/>
              </a:lnSpc>
              <a:spcBef>
                <a:spcPts val="1200"/>
              </a:spcBef>
              <a:spcAft>
                <a:spcPts val="0"/>
              </a:spcAft>
              <a:buSzPts val="1800"/>
              <a:buFont typeface="Arial"/>
              <a:buChar char="●"/>
            </a:pPr>
            <a:r>
              <a:rPr lang="en-IN" sz="1200">
                <a:latin typeface="Arial"/>
                <a:ea typeface="Arial"/>
                <a:cs typeface="Arial"/>
                <a:sym typeface="Arial"/>
              </a:rPr>
              <a:t>Ideally, participants will have completed Module 5, which introduced the Twin-Track Approach and the  Must-Do Actions. This module builds directly on those concepts and focuses on applying them in practice across the humanitarian project cycle.</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Say that in this module, participants will explore how humanitarian Food Security and Nutrition practitioners can operationalize the 4 Must-Do Actions throughout the project cycle management, with a particular focus on needs assessments, programme planning and </a:t>
            </a:r>
            <a:r>
              <a:rPr lang="en-IN" sz="1200" err="1">
                <a:latin typeface="Arial"/>
                <a:ea typeface="Arial"/>
                <a:cs typeface="Arial"/>
                <a:sym typeface="Arial"/>
              </a:rPr>
              <a:t>design,and</a:t>
            </a:r>
            <a:r>
              <a:rPr lang="en-IN" sz="1200">
                <a:latin typeface="Arial"/>
                <a:ea typeface="Arial"/>
                <a:cs typeface="Arial"/>
                <a:sym typeface="Arial"/>
              </a:rPr>
              <a:t> monitoring and evaluation. The emphasis is on translating principles into concrete, actionable steps that support inclusive food security and nutrition programming.</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540210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En blanco" userDrawn="1">
  <p:cSld name="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a:solidFill>
            <a:srgbClr val="0070C0"/>
          </a:solidFill>
        </p:spPr>
        <p:txBody>
          <a:bodyPr anchor="ctr">
            <a:normAutofit/>
          </a:bodyPr>
          <a:lstStyle>
            <a:lvl1pPr algn="ctr">
              <a:defRPr sz="3600">
                <a:solidFill>
                  <a:schemeClr val="bg1"/>
                </a:solidFill>
              </a:defRPr>
            </a:lvl1pPr>
          </a:lstStyle>
          <a:p>
            <a:r>
              <a:rPr lang="en-US"/>
              <a:t>Click to edit Master title style</a:t>
            </a:r>
            <a:endParaRPr lang="de-DE"/>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chor="ctr">
            <a:normAutofit/>
          </a:bodyPr>
          <a:lstStyle>
            <a:lvl1pPr marL="0" indent="0" algn="ctr">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1" name="TextBox 40">
            <a:extLst>
              <a:ext uri="{FF2B5EF4-FFF2-40B4-BE49-F238E27FC236}">
                <a16:creationId xmlns:a16="http://schemas.microsoft.com/office/drawing/2014/main" id="{395F56E3-CAAC-E141-2CFE-03065192F3B5}"/>
              </a:ext>
            </a:extLst>
          </p:cNvPr>
          <p:cNvSpPr txBox="1"/>
          <p:nvPr userDrawn="1"/>
        </p:nvSpPr>
        <p:spPr>
          <a:xfrm>
            <a:off x="190232" y="5306582"/>
            <a:ext cx="409791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b="0" i="0" u="none" strike="noStrike" cap="none">
                <a:solidFill>
                  <a:srgbClr val="000000"/>
                </a:solidFill>
                <a:latin typeface="Arial"/>
                <a:ea typeface="Arial"/>
                <a:cs typeface="Arial"/>
                <a:sym typeface="Arial"/>
              </a:rPr>
              <a:t>Developed through an inter-agency collaboration of: </a:t>
            </a:r>
            <a:endParaRPr lang="en-US" sz="1200" b="0"/>
          </a:p>
        </p:txBody>
      </p:sp>
      <p:pic>
        <p:nvPicPr>
          <p:cNvPr id="63" name="Google Shape;907;g3b89cd4c576_2_135" descr="Action Against Hunger logo">
            <a:extLst>
              <a:ext uri="{FF2B5EF4-FFF2-40B4-BE49-F238E27FC236}">
                <a16:creationId xmlns:a16="http://schemas.microsoft.com/office/drawing/2014/main" id="{F775158D-E566-569E-DC8D-F8AF4941AAA3}"/>
              </a:ext>
            </a:extLst>
          </p:cNvPr>
          <p:cNvPicPr preferRelativeResize="0"/>
          <p:nvPr userDrawn="1"/>
        </p:nvPicPr>
        <p:blipFill rotWithShape="1">
          <a:blip r:embed="rId3">
            <a:alphaModFix/>
          </a:blip>
          <a:srcRect/>
          <a:stretch/>
        </p:blipFill>
        <p:spPr>
          <a:xfrm>
            <a:off x="297459" y="5942243"/>
            <a:ext cx="819740" cy="516778"/>
          </a:xfrm>
          <a:prstGeom prst="rect">
            <a:avLst/>
          </a:prstGeom>
          <a:noFill/>
          <a:ln>
            <a:noFill/>
          </a:ln>
        </p:spPr>
      </p:pic>
      <p:pic>
        <p:nvPicPr>
          <p:cNvPr id="73" name="Picture 72" descr="African Disabiltiy Forum logo.">
            <a:extLst>
              <a:ext uri="{FF2B5EF4-FFF2-40B4-BE49-F238E27FC236}">
                <a16:creationId xmlns:a16="http://schemas.microsoft.com/office/drawing/2014/main" id="{90F37B8E-E397-BDE7-4B43-7EAC73B6A28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64147" y="5954557"/>
            <a:ext cx="999449" cy="516778"/>
          </a:xfrm>
          <a:prstGeom prst="rect">
            <a:avLst/>
          </a:prstGeom>
        </p:spPr>
      </p:pic>
      <p:pic>
        <p:nvPicPr>
          <p:cNvPr id="65" name="Google Shape;908;g3b89cd4c576_2_135" descr="Global Food Security Cluster Logo.">
            <a:extLst>
              <a:ext uri="{FF2B5EF4-FFF2-40B4-BE49-F238E27FC236}">
                <a16:creationId xmlns:a16="http://schemas.microsoft.com/office/drawing/2014/main" id="{14598316-452E-50EE-B9B1-2ED9913EC9F3}"/>
              </a:ext>
            </a:extLst>
          </p:cNvPr>
          <p:cNvPicPr preferRelativeResize="0"/>
          <p:nvPr userDrawn="1"/>
        </p:nvPicPr>
        <p:blipFill rotWithShape="1">
          <a:blip r:embed="rId5">
            <a:alphaModFix/>
          </a:blip>
          <a:srcRect/>
          <a:stretch/>
        </p:blipFill>
        <p:spPr>
          <a:xfrm>
            <a:off x="2447791" y="5862351"/>
            <a:ext cx="1156117" cy="516778"/>
          </a:xfrm>
          <a:prstGeom prst="rect">
            <a:avLst/>
          </a:prstGeom>
          <a:noFill/>
          <a:ln>
            <a:noFill/>
          </a:ln>
        </p:spPr>
      </p:pic>
      <p:pic>
        <p:nvPicPr>
          <p:cNvPr id="71" name="Picture 70" descr="Handicap International / Humanity &amp; Inclusion logo.">
            <a:extLst>
              <a:ext uri="{FF2B5EF4-FFF2-40B4-BE49-F238E27FC236}">
                <a16:creationId xmlns:a16="http://schemas.microsoft.com/office/drawing/2014/main" id="{D455181E-3179-A1F4-0EBC-3077FB71423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710705" y="5887329"/>
            <a:ext cx="1154892" cy="651583"/>
          </a:xfrm>
          <a:prstGeom prst="rect">
            <a:avLst/>
          </a:prstGeom>
        </p:spPr>
      </p:pic>
      <p:pic>
        <p:nvPicPr>
          <p:cNvPr id="75" name="Picture 74" descr="Malteser International logo.">
            <a:extLst>
              <a:ext uri="{FF2B5EF4-FFF2-40B4-BE49-F238E27FC236}">
                <a16:creationId xmlns:a16="http://schemas.microsoft.com/office/drawing/2014/main" id="{D756B282-652A-F587-8B44-C60FDD9F14F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993158" y="5967113"/>
            <a:ext cx="1537213" cy="491908"/>
          </a:xfrm>
          <a:prstGeom prst="rect">
            <a:avLst/>
          </a:prstGeom>
        </p:spPr>
      </p:pic>
      <p:pic>
        <p:nvPicPr>
          <p:cNvPr id="77" name="Google Shape;906;g3b89cd4c576_2_135" descr="Welthungerhilfe Logo">
            <a:extLst>
              <a:ext uri="{FF2B5EF4-FFF2-40B4-BE49-F238E27FC236}">
                <a16:creationId xmlns:a16="http://schemas.microsoft.com/office/drawing/2014/main" id="{9FFC666A-EBBA-8D93-3E59-65DB028F845C}"/>
              </a:ext>
            </a:extLst>
          </p:cNvPr>
          <p:cNvPicPr preferRelativeResize="0"/>
          <p:nvPr userDrawn="1"/>
        </p:nvPicPr>
        <p:blipFill rotWithShape="1">
          <a:blip r:embed="rId8">
            <a:alphaModFix/>
          </a:blip>
          <a:srcRect t="23536" b="24343"/>
          <a:stretch/>
        </p:blipFill>
        <p:spPr>
          <a:xfrm>
            <a:off x="6642568" y="5942243"/>
            <a:ext cx="1014840" cy="586446"/>
          </a:xfrm>
          <a:prstGeom prst="rect">
            <a:avLst/>
          </a:prstGeom>
          <a:noFill/>
          <a:ln>
            <a:noFill/>
          </a:ln>
        </p:spPr>
      </p:pic>
      <p:pic>
        <p:nvPicPr>
          <p:cNvPr id="79" name="Picture 78" descr="World Food Programme logo.">
            <a:extLst>
              <a:ext uri="{FF2B5EF4-FFF2-40B4-BE49-F238E27FC236}">
                <a16:creationId xmlns:a16="http://schemas.microsoft.com/office/drawing/2014/main" id="{F5C6FC5E-8087-D8E4-C0F0-2B73AAFC6438}"/>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7737940" y="5862351"/>
            <a:ext cx="552712" cy="840758"/>
          </a:xfrm>
          <a:prstGeom prst="rect">
            <a:avLst/>
          </a:prstGeom>
        </p:spPr>
      </p:pic>
      <p:sp>
        <p:nvSpPr>
          <p:cNvPr id="42" name="TextBox 41">
            <a:extLst>
              <a:ext uri="{FF2B5EF4-FFF2-40B4-BE49-F238E27FC236}">
                <a16:creationId xmlns:a16="http://schemas.microsoft.com/office/drawing/2014/main" id="{938DEE24-DCC7-20C7-EDA4-639B37424958}"/>
              </a:ext>
            </a:extLst>
          </p:cNvPr>
          <p:cNvSpPr txBox="1"/>
          <p:nvPr userDrawn="1"/>
        </p:nvSpPr>
        <p:spPr>
          <a:xfrm>
            <a:off x="8767839" y="5303938"/>
            <a:ext cx="3175760" cy="499047"/>
          </a:xfrm>
          <a:prstGeom prst="rect">
            <a:avLst/>
          </a:prstGeom>
          <a:noFill/>
        </p:spPr>
        <p:txBody>
          <a:bodyPr wrap="square" rtlCol="0">
            <a:spAutoFit/>
          </a:bodyPr>
          <a:lstStyle/>
          <a:p>
            <a:pPr marL="0" marR="0" lvl="0" indent="0" algn="l" rtl="0">
              <a:lnSpc>
                <a:spcPct val="115000"/>
              </a:lnSpc>
              <a:spcBef>
                <a:spcPts val="0"/>
              </a:spcBef>
              <a:spcAft>
                <a:spcPts val="0"/>
              </a:spcAft>
              <a:buClr>
                <a:srgbClr val="000000"/>
              </a:buClr>
              <a:buSzPts val="1400"/>
              <a:buFont typeface="Arial"/>
              <a:buNone/>
            </a:pPr>
            <a:r>
              <a:rPr lang="en-US" sz="1200" b="0" i="0" u="none" strike="noStrike" cap="none">
                <a:solidFill>
                  <a:srgbClr val="212121"/>
                </a:solidFill>
                <a:latin typeface="Arial"/>
                <a:ea typeface="Arial"/>
                <a:cs typeface="Arial"/>
                <a:sym typeface="Arial"/>
              </a:rPr>
              <a:t>The training package was financed by the German Federal Foreign Office.</a:t>
            </a:r>
          </a:p>
        </p:txBody>
      </p:sp>
      <p:pic>
        <p:nvPicPr>
          <p:cNvPr id="67" name="Picture 66" descr="Logo of German Humanitarian Assistance.">
            <a:extLst>
              <a:ext uri="{FF2B5EF4-FFF2-40B4-BE49-F238E27FC236}">
                <a16:creationId xmlns:a16="http://schemas.microsoft.com/office/drawing/2014/main" id="{F2A6A4D9-D9CD-5E2E-BEC7-9B17A29EBFDD}"/>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0528120" y="5720891"/>
            <a:ext cx="1415479" cy="1030940"/>
          </a:xfrm>
          <a:prstGeom prst="rect">
            <a:avLst/>
          </a:prstGeom>
        </p:spPr>
      </p:pic>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bg1"/>
                </a:solidFill>
              </a:defRPr>
            </a:lvl1pPr>
          </a:lstStyle>
          <a:p>
            <a:fld id="{FBC7A862-7147-4493-B488-4E46DC49905D}" type="slidenum">
              <a:rPr lang="de-DE" smtClean="0"/>
              <a:pPr/>
              <a:t>‹#›</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A025C-03D0-1377-3E1E-D8661C48FB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129F46E5-50A8-5083-14BA-B8F61CBCE8C4}"/>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1B54D3A1-635A-96A1-F7AD-42D5005A64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7" name="Slide Number Placeholder 6">
            <a:extLst>
              <a:ext uri="{FF2B5EF4-FFF2-40B4-BE49-F238E27FC236}">
                <a16:creationId xmlns:a16="http://schemas.microsoft.com/office/drawing/2014/main" id="{CD3C4F51-2D86-C852-E79D-EFE12E34DF8B}"/>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44935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enutzerdefiniertes Layout">
  <p:cSld name="Benutzerdefiniertes Layout">
    <p:spTree>
      <p:nvGrpSpPr>
        <p:cNvPr id="1" name="Shape 686"/>
        <p:cNvGrpSpPr/>
        <p:nvPr/>
      </p:nvGrpSpPr>
      <p:grpSpPr>
        <a:xfrm>
          <a:off x="0" y="0"/>
          <a:ext cx="0" cy="0"/>
          <a:chOff x="0" y="0"/>
          <a:chExt cx="0" cy="0"/>
        </a:xfrm>
      </p:grpSpPr>
      <p:sp>
        <p:nvSpPr>
          <p:cNvPr id="687" name="Google Shape;687;p7"/>
          <p:cNvSpPr txBox="1">
            <a:spLocks noGrp="1"/>
          </p:cNvSpPr>
          <p:nvPr>
            <p:ph type="title"/>
          </p:nvPr>
        </p:nvSpPr>
        <p:spPr>
          <a:xfrm>
            <a:off x="606334" y="4668837"/>
            <a:ext cx="10950600" cy="13257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8" name="Google Shape;688;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689" name="Google Shape;689;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0" name="Google Shape;690;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691" name="Google Shape;691;p7"/>
          <p:cNvPicPr preferRelativeResize="0"/>
          <p:nvPr/>
        </p:nvPicPr>
        <p:blipFill rotWithShape="1">
          <a:blip r:embed="rId2">
            <a:alphaModFix/>
          </a:blip>
          <a:srcRect/>
          <a:stretch/>
        </p:blipFill>
        <p:spPr>
          <a:xfrm>
            <a:off x="10721" y="4741851"/>
            <a:ext cx="12192000" cy="365125"/>
          </a:xfrm>
          <a:prstGeom prst="rect">
            <a:avLst/>
          </a:prstGeom>
          <a:noFill/>
          <a:ln>
            <a:noFill/>
          </a:ln>
        </p:spPr>
      </p:pic>
    </p:spTree>
    <p:extLst>
      <p:ext uri="{BB962C8B-B14F-4D97-AF65-F5344CB8AC3E}">
        <p14:creationId xmlns:p14="http://schemas.microsoft.com/office/powerpoint/2010/main" val="975867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En blanco" preserve="1" userDrawn="1">
  <p:cSld name="1_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p:spPr>
        <p:txBody>
          <a:bodyPr anchor="b">
            <a:normAutofit/>
          </a:bodyPr>
          <a:lstStyle>
            <a:lvl1pPr algn="ctr">
              <a:defRPr sz="4800"/>
            </a:lvl1pPr>
          </a:lstStyle>
          <a:p>
            <a:r>
              <a:rPr lang="en-US"/>
              <a:t>Click to edit Master title style</a:t>
            </a:r>
            <a:endParaRPr lang="de-DE"/>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tx1"/>
                </a:solidFill>
              </a:defRPr>
            </a:lvl1pPr>
          </a:lstStyle>
          <a:p>
            <a:fld id="{FBC7A862-7147-4493-B488-4E46DC49905D}" type="slidenum">
              <a:rPr lang="de-DE" smtClean="0"/>
              <a:pPr/>
              <a:t>‹#›</a:t>
            </a:fld>
            <a:endParaRPr lang="de-DE"/>
          </a:p>
        </p:txBody>
      </p:sp>
    </p:spTree>
    <p:extLst>
      <p:ext uri="{BB962C8B-B14F-4D97-AF65-F5344CB8AC3E}">
        <p14:creationId xmlns:p14="http://schemas.microsoft.com/office/powerpoint/2010/main" val="301709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8393A-B9C8-6663-D18A-91A03D5546B9}"/>
              </a:ext>
            </a:extLst>
          </p:cNvPr>
          <p:cNvSpPr>
            <a:spLocks noGrp="1"/>
          </p:cNvSpPr>
          <p:nvPr>
            <p:ph type="ctrTitle"/>
          </p:nvPr>
        </p:nvSpPr>
        <p:spPr>
          <a:xfrm>
            <a:off x="1524000" y="1122363"/>
            <a:ext cx="9144000" cy="2387600"/>
          </a:xfrm>
        </p:spPr>
        <p:txBody>
          <a:bodyPr anchor="b"/>
          <a:lstStyle>
            <a:lvl1pPr algn="ctr">
              <a:defRPr sz="4800"/>
            </a:lvl1pPr>
          </a:lstStyle>
          <a:p>
            <a:r>
              <a:rPr lang="en-US"/>
              <a:t>Click to edit Master title style</a:t>
            </a:r>
            <a:endParaRPr lang="de-DE"/>
          </a:p>
        </p:txBody>
      </p:sp>
      <p:sp>
        <p:nvSpPr>
          <p:cNvPr id="3" name="Subtitle 2">
            <a:extLst>
              <a:ext uri="{FF2B5EF4-FFF2-40B4-BE49-F238E27FC236}">
                <a16:creationId xmlns:a16="http://schemas.microsoft.com/office/drawing/2014/main" id="{686B29E1-C7B7-CDC9-6E03-E391CAC9957C}"/>
              </a:ext>
            </a:extLst>
          </p:cNvPr>
          <p:cNvSpPr>
            <a:spLocks noGrp="1"/>
          </p:cNvSpPr>
          <p:nvPr>
            <p:ph type="subTitle" idx="1"/>
          </p:nvPr>
        </p:nvSpPr>
        <p:spPr>
          <a:xfrm>
            <a:off x="1524000" y="3602038"/>
            <a:ext cx="9144000" cy="1655762"/>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6" name="Slide Number Placeholder 5">
            <a:extLst>
              <a:ext uri="{FF2B5EF4-FFF2-40B4-BE49-F238E27FC236}">
                <a16:creationId xmlns:a16="http://schemas.microsoft.com/office/drawing/2014/main" id="{BC8054E8-0668-8AF5-3D8C-7A93E3F848B0}"/>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91998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3F76A-F06E-D03B-1A28-DF1B201C1163}"/>
              </a:ext>
            </a:extLst>
          </p:cNvPr>
          <p:cNvSpPr>
            <a:spLocks noGrp="1"/>
          </p:cNvSpPr>
          <p:nvPr>
            <p:ph type="title"/>
          </p:nvPr>
        </p:nvSpPr>
        <p:spPr>
          <a:xfrm>
            <a:off x="831850" y="1709738"/>
            <a:ext cx="10515600" cy="2852737"/>
          </a:xfrm>
        </p:spPr>
        <p:txBody>
          <a:bodyPr anchor="b">
            <a:normAutofit/>
          </a:bodyPr>
          <a:lstStyle>
            <a:lvl1pPr>
              <a:defRPr sz="4800"/>
            </a:lvl1pPr>
          </a:lstStyle>
          <a:p>
            <a:r>
              <a:rPr lang="en-US"/>
              <a:t>Click to edit Master title style</a:t>
            </a:r>
            <a:endParaRPr lang="de-DE"/>
          </a:p>
        </p:txBody>
      </p:sp>
      <p:sp>
        <p:nvSpPr>
          <p:cNvPr id="7" name="Subtitle 2">
            <a:extLst>
              <a:ext uri="{FF2B5EF4-FFF2-40B4-BE49-F238E27FC236}">
                <a16:creationId xmlns:a16="http://schemas.microsoft.com/office/drawing/2014/main" id="{C6263BA7-D5DA-7926-A864-69BB42EE97FF}"/>
              </a:ext>
            </a:extLst>
          </p:cNvPr>
          <p:cNvSpPr>
            <a:spLocks noGrp="1"/>
          </p:cNvSpPr>
          <p:nvPr>
            <p:ph type="subTitle" idx="1"/>
          </p:nvPr>
        </p:nvSpPr>
        <p:spPr>
          <a:xfrm>
            <a:off x="831850" y="4562474"/>
            <a:ext cx="10515600" cy="1306697"/>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6" name="Slide Number Placeholder 5">
            <a:extLst>
              <a:ext uri="{FF2B5EF4-FFF2-40B4-BE49-F238E27FC236}">
                <a16:creationId xmlns:a16="http://schemas.microsoft.com/office/drawing/2014/main" id="{7A896EDE-0919-10D7-B14B-8E6C1542E74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38465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352B5-E158-913B-433A-0CCCDEA82B5D}"/>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35FD774A-D378-8153-49A9-AE006164F2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Slide Number Placeholder 5">
            <a:extLst>
              <a:ext uri="{FF2B5EF4-FFF2-40B4-BE49-F238E27FC236}">
                <a16:creationId xmlns:a16="http://schemas.microsoft.com/office/drawing/2014/main" id="{9178D21D-79AB-2FF2-DA26-81A783B59355}"/>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333109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F3E56-8C1A-CD59-6F53-49C46713D4F2}"/>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593AEB5-1243-F3CE-3A6F-80B25C1A458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70E25AD-D8C4-006C-B886-2E4E6B680C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671FBF5-DD81-89CD-1A23-07E876814529}"/>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3731708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7FD57-BF80-3A64-5EDB-79C6DFE1B6CC}"/>
              </a:ext>
            </a:extLst>
          </p:cNvPr>
          <p:cNvSpPr>
            <a:spLocks noGrp="1"/>
          </p:cNvSpPr>
          <p:nvPr>
            <p:ph type="title"/>
          </p:nvPr>
        </p:nvSpPr>
        <p:spPr/>
        <p:txBody>
          <a:bodyPr/>
          <a:lstStyle/>
          <a:p>
            <a:r>
              <a:rPr lang="en-US"/>
              <a:t>Click to edit Master title style</a:t>
            </a:r>
            <a:endParaRPr lang="de-DE"/>
          </a:p>
        </p:txBody>
      </p:sp>
      <p:sp>
        <p:nvSpPr>
          <p:cNvPr id="5" name="Slide Number Placeholder 4">
            <a:extLst>
              <a:ext uri="{FF2B5EF4-FFF2-40B4-BE49-F238E27FC236}">
                <a16:creationId xmlns:a16="http://schemas.microsoft.com/office/drawing/2014/main" id="{61392DD9-A585-73A0-3F1D-7DC995FFA716}"/>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483036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68C730C-7B88-5A9A-C7F8-EB8FC767C38E}"/>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81864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7CB35-5426-4FCE-9B30-7856DF8DD3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EC758E6B-988E-C359-8B76-8C4E8BF3D54D}"/>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4EDCF4D0-6623-AA3B-BB22-255D5E5FB864}"/>
              </a:ext>
            </a:extLst>
          </p:cNvPr>
          <p:cNvSpPr>
            <a:spLocks noGrp="1"/>
          </p:cNvSpPr>
          <p:nvPr>
            <p:ph idx="1"/>
          </p:nvPr>
        </p:nvSpPr>
        <p:spPr>
          <a:xfrm>
            <a:off x="5183188" y="987425"/>
            <a:ext cx="6172200" cy="4873625"/>
          </a:xfrm>
        </p:spPr>
        <p:txBody>
          <a:bodyPr/>
          <a:lstStyle>
            <a:lvl1pPr>
              <a:defRPr sz="2800"/>
            </a:lvl1pPr>
            <a:lvl2pPr>
              <a:defRPr sz="2400"/>
            </a:lvl2pPr>
            <a:lvl3pPr>
              <a:defRPr sz="22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A88BA3B-7F83-C239-DAB2-D812785B830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783905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D3C8A7-B5FB-CF6E-1B6A-6CCDFBBA5755}"/>
              </a:ext>
            </a:extLst>
          </p:cNvPr>
          <p:cNvSpPr>
            <a:spLocks noGrp="1"/>
          </p:cNvSpPr>
          <p:nvPr>
            <p:ph type="title"/>
          </p:nvPr>
        </p:nvSpPr>
        <p:spPr>
          <a:xfrm>
            <a:off x="838200" y="365125"/>
            <a:ext cx="10515600" cy="105823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416CCC28-28DC-84EE-E2F4-71388F681A90}"/>
              </a:ext>
            </a:extLst>
          </p:cNvPr>
          <p:cNvSpPr>
            <a:spLocks noGrp="1"/>
          </p:cNvSpPr>
          <p:nvPr>
            <p:ph type="body" idx="1"/>
          </p:nvPr>
        </p:nvSpPr>
        <p:spPr>
          <a:xfrm>
            <a:off x="838200" y="1578634"/>
            <a:ext cx="10515600" cy="459832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Slide Number Placeholder 5">
            <a:extLst>
              <a:ext uri="{FF2B5EF4-FFF2-40B4-BE49-F238E27FC236}">
                <a16:creationId xmlns:a16="http://schemas.microsoft.com/office/drawing/2014/main" id="{35718F60-8FF7-AC67-B0E4-5C112074DE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100">
                <a:solidFill>
                  <a:schemeClr val="tx1">
                    <a:tint val="82000"/>
                  </a:schemeClr>
                </a:solidFill>
              </a:defRPr>
            </a:lvl1pPr>
          </a:lstStyle>
          <a:p>
            <a:fld id="{FBC7A862-7147-4493-B488-4E46DC49905D}" type="slidenum">
              <a:rPr lang="de-DE" smtClean="0"/>
              <a:pPr/>
              <a:t>‹#›</a:t>
            </a:fld>
            <a:endParaRPr lang="de-DE"/>
          </a:p>
        </p:txBody>
      </p:sp>
      <p:pic>
        <p:nvPicPr>
          <p:cNvPr id="8" name="Google Shape;10;p1">
            <a:extLst>
              <a:ext uri="{FF2B5EF4-FFF2-40B4-BE49-F238E27FC236}">
                <a16:creationId xmlns:a16="http://schemas.microsoft.com/office/drawing/2014/main" id="{B0A330B7-F4CF-BC96-3D7C-17B785C7001C}"/>
              </a:ext>
              <a:ext uri="{C183D7F6-B498-43B3-948B-1728B52AA6E4}">
                <adec:decorative xmlns:adec="http://schemas.microsoft.com/office/drawing/2017/decorative" val="1"/>
              </a:ext>
            </a:extLst>
          </p:cNvPr>
          <p:cNvPicPr preferRelativeResize="0"/>
          <p:nvPr userDrawn="1"/>
        </p:nvPicPr>
        <p:blipFill rotWithShape="1">
          <a:blip r:embed="rId13" cstate="screen">
            <a:alphaModFix/>
            <a:extLst>
              <a:ext uri="{28A0092B-C50C-407E-A947-70E740481C1C}">
                <a14:useLocalDpi xmlns:a14="http://schemas.microsoft.com/office/drawing/2010/main" val="0"/>
              </a:ext>
            </a:extLst>
          </a:blip>
          <a:srcRect l="-4"/>
          <a:stretch>
            <a:fillRect/>
          </a:stretch>
        </p:blipFill>
        <p:spPr>
          <a:xfrm rot="16200000">
            <a:off x="-3048001" y="3213101"/>
            <a:ext cx="6858002" cy="431800"/>
          </a:xfrm>
          <a:prstGeom prst="rect">
            <a:avLst/>
          </a:prstGeom>
          <a:noFill/>
          <a:ln>
            <a:noFill/>
          </a:ln>
        </p:spPr>
      </p:pic>
    </p:spTree>
    <p:extLst>
      <p:ext uri="{BB962C8B-B14F-4D97-AF65-F5344CB8AC3E}">
        <p14:creationId xmlns:p14="http://schemas.microsoft.com/office/powerpoint/2010/main" val="71527507"/>
      </p:ext>
    </p:extLst>
  </p:cSld>
  <p:clrMap bg1="lt1" tx1="dk1" bg2="lt2" tx2="dk2" accent1="accent1" accent2="accent2" accent3="accent3" accent4="accent4" accent5="accent5" accent6="accent6" hlink="hlink" folHlink="folHlink"/>
  <p:sldLayoutIdLst>
    <p:sldLayoutId id="2147483648" r:id="rId1"/>
    <p:sldLayoutId id="2147483705" r:id="rId2"/>
    <p:sldLayoutId id="2147483695" r:id="rId3"/>
    <p:sldLayoutId id="2147483697" r:id="rId4"/>
    <p:sldLayoutId id="2147483696" r:id="rId5"/>
    <p:sldLayoutId id="2147483698" r:id="rId6"/>
    <p:sldLayoutId id="2147483700" r:id="rId7"/>
    <p:sldLayoutId id="2147483701" r:id="rId8"/>
    <p:sldLayoutId id="2147483702" r:id="rId9"/>
    <p:sldLayoutId id="2147483703" r:id="rId10"/>
    <p:sldLayoutId id="2147483706" r:id="rId11"/>
  </p:sldLayoutIdLst>
  <p:hf hdr="0" ftr="0" dt="0"/>
  <p:txStyles>
    <p:titleStyle>
      <a:lvl1pPr algn="l" defTabSz="914400" rtl="0" eaLnBrk="1" latinLnBrk="0" hangingPunct="1">
        <a:lnSpc>
          <a:spcPct val="90000"/>
        </a:lnSpc>
        <a:spcBef>
          <a:spcPct val="0"/>
        </a:spcBef>
        <a:buNone/>
        <a:defRPr sz="3600" b="1" kern="1200">
          <a:solidFill>
            <a:srgbClr val="002C4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image" Target="../media/image28.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6.jpeg"/><Relationship Id="rId5" Type="http://schemas.openxmlformats.org/officeDocument/2006/relationships/image" Target="../media/image12.png"/><Relationship Id="rId10" Type="http://schemas.openxmlformats.org/officeDocument/2006/relationships/hyperlink" Target="https://disabilityreferencegroup.org/portfolio-items/introduction-to-disability-inclusive-humanitarian-action/" TargetMode="External"/><Relationship Id="rId4" Type="http://schemas.openxmlformats.org/officeDocument/2006/relationships/image" Target="../media/image4.jpe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14.jpeg"/><Relationship Id="rId7"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hyperlink" Target="https://www.washingtongroup-disability.com/implementation/implementation-guidelines/" TargetMode="External"/><Relationship Id="rId2" Type="http://schemas.openxmlformats.org/officeDocument/2006/relationships/notesSlide" Target="../notesSlides/notesSlide39.xml"/><Relationship Id="rId1" Type="http://schemas.openxmlformats.org/officeDocument/2006/relationships/slideLayout" Target="../slideLayouts/slideLayout5.xml"/><Relationship Id="rId6" Type="http://schemas.openxmlformats.org/officeDocument/2006/relationships/hyperlink" Target="https://onedrive.live.com/:x:/g/personal/0D2881BEF0969125/IQC3OrNCxDrMQpxxTCtik2cPAaOhxQ-HV4O-twxXZm1JIcs?rtime=RRu32Mdz3kg&amp;redeem=aHR0cHM6Ly8xZHJ2Lm1zL3gvYy8wRDI4ODFCRUYwOTY5MTI1L0ViYzZzMExFT3N4Q25IRk1LMktUWnc4Qm82SEZENGRYZzc2M0RGZG1iVWtoeXc_ZT01dGJyblYmQ1Q9MTc2ODkxNjU0MDE3NSZPUj1PdXRsb29rLUJvZHkmQ0lEPTVBQjNENTk1LTU1NkEtNDZFQi04MkZDLTRCNTRBQkMyQUVGMCZXU0w9MQ" TargetMode="External"/><Relationship Id="rId5" Type="http://schemas.openxmlformats.org/officeDocument/2006/relationships/hyperlink" Target="https://www.hi.org/sn_uploads/document/HI-How-to-Note---How-to-adapt-food-security-data-collection-2024_1.pdf" TargetMode="External"/><Relationship Id="rId4" Type="http://schemas.openxmlformats.org/officeDocument/2006/relationships/hyperlink" Target="https://knowledge.base.unocha.org/wiki/spaces/hpc/pages/3993075713/About+the+HPC"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www.hi-deutschland-projekte.de/lnob/training-package-for-inclusive-food-security/"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D5EFE5-83E6-C50B-ADB1-F73871B0A166}"/>
              </a:ext>
            </a:extLst>
          </p:cNvPr>
          <p:cNvSpPr>
            <a:spLocks noGrp="1"/>
          </p:cNvSpPr>
          <p:nvPr>
            <p:ph type="ctrTitle"/>
          </p:nvPr>
        </p:nvSpPr>
        <p:spPr>
          <a:solidFill>
            <a:srgbClr val="0070C0"/>
          </a:solidFill>
        </p:spPr>
        <p:txBody>
          <a:bodyPr anchor="ctr" anchorCtr="0">
            <a:normAutofit/>
          </a:bodyPr>
          <a:lstStyle/>
          <a:p>
            <a:pPr lvl="0">
              <a:spcBef>
                <a:spcPts val="0"/>
              </a:spcBef>
              <a:buClr>
                <a:srgbClr val="FFFFFF"/>
              </a:buClr>
              <a:buSzPts val="3600"/>
            </a:pPr>
            <a:r>
              <a:rPr lang="en-US">
                <a:solidFill>
                  <a:srgbClr val="FFFFFF"/>
                </a:solidFill>
                <a:latin typeface="Arial"/>
                <a:ea typeface="Arial"/>
                <a:cs typeface="Arial"/>
                <a:sym typeface="Arial"/>
              </a:rPr>
              <a:t>Introduction to Disability-Inclusive Food Security in Humanitarian Action</a:t>
            </a:r>
            <a:endParaRPr lang="en-US" b="0">
              <a:solidFill>
                <a:srgbClr val="FFFFFF"/>
              </a:solidFill>
              <a:latin typeface="Arial"/>
              <a:ea typeface="Arial"/>
              <a:cs typeface="Arial"/>
              <a:sym typeface="Arial"/>
            </a:endParaRPr>
          </a:p>
        </p:txBody>
      </p:sp>
      <p:sp>
        <p:nvSpPr>
          <p:cNvPr id="6" name="Subtitle 5">
            <a:extLst>
              <a:ext uri="{FF2B5EF4-FFF2-40B4-BE49-F238E27FC236}">
                <a16:creationId xmlns:a16="http://schemas.microsoft.com/office/drawing/2014/main" id="{28E60DF1-6A26-22A8-54CF-3F002DDAF635}"/>
              </a:ext>
            </a:extLst>
          </p:cNvPr>
          <p:cNvSpPr>
            <a:spLocks noGrp="1"/>
          </p:cNvSpPr>
          <p:nvPr>
            <p:ph type="subTitle" idx="1"/>
          </p:nvPr>
        </p:nvSpPr>
        <p:spPr/>
        <p:txBody>
          <a:bodyPr anchor="ctr"/>
          <a:lstStyle/>
          <a:p>
            <a:pPr lvl="0">
              <a:lnSpc>
                <a:spcPct val="100000"/>
              </a:lnSpc>
              <a:spcBef>
                <a:spcPts val="0"/>
              </a:spcBef>
              <a:buClr>
                <a:srgbClr val="000000"/>
              </a:buClr>
              <a:buSzPts val="2800"/>
            </a:pPr>
            <a:r>
              <a:rPr lang="en-US">
                <a:solidFill>
                  <a:srgbClr val="000000"/>
                </a:solidFill>
                <a:latin typeface="Arial"/>
                <a:ea typeface="Arial"/>
                <a:cs typeface="Arial"/>
                <a:sym typeface="Arial"/>
              </a:rPr>
              <a:t>Module 6: Inclusive Project Cycle Management</a:t>
            </a:r>
          </a:p>
        </p:txBody>
      </p:sp>
      <p:sp>
        <p:nvSpPr>
          <p:cNvPr id="4" name="Foliennummernplatzhalter 3">
            <a:extLst>
              <a:ext uri="{FF2B5EF4-FFF2-40B4-BE49-F238E27FC236}">
                <a16:creationId xmlns:a16="http://schemas.microsoft.com/office/drawing/2014/main" id="{75BB01FA-1322-093D-0A38-C7526D4D679D}"/>
              </a:ext>
            </a:extLst>
          </p:cNvPr>
          <p:cNvSpPr>
            <a:spLocks noGrp="1"/>
          </p:cNvSpPr>
          <p:nvPr>
            <p:ph type="sldNum" sz="quarter" idx="12"/>
          </p:nvPr>
        </p:nvSpPr>
        <p:spPr/>
        <p:txBody>
          <a:bodyPr/>
          <a:lstStyle/>
          <a:p>
            <a:fld id="{FBC7A862-7147-4493-B488-4E46DC49905D}" type="slidenum">
              <a:rPr lang="de-DE" smtClean="0"/>
              <a:pPr/>
              <a:t>1</a:t>
            </a:fld>
            <a:endParaRPr lang="de-DE"/>
          </a:p>
        </p:txBody>
      </p:sp>
    </p:spTree>
    <p:extLst>
      <p:ext uri="{BB962C8B-B14F-4D97-AF65-F5344CB8AC3E}">
        <p14:creationId xmlns:p14="http://schemas.microsoft.com/office/powerpoint/2010/main" val="11857260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4A8941-2118-97A3-5AB6-2F96B99E4E22}"/>
              </a:ext>
            </a:extLst>
          </p:cNvPr>
          <p:cNvSpPr>
            <a:spLocks noGrp="1"/>
          </p:cNvSpPr>
          <p:nvPr>
            <p:ph type="title"/>
          </p:nvPr>
        </p:nvSpPr>
        <p:spPr>
          <a:xfrm>
            <a:off x="838200" y="365125"/>
            <a:ext cx="10515600" cy="1688264"/>
          </a:xfrm>
          <a:solidFill>
            <a:srgbClr val="1C77C8"/>
          </a:solidFill>
        </p:spPr>
        <p:txBody>
          <a:bodyPr>
            <a:normAutofit fontScale="90000"/>
          </a:bodyPr>
          <a:lstStyle/>
          <a:p>
            <a:pPr lvl="0" algn="ctr">
              <a:lnSpc>
                <a:spcPct val="100000"/>
              </a:lnSpc>
              <a:spcBef>
                <a:spcPts val="0"/>
              </a:spcBef>
            </a:pPr>
            <a:r>
              <a:rPr lang="en-IN">
                <a:solidFill>
                  <a:schemeClr val="bg1"/>
                </a:solidFill>
              </a:rPr>
              <a:t>Module 6:</a:t>
            </a:r>
            <a:br>
              <a:rPr lang="en-IN">
                <a:solidFill>
                  <a:schemeClr val="bg1"/>
                </a:solidFill>
              </a:rPr>
            </a:br>
            <a:r>
              <a:rPr lang="en-IN">
                <a:solidFill>
                  <a:schemeClr val="bg1"/>
                </a:solidFill>
              </a:rPr>
              <a:t>Introducing Inclusive Food Security </a:t>
            </a:r>
            <a:br>
              <a:rPr lang="en-IN">
                <a:solidFill>
                  <a:schemeClr val="bg1"/>
                </a:solidFill>
              </a:rPr>
            </a:br>
            <a:r>
              <a:rPr lang="en-IN">
                <a:solidFill>
                  <a:schemeClr val="bg1"/>
                </a:solidFill>
              </a:rPr>
              <a:t>Project Cycle Management</a:t>
            </a:r>
          </a:p>
        </p:txBody>
      </p:sp>
      <p:sp>
        <p:nvSpPr>
          <p:cNvPr id="5" name="Textfeld 4">
            <a:extLst>
              <a:ext uri="{FF2B5EF4-FFF2-40B4-BE49-F238E27FC236}">
                <a16:creationId xmlns:a16="http://schemas.microsoft.com/office/drawing/2014/main" id="{C6EFD611-78CD-B1A5-6C1D-E896B5656E8B}"/>
              </a:ext>
            </a:extLst>
          </p:cNvPr>
          <p:cNvSpPr txBox="1"/>
          <p:nvPr/>
        </p:nvSpPr>
        <p:spPr>
          <a:xfrm>
            <a:off x="1363579" y="2389648"/>
            <a:ext cx="9817768" cy="3160096"/>
          </a:xfrm>
          <a:prstGeom prst="rect">
            <a:avLst/>
          </a:prstGeom>
          <a:noFill/>
        </p:spPr>
        <p:txBody>
          <a:bodyPr wrap="square">
            <a:spAutoFit/>
          </a:bodyPr>
          <a:lstStyle/>
          <a:p>
            <a:pPr lvl="0" algn="ctr">
              <a:lnSpc>
                <a:spcPct val="114000"/>
              </a:lnSpc>
              <a:spcAft>
                <a:spcPts val="1200"/>
              </a:spcAft>
              <a:buClr>
                <a:schemeClr val="dk1"/>
              </a:buClr>
              <a:buSzPts val="2400"/>
            </a:pPr>
            <a:r>
              <a:rPr lang="en-IN" sz="3200">
                <a:solidFill>
                  <a:schemeClr val="dk1"/>
                </a:solidFill>
              </a:rPr>
              <a:t>In this Module we will apply the Must-Do Actions (MDAs) in:</a:t>
            </a:r>
          </a:p>
          <a:p>
            <a:pPr marL="457200" lvl="0" indent="-381000">
              <a:lnSpc>
                <a:spcPct val="114000"/>
              </a:lnSpc>
              <a:spcAft>
                <a:spcPts val="600"/>
              </a:spcAft>
              <a:buClr>
                <a:schemeClr val="dk1"/>
              </a:buClr>
              <a:buSzPts val="2400"/>
              <a:buFont typeface="Arial"/>
              <a:buChar char="●"/>
            </a:pPr>
            <a:r>
              <a:rPr lang="en-IN" sz="3200">
                <a:solidFill>
                  <a:schemeClr val="dk1"/>
                </a:solidFill>
              </a:rPr>
              <a:t>Needs assessments</a:t>
            </a:r>
            <a:endParaRPr lang="en-IN" sz="1800"/>
          </a:p>
          <a:p>
            <a:pPr marL="457200" lvl="0" indent="-381000">
              <a:lnSpc>
                <a:spcPct val="114000"/>
              </a:lnSpc>
              <a:spcAft>
                <a:spcPts val="600"/>
              </a:spcAft>
              <a:buClr>
                <a:schemeClr val="dk1"/>
              </a:buClr>
              <a:buSzPts val="2400"/>
              <a:buFont typeface="Arial"/>
              <a:buChar char="●"/>
            </a:pPr>
            <a:r>
              <a:rPr lang="en-IN" sz="3200">
                <a:solidFill>
                  <a:schemeClr val="dk1"/>
                </a:solidFill>
              </a:rPr>
              <a:t>Planning and design </a:t>
            </a:r>
            <a:endParaRPr lang="en-IN" sz="3200"/>
          </a:p>
          <a:p>
            <a:pPr marL="457200" lvl="0" indent="-381000">
              <a:lnSpc>
                <a:spcPct val="114000"/>
              </a:lnSpc>
              <a:spcAft>
                <a:spcPts val="600"/>
              </a:spcAft>
              <a:buClr>
                <a:schemeClr val="dk1"/>
              </a:buClr>
              <a:buSzPts val="2400"/>
              <a:buFont typeface="Arial"/>
              <a:buChar char="●"/>
            </a:pPr>
            <a:r>
              <a:rPr lang="en-IN" sz="3200">
                <a:solidFill>
                  <a:schemeClr val="dk1"/>
                </a:solidFill>
              </a:rPr>
              <a:t>Monitoring and evaluation</a:t>
            </a:r>
            <a:endParaRPr lang="en-IN" sz="3200"/>
          </a:p>
        </p:txBody>
      </p:sp>
      <p:sp>
        <p:nvSpPr>
          <p:cNvPr id="4" name="Foliennummernplatzhalter 3">
            <a:extLst>
              <a:ext uri="{FF2B5EF4-FFF2-40B4-BE49-F238E27FC236}">
                <a16:creationId xmlns:a16="http://schemas.microsoft.com/office/drawing/2014/main" id="{254B777B-9369-ADB7-37A9-7F192BC4B0D9}"/>
              </a:ext>
            </a:extLst>
          </p:cNvPr>
          <p:cNvSpPr>
            <a:spLocks noGrp="1"/>
          </p:cNvSpPr>
          <p:nvPr>
            <p:ph type="sldNum" sz="quarter" idx="12"/>
          </p:nvPr>
        </p:nvSpPr>
        <p:spPr/>
        <p:txBody>
          <a:bodyPr/>
          <a:lstStyle/>
          <a:p>
            <a:fld id="{FBC7A862-7147-4493-B488-4E46DC49905D}" type="slidenum">
              <a:rPr lang="de-DE" smtClean="0"/>
              <a:t>10</a:t>
            </a:fld>
            <a:endParaRPr lang="de-DE"/>
          </a:p>
        </p:txBody>
      </p:sp>
    </p:spTree>
    <p:extLst>
      <p:ext uri="{BB962C8B-B14F-4D97-AF65-F5344CB8AC3E}">
        <p14:creationId xmlns:p14="http://schemas.microsoft.com/office/powerpoint/2010/main" val="17920743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B0ECD-E9FD-3929-9A3B-F724E7C339C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D279557-7C3A-0A33-C321-40460917C46C}"/>
              </a:ext>
            </a:extLst>
          </p:cNvPr>
          <p:cNvSpPr>
            <a:spLocks noGrp="1"/>
          </p:cNvSpPr>
          <p:nvPr>
            <p:ph type="title"/>
          </p:nvPr>
        </p:nvSpPr>
        <p:spPr>
          <a:xfrm>
            <a:off x="838200" y="365125"/>
            <a:ext cx="10515600" cy="1688264"/>
          </a:xfrm>
          <a:solidFill>
            <a:srgbClr val="1C77C8"/>
          </a:solidFill>
        </p:spPr>
        <p:txBody>
          <a:bodyPr>
            <a:normAutofit/>
          </a:bodyPr>
          <a:lstStyle/>
          <a:p>
            <a:pPr lvl="0" algn="ctr">
              <a:lnSpc>
                <a:spcPct val="100000"/>
              </a:lnSpc>
              <a:spcBef>
                <a:spcPts val="0"/>
              </a:spcBef>
            </a:pPr>
            <a:r>
              <a:rPr lang="en-IN">
                <a:solidFill>
                  <a:schemeClr val="bg1"/>
                </a:solidFill>
              </a:rPr>
              <a:t>Module 6:</a:t>
            </a:r>
            <a:br>
              <a:rPr lang="en-IN">
                <a:solidFill>
                  <a:schemeClr val="bg1"/>
                </a:solidFill>
              </a:rPr>
            </a:br>
            <a:r>
              <a:rPr lang="en-IN">
                <a:solidFill>
                  <a:schemeClr val="bg1"/>
                </a:solidFill>
              </a:rPr>
              <a:t>Objectives</a:t>
            </a:r>
          </a:p>
        </p:txBody>
      </p:sp>
      <p:sp>
        <p:nvSpPr>
          <p:cNvPr id="5" name="Textfeld 4">
            <a:extLst>
              <a:ext uri="{FF2B5EF4-FFF2-40B4-BE49-F238E27FC236}">
                <a16:creationId xmlns:a16="http://schemas.microsoft.com/office/drawing/2014/main" id="{83E1F5E3-10B8-AA71-073C-6F552266F80B}"/>
              </a:ext>
            </a:extLst>
          </p:cNvPr>
          <p:cNvSpPr txBox="1"/>
          <p:nvPr/>
        </p:nvSpPr>
        <p:spPr>
          <a:xfrm>
            <a:off x="1363579" y="2389648"/>
            <a:ext cx="9817768" cy="2321918"/>
          </a:xfrm>
          <a:prstGeom prst="rect">
            <a:avLst/>
          </a:prstGeom>
          <a:noFill/>
        </p:spPr>
        <p:txBody>
          <a:bodyPr wrap="square">
            <a:spAutoFit/>
          </a:bodyPr>
          <a:lstStyle/>
          <a:p>
            <a:pPr lvl="0" algn="ctr">
              <a:lnSpc>
                <a:spcPct val="200000"/>
              </a:lnSpc>
              <a:buClr>
                <a:schemeClr val="dk1"/>
              </a:buClr>
              <a:buSzPts val="2400"/>
            </a:pPr>
            <a:r>
              <a:rPr lang="en-US" sz="2400">
                <a:solidFill>
                  <a:schemeClr val="dk1"/>
                </a:solidFill>
              </a:rPr>
              <a:t>By the end of this module, learners will be able to:</a:t>
            </a:r>
          </a:p>
          <a:p>
            <a:pPr marL="457200" lvl="0" indent="-381000" algn="ctr">
              <a:lnSpc>
                <a:spcPct val="200000"/>
              </a:lnSpc>
              <a:spcBef>
                <a:spcPts val="1000"/>
              </a:spcBef>
              <a:buClr>
                <a:schemeClr val="dk1"/>
              </a:buClr>
              <a:buSzPts val="2400"/>
              <a:buFont typeface="Arial"/>
              <a:buChar char="●"/>
            </a:pPr>
            <a:r>
              <a:rPr lang="en-US" sz="2400">
                <a:solidFill>
                  <a:schemeClr val="dk1"/>
                </a:solidFill>
              </a:rPr>
              <a:t>Apply the IASC Guideline’s </a:t>
            </a:r>
            <a:r>
              <a:rPr lang="en-US" sz="2400">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xmlns="" textRoundtripDataId="1"/>
                  </a:ext>
                </a:extLst>
              </a:rPr>
              <a:t>M</a:t>
            </a:r>
            <a:r>
              <a:rPr lang="en-US" sz="2400">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xmlns="" textRoundtripDataId="2"/>
                  </a:ext>
                </a:extLst>
              </a:rPr>
              <a:t>ust-Do Actions</a:t>
            </a:r>
            <a:r>
              <a:rPr lang="en-US" sz="2400">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xmlns="" textRoundtripDataId="3"/>
                  </a:ext>
                </a:extLst>
              </a:rPr>
              <a:t> </a:t>
            </a:r>
            <a:r>
              <a:rPr lang="en-US" sz="2400">
                <a:solidFill>
                  <a:schemeClr val="dk1"/>
                </a:solidFill>
              </a:rPr>
              <a:t>and the recommended actions in a Food Security or Nutrition project cycle</a:t>
            </a:r>
          </a:p>
        </p:txBody>
      </p:sp>
      <p:sp>
        <p:nvSpPr>
          <p:cNvPr id="4" name="Foliennummernplatzhalter 3">
            <a:extLst>
              <a:ext uri="{FF2B5EF4-FFF2-40B4-BE49-F238E27FC236}">
                <a16:creationId xmlns:a16="http://schemas.microsoft.com/office/drawing/2014/main" id="{1AFF99D6-72CF-EDB8-BD8C-03389FB710C5}"/>
              </a:ext>
            </a:extLst>
          </p:cNvPr>
          <p:cNvSpPr>
            <a:spLocks noGrp="1"/>
          </p:cNvSpPr>
          <p:nvPr>
            <p:ph type="sldNum" sz="quarter" idx="12"/>
          </p:nvPr>
        </p:nvSpPr>
        <p:spPr/>
        <p:txBody>
          <a:bodyPr/>
          <a:lstStyle/>
          <a:p>
            <a:fld id="{FBC7A862-7147-4493-B488-4E46DC49905D}" type="slidenum">
              <a:rPr lang="de-DE" smtClean="0"/>
              <a:t>11</a:t>
            </a:fld>
            <a:endParaRPr lang="de-DE"/>
          </a:p>
        </p:txBody>
      </p:sp>
    </p:spTree>
    <p:extLst>
      <p:ext uri="{BB962C8B-B14F-4D97-AF65-F5344CB8AC3E}">
        <p14:creationId xmlns:p14="http://schemas.microsoft.com/office/powerpoint/2010/main" val="1711417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34C247-987A-1192-9EEE-67BE3F7BF325}"/>
              </a:ext>
            </a:extLst>
          </p:cNvPr>
          <p:cNvSpPr>
            <a:spLocks noGrp="1"/>
          </p:cNvSpPr>
          <p:nvPr>
            <p:ph type="title"/>
          </p:nvPr>
        </p:nvSpPr>
        <p:spPr>
          <a:xfrm>
            <a:off x="838199" y="136525"/>
            <a:ext cx="10515600" cy="1058233"/>
          </a:xfrm>
        </p:spPr>
        <p:txBody>
          <a:bodyPr/>
          <a:lstStyle/>
          <a:p>
            <a:r>
              <a:rPr lang="en-US">
                <a:solidFill>
                  <a:srgbClr val="262626"/>
                </a:solidFill>
                <a:latin typeface="Arial"/>
                <a:ea typeface="Arial"/>
                <a:cs typeface="Arial"/>
                <a:sym typeface="Arial"/>
              </a:rPr>
              <a:t>Humanitarian </a:t>
            </a:r>
            <a:r>
              <a:rPr lang="en-US" err="1">
                <a:solidFill>
                  <a:srgbClr val="262626"/>
                </a:solidFill>
                <a:latin typeface="Arial"/>
                <a:ea typeface="Arial"/>
                <a:cs typeface="Arial"/>
                <a:sym typeface="Arial"/>
              </a:rPr>
              <a:t>Program</a:t>
            </a:r>
            <a:r>
              <a:rPr lang="en-US" err="1">
                <a:solidFill>
                  <a:srgbClr val="262626"/>
                </a:solidFill>
              </a:rPr>
              <a:t>me</a:t>
            </a:r>
            <a:r>
              <a:rPr lang="en-US">
                <a:solidFill>
                  <a:srgbClr val="262626"/>
                </a:solidFill>
              </a:rPr>
              <a:t> </a:t>
            </a:r>
            <a:r>
              <a:rPr lang="en-US">
                <a:solidFill>
                  <a:srgbClr val="262626"/>
                </a:solidFill>
                <a:latin typeface="Arial"/>
                <a:ea typeface="Arial"/>
                <a:cs typeface="Arial"/>
                <a:sym typeface="Arial"/>
              </a:rPr>
              <a:t>Cycle (HPC)</a:t>
            </a:r>
            <a:endParaRPr lang="en-IN"/>
          </a:p>
        </p:txBody>
      </p:sp>
      <p:pic>
        <p:nvPicPr>
          <p:cNvPr id="5" name="Grafik 4" descr="Circular graphic showing the programme management cycle as a continuous process for humanitarian planning and response. At the centre are the functions ‘Coordination’ and ‘Information Management.’ Surrounding these core functions is a circular sequence of activities represented by connected arrows. Around the outer ring, the cycle links key stages: needs assessment and analysis, strategic planning, resource mobilization, implementation and monitoring, and operational peer review and evaluation. The diagram emphasizes preparedness as an ongoing, iterative process that is continuously informed by coordination and information management.">
            <a:extLst>
              <a:ext uri="{FF2B5EF4-FFF2-40B4-BE49-F238E27FC236}">
                <a16:creationId xmlns:a16="http://schemas.microsoft.com/office/drawing/2014/main" id="{A238F408-5BED-8CFB-9F82-EDFA53C5CF16}"/>
              </a:ext>
            </a:extLst>
          </p:cNvPr>
          <p:cNvPicPr>
            <a:picLocks noChangeAspect="1"/>
          </p:cNvPicPr>
          <p:nvPr/>
        </p:nvPicPr>
        <p:blipFill>
          <a:blip r:embed="rId3"/>
          <a:stretch>
            <a:fillRect/>
          </a:stretch>
        </p:blipFill>
        <p:spPr>
          <a:xfrm>
            <a:off x="1157243" y="1421720"/>
            <a:ext cx="9877513" cy="5299755"/>
          </a:xfrm>
          <a:prstGeom prst="rect">
            <a:avLst/>
          </a:prstGeom>
        </p:spPr>
      </p:pic>
      <p:sp>
        <p:nvSpPr>
          <p:cNvPr id="4" name="Foliennummernplatzhalter 3">
            <a:extLst>
              <a:ext uri="{FF2B5EF4-FFF2-40B4-BE49-F238E27FC236}">
                <a16:creationId xmlns:a16="http://schemas.microsoft.com/office/drawing/2014/main" id="{0922A89A-678E-74CB-A4F1-CB2927CC46E3}"/>
              </a:ext>
            </a:extLst>
          </p:cNvPr>
          <p:cNvSpPr>
            <a:spLocks noGrp="1"/>
          </p:cNvSpPr>
          <p:nvPr>
            <p:ph type="sldNum" sz="quarter" idx="12"/>
          </p:nvPr>
        </p:nvSpPr>
        <p:spPr/>
        <p:txBody>
          <a:bodyPr/>
          <a:lstStyle/>
          <a:p>
            <a:fld id="{FBC7A862-7147-4493-B488-4E46DC49905D}" type="slidenum">
              <a:rPr lang="de-DE" smtClean="0"/>
              <a:t>12</a:t>
            </a:fld>
            <a:endParaRPr lang="de-DE"/>
          </a:p>
        </p:txBody>
      </p:sp>
    </p:spTree>
    <p:extLst>
      <p:ext uri="{BB962C8B-B14F-4D97-AF65-F5344CB8AC3E}">
        <p14:creationId xmlns:p14="http://schemas.microsoft.com/office/powerpoint/2010/main" val="1255527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84C09B-B448-4B47-8BE7-5837E4F1F068}"/>
              </a:ext>
            </a:extLst>
          </p:cNvPr>
          <p:cNvSpPr>
            <a:spLocks noGrp="1"/>
          </p:cNvSpPr>
          <p:nvPr>
            <p:ph type="title"/>
          </p:nvPr>
        </p:nvSpPr>
        <p:spPr/>
        <p:txBody>
          <a:bodyPr>
            <a:normAutofit fontScale="90000"/>
          </a:bodyPr>
          <a:lstStyle/>
          <a:p>
            <a:r>
              <a:rPr lang="en-IN">
                <a:solidFill>
                  <a:schemeClr val="dk1"/>
                </a:solidFill>
                <a:latin typeface="Arial"/>
                <a:ea typeface="Arial"/>
                <a:cs typeface="Arial"/>
                <a:sym typeface="Arial"/>
              </a:rPr>
              <a:t>Reminder: Twin-Track Approach in Food Security</a:t>
            </a:r>
            <a:endParaRPr lang="en-IN"/>
          </a:p>
        </p:txBody>
      </p:sp>
      <p:sp>
        <p:nvSpPr>
          <p:cNvPr id="8" name="Textfeld 7">
            <a:extLst>
              <a:ext uri="{FF2B5EF4-FFF2-40B4-BE49-F238E27FC236}">
                <a16:creationId xmlns:a16="http://schemas.microsoft.com/office/drawing/2014/main" id="{B4F2828D-0514-15BC-EF2C-200A091CABDC}"/>
              </a:ext>
            </a:extLst>
          </p:cNvPr>
          <p:cNvSpPr txBox="1"/>
          <p:nvPr/>
        </p:nvSpPr>
        <p:spPr>
          <a:xfrm>
            <a:off x="838200" y="1825626"/>
            <a:ext cx="5257800" cy="435825"/>
          </a:xfrm>
          <a:prstGeom prst="rect">
            <a:avLst/>
          </a:prstGeom>
          <a:noFill/>
          <a:ln>
            <a:solidFill>
              <a:srgbClr val="0070C0"/>
            </a:solidFill>
          </a:ln>
        </p:spPr>
        <p:txBody>
          <a:bodyPr wrap="square">
            <a:spAutoFit/>
          </a:bodyPr>
          <a:lstStyle/>
          <a:p>
            <a:pPr marL="182562" marR="0" lvl="0" indent="0" algn="ctr" rtl="0">
              <a:lnSpc>
                <a:spcPct val="110000"/>
              </a:lnSpc>
              <a:spcBef>
                <a:spcPts val="0"/>
              </a:spcBef>
              <a:spcAft>
                <a:spcPts val="0"/>
              </a:spcAft>
              <a:buClr>
                <a:schemeClr val="dk1"/>
              </a:buClr>
              <a:buSzPts val="2200"/>
              <a:buFont typeface="Arial"/>
              <a:buNone/>
            </a:pPr>
            <a:r>
              <a:rPr lang="en-US" sz="2200" b="1" i="0" u="none" strike="noStrike" cap="none">
                <a:solidFill>
                  <a:schemeClr val="dk1"/>
                </a:solidFill>
                <a:latin typeface="Arial"/>
                <a:ea typeface="Arial"/>
                <a:cs typeface="Arial"/>
                <a:sym typeface="Arial"/>
              </a:rPr>
              <a:t>Mainstreamed</a:t>
            </a:r>
          </a:p>
        </p:txBody>
      </p:sp>
      <p:sp>
        <p:nvSpPr>
          <p:cNvPr id="12" name="Textfeld 11">
            <a:extLst>
              <a:ext uri="{FF2B5EF4-FFF2-40B4-BE49-F238E27FC236}">
                <a16:creationId xmlns:a16="http://schemas.microsoft.com/office/drawing/2014/main" id="{762068B7-3886-498B-C7E9-A817A03F7024}"/>
              </a:ext>
            </a:extLst>
          </p:cNvPr>
          <p:cNvSpPr txBox="1"/>
          <p:nvPr/>
        </p:nvSpPr>
        <p:spPr>
          <a:xfrm>
            <a:off x="838200" y="2340553"/>
            <a:ext cx="5257800" cy="646331"/>
          </a:xfrm>
          <a:prstGeom prst="rect">
            <a:avLst/>
          </a:prstGeom>
          <a:solidFill>
            <a:srgbClr val="0070C0"/>
          </a:solidFill>
        </p:spPr>
        <p:txBody>
          <a:bodyPr wrap="square">
            <a:spAutoFit/>
          </a:bodyPr>
          <a:lstStyle/>
          <a:p>
            <a:pPr algn="ctr">
              <a:lnSpc>
                <a:spcPct val="90000"/>
              </a:lnSpc>
              <a:buClr>
                <a:schemeClr val="lt1"/>
              </a:buClr>
              <a:buSzPts val="2000"/>
            </a:pPr>
            <a:r>
              <a:rPr lang="en-IN" sz="2000" b="1">
                <a:solidFill>
                  <a:schemeClr val="lt1"/>
                </a:solidFill>
              </a:rPr>
              <a:t>Interventions for the whole affected population</a:t>
            </a:r>
            <a:endParaRPr lang="en-IN" sz="2000">
              <a:solidFill>
                <a:schemeClr val="lt1"/>
              </a:solidFill>
            </a:endParaRPr>
          </a:p>
        </p:txBody>
      </p:sp>
      <p:sp>
        <p:nvSpPr>
          <p:cNvPr id="14" name="Textfeld 13">
            <a:extLst>
              <a:ext uri="{FF2B5EF4-FFF2-40B4-BE49-F238E27FC236}">
                <a16:creationId xmlns:a16="http://schemas.microsoft.com/office/drawing/2014/main" id="{79EE3E72-4712-723A-70F6-D23F5FDF8B3D}"/>
              </a:ext>
            </a:extLst>
          </p:cNvPr>
          <p:cNvSpPr txBox="1"/>
          <p:nvPr/>
        </p:nvSpPr>
        <p:spPr>
          <a:xfrm>
            <a:off x="838200" y="3065986"/>
            <a:ext cx="5257800" cy="1420325"/>
          </a:xfrm>
          <a:prstGeom prst="rect">
            <a:avLst/>
          </a:prstGeom>
          <a:noFill/>
          <a:ln>
            <a:solidFill>
              <a:srgbClr val="0070C0"/>
            </a:solidFill>
          </a:ln>
        </p:spPr>
        <p:txBody>
          <a:bodyPr wrap="square">
            <a:spAutoFit/>
          </a:bodyPr>
          <a:lstStyle/>
          <a:p>
            <a:pPr marL="182562" marR="0" lvl="0" indent="0" algn="ctr" rtl="0">
              <a:lnSpc>
                <a:spcPct val="110000"/>
              </a:lnSpc>
              <a:spcBef>
                <a:spcPts val="0"/>
              </a:spcBef>
              <a:spcAft>
                <a:spcPts val="0"/>
              </a:spcAft>
              <a:buClr>
                <a:schemeClr val="dk1"/>
              </a:buClr>
              <a:buSzPts val="2200"/>
              <a:buFont typeface="Arial"/>
              <a:buNone/>
            </a:pPr>
            <a:r>
              <a:rPr lang="en-IN" sz="2000" b="1" i="0" u="none" strike="noStrike" cap="none">
                <a:solidFill>
                  <a:schemeClr val="dk1"/>
                </a:solidFill>
                <a:latin typeface="Arial"/>
                <a:ea typeface="Arial"/>
                <a:cs typeface="Arial"/>
                <a:sym typeface="Arial"/>
              </a:rPr>
              <a:t>Food and nutrition programmes are designed and adapted to ensure they include and are accessible to everyone, including persons with disabilities.</a:t>
            </a:r>
          </a:p>
        </p:txBody>
      </p:sp>
      <p:sp>
        <p:nvSpPr>
          <p:cNvPr id="15" name="Pfeil: nach unten 14" descr="Arrow pointing down to the objective of the twin-track aprroach.">
            <a:extLst>
              <a:ext uri="{FF2B5EF4-FFF2-40B4-BE49-F238E27FC236}">
                <a16:creationId xmlns:a16="http://schemas.microsoft.com/office/drawing/2014/main" id="{44209BA9-1FA8-E548-E314-A303A1B882AE}"/>
              </a:ext>
            </a:extLst>
          </p:cNvPr>
          <p:cNvSpPr/>
          <p:nvPr/>
        </p:nvSpPr>
        <p:spPr>
          <a:xfrm>
            <a:off x="2923402" y="4860661"/>
            <a:ext cx="1087395" cy="816226"/>
          </a:xfrm>
          <a:prstGeom prst="down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 name="Textfeld 16">
            <a:extLst>
              <a:ext uri="{FF2B5EF4-FFF2-40B4-BE49-F238E27FC236}">
                <a16:creationId xmlns:a16="http://schemas.microsoft.com/office/drawing/2014/main" id="{6E0C5226-96D3-7CD3-F8C6-D42F79060DBA}"/>
              </a:ext>
            </a:extLst>
          </p:cNvPr>
          <p:cNvSpPr txBox="1"/>
          <p:nvPr/>
        </p:nvSpPr>
        <p:spPr>
          <a:xfrm>
            <a:off x="6499654" y="1824687"/>
            <a:ext cx="5257800" cy="435825"/>
          </a:xfrm>
          <a:prstGeom prst="rect">
            <a:avLst/>
          </a:prstGeom>
          <a:noFill/>
          <a:ln>
            <a:solidFill>
              <a:srgbClr val="C00000"/>
            </a:solidFill>
          </a:ln>
        </p:spPr>
        <p:txBody>
          <a:bodyPr wrap="square">
            <a:spAutoFit/>
          </a:bodyPr>
          <a:lstStyle/>
          <a:p>
            <a:pPr marL="182562" lvl="0" algn="ctr">
              <a:lnSpc>
                <a:spcPct val="110000"/>
              </a:lnSpc>
              <a:buClr>
                <a:schemeClr val="dk1"/>
              </a:buClr>
              <a:buSzPts val="2200"/>
            </a:pPr>
            <a:r>
              <a:rPr lang="en-US" sz="2200" b="1">
                <a:solidFill>
                  <a:schemeClr val="dk1"/>
                </a:solidFill>
              </a:rPr>
              <a:t>Targeted</a:t>
            </a:r>
          </a:p>
        </p:txBody>
      </p:sp>
      <p:sp>
        <p:nvSpPr>
          <p:cNvPr id="19" name="Textfeld 18">
            <a:extLst>
              <a:ext uri="{FF2B5EF4-FFF2-40B4-BE49-F238E27FC236}">
                <a16:creationId xmlns:a16="http://schemas.microsoft.com/office/drawing/2014/main" id="{43EA676F-002F-4DD4-E137-8806EF6077AF}"/>
              </a:ext>
            </a:extLst>
          </p:cNvPr>
          <p:cNvSpPr txBox="1"/>
          <p:nvPr/>
        </p:nvSpPr>
        <p:spPr>
          <a:xfrm>
            <a:off x="6499654" y="2339614"/>
            <a:ext cx="5257800" cy="646331"/>
          </a:xfrm>
          <a:prstGeom prst="rect">
            <a:avLst/>
          </a:prstGeom>
          <a:solidFill>
            <a:srgbClr val="C00000"/>
          </a:solidFill>
        </p:spPr>
        <p:txBody>
          <a:bodyPr wrap="square">
            <a:spAutoFit/>
          </a:bodyPr>
          <a:lstStyle/>
          <a:p>
            <a:pPr lvl="0" algn="ctr">
              <a:lnSpc>
                <a:spcPct val="90000"/>
              </a:lnSpc>
              <a:buClr>
                <a:schemeClr val="lt1"/>
              </a:buClr>
              <a:buSzPts val="2000"/>
            </a:pPr>
            <a:r>
              <a:rPr lang="en-IN" sz="2000" b="1">
                <a:solidFill>
                  <a:schemeClr val="lt1"/>
                </a:solidFill>
              </a:rPr>
              <a:t>Targeted Interventions for specific parts of the population</a:t>
            </a:r>
            <a:endParaRPr lang="en-IN" sz="2000">
              <a:solidFill>
                <a:schemeClr val="lt1"/>
              </a:solidFill>
            </a:endParaRPr>
          </a:p>
        </p:txBody>
      </p:sp>
      <p:sp>
        <p:nvSpPr>
          <p:cNvPr id="21" name="Textfeld 20">
            <a:extLst>
              <a:ext uri="{FF2B5EF4-FFF2-40B4-BE49-F238E27FC236}">
                <a16:creationId xmlns:a16="http://schemas.microsoft.com/office/drawing/2014/main" id="{C1CB2E4A-0BEA-0C77-0F57-C1657D32275A}"/>
              </a:ext>
            </a:extLst>
          </p:cNvPr>
          <p:cNvSpPr txBox="1"/>
          <p:nvPr/>
        </p:nvSpPr>
        <p:spPr>
          <a:xfrm>
            <a:off x="6499654" y="3065047"/>
            <a:ext cx="5257800" cy="1420325"/>
          </a:xfrm>
          <a:prstGeom prst="rect">
            <a:avLst/>
          </a:prstGeom>
          <a:noFill/>
          <a:ln>
            <a:solidFill>
              <a:srgbClr val="C00000"/>
            </a:solidFill>
          </a:ln>
        </p:spPr>
        <p:txBody>
          <a:bodyPr wrap="square">
            <a:spAutoFit/>
          </a:bodyPr>
          <a:lstStyle/>
          <a:p>
            <a:pPr marL="182562" lvl="0" algn="ctr">
              <a:lnSpc>
                <a:spcPct val="110000"/>
              </a:lnSpc>
              <a:buClr>
                <a:schemeClr val="dk1"/>
              </a:buClr>
              <a:buSzPts val="2200"/>
            </a:pPr>
            <a:r>
              <a:rPr lang="en-IN" sz="2000" b="1">
                <a:solidFill>
                  <a:schemeClr val="dk1"/>
                </a:solidFill>
              </a:rPr>
              <a:t>Food and nutrition programmes accommodate the individual requirements of persons with disabilities</a:t>
            </a:r>
          </a:p>
        </p:txBody>
      </p:sp>
      <p:sp>
        <p:nvSpPr>
          <p:cNvPr id="23" name="Pfeil: nach unten 22" descr="Arrow pointing down to the objective of the twin-track aprroach.">
            <a:extLst>
              <a:ext uri="{FF2B5EF4-FFF2-40B4-BE49-F238E27FC236}">
                <a16:creationId xmlns:a16="http://schemas.microsoft.com/office/drawing/2014/main" id="{774BB7CE-CCEC-6F38-5B76-03F19959028B}"/>
              </a:ext>
            </a:extLst>
          </p:cNvPr>
          <p:cNvSpPr/>
          <p:nvPr/>
        </p:nvSpPr>
        <p:spPr>
          <a:xfrm>
            <a:off x="8724900" y="4865457"/>
            <a:ext cx="1087395" cy="816226"/>
          </a:xfrm>
          <a:prstGeom prst="downArrow">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5" name="Textfeld 24">
            <a:extLst>
              <a:ext uri="{FF2B5EF4-FFF2-40B4-BE49-F238E27FC236}">
                <a16:creationId xmlns:a16="http://schemas.microsoft.com/office/drawing/2014/main" id="{8BEE3CFF-231E-F657-B197-C9FC9D2BB570}"/>
              </a:ext>
            </a:extLst>
          </p:cNvPr>
          <p:cNvSpPr txBox="1"/>
          <p:nvPr/>
        </p:nvSpPr>
        <p:spPr>
          <a:xfrm>
            <a:off x="838200" y="5922197"/>
            <a:ext cx="10919254" cy="707886"/>
          </a:xfrm>
          <a:prstGeom prst="rect">
            <a:avLst/>
          </a:prstGeom>
          <a:noFill/>
          <a:ln>
            <a:solidFill>
              <a:schemeClr val="tx1"/>
            </a:solidFill>
          </a:ln>
        </p:spPr>
        <p:txBody>
          <a:bodyPr wrap="square">
            <a:spAutoFit/>
          </a:bodyPr>
          <a:lstStyle/>
          <a:p>
            <a:pPr marL="0" marR="0" lvl="0" indent="0" algn="ctr" rtl="0">
              <a:lnSpc>
                <a:spcPct val="100000"/>
              </a:lnSpc>
              <a:spcBef>
                <a:spcPts val="0"/>
              </a:spcBef>
              <a:spcAft>
                <a:spcPts val="0"/>
              </a:spcAft>
              <a:buClr>
                <a:srgbClr val="000000"/>
              </a:buClr>
              <a:buSzPts val="2800"/>
              <a:buFont typeface="Arial"/>
              <a:buNone/>
            </a:pPr>
            <a:r>
              <a:rPr lang="en-IN" sz="2000" b="1" i="0" u="none" strike="noStrike" cap="none">
                <a:solidFill>
                  <a:schemeClr val="dk1"/>
                </a:solidFill>
                <a:latin typeface="Arial"/>
                <a:ea typeface="Arial"/>
                <a:cs typeface="Arial"/>
                <a:sym typeface="Arial"/>
              </a:rPr>
              <a:t>Equal rights and opportunities to access and participate in Food Security programmes and services</a:t>
            </a:r>
            <a:endParaRPr lang="en-IN" sz="2000" b="0" i="0" u="none" strike="noStrike" cap="none">
              <a:solidFill>
                <a:schemeClr val="dk1"/>
              </a:solidFill>
              <a:latin typeface="Arial"/>
              <a:ea typeface="Arial"/>
              <a:cs typeface="Arial"/>
              <a:sym typeface="Arial"/>
            </a:endParaRPr>
          </a:p>
        </p:txBody>
      </p:sp>
      <p:sp>
        <p:nvSpPr>
          <p:cNvPr id="2" name="Foliennummernplatzhalter 1">
            <a:extLst>
              <a:ext uri="{FF2B5EF4-FFF2-40B4-BE49-F238E27FC236}">
                <a16:creationId xmlns:a16="http://schemas.microsoft.com/office/drawing/2014/main" id="{29FB0F9D-0141-CDD6-F959-9E20B336F69B}"/>
              </a:ext>
            </a:extLst>
          </p:cNvPr>
          <p:cNvSpPr>
            <a:spLocks noGrp="1"/>
          </p:cNvSpPr>
          <p:nvPr>
            <p:ph type="sldNum" sz="quarter" idx="12"/>
          </p:nvPr>
        </p:nvSpPr>
        <p:spPr/>
        <p:txBody>
          <a:bodyPr/>
          <a:lstStyle/>
          <a:p>
            <a:fld id="{FBC7A862-7147-4493-B488-4E46DC49905D}" type="slidenum">
              <a:rPr lang="de-DE" smtClean="0"/>
              <a:t>13</a:t>
            </a:fld>
            <a:endParaRPr lang="de-DE"/>
          </a:p>
        </p:txBody>
      </p:sp>
    </p:spTree>
    <p:extLst>
      <p:ext uri="{BB962C8B-B14F-4D97-AF65-F5344CB8AC3E}">
        <p14:creationId xmlns:p14="http://schemas.microsoft.com/office/powerpoint/2010/main" val="14511307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CB5052-58BC-C728-D159-33DBC0588188}"/>
              </a:ext>
            </a:extLst>
          </p:cNvPr>
          <p:cNvSpPr>
            <a:spLocks noGrp="1"/>
          </p:cNvSpPr>
          <p:nvPr>
            <p:ph type="title"/>
          </p:nvPr>
        </p:nvSpPr>
        <p:spPr/>
        <p:txBody>
          <a:bodyPr>
            <a:normAutofit fontScale="90000"/>
          </a:bodyPr>
          <a:lstStyle/>
          <a:p>
            <a:pPr algn="ctr"/>
            <a:r>
              <a:rPr lang="en-IN"/>
              <a:t>Reminder: Must-Do Actions </a:t>
            </a:r>
            <a:br>
              <a:rPr lang="en-IN"/>
            </a:br>
            <a:r>
              <a:rPr lang="en-IN"/>
              <a:t>(MDAs)</a:t>
            </a:r>
          </a:p>
        </p:txBody>
      </p:sp>
      <p:sp>
        <p:nvSpPr>
          <p:cNvPr id="6" name="Flussdiagramm: Verbinder zu einer anderen Seite 5">
            <a:extLst>
              <a:ext uri="{FF2B5EF4-FFF2-40B4-BE49-F238E27FC236}">
                <a16:creationId xmlns:a16="http://schemas.microsoft.com/office/drawing/2014/main" id="{2510F5E9-CD94-9A42-AEE7-847E77E37CEE}"/>
              </a:ext>
            </a:extLst>
          </p:cNvPr>
          <p:cNvSpPr/>
          <p:nvPr/>
        </p:nvSpPr>
        <p:spPr>
          <a:xfrm>
            <a:off x="737320" y="2697893"/>
            <a:ext cx="2693778" cy="2022388"/>
          </a:xfrm>
          <a:prstGeom prst="flowChartOffpageConnector">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90000"/>
              </a:lnSpc>
              <a:spcBef>
                <a:spcPts val="1600"/>
              </a:spcBef>
              <a:buClr>
                <a:srgbClr val="C41401"/>
              </a:buClr>
              <a:buSzPts val="2000"/>
            </a:pPr>
            <a:r>
              <a:rPr lang="en-IN" sz="2000" b="1">
                <a:solidFill>
                  <a:srgbClr val="C41401"/>
                </a:solidFill>
                <a:latin typeface="Arial"/>
                <a:ea typeface="Arial"/>
                <a:cs typeface="Arial"/>
              </a:rPr>
              <a:t>Ensure </a:t>
            </a:r>
            <a:br>
              <a:rPr lang="en-IN" sz="2000" b="1">
                <a:solidFill>
                  <a:srgbClr val="C41401"/>
                </a:solidFill>
                <a:latin typeface="Arial"/>
                <a:ea typeface="Arial"/>
                <a:cs typeface="Arial"/>
              </a:rPr>
            </a:br>
            <a:r>
              <a:rPr lang="en-IN" sz="2000" b="1">
                <a:solidFill>
                  <a:srgbClr val="C41401"/>
                </a:solidFill>
                <a:latin typeface="Arial"/>
                <a:ea typeface="Arial"/>
                <a:cs typeface="Arial"/>
              </a:rPr>
              <a:t>Meaningful participation</a:t>
            </a:r>
            <a:endParaRPr lang="en-IN" sz="1800" b="1">
              <a:solidFill>
                <a:srgbClr val="C41401"/>
              </a:solidFill>
              <a:latin typeface="Arial"/>
              <a:ea typeface="Arial"/>
              <a:cs typeface="Arial"/>
            </a:endParaRPr>
          </a:p>
        </p:txBody>
      </p:sp>
      <p:sp>
        <p:nvSpPr>
          <p:cNvPr id="8" name="Flussdiagramm: Verbinder zu einer anderen Seite 7">
            <a:extLst>
              <a:ext uri="{FF2B5EF4-FFF2-40B4-BE49-F238E27FC236}">
                <a16:creationId xmlns:a16="http://schemas.microsoft.com/office/drawing/2014/main" id="{3695FF13-C394-36E2-979F-D570091A2A9C}"/>
              </a:ext>
            </a:extLst>
          </p:cNvPr>
          <p:cNvSpPr/>
          <p:nvPr/>
        </p:nvSpPr>
        <p:spPr>
          <a:xfrm>
            <a:off x="3558748" y="2724667"/>
            <a:ext cx="2693778" cy="2022388"/>
          </a:xfrm>
          <a:prstGeom prst="flowChartOffpageConnector">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rgbClr val="C41401"/>
                </a:solidFill>
                <a:latin typeface="Arial"/>
                <a:ea typeface="Arial"/>
                <a:cs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4"/>
                  </a:ext>
                </a:extLst>
              </a:rPr>
              <a:t>Identify</a:t>
            </a:r>
            <a:r>
              <a:rPr lang="en-US" sz="2000" b="1">
                <a:solidFill>
                  <a:srgbClr val="C41401"/>
                </a:solidFill>
                <a:latin typeface="Arial"/>
                <a:ea typeface="Arial"/>
                <a:cs typeface="Arial"/>
              </a:rPr>
              <a:t> </a:t>
            </a:r>
            <a:br>
              <a:rPr lang="en-US" sz="2000" b="1">
                <a:solidFill>
                  <a:srgbClr val="C41401"/>
                </a:solidFill>
                <a:latin typeface="Arial"/>
                <a:ea typeface="Arial"/>
                <a:cs typeface="Arial"/>
              </a:rPr>
            </a:br>
            <a:r>
              <a:rPr lang="en-US" sz="2000" b="1">
                <a:solidFill>
                  <a:srgbClr val="C41401"/>
                </a:solidFill>
                <a:latin typeface="Arial"/>
                <a:ea typeface="Arial"/>
                <a:cs typeface="Arial"/>
              </a:rPr>
              <a:t>&amp; </a:t>
            </a:r>
            <a:br>
              <a:rPr lang="en-US" sz="2000" b="1">
                <a:solidFill>
                  <a:srgbClr val="C41401"/>
                </a:solidFill>
                <a:latin typeface="Arial"/>
                <a:ea typeface="Arial"/>
                <a:cs typeface="Arial"/>
              </a:rPr>
            </a:br>
            <a:r>
              <a:rPr lang="en-US" sz="2000" b="1">
                <a:solidFill>
                  <a:srgbClr val="C41401"/>
                </a:solidFill>
                <a:latin typeface="Arial"/>
                <a:ea typeface="Arial"/>
                <a:cs typeface="Arial"/>
              </a:rPr>
              <a:t>Remove </a:t>
            </a:r>
            <a:br>
              <a:rPr lang="en-US" sz="2000" b="1">
                <a:solidFill>
                  <a:srgbClr val="C41401"/>
                </a:solidFill>
                <a:latin typeface="Arial"/>
                <a:ea typeface="Arial"/>
                <a:cs typeface="Arial"/>
              </a:rPr>
            </a:br>
            <a:r>
              <a:rPr lang="en-US" sz="2000" b="1">
                <a:solidFill>
                  <a:srgbClr val="C41401"/>
                </a:solidFill>
                <a:latin typeface="Arial"/>
                <a:ea typeface="Arial"/>
                <a:cs typeface="Arial"/>
              </a:rPr>
              <a:t>Barriers</a:t>
            </a:r>
            <a:endParaRPr lang="en-IN" sz="2000"/>
          </a:p>
        </p:txBody>
      </p:sp>
      <p:sp>
        <p:nvSpPr>
          <p:cNvPr id="10" name="Flussdiagramm: Verbinder zu einer anderen Seite 9">
            <a:extLst>
              <a:ext uri="{FF2B5EF4-FFF2-40B4-BE49-F238E27FC236}">
                <a16:creationId xmlns:a16="http://schemas.microsoft.com/office/drawing/2014/main" id="{73419B8B-484E-60B2-141B-319DD184771A}"/>
              </a:ext>
            </a:extLst>
          </p:cNvPr>
          <p:cNvSpPr/>
          <p:nvPr/>
        </p:nvSpPr>
        <p:spPr>
          <a:xfrm>
            <a:off x="6425524" y="2724667"/>
            <a:ext cx="2693778" cy="2022388"/>
          </a:xfrm>
          <a:prstGeom prst="flowChartOffpageConnector">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rgbClr val="C41401"/>
                </a:solidFill>
                <a:latin typeface="Arial"/>
                <a:ea typeface="Arial"/>
                <a:cs typeface="Arial"/>
              </a:rPr>
              <a:t>Empowerment </a:t>
            </a:r>
            <a:br>
              <a:rPr lang="en-US" sz="2000" b="1">
                <a:solidFill>
                  <a:srgbClr val="C41401"/>
                </a:solidFill>
                <a:latin typeface="Arial"/>
                <a:ea typeface="Arial"/>
                <a:cs typeface="Arial"/>
              </a:rPr>
            </a:br>
            <a:r>
              <a:rPr lang="en-US" sz="2000" b="1">
                <a:solidFill>
                  <a:srgbClr val="C41401"/>
                </a:solidFill>
                <a:latin typeface="Arial"/>
                <a:ea typeface="Arial"/>
                <a:cs typeface="Arial"/>
              </a:rPr>
              <a:t>and </a:t>
            </a:r>
            <a:br>
              <a:rPr lang="en-US" sz="2000" b="1">
                <a:solidFill>
                  <a:srgbClr val="C41401"/>
                </a:solidFill>
                <a:latin typeface="Arial"/>
                <a:ea typeface="Arial"/>
                <a:cs typeface="Arial"/>
              </a:rPr>
            </a:br>
            <a:r>
              <a:rPr lang="en-US" sz="2000" b="1">
                <a:solidFill>
                  <a:srgbClr val="C41401"/>
                </a:solidFill>
                <a:latin typeface="Arial"/>
                <a:ea typeface="Arial"/>
                <a:cs typeface="Arial"/>
              </a:rPr>
              <a:t>Capacity Development</a:t>
            </a:r>
          </a:p>
        </p:txBody>
      </p:sp>
      <p:sp>
        <p:nvSpPr>
          <p:cNvPr id="12" name="Flussdiagramm: Verbinder zu einer anderen Seite 11">
            <a:extLst>
              <a:ext uri="{FF2B5EF4-FFF2-40B4-BE49-F238E27FC236}">
                <a16:creationId xmlns:a16="http://schemas.microsoft.com/office/drawing/2014/main" id="{7BEA3216-10EE-07EA-2B05-FAD7AC907710}"/>
              </a:ext>
            </a:extLst>
          </p:cNvPr>
          <p:cNvSpPr/>
          <p:nvPr/>
        </p:nvSpPr>
        <p:spPr>
          <a:xfrm>
            <a:off x="9246955" y="2722607"/>
            <a:ext cx="2693778" cy="2022388"/>
          </a:xfrm>
          <a:prstGeom prst="flowChartOffpageConnector">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rgbClr val="C41401"/>
                </a:solidFill>
                <a:latin typeface="Arial"/>
                <a:ea typeface="Arial"/>
                <a:cs typeface="Arial"/>
              </a:rPr>
              <a:t>Collect </a:t>
            </a:r>
            <a:br>
              <a:rPr lang="en-US" sz="2000" b="1">
                <a:solidFill>
                  <a:srgbClr val="C41401"/>
                </a:solidFill>
                <a:latin typeface="Arial"/>
                <a:ea typeface="Arial"/>
                <a:cs typeface="Arial"/>
              </a:rPr>
            </a:br>
            <a:r>
              <a:rPr lang="en-US" sz="2000" b="1">
                <a:solidFill>
                  <a:srgbClr val="C41401"/>
                </a:solidFill>
                <a:latin typeface="Arial"/>
                <a:ea typeface="Arial"/>
                <a:cs typeface="Arial"/>
              </a:rPr>
              <a:t>and </a:t>
            </a:r>
            <a:br>
              <a:rPr lang="en-US" sz="2000" b="1">
                <a:solidFill>
                  <a:srgbClr val="C41401"/>
                </a:solidFill>
                <a:latin typeface="Arial"/>
                <a:ea typeface="Arial"/>
                <a:cs typeface="Arial"/>
              </a:rPr>
            </a:br>
            <a:r>
              <a:rPr lang="en-US" sz="2000" b="1">
                <a:solidFill>
                  <a:srgbClr val="C41401"/>
                </a:solidFill>
                <a:latin typeface="Arial"/>
                <a:ea typeface="Arial"/>
                <a:cs typeface="Arial"/>
              </a:rPr>
              <a:t>Disaggregate </a:t>
            </a:r>
            <a:br>
              <a:rPr lang="en-US" sz="2000" b="1">
                <a:solidFill>
                  <a:srgbClr val="C41401"/>
                </a:solidFill>
                <a:latin typeface="Arial"/>
                <a:ea typeface="Arial"/>
                <a:cs typeface="Arial"/>
              </a:rPr>
            </a:br>
            <a:r>
              <a:rPr lang="en-US" sz="2000" b="1">
                <a:solidFill>
                  <a:srgbClr val="C41401"/>
                </a:solidFill>
                <a:latin typeface="Arial"/>
                <a:ea typeface="Arial"/>
                <a:cs typeface="Arial"/>
              </a:rPr>
              <a:t>Data</a:t>
            </a:r>
            <a:endParaRPr lang="en-IN" sz="2000"/>
          </a:p>
        </p:txBody>
      </p:sp>
      <p:sp>
        <p:nvSpPr>
          <p:cNvPr id="3" name="Foliennummernplatzhalter 2">
            <a:extLst>
              <a:ext uri="{FF2B5EF4-FFF2-40B4-BE49-F238E27FC236}">
                <a16:creationId xmlns:a16="http://schemas.microsoft.com/office/drawing/2014/main" id="{0AD33A1A-9C44-E4C3-4D01-431F4C53A307}"/>
              </a:ext>
            </a:extLst>
          </p:cNvPr>
          <p:cNvSpPr>
            <a:spLocks noGrp="1"/>
          </p:cNvSpPr>
          <p:nvPr>
            <p:ph type="sldNum" sz="quarter" idx="12"/>
          </p:nvPr>
        </p:nvSpPr>
        <p:spPr/>
        <p:txBody>
          <a:bodyPr/>
          <a:lstStyle/>
          <a:p>
            <a:fld id="{FBC7A862-7147-4493-B488-4E46DC49905D}" type="slidenum">
              <a:rPr lang="de-DE" smtClean="0"/>
              <a:t>14</a:t>
            </a:fld>
            <a:endParaRPr lang="de-DE"/>
          </a:p>
        </p:txBody>
      </p:sp>
    </p:spTree>
    <p:extLst>
      <p:ext uri="{BB962C8B-B14F-4D97-AF65-F5344CB8AC3E}">
        <p14:creationId xmlns:p14="http://schemas.microsoft.com/office/powerpoint/2010/main" val="18290093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F11BE006-7269-1935-FF17-29BBBB47A0CA}"/>
              </a:ext>
            </a:extLst>
          </p:cNvPr>
          <p:cNvSpPr>
            <a:spLocks noGrp="1"/>
          </p:cNvSpPr>
          <p:nvPr>
            <p:ph type="ctrTitle"/>
          </p:nvPr>
        </p:nvSpPr>
        <p:spPr/>
        <p:txBody>
          <a:bodyPr/>
          <a:lstStyle/>
          <a:p>
            <a:r>
              <a:rPr lang="en-US"/>
              <a:t>Needs Assessment</a:t>
            </a:r>
            <a:endParaRPr lang="en-IN"/>
          </a:p>
        </p:txBody>
      </p:sp>
      <p:sp>
        <p:nvSpPr>
          <p:cNvPr id="2" name="Foliennummernplatzhalter 1">
            <a:extLst>
              <a:ext uri="{FF2B5EF4-FFF2-40B4-BE49-F238E27FC236}">
                <a16:creationId xmlns:a16="http://schemas.microsoft.com/office/drawing/2014/main" id="{941740AD-8651-B4B6-2605-04EB645BD023}"/>
              </a:ext>
            </a:extLst>
          </p:cNvPr>
          <p:cNvSpPr>
            <a:spLocks noGrp="1"/>
          </p:cNvSpPr>
          <p:nvPr>
            <p:ph type="sldNum" sz="quarter" idx="12"/>
          </p:nvPr>
        </p:nvSpPr>
        <p:spPr/>
        <p:txBody>
          <a:bodyPr/>
          <a:lstStyle/>
          <a:p>
            <a:fld id="{FBC7A862-7147-4493-B488-4E46DC49905D}" type="slidenum">
              <a:rPr lang="de-DE" smtClean="0"/>
              <a:pPr/>
              <a:t>15</a:t>
            </a:fld>
            <a:endParaRPr lang="de-DE"/>
          </a:p>
        </p:txBody>
      </p:sp>
    </p:spTree>
    <p:extLst>
      <p:ext uri="{BB962C8B-B14F-4D97-AF65-F5344CB8AC3E}">
        <p14:creationId xmlns:p14="http://schemas.microsoft.com/office/powerpoint/2010/main" val="17457225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BB1FAD54-592F-30D3-7F70-10DCF65EB94B}"/>
              </a:ext>
            </a:extLst>
          </p:cNvPr>
          <p:cNvSpPr>
            <a:spLocks noGrp="1"/>
          </p:cNvSpPr>
          <p:nvPr>
            <p:ph type="title"/>
          </p:nvPr>
        </p:nvSpPr>
        <p:spPr/>
        <p:txBody>
          <a:bodyPr/>
          <a:lstStyle/>
          <a:p>
            <a:r>
              <a:rPr lang="en-US">
                <a:solidFill>
                  <a:srgbClr val="262626"/>
                </a:solidFill>
              </a:rPr>
              <a:t>Exercise 1</a:t>
            </a:r>
            <a:r>
              <a:rPr lang="en-US">
                <a:solidFill>
                  <a:srgbClr val="262626"/>
                </a:solidFill>
                <a:latin typeface="Arial"/>
                <a:ea typeface="Arial"/>
                <a:cs typeface="Arial"/>
                <a:sym typeface="Arial"/>
              </a:rPr>
              <a:t>: </a:t>
            </a:r>
            <a:r>
              <a:rPr lang="en-US">
                <a:solidFill>
                  <a:srgbClr val="000000"/>
                </a:solidFill>
                <a:latin typeface="Arial"/>
                <a:ea typeface="Arial"/>
                <a:cs typeface="Arial"/>
                <a:sym typeface="Arial"/>
              </a:rPr>
              <a:t>Needs Assessment</a:t>
            </a:r>
            <a:endParaRPr lang="en-IN"/>
          </a:p>
        </p:txBody>
      </p:sp>
      <p:sp>
        <p:nvSpPr>
          <p:cNvPr id="6" name="Inhaltsplatzhalter 5">
            <a:extLst>
              <a:ext uri="{FF2B5EF4-FFF2-40B4-BE49-F238E27FC236}">
                <a16:creationId xmlns:a16="http://schemas.microsoft.com/office/drawing/2014/main" id="{D25F4FB9-204A-CE92-52F7-68A5640EF468}"/>
              </a:ext>
            </a:extLst>
          </p:cNvPr>
          <p:cNvSpPr>
            <a:spLocks noGrp="1"/>
          </p:cNvSpPr>
          <p:nvPr>
            <p:ph idx="1"/>
          </p:nvPr>
        </p:nvSpPr>
        <p:spPr>
          <a:xfrm>
            <a:off x="838200" y="1423358"/>
            <a:ext cx="10515600" cy="4402036"/>
          </a:xfrm>
          <a:ln>
            <a:solidFill>
              <a:srgbClr val="0070C0"/>
            </a:solidFill>
          </a:ln>
        </p:spPr>
        <p:txBody>
          <a:bodyPr>
            <a:normAutofit lnSpcReduction="10000"/>
          </a:bodyPr>
          <a:lstStyle/>
          <a:p>
            <a:pPr marL="0" lvl="0" indent="0">
              <a:lnSpc>
                <a:spcPct val="134000"/>
              </a:lnSpc>
              <a:spcBef>
                <a:spcPts val="1200"/>
              </a:spcBef>
              <a:buClr>
                <a:schemeClr val="dk1"/>
              </a:buClr>
              <a:buSzPts val="1100"/>
              <a:buNone/>
            </a:pPr>
            <a:r>
              <a:rPr lang="en-IN" sz="1800">
                <a:solidFill>
                  <a:schemeClr val="dk1"/>
                </a:solidFill>
                <a:latin typeface="Arial"/>
                <a:ea typeface="Arial"/>
                <a:cs typeface="Arial"/>
                <a:sym typeface="Arial"/>
              </a:rPr>
              <a:t>Escalating violence has displaced over 200,000 people, including many persons with disabilities, into 10 informal camps in the eastern region of the country. Humanitarian actors are providing emergency food assistance (in-kind and cash-based transfers) and limited nutrition services, and the Food Security and Nutrition clusters have been activated. Some committees of persons with disabilities (OPDs) exist, but engagement with them has been limited.</a:t>
            </a:r>
          </a:p>
          <a:p>
            <a:pPr marL="0" lvl="0" indent="0">
              <a:lnSpc>
                <a:spcPct val="134000"/>
              </a:lnSpc>
              <a:spcBef>
                <a:spcPts val="1200"/>
              </a:spcBef>
              <a:buClr>
                <a:srgbClr val="000000"/>
              </a:buClr>
              <a:buSzPts val="1100"/>
              <a:buNone/>
            </a:pPr>
            <a:r>
              <a:rPr lang="en-IN" sz="1800">
                <a:solidFill>
                  <a:schemeClr val="dk1"/>
                </a:solidFill>
                <a:latin typeface="Arial"/>
                <a:ea typeface="Arial"/>
                <a:cs typeface="Arial"/>
                <a:sym typeface="Arial"/>
              </a:rPr>
              <a:t>Your organization has been asked to conduct a rapid Food Security and Nutrition needs assessment to inform programme design. While assessment tools are already in place, they have not been adapted to</a:t>
            </a:r>
            <a:r>
              <a:rPr lang="en-IN" sz="1800">
                <a:solidFill>
                  <a:schemeClr val="dk1"/>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5"/>
                  </a:ext>
                </a:extLst>
              </a:rPr>
              <a:t> </a:t>
            </a:r>
            <a:r>
              <a:rPr lang="en-IN" sz="1800">
                <a:solidFill>
                  <a:schemeClr val="dk1"/>
                </a:solidFil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6"/>
                  </a:ext>
                </a:extLst>
              </a:rPr>
              <a:t>engage</a:t>
            </a:r>
            <a:r>
              <a:rPr lang="en-IN" sz="1800">
                <a:solidFill>
                  <a:schemeClr val="dk1"/>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7"/>
                  </a:ext>
                </a:extLst>
              </a:rPr>
              <a:t> </a:t>
            </a:r>
            <a:r>
              <a:rPr lang="en-IN" sz="1800">
                <a:solidFill>
                  <a:schemeClr val="dk1"/>
                </a:solidFill>
                <a:latin typeface="Arial"/>
                <a:ea typeface="Arial"/>
                <a:cs typeface="Arial"/>
                <a:sym typeface="Arial"/>
              </a:rPr>
              <a:t>persons with disabilities, capture barriers, or ensure inclusive participation. There is currently no disability-disaggregated data, and field teams report that some households with persons with disabilities may be missing food distributions, facing challenges using cash assistance, or not accessing nutrition </a:t>
            </a:r>
            <a:r>
              <a:rPr lang="en-IN" sz="1800" err="1">
                <a:solidFill>
                  <a:schemeClr val="dk1"/>
                </a:solidFill>
                <a:latin typeface="Arial"/>
                <a:ea typeface="Arial"/>
                <a:cs typeface="Arial"/>
                <a:sym typeface="Arial"/>
              </a:rPr>
              <a:t>services.You</a:t>
            </a:r>
            <a:r>
              <a:rPr lang="en-IN" sz="1800">
                <a:solidFill>
                  <a:schemeClr val="dk1"/>
                </a:solidFill>
                <a:latin typeface="Arial"/>
                <a:ea typeface="Arial"/>
                <a:cs typeface="Arial"/>
                <a:sym typeface="Arial"/>
              </a:rPr>
              <a:t> are tasked with ensuring that the assessment meaningfully includes persons with disabilities and generates data that can inform inclusive programming.</a:t>
            </a:r>
          </a:p>
        </p:txBody>
      </p:sp>
      <p:sp>
        <p:nvSpPr>
          <p:cNvPr id="2" name="Foliennummernplatzhalter 1">
            <a:extLst>
              <a:ext uri="{FF2B5EF4-FFF2-40B4-BE49-F238E27FC236}">
                <a16:creationId xmlns:a16="http://schemas.microsoft.com/office/drawing/2014/main" id="{642478EB-0B7E-FDBC-3702-B816F70B4735}"/>
              </a:ext>
            </a:extLst>
          </p:cNvPr>
          <p:cNvSpPr>
            <a:spLocks noGrp="1"/>
          </p:cNvSpPr>
          <p:nvPr>
            <p:ph type="sldNum" sz="quarter" idx="12"/>
          </p:nvPr>
        </p:nvSpPr>
        <p:spPr/>
        <p:txBody>
          <a:bodyPr/>
          <a:lstStyle/>
          <a:p>
            <a:fld id="{FBC7A862-7147-4493-B488-4E46DC49905D}" type="slidenum">
              <a:rPr lang="de-DE" smtClean="0"/>
              <a:t>16</a:t>
            </a:fld>
            <a:endParaRPr lang="de-DE"/>
          </a:p>
        </p:txBody>
      </p:sp>
    </p:spTree>
    <p:extLst>
      <p:ext uri="{BB962C8B-B14F-4D97-AF65-F5344CB8AC3E}">
        <p14:creationId xmlns:p14="http://schemas.microsoft.com/office/powerpoint/2010/main" val="33283321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C1BBA3-F4E4-F7CA-6A29-B58B76DA5F09}"/>
              </a:ext>
            </a:extLst>
          </p:cNvPr>
          <p:cNvSpPr>
            <a:spLocks noGrp="1"/>
          </p:cNvSpPr>
          <p:nvPr>
            <p:ph type="title"/>
          </p:nvPr>
        </p:nvSpPr>
        <p:spPr/>
        <p:txBody>
          <a:bodyPr/>
          <a:lstStyle/>
          <a:p>
            <a:r>
              <a:rPr lang="en-US">
                <a:solidFill>
                  <a:srgbClr val="262626"/>
                </a:solidFill>
                <a:latin typeface="Arial"/>
                <a:ea typeface="Arial"/>
                <a:cs typeface="Arial"/>
                <a:sym typeface="Arial"/>
              </a:rPr>
              <a:t>Group 1</a:t>
            </a:r>
            <a:r>
              <a:rPr lang="en-US" sz="3200">
                <a:solidFill>
                  <a:srgbClr val="262626"/>
                </a:solidFill>
              </a:rPr>
              <a:t> – </a:t>
            </a:r>
            <a:r>
              <a:rPr lang="en-US">
                <a:solidFill>
                  <a:srgbClr val="000000"/>
                </a:solidFill>
                <a:latin typeface="Arial"/>
                <a:ea typeface="Arial"/>
                <a:cs typeface="Arial"/>
                <a:sym typeface="Arial"/>
              </a:rPr>
              <a:t>Your task</a:t>
            </a:r>
            <a:r>
              <a:rPr lang="en-US">
                <a:solidFill>
                  <a:srgbClr val="000000"/>
                </a:solidFill>
              </a:rPr>
              <a:t>s</a:t>
            </a:r>
            <a:endParaRPr lang="en-IN"/>
          </a:p>
        </p:txBody>
      </p:sp>
      <p:pic>
        <p:nvPicPr>
          <p:cNvPr id="6" name="Grafik 5">
            <a:extLst>
              <a:ext uri="{FF2B5EF4-FFF2-40B4-BE49-F238E27FC236}">
                <a16:creationId xmlns:a16="http://schemas.microsoft.com/office/drawing/2014/main" id="{AE2CEB54-15BB-77F7-3F7C-B281F9D7CB6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863194" y="80920"/>
            <a:ext cx="981212" cy="1009791"/>
          </a:xfrm>
          <a:prstGeom prst="rect">
            <a:avLst/>
          </a:prstGeom>
        </p:spPr>
      </p:pic>
      <p:sp>
        <p:nvSpPr>
          <p:cNvPr id="7" name="Rechteck: diagonal liegende Ecken abgeschnitten 6">
            <a:extLst>
              <a:ext uri="{FF2B5EF4-FFF2-40B4-BE49-F238E27FC236}">
                <a16:creationId xmlns:a16="http://schemas.microsoft.com/office/drawing/2014/main" id="{26DE971E-E7AF-8497-01AC-BA84C615DD5A}"/>
              </a:ext>
            </a:extLst>
          </p:cNvPr>
          <p:cNvSpPr/>
          <p:nvPr/>
        </p:nvSpPr>
        <p:spPr>
          <a:xfrm>
            <a:off x="1013254" y="1423358"/>
            <a:ext cx="10340546" cy="4600345"/>
          </a:xfrm>
          <a:prstGeom prst="snip2Diag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08000" lvl="0" indent="-457200">
              <a:lnSpc>
                <a:spcPct val="150000"/>
              </a:lnSpc>
              <a:buClr>
                <a:schemeClr val="dk1"/>
              </a:buClr>
              <a:buSzPts val="2800"/>
              <a:buFont typeface="Arial" panose="020B0604020202020204" pitchFamily="34" charset="0"/>
              <a:buChar char="•"/>
            </a:pPr>
            <a:r>
              <a:rPr lang="en-IN" sz="2800">
                <a:solidFill>
                  <a:schemeClr val="dk1"/>
                </a:solidFill>
                <a:latin typeface="Arial"/>
                <a:ea typeface="Arial"/>
                <a:cs typeface="Arial"/>
              </a:rPr>
              <a:t>Who would you engage when conducting the needs assessment? </a:t>
            </a:r>
          </a:p>
          <a:p>
            <a:pPr marL="508000" lvl="0" indent="-457200">
              <a:lnSpc>
                <a:spcPct val="150000"/>
              </a:lnSpc>
              <a:buClr>
                <a:schemeClr val="dk1"/>
              </a:buClr>
              <a:buSzPts val="2800"/>
              <a:buFont typeface="Arial" panose="020B0604020202020204" pitchFamily="34" charset="0"/>
              <a:buChar char="•"/>
            </a:pPr>
            <a:r>
              <a:rPr lang="en-IN" sz="2800">
                <a:solidFill>
                  <a:schemeClr val="dk1"/>
                </a:solidFill>
                <a:latin typeface="Arial"/>
                <a:ea typeface="Arial"/>
                <a:cs typeface="Arial"/>
              </a:rPr>
              <a:t>How would you involve persons with disabilities and OPDs in the assessment process?</a:t>
            </a:r>
          </a:p>
          <a:p>
            <a:pPr marL="508000" lvl="0" indent="-457200">
              <a:lnSpc>
                <a:spcPct val="150000"/>
              </a:lnSpc>
              <a:buClr>
                <a:schemeClr val="dk1"/>
              </a:buClr>
              <a:buSzPts val="2800"/>
              <a:buFont typeface="Arial" panose="020B0604020202020204" pitchFamily="34" charset="0"/>
              <a:buChar char="•"/>
            </a:pPr>
            <a:r>
              <a:rPr lang="en-IN" sz="2800">
                <a:solidFill>
                  <a:schemeClr val="dk1"/>
                </a:solidFill>
                <a:latin typeface="Arial"/>
                <a:ea typeface="Arial"/>
                <a:cs typeface="Arial"/>
              </a:rPr>
              <a:t>What would accessible and safe participation look like in a rapid needs assessment?</a:t>
            </a:r>
          </a:p>
        </p:txBody>
      </p:sp>
      <p:sp>
        <p:nvSpPr>
          <p:cNvPr id="3" name="Foliennummernplatzhalter 2">
            <a:extLst>
              <a:ext uri="{FF2B5EF4-FFF2-40B4-BE49-F238E27FC236}">
                <a16:creationId xmlns:a16="http://schemas.microsoft.com/office/drawing/2014/main" id="{98BE402B-6DEB-C00E-BFF4-E53536171D97}"/>
              </a:ext>
            </a:extLst>
          </p:cNvPr>
          <p:cNvSpPr>
            <a:spLocks noGrp="1"/>
          </p:cNvSpPr>
          <p:nvPr>
            <p:ph type="sldNum" sz="quarter" idx="12"/>
          </p:nvPr>
        </p:nvSpPr>
        <p:spPr/>
        <p:txBody>
          <a:bodyPr/>
          <a:lstStyle/>
          <a:p>
            <a:fld id="{FBC7A862-7147-4493-B488-4E46DC49905D}" type="slidenum">
              <a:rPr lang="de-DE" smtClean="0"/>
              <a:t>17</a:t>
            </a:fld>
            <a:endParaRPr lang="de-DE"/>
          </a:p>
        </p:txBody>
      </p:sp>
    </p:spTree>
    <p:extLst>
      <p:ext uri="{BB962C8B-B14F-4D97-AF65-F5344CB8AC3E}">
        <p14:creationId xmlns:p14="http://schemas.microsoft.com/office/powerpoint/2010/main" val="27594490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02299B-C04E-E4A4-ECBD-A129304FC15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5D3F71A-529A-E49B-6BCA-0F84F5280B85}"/>
              </a:ext>
            </a:extLst>
          </p:cNvPr>
          <p:cNvSpPr>
            <a:spLocks noGrp="1"/>
          </p:cNvSpPr>
          <p:nvPr>
            <p:ph type="title"/>
          </p:nvPr>
        </p:nvSpPr>
        <p:spPr/>
        <p:txBody>
          <a:bodyPr/>
          <a:lstStyle/>
          <a:p>
            <a:r>
              <a:rPr lang="en-US">
                <a:solidFill>
                  <a:srgbClr val="262626"/>
                </a:solidFill>
                <a:latin typeface="Arial"/>
                <a:ea typeface="Arial"/>
                <a:cs typeface="Arial"/>
                <a:sym typeface="Arial"/>
              </a:rPr>
              <a:t>Group 2</a:t>
            </a:r>
            <a:r>
              <a:rPr lang="en-US" sz="3200">
                <a:solidFill>
                  <a:srgbClr val="262626"/>
                </a:solidFill>
              </a:rPr>
              <a:t> – </a:t>
            </a:r>
            <a:r>
              <a:rPr lang="en-US">
                <a:solidFill>
                  <a:srgbClr val="000000"/>
                </a:solidFill>
                <a:latin typeface="Arial"/>
                <a:ea typeface="Arial"/>
                <a:cs typeface="Arial"/>
                <a:sym typeface="Arial"/>
              </a:rPr>
              <a:t>Your task</a:t>
            </a:r>
            <a:r>
              <a:rPr lang="en-US">
                <a:solidFill>
                  <a:srgbClr val="000000"/>
                </a:solidFill>
              </a:rPr>
              <a:t>s</a:t>
            </a:r>
            <a:endParaRPr lang="en-IN"/>
          </a:p>
        </p:txBody>
      </p:sp>
      <p:pic>
        <p:nvPicPr>
          <p:cNvPr id="6" name="Grafik 5">
            <a:extLst>
              <a:ext uri="{FF2B5EF4-FFF2-40B4-BE49-F238E27FC236}">
                <a16:creationId xmlns:a16="http://schemas.microsoft.com/office/drawing/2014/main" id="{691C3703-8165-A8D4-A670-D13D3AA4FAE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863194" y="80920"/>
            <a:ext cx="981212" cy="1009791"/>
          </a:xfrm>
          <a:prstGeom prst="rect">
            <a:avLst/>
          </a:prstGeom>
        </p:spPr>
      </p:pic>
      <p:sp>
        <p:nvSpPr>
          <p:cNvPr id="7" name="Rechteck: diagonal liegende Ecken abgeschnitten 6">
            <a:extLst>
              <a:ext uri="{FF2B5EF4-FFF2-40B4-BE49-F238E27FC236}">
                <a16:creationId xmlns:a16="http://schemas.microsoft.com/office/drawing/2014/main" id="{84647DB8-75DD-18E3-62FC-D2B70CF4AE37}"/>
              </a:ext>
            </a:extLst>
          </p:cNvPr>
          <p:cNvSpPr/>
          <p:nvPr/>
        </p:nvSpPr>
        <p:spPr>
          <a:xfrm>
            <a:off x="1013254" y="1423358"/>
            <a:ext cx="10340546" cy="4600345"/>
          </a:xfrm>
          <a:prstGeom prst="snip2Diag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08000" lvl="0" indent="-457200">
              <a:lnSpc>
                <a:spcPct val="150000"/>
              </a:lnSpc>
              <a:buClr>
                <a:schemeClr val="dk1"/>
              </a:buClr>
              <a:buSzPts val="2800"/>
              <a:buFont typeface="Arial" panose="020B0604020202020204" pitchFamily="34" charset="0"/>
              <a:buChar char="•"/>
            </a:pPr>
            <a:r>
              <a:rPr lang="en-IN" sz="2800">
                <a:solidFill>
                  <a:schemeClr val="dk1"/>
                </a:solidFill>
                <a:latin typeface="Arial"/>
                <a:ea typeface="Arial"/>
                <a:cs typeface="Arial"/>
              </a:rPr>
              <a:t>What food security and nutrition-specific barriers might persons with disabilities face in this context?</a:t>
            </a:r>
          </a:p>
          <a:p>
            <a:pPr marL="508000" lvl="0" indent="-457200">
              <a:lnSpc>
                <a:spcPct val="150000"/>
              </a:lnSpc>
              <a:buClr>
                <a:schemeClr val="dk1"/>
              </a:buClr>
              <a:buSzPts val="2800"/>
              <a:buFont typeface="Arial" panose="020B0604020202020204" pitchFamily="34" charset="0"/>
              <a:buChar char="•"/>
            </a:pPr>
            <a:r>
              <a:rPr lang="en-IN" sz="2800">
                <a:solidFill>
                  <a:schemeClr val="dk1"/>
                </a:solidFill>
                <a:latin typeface="Arial"/>
                <a:ea typeface="Arial"/>
                <a:cs typeface="Arial"/>
              </a:rPr>
              <a:t>How can the assessment help identify these barriers?</a:t>
            </a:r>
          </a:p>
          <a:p>
            <a:pPr marL="508000" lvl="0" indent="-457200">
              <a:lnSpc>
                <a:spcPct val="150000"/>
              </a:lnSpc>
              <a:buClr>
                <a:schemeClr val="dk1"/>
              </a:buClr>
              <a:buSzPts val="2800"/>
              <a:buFont typeface="Arial" panose="020B0604020202020204" pitchFamily="34" charset="0"/>
              <a:buChar char="•"/>
            </a:pPr>
            <a:r>
              <a:rPr lang="en-IN" sz="2800">
                <a:solidFill>
                  <a:schemeClr val="dk1"/>
                </a:solidFill>
                <a:latin typeface="Arial"/>
                <a:ea typeface="Arial"/>
                <a:cs typeface="Arial"/>
              </a:rPr>
              <a:t>What tools could you use to identify barriers and enablers? </a:t>
            </a:r>
          </a:p>
        </p:txBody>
      </p:sp>
      <p:sp>
        <p:nvSpPr>
          <p:cNvPr id="3" name="Foliennummernplatzhalter 2">
            <a:extLst>
              <a:ext uri="{FF2B5EF4-FFF2-40B4-BE49-F238E27FC236}">
                <a16:creationId xmlns:a16="http://schemas.microsoft.com/office/drawing/2014/main" id="{60148D9B-1E0B-6CDD-B71F-B32AEEA16E2A}"/>
              </a:ext>
            </a:extLst>
          </p:cNvPr>
          <p:cNvSpPr>
            <a:spLocks noGrp="1"/>
          </p:cNvSpPr>
          <p:nvPr>
            <p:ph type="sldNum" sz="quarter" idx="12"/>
          </p:nvPr>
        </p:nvSpPr>
        <p:spPr/>
        <p:txBody>
          <a:bodyPr/>
          <a:lstStyle/>
          <a:p>
            <a:fld id="{FBC7A862-7147-4493-B488-4E46DC49905D}" type="slidenum">
              <a:rPr lang="de-DE" smtClean="0"/>
              <a:t>18</a:t>
            </a:fld>
            <a:endParaRPr lang="de-DE"/>
          </a:p>
        </p:txBody>
      </p:sp>
    </p:spTree>
    <p:extLst>
      <p:ext uri="{BB962C8B-B14F-4D97-AF65-F5344CB8AC3E}">
        <p14:creationId xmlns:p14="http://schemas.microsoft.com/office/powerpoint/2010/main" val="4975424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5C2DF-3FD5-96DA-B397-4CDA4F07E98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93DD91C-CE8A-A7C8-741C-2A6DB3067247}"/>
              </a:ext>
            </a:extLst>
          </p:cNvPr>
          <p:cNvSpPr>
            <a:spLocks noGrp="1"/>
          </p:cNvSpPr>
          <p:nvPr>
            <p:ph type="title"/>
          </p:nvPr>
        </p:nvSpPr>
        <p:spPr/>
        <p:txBody>
          <a:bodyPr/>
          <a:lstStyle/>
          <a:p>
            <a:r>
              <a:rPr lang="en-US">
                <a:solidFill>
                  <a:srgbClr val="262626"/>
                </a:solidFill>
                <a:latin typeface="Arial"/>
                <a:ea typeface="Arial"/>
                <a:cs typeface="Arial"/>
                <a:sym typeface="Arial"/>
              </a:rPr>
              <a:t>Group 3</a:t>
            </a:r>
            <a:r>
              <a:rPr lang="en-US" sz="3200">
                <a:solidFill>
                  <a:srgbClr val="262626"/>
                </a:solidFill>
              </a:rPr>
              <a:t> – </a:t>
            </a:r>
            <a:r>
              <a:rPr lang="en-US">
                <a:solidFill>
                  <a:srgbClr val="000000"/>
                </a:solidFill>
                <a:latin typeface="Arial"/>
                <a:ea typeface="Arial"/>
                <a:cs typeface="Arial"/>
                <a:sym typeface="Arial"/>
              </a:rPr>
              <a:t>Your task</a:t>
            </a:r>
            <a:r>
              <a:rPr lang="en-US">
                <a:solidFill>
                  <a:srgbClr val="000000"/>
                </a:solidFill>
              </a:rPr>
              <a:t>s</a:t>
            </a:r>
            <a:endParaRPr lang="en-IN"/>
          </a:p>
        </p:txBody>
      </p:sp>
      <p:pic>
        <p:nvPicPr>
          <p:cNvPr id="6" name="Grafik 5">
            <a:extLst>
              <a:ext uri="{FF2B5EF4-FFF2-40B4-BE49-F238E27FC236}">
                <a16:creationId xmlns:a16="http://schemas.microsoft.com/office/drawing/2014/main" id="{25CD90AF-ED57-2040-81DE-79AFFEA0B0F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863194" y="80920"/>
            <a:ext cx="981212" cy="1009791"/>
          </a:xfrm>
          <a:prstGeom prst="rect">
            <a:avLst/>
          </a:prstGeom>
        </p:spPr>
      </p:pic>
      <p:sp>
        <p:nvSpPr>
          <p:cNvPr id="7" name="Rechteck: diagonal liegende Ecken abgeschnitten 6">
            <a:extLst>
              <a:ext uri="{FF2B5EF4-FFF2-40B4-BE49-F238E27FC236}">
                <a16:creationId xmlns:a16="http://schemas.microsoft.com/office/drawing/2014/main" id="{0B2591E2-83A5-A8D2-D44A-89A6F6169086}"/>
              </a:ext>
            </a:extLst>
          </p:cNvPr>
          <p:cNvSpPr/>
          <p:nvPr/>
        </p:nvSpPr>
        <p:spPr>
          <a:xfrm>
            <a:off x="1013254" y="1423358"/>
            <a:ext cx="10340546" cy="4600345"/>
          </a:xfrm>
          <a:prstGeom prst="snip2Diag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08000" lvl="0" indent="-457200" algn="just">
              <a:lnSpc>
                <a:spcPct val="150000"/>
              </a:lnSpc>
              <a:buSzPts val="2800"/>
              <a:buFont typeface="Arial" panose="020B0604020202020204" pitchFamily="34" charset="0"/>
              <a:buChar char="•"/>
            </a:pPr>
            <a:r>
              <a:rPr lang="en-IN" sz="2800">
                <a:solidFill>
                  <a:srgbClr val="000000"/>
                </a:solidFill>
                <a:latin typeface="Arial"/>
                <a:ea typeface="Arial"/>
                <a:cs typeface="Arial"/>
              </a:rPr>
              <a:t>What capacities need strengthening to conduct a disability-inclusive needs assessments? </a:t>
            </a:r>
          </a:p>
          <a:p>
            <a:pPr marL="508000" lvl="0" indent="-457200" algn="just">
              <a:lnSpc>
                <a:spcPct val="150000"/>
              </a:lnSpc>
              <a:buSzPts val="2800"/>
              <a:buFont typeface="Arial" panose="020B0604020202020204" pitchFamily="34" charset="0"/>
              <a:buChar char="•"/>
            </a:pPr>
            <a:r>
              <a:rPr lang="en-IN" sz="2800">
                <a:solidFill>
                  <a:srgbClr val="000000"/>
                </a:solidFill>
                <a:latin typeface="Arial"/>
                <a:ea typeface="Arial"/>
                <a:cs typeface="Arial"/>
              </a:rPr>
              <a:t>How would you build capacity within the data collection team?</a:t>
            </a:r>
          </a:p>
          <a:p>
            <a:pPr marL="508000" lvl="0" indent="-457200" algn="just">
              <a:lnSpc>
                <a:spcPct val="150000"/>
              </a:lnSpc>
              <a:buSzPts val="2800"/>
              <a:buFont typeface="Arial" panose="020B0604020202020204" pitchFamily="34" charset="0"/>
              <a:buChar char="•"/>
            </a:pPr>
            <a:r>
              <a:rPr lang="en-IN" sz="2800">
                <a:solidFill>
                  <a:srgbClr val="000000"/>
                </a:solidFill>
                <a:latin typeface="Arial"/>
                <a:ea typeface="Arial"/>
                <a:cs typeface="Arial"/>
              </a:rPr>
              <a:t>How can persons with disabilities contribute as knowledge holders?</a:t>
            </a:r>
          </a:p>
        </p:txBody>
      </p:sp>
      <p:sp>
        <p:nvSpPr>
          <p:cNvPr id="3" name="Foliennummernplatzhalter 2">
            <a:extLst>
              <a:ext uri="{FF2B5EF4-FFF2-40B4-BE49-F238E27FC236}">
                <a16:creationId xmlns:a16="http://schemas.microsoft.com/office/drawing/2014/main" id="{D8A1EFFC-BA65-8750-EA31-FE0E37CE6510}"/>
              </a:ext>
            </a:extLst>
          </p:cNvPr>
          <p:cNvSpPr>
            <a:spLocks noGrp="1"/>
          </p:cNvSpPr>
          <p:nvPr>
            <p:ph type="sldNum" sz="quarter" idx="12"/>
          </p:nvPr>
        </p:nvSpPr>
        <p:spPr/>
        <p:txBody>
          <a:bodyPr/>
          <a:lstStyle/>
          <a:p>
            <a:fld id="{FBC7A862-7147-4493-B488-4E46DC49905D}" type="slidenum">
              <a:rPr lang="de-DE" smtClean="0"/>
              <a:t>19</a:t>
            </a:fld>
            <a:endParaRPr lang="de-DE"/>
          </a:p>
        </p:txBody>
      </p:sp>
    </p:spTree>
    <p:extLst>
      <p:ext uri="{BB962C8B-B14F-4D97-AF65-F5344CB8AC3E}">
        <p14:creationId xmlns:p14="http://schemas.microsoft.com/office/powerpoint/2010/main" val="2818950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7A0D60-E46C-741D-3057-DED346D18349}"/>
              </a:ext>
            </a:extLst>
          </p:cNvPr>
          <p:cNvSpPr>
            <a:spLocks noGrp="1"/>
          </p:cNvSpPr>
          <p:nvPr>
            <p:ph type="ctrTitle"/>
          </p:nvPr>
        </p:nvSpPr>
        <p:spPr>
          <a:xfrm>
            <a:off x="1628931" y="2098623"/>
            <a:ext cx="9144000" cy="1001860"/>
          </a:xfrm>
          <a:solidFill>
            <a:schemeClr val="bg1"/>
          </a:solidFill>
          <a:ln>
            <a:solidFill>
              <a:schemeClr val="bg1"/>
            </a:solidFill>
          </a:ln>
        </p:spPr>
        <p:txBody>
          <a:bodyPr/>
          <a:lstStyle/>
          <a:p>
            <a:r>
              <a:rPr lang="en-IN" b="1">
                <a:solidFill>
                  <a:schemeClr val="tx1"/>
                </a:solidFill>
              </a:rPr>
              <a:t>Introduction &amp; Welcome</a:t>
            </a:r>
          </a:p>
        </p:txBody>
      </p:sp>
      <p:sp>
        <p:nvSpPr>
          <p:cNvPr id="3" name="Foliennummernplatzhalter 2">
            <a:extLst>
              <a:ext uri="{FF2B5EF4-FFF2-40B4-BE49-F238E27FC236}">
                <a16:creationId xmlns:a16="http://schemas.microsoft.com/office/drawing/2014/main" id="{ABBBD360-64C4-D0DC-C19A-C11BD53A25CA}"/>
              </a:ext>
            </a:extLst>
          </p:cNvPr>
          <p:cNvSpPr>
            <a:spLocks noGrp="1"/>
          </p:cNvSpPr>
          <p:nvPr>
            <p:ph type="sldNum" sz="quarter" idx="12"/>
          </p:nvPr>
        </p:nvSpPr>
        <p:spPr/>
        <p:txBody>
          <a:bodyPr/>
          <a:lstStyle/>
          <a:p>
            <a:fld id="{FBC7A862-7147-4493-B488-4E46DC49905D}" type="slidenum">
              <a:rPr lang="de-DE" smtClean="0"/>
              <a:pPr/>
              <a:t>2</a:t>
            </a:fld>
            <a:endParaRPr lang="de-DE"/>
          </a:p>
        </p:txBody>
      </p:sp>
    </p:spTree>
    <p:extLst>
      <p:ext uri="{BB962C8B-B14F-4D97-AF65-F5344CB8AC3E}">
        <p14:creationId xmlns:p14="http://schemas.microsoft.com/office/powerpoint/2010/main" val="40325572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2EABF-52F4-2347-805C-205DF05B000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ED428FE-4AA9-6D1D-1A9A-A07B703C70B2}"/>
              </a:ext>
            </a:extLst>
          </p:cNvPr>
          <p:cNvSpPr>
            <a:spLocks noGrp="1"/>
          </p:cNvSpPr>
          <p:nvPr>
            <p:ph type="title"/>
          </p:nvPr>
        </p:nvSpPr>
        <p:spPr/>
        <p:txBody>
          <a:bodyPr/>
          <a:lstStyle/>
          <a:p>
            <a:r>
              <a:rPr lang="en-US">
                <a:solidFill>
                  <a:srgbClr val="262626"/>
                </a:solidFill>
                <a:latin typeface="Arial"/>
                <a:ea typeface="Arial"/>
                <a:cs typeface="Arial"/>
                <a:sym typeface="Arial"/>
              </a:rPr>
              <a:t>Group 4</a:t>
            </a:r>
            <a:r>
              <a:rPr lang="en-US" sz="3200">
                <a:solidFill>
                  <a:srgbClr val="262626"/>
                </a:solidFill>
              </a:rPr>
              <a:t> – </a:t>
            </a:r>
            <a:r>
              <a:rPr lang="en-US">
                <a:solidFill>
                  <a:srgbClr val="000000"/>
                </a:solidFill>
                <a:latin typeface="Arial"/>
                <a:ea typeface="Arial"/>
                <a:cs typeface="Arial"/>
                <a:sym typeface="Arial"/>
              </a:rPr>
              <a:t>Your task</a:t>
            </a:r>
            <a:r>
              <a:rPr lang="en-US">
                <a:solidFill>
                  <a:srgbClr val="000000"/>
                </a:solidFill>
              </a:rPr>
              <a:t>s</a:t>
            </a:r>
            <a:endParaRPr lang="en-IN"/>
          </a:p>
        </p:txBody>
      </p:sp>
      <p:pic>
        <p:nvPicPr>
          <p:cNvPr id="6" name="Grafik 5">
            <a:extLst>
              <a:ext uri="{FF2B5EF4-FFF2-40B4-BE49-F238E27FC236}">
                <a16:creationId xmlns:a16="http://schemas.microsoft.com/office/drawing/2014/main" id="{9A9D034D-5AC9-EF0B-CF2E-2994A8610B6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863194" y="80920"/>
            <a:ext cx="981212" cy="1009791"/>
          </a:xfrm>
          <a:prstGeom prst="rect">
            <a:avLst/>
          </a:prstGeom>
        </p:spPr>
      </p:pic>
      <p:sp>
        <p:nvSpPr>
          <p:cNvPr id="7" name="Rechteck: diagonal liegende Ecken abgeschnitten 6">
            <a:extLst>
              <a:ext uri="{FF2B5EF4-FFF2-40B4-BE49-F238E27FC236}">
                <a16:creationId xmlns:a16="http://schemas.microsoft.com/office/drawing/2014/main" id="{099E8305-B89D-9D20-F5DE-FE3A00AEB993}"/>
              </a:ext>
            </a:extLst>
          </p:cNvPr>
          <p:cNvSpPr/>
          <p:nvPr/>
        </p:nvSpPr>
        <p:spPr>
          <a:xfrm>
            <a:off x="1013254" y="1423358"/>
            <a:ext cx="10340546" cy="4600345"/>
          </a:xfrm>
          <a:prstGeom prst="snip2Diag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08000" lvl="0" indent="-457200">
              <a:lnSpc>
                <a:spcPct val="150000"/>
              </a:lnSpc>
              <a:buClr>
                <a:schemeClr val="dk1"/>
              </a:buClr>
              <a:buSzPts val="2800"/>
              <a:buFont typeface="Arial" panose="020B0604020202020204" pitchFamily="34" charset="0"/>
              <a:buChar char="•"/>
            </a:pPr>
            <a:r>
              <a:rPr lang="en-IN" sz="2800">
                <a:solidFill>
                  <a:schemeClr val="dk1"/>
                </a:solidFill>
                <a:latin typeface="Arial"/>
                <a:ea typeface="Arial"/>
                <a:cs typeface="Arial"/>
              </a:rPr>
              <a:t>Which approaches and tools would you use to collect secondary and primary data on the persons with disabilities (number of persons, type and severity of disabilities) amongst the affected population?</a:t>
            </a:r>
          </a:p>
          <a:p>
            <a:pPr marL="508000" lvl="0" indent="-457200">
              <a:lnSpc>
                <a:spcPct val="150000"/>
              </a:lnSpc>
              <a:buClr>
                <a:schemeClr val="dk1"/>
              </a:buClr>
              <a:buSzPts val="2800"/>
              <a:buFont typeface="Arial" panose="020B0604020202020204" pitchFamily="34" charset="0"/>
              <a:buChar char="•"/>
            </a:pPr>
            <a:r>
              <a:rPr lang="en-IN" sz="2800">
                <a:solidFill>
                  <a:schemeClr val="dk1"/>
                </a:solidFill>
                <a:latin typeface="Arial"/>
                <a:ea typeface="Arial"/>
                <a:cs typeface="Arial"/>
              </a:rPr>
              <a:t>What disability-inclusive data should be prioritised in needs assessments?</a:t>
            </a:r>
          </a:p>
        </p:txBody>
      </p:sp>
      <p:sp>
        <p:nvSpPr>
          <p:cNvPr id="3" name="Foliennummernplatzhalter 2">
            <a:extLst>
              <a:ext uri="{FF2B5EF4-FFF2-40B4-BE49-F238E27FC236}">
                <a16:creationId xmlns:a16="http://schemas.microsoft.com/office/drawing/2014/main" id="{72CE5859-378B-69FE-28DF-0408880FA650}"/>
              </a:ext>
            </a:extLst>
          </p:cNvPr>
          <p:cNvSpPr>
            <a:spLocks noGrp="1"/>
          </p:cNvSpPr>
          <p:nvPr>
            <p:ph type="sldNum" sz="quarter" idx="12"/>
          </p:nvPr>
        </p:nvSpPr>
        <p:spPr/>
        <p:txBody>
          <a:bodyPr/>
          <a:lstStyle/>
          <a:p>
            <a:fld id="{FBC7A862-7147-4493-B488-4E46DC49905D}" type="slidenum">
              <a:rPr lang="de-DE" smtClean="0"/>
              <a:t>20</a:t>
            </a:fld>
            <a:endParaRPr lang="de-DE"/>
          </a:p>
        </p:txBody>
      </p:sp>
    </p:spTree>
    <p:extLst>
      <p:ext uri="{BB962C8B-B14F-4D97-AF65-F5344CB8AC3E}">
        <p14:creationId xmlns:p14="http://schemas.microsoft.com/office/powerpoint/2010/main" val="27645300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3DC04-8E29-B70B-5B56-7C0E1831417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F58BBCD-3EE3-783C-3FA5-4DBC468CEB1E}"/>
              </a:ext>
            </a:extLst>
          </p:cNvPr>
          <p:cNvSpPr>
            <a:spLocks noGrp="1"/>
          </p:cNvSpPr>
          <p:nvPr>
            <p:ph type="title"/>
          </p:nvPr>
        </p:nvSpPr>
        <p:spPr/>
        <p:txBody>
          <a:bodyPr/>
          <a:lstStyle/>
          <a:p>
            <a:r>
              <a:rPr lang="en-US">
                <a:solidFill>
                  <a:srgbClr val="262626"/>
                </a:solidFill>
                <a:latin typeface="Arial"/>
                <a:ea typeface="Arial"/>
                <a:cs typeface="Arial"/>
                <a:sym typeface="Arial"/>
              </a:rPr>
              <a:t>Group 5</a:t>
            </a:r>
            <a:r>
              <a:rPr lang="en-US" sz="3200">
                <a:solidFill>
                  <a:srgbClr val="262626"/>
                </a:solidFill>
              </a:rPr>
              <a:t> – </a:t>
            </a:r>
            <a:r>
              <a:rPr lang="en-US">
                <a:solidFill>
                  <a:srgbClr val="000000"/>
                </a:solidFill>
                <a:latin typeface="Arial"/>
                <a:ea typeface="Arial"/>
                <a:cs typeface="Arial"/>
                <a:sym typeface="Arial"/>
              </a:rPr>
              <a:t>Your task</a:t>
            </a:r>
            <a:r>
              <a:rPr lang="en-US">
                <a:solidFill>
                  <a:srgbClr val="000000"/>
                </a:solidFill>
              </a:rPr>
              <a:t>s</a:t>
            </a:r>
            <a:endParaRPr lang="en-IN"/>
          </a:p>
        </p:txBody>
      </p:sp>
      <p:pic>
        <p:nvPicPr>
          <p:cNvPr id="6" name="Grafik 5">
            <a:extLst>
              <a:ext uri="{FF2B5EF4-FFF2-40B4-BE49-F238E27FC236}">
                <a16:creationId xmlns:a16="http://schemas.microsoft.com/office/drawing/2014/main" id="{552ACB4E-939A-30D8-1390-80A9F6E4122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863194" y="80920"/>
            <a:ext cx="981212" cy="1009791"/>
          </a:xfrm>
          <a:prstGeom prst="rect">
            <a:avLst/>
          </a:prstGeom>
        </p:spPr>
      </p:pic>
      <p:sp>
        <p:nvSpPr>
          <p:cNvPr id="7" name="Rechteck: diagonal liegende Ecken abgeschnitten 6">
            <a:extLst>
              <a:ext uri="{FF2B5EF4-FFF2-40B4-BE49-F238E27FC236}">
                <a16:creationId xmlns:a16="http://schemas.microsoft.com/office/drawing/2014/main" id="{8E6F1188-1897-B51C-73FF-F0B3BA555556}"/>
              </a:ext>
            </a:extLst>
          </p:cNvPr>
          <p:cNvSpPr/>
          <p:nvPr/>
        </p:nvSpPr>
        <p:spPr>
          <a:xfrm>
            <a:off x="1013254" y="1423358"/>
            <a:ext cx="10340546" cy="4600345"/>
          </a:xfrm>
          <a:prstGeom prst="snip2Diag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just">
              <a:lnSpc>
                <a:spcPct val="150000"/>
              </a:lnSpc>
              <a:buSzPts val="2800"/>
            </a:pPr>
            <a:r>
              <a:rPr lang="en-IN" sz="2800">
                <a:solidFill>
                  <a:schemeClr val="dk1"/>
                </a:solidFill>
                <a:latin typeface="Arial"/>
                <a:ea typeface="Arial"/>
                <a:cs typeface="Arial"/>
              </a:rPr>
              <a:t>What would you during the preparedness phase to improve the capacity of your organization to rapidly ensure a disability-inclusive needs assessment?</a:t>
            </a:r>
            <a:endParaRPr lang="en-IN" sz="2800">
              <a:solidFill>
                <a:srgbClr val="000000"/>
              </a:solidFill>
              <a:latin typeface="Arial"/>
              <a:ea typeface="Arial"/>
              <a:cs typeface="Arial"/>
            </a:endParaRPr>
          </a:p>
        </p:txBody>
      </p:sp>
      <p:sp>
        <p:nvSpPr>
          <p:cNvPr id="3" name="Foliennummernplatzhalter 2">
            <a:extLst>
              <a:ext uri="{FF2B5EF4-FFF2-40B4-BE49-F238E27FC236}">
                <a16:creationId xmlns:a16="http://schemas.microsoft.com/office/drawing/2014/main" id="{78345351-255A-D78A-A561-AE89CEAF1BA5}"/>
              </a:ext>
            </a:extLst>
          </p:cNvPr>
          <p:cNvSpPr>
            <a:spLocks noGrp="1"/>
          </p:cNvSpPr>
          <p:nvPr>
            <p:ph type="sldNum" sz="quarter" idx="12"/>
          </p:nvPr>
        </p:nvSpPr>
        <p:spPr/>
        <p:txBody>
          <a:bodyPr/>
          <a:lstStyle/>
          <a:p>
            <a:fld id="{FBC7A862-7147-4493-B488-4E46DC49905D}" type="slidenum">
              <a:rPr lang="de-DE" smtClean="0"/>
              <a:t>21</a:t>
            </a:fld>
            <a:endParaRPr lang="de-DE"/>
          </a:p>
        </p:txBody>
      </p:sp>
    </p:spTree>
    <p:extLst>
      <p:ext uri="{BB962C8B-B14F-4D97-AF65-F5344CB8AC3E}">
        <p14:creationId xmlns:p14="http://schemas.microsoft.com/office/powerpoint/2010/main" val="31971055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AE91A8-33CD-E8F1-DB5C-E475073B98CD}"/>
              </a:ext>
            </a:extLst>
          </p:cNvPr>
          <p:cNvSpPr>
            <a:spLocks noGrp="1"/>
          </p:cNvSpPr>
          <p:nvPr>
            <p:ph type="title"/>
          </p:nvPr>
        </p:nvSpPr>
        <p:spPr>
          <a:xfrm>
            <a:off x="899984" y="2899882"/>
            <a:ext cx="4747054" cy="1058233"/>
          </a:xfrm>
        </p:spPr>
        <p:txBody>
          <a:bodyPr/>
          <a:lstStyle/>
          <a:p>
            <a:r>
              <a:rPr lang="en-US">
                <a:solidFill>
                  <a:schemeClr val="dk1"/>
                </a:solidFill>
              </a:rPr>
              <a:t>Feedback Session</a:t>
            </a:r>
            <a:endParaRPr lang="en-IN"/>
          </a:p>
        </p:txBody>
      </p:sp>
      <p:pic>
        <p:nvPicPr>
          <p:cNvPr id="6" name="Grafik 5">
            <a:extLst>
              <a:ext uri="{FF2B5EF4-FFF2-40B4-BE49-F238E27FC236}">
                <a16:creationId xmlns:a16="http://schemas.microsoft.com/office/drawing/2014/main" id="{394C9F64-BD76-378F-59A6-8D19B14FD82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804456" y="1628523"/>
            <a:ext cx="4220164" cy="3600953"/>
          </a:xfrm>
          <a:prstGeom prst="rect">
            <a:avLst/>
          </a:prstGeom>
        </p:spPr>
      </p:pic>
      <p:sp>
        <p:nvSpPr>
          <p:cNvPr id="3" name="Foliennummernplatzhalter 2">
            <a:extLst>
              <a:ext uri="{FF2B5EF4-FFF2-40B4-BE49-F238E27FC236}">
                <a16:creationId xmlns:a16="http://schemas.microsoft.com/office/drawing/2014/main" id="{F6566772-3ACA-A398-F8B7-B920A49C75E2}"/>
              </a:ext>
            </a:extLst>
          </p:cNvPr>
          <p:cNvSpPr>
            <a:spLocks noGrp="1"/>
          </p:cNvSpPr>
          <p:nvPr>
            <p:ph type="sldNum" sz="quarter" idx="12"/>
          </p:nvPr>
        </p:nvSpPr>
        <p:spPr/>
        <p:txBody>
          <a:bodyPr/>
          <a:lstStyle/>
          <a:p>
            <a:fld id="{FBC7A862-7147-4493-B488-4E46DC49905D}" type="slidenum">
              <a:rPr lang="de-DE" smtClean="0"/>
              <a:t>22</a:t>
            </a:fld>
            <a:endParaRPr lang="de-DE"/>
          </a:p>
        </p:txBody>
      </p:sp>
    </p:spTree>
    <p:extLst>
      <p:ext uri="{BB962C8B-B14F-4D97-AF65-F5344CB8AC3E}">
        <p14:creationId xmlns:p14="http://schemas.microsoft.com/office/powerpoint/2010/main" val="36983639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4EE83D-12D4-A733-6A37-165A99633329}"/>
              </a:ext>
            </a:extLst>
          </p:cNvPr>
          <p:cNvSpPr>
            <a:spLocks noGrp="1"/>
          </p:cNvSpPr>
          <p:nvPr>
            <p:ph type="title"/>
          </p:nvPr>
        </p:nvSpPr>
        <p:spPr>
          <a:xfrm>
            <a:off x="1044145" y="353069"/>
            <a:ext cx="7865077" cy="894963"/>
          </a:xfrm>
        </p:spPr>
        <p:txBody>
          <a:bodyPr>
            <a:normAutofit/>
          </a:bodyPr>
          <a:lstStyle/>
          <a:p>
            <a:pPr lvl="0">
              <a:spcBef>
                <a:spcPts val="0"/>
              </a:spcBef>
            </a:pPr>
            <a:r>
              <a:rPr lang="en-US" sz="3200">
                <a:solidFill>
                  <a:schemeClr val="dk1"/>
                </a:solidFill>
                <a:latin typeface="Arial"/>
                <a:ea typeface="Arial"/>
                <a:cs typeface="Arial"/>
                <a:sym typeface="Arial"/>
              </a:rPr>
              <a:t>Needs Assessment</a:t>
            </a:r>
            <a:endParaRPr lang="en-IN" sz="3200"/>
          </a:p>
        </p:txBody>
      </p:sp>
      <p:sp>
        <p:nvSpPr>
          <p:cNvPr id="5" name="Pfeil: Fünfeck 4">
            <a:extLst>
              <a:ext uri="{FF2B5EF4-FFF2-40B4-BE49-F238E27FC236}">
                <a16:creationId xmlns:a16="http://schemas.microsoft.com/office/drawing/2014/main" id="{92A5F594-4BC5-7F5A-935E-4F0D6ADD4B74}"/>
              </a:ext>
            </a:extLst>
          </p:cNvPr>
          <p:cNvSpPr/>
          <p:nvPr/>
        </p:nvSpPr>
        <p:spPr>
          <a:xfrm>
            <a:off x="1037967" y="1622990"/>
            <a:ext cx="5263978" cy="2298357"/>
          </a:xfrm>
          <a:prstGeom prst="homePlate">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SzPts val="2000"/>
            </a:pPr>
            <a:r>
              <a:rPr lang="en-IN" sz="2400" b="1">
                <a:solidFill>
                  <a:schemeClr val="dk1"/>
                </a:solidFill>
                <a:latin typeface="Arial"/>
                <a:ea typeface="Arial"/>
                <a:cs typeface="Arial"/>
              </a:rPr>
              <a:t>Must do Actions:</a:t>
            </a:r>
            <a:endParaRPr lang="en-IN" sz="2000" b="1">
              <a:solidFill>
                <a:schemeClr val="dk1"/>
              </a:solidFill>
              <a:latin typeface="Arial"/>
              <a:ea typeface="Arial"/>
              <a:cs typeface="Arial"/>
            </a:endParaRPr>
          </a:p>
          <a:p>
            <a:pPr marL="285750" lvl="0" indent="-285750">
              <a:buClr>
                <a:schemeClr val="dk1"/>
              </a:buClr>
              <a:buSzPts val="1800"/>
              <a:buFont typeface="Arial"/>
              <a:buChar char="•"/>
            </a:pPr>
            <a:r>
              <a:rPr lang="en-IN" sz="2000">
                <a:solidFill>
                  <a:schemeClr val="dk1"/>
                </a:solidFill>
                <a:latin typeface="Arial"/>
                <a:ea typeface="Arial"/>
                <a:cs typeface="Arial"/>
              </a:rPr>
              <a:t>Meaningful participation (MP)</a:t>
            </a:r>
          </a:p>
          <a:p>
            <a:pPr marL="285750" lvl="0" indent="-285750">
              <a:buClr>
                <a:schemeClr val="dk1"/>
              </a:buClr>
              <a:buSzPts val="1800"/>
              <a:buFont typeface="Arial"/>
              <a:buChar char="•"/>
            </a:pPr>
            <a:r>
              <a:rPr lang="en-IN" sz="2000">
                <a:solidFill>
                  <a:schemeClr val="dk1"/>
                </a:solidFill>
                <a:latin typeface="Arial"/>
                <a:ea typeface="Arial"/>
                <a:cs typeface="Arial"/>
              </a:rPr>
              <a:t>Remove barriers (RB)</a:t>
            </a:r>
          </a:p>
          <a:p>
            <a:pPr marL="285750" lvl="0" indent="-285750">
              <a:buClr>
                <a:schemeClr val="dk1"/>
              </a:buClr>
              <a:buSzPts val="1800"/>
              <a:buFont typeface="Arial"/>
              <a:buChar char="•"/>
            </a:pPr>
            <a:r>
              <a:rPr lang="en-IN" sz="2000">
                <a:solidFill>
                  <a:schemeClr val="dk1"/>
                </a:solidFill>
                <a:latin typeface="Arial"/>
                <a:ea typeface="Arial"/>
                <a:cs typeface="Arial"/>
              </a:rPr>
              <a:t>Empowerment (E) </a:t>
            </a:r>
          </a:p>
          <a:p>
            <a:pPr marL="285750" lvl="0" indent="-285750">
              <a:buClr>
                <a:schemeClr val="dk1"/>
              </a:buClr>
              <a:buSzPts val="1800"/>
              <a:buFont typeface="Arial"/>
              <a:buChar char="•"/>
            </a:pPr>
            <a:r>
              <a:rPr lang="en-IN" sz="2000">
                <a:solidFill>
                  <a:schemeClr val="dk1"/>
                </a:solidFill>
                <a:latin typeface="Arial"/>
                <a:ea typeface="Arial"/>
                <a:cs typeface="Arial"/>
              </a:rPr>
              <a:t>Capacity Development (E &amp; CD)</a:t>
            </a:r>
          </a:p>
          <a:p>
            <a:pPr marL="285750" lvl="0" indent="-285750">
              <a:buClr>
                <a:schemeClr val="dk1"/>
              </a:buClr>
              <a:buSzPts val="1800"/>
              <a:buFont typeface="Arial"/>
              <a:buChar char="•"/>
            </a:pPr>
            <a:r>
              <a:rPr lang="en-IN" sz="2000">
                <a:solidFill>
                  <a:schemeClr val="dk1"/>
                </a:solidFill>
                <a:latin typeface="Arial"/>
                <a:ea typeface="Arial"/>
                <a:cs typeface="Arial"/>
              </a:rPr>
              <a:t>Collect and use disability inclusive data</a:t>
            </a:r>
            <a:endParaRPr lang="en-IN" sz="1600">
              <a:solidFill>
                <a:srgbClr val="000000"/>
              </a:solidFill>
              <a:latin typeface="Arial"/>
              <a:ea typeface="Arial"/>
              <a:cs typeface="Arial"/>
            </a:endParaRPr>
          </a:p>
        </p:txBody>
      </p:sp>
      <p:sp>
        <p:nvSpPr>
          <p:cNvPr id="3" name="Inhaltsplatzhalter 2">
            <a:extLst>
              <a:ext uri="{FF2B5EF4-FFF2-40B4-BE49-F238E27FC236}">
                <a16:creationId xmlns:a16="http://schemas.microsoft.com/office/drawing/2014/main" id="{9F2088F5-2A98-EFD0-298B-B8A1A7EB0913}"/>
              </a:ext>
            </a:extLst>
          </p:cNvPr>
          <p:cNvSpPr>
            <a:spLocks noGrp="1"/>
          </p:cNvSpPr>
          <p:nvPr>
            <p:ph idx="1"/>
          </p:nvPr>
        </p:nvSpPr>
        <p:spPr>
          <a:xfrm>
            <a:off x="7315200" y="1578634"/>
            <a:ext cx="4038600" cy="4753605"/>
          </a:xfrm>
        </p:spPr>
        <p:txBody>
          <a:bodyPr>
            <a:normAutofit fontScale="70000" lnSpcReduction="20000"/>
          </a:bodyPr>
          <a:lstStyle/>
          <a:p>
            <a:pPr marL="0" lvl="0" indent="0">
              <a:lnSpc>
                <a:spcPct val="134000"/>
              </a:lnSpc>
              <a:spcBef>
                <a:spcPts val="0"/>
              </a:spcBef>
              <a:spcAft>
                <a:spcPts val="1200"/>
              </a:spcAft>
              <a:buClr>
                <a:srgbClr val="C41401"/>
              </a:buClr>
              <a:buSzPts val="2000"/>
              <a:buNone/>
            </a:pPr>
            <a:r>
              <a:rPr lang="en-IN" sz="3400" b="1">
                <a:solidFill>
                  <a:srgbClr val="C41401"/>
                </a:solidFill>
              </a:rPr>
              <a:t>Methods &amp; Tools to address gaps</a:t>
            </a:r>
            <a:endParaRPr lang="en-IN" sz="3400"/>
          </a:p>
          <a:p>
            <a:pPr marL="310987" lvl="0" indent="-310987">
              <a:lnSpc>
                <a:spcPct val="134000"/>
              </a:lnSpc>
              <a:spcBef>
                <a:spcPts val="0"/>
              </a:spcBef>
              <a:buClr>
                <a:srgbClr val="0070C0"/>
              </a:buClr>
              <a:buSzPct val="100000"/>
              <a:buFont typeface="Arial"/>
              <a:buAutoNum type="arabicPeriod"/>
            </a:pPr>
            <a:r>
              <a:rPr lang="en-IN" sz="2400">
                <a:solidFill>
                  <a:srgbClr val="0070C0"/>
                </a:solidFill>
              </a:rPr>
              <a:t>Identify and engage persons with disabilities in data collection &amp; analysis (MP)</a:t>
            </a:r>
            <a:endParaRPr lang="en-IN" sz="2400"/>
          </a:p>
          <a:p>
            <a:pPr marL="310987" lvl="0" indent="-310987">
              <a:lnSpc>
                <a:spcPct val="134000"/>
              </a:lnSpc>
              <a:spcBef>
                <a:spcPts val="0"/>
              </a:spcBef>
              <a:buClr>
                <a:srgbClr val="0070C0"/>
              </a:buClr>
              <a:buSzPct val="100000"/>
              <a:buFont typeface="Arial"/>
              <a:buAutoNum type="arabicPeriod"/>
            </a:pPr>
            <a:r>
              <a:rPr lang="en-IN" sz="2400">
                <a:solidFill>
                  <a:srgbClr val="0070C0"/>
                </a:solidFill>
              </a:rPr>
              <a:t>Accessible data collection strategies, methods and tools (RB)</a:t>
            </a:r>
            <a:endParaRPr lang="en-IN" sz="2400"/>
          </a:p>
          <a:p>
            <a:pPr marL="310987" lvl="0" indent="-310987">
              <a:lnSpc>
                <a:spcPct val="134000"/>
              </a:lnSpc>
              <a:spcBef>
                <a:spcPts val="0"/>
              </a:spcBef>
              <a:buClr>
                <a:srgbClr val="0070C0"/>
              </a:buClr>
              <a:buSzPct val="100000"/>
              <a:buFont typeface="Arial"/>
              <a:buAutoNum type="arabicPeriod"/>
            </a:pPr>
            <a:r>
              <a:rPr lang="en-IN" sz="2400">
                <a:solidFill>
                  <a:srgbClr val="0070C0"/>
                </a:solidFill>
              </a:rPr>
              <a:t>Build capacities of teams for inclusive data collection and use (CD)</a:t>
            </a:r>
            <a:endParaRPr lang="en-IN" sz="2400"/>
          </a:p>
          <a:p>
            <a:pPr marL="310987" lvl="0" indent="-310987">
              <a:lnSpc>
                <a:spcPct val="134000"/>
              </a:lnSpc>
              <a:spcBef>
                <a:spcPts val="0"/>
              </a:spcBef>
              <a:buClr>
                <a:srgbClr val="0070C0"/>
              </a:buClr>
              <a:buSzPct val="100000"/>
              <a:buFont typeface="Arial"/>
              <a:buAutoNum type="arabicPeriod"/>
            </a:pPr>
            <a:r>
              <a:rPr lang="en-IN" sz="2400">
                <a:solidFill>
                  <a:srgbClr val="0070C0"/>
                </a:solidFill>
              </a:rPr>
              <a:t>Empowerment of persons with disabilities to engage (E)</a:t>
            </a:r>
            <a:endParaRPr lang="en-IN" sz="2400"/>
          </a:p>
          <a:p>
            <a:pPr marL="310987" lvl="0" indent="-310987">
              <a:lnSpc>
                <a:spcPct val="134000"/>
              </a:lnSpc>
              <a:spcBef>
                <a:spcPts val="0"/>
              </a:spcBef>
              <a:buClr>
                <a:srgbClr val="0070C0"/>
              </a:buClr>
              <a:buSzPct val="100000"/>
              <a:buFont typeface="Arial"/>
              <a:buAutoNum type="arabicPeriod"/>
            </a:pPr>
            <a:r>
              <a:rPr lang="en-IN" sz="2400">
                <a:solidFill>
                  <a:srgbClr val="0070C0"/>
                </a:solidFill>
              </a:rPr>
              <a:t>Collect data on situation of persons with disabilities and their priorities</a:t>
            </a:r>
            <a:endParaRPr lang="en-IN" sz="2400"/>
          </a:p>
        </p:txBody>
      </p:sp>
      <p:pic>
        <p:nvPicPr>
          <p:cNvPr id="9" name="Grafik 8">
            <a:extLst>
              <a:ext uri="{FF2B5EF4-FFF2-40B4-BE49-F238E27FC236}">
                <a16:creationId xmlns:a16="http://schemas.microsoft.com/office/drawing/2014/main" id="{46D93FFF-E495-7478-86E2-05090E84DCE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37967" y="4120979"/>
            <a:ext cx="2543433" cy="2767854"/>
          </a:xfrm>
          <a:prstGeom prst="rect">
            <a:avLst/>
          </a:prstGeom>
        </p:spPr>
      </p:pic>
      <p:pic>
        <p:nvPicPr>
          <p:cNvPr id="8" name="Grafik 5">
            <a:extLst>
              <a:ext uri="{FF2B5EF4-FFF2-40B4-BE49-F238E27FC236}">
                <a16:creationId xmlns:a16="http://schemas.microsoft.com/office/drawing/2014/main" id="{0942B1C8-5E8B-63F3-FF04-B2B51CE2FF6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858431" y="136525"/>
            <a:ext cx="990738" cy="1019317"/>
          </a:xfrm>
          <a:prstGeom prst="rect">
            <a:avLst/>
          </a:prstGeom>
        </p:spPr>
      </p:pic>
      <p:pic>
        <p:nvPicPr>
          <p:cNvPr id="11" name="Grafik 7">
            <a:extLst>
              <a:ext uri="{FF2B5EF4-FFF2-40B4-BE49-F238E27FC236}">
                <a16:creationId xmlns:a16="http://schemas.microsoft.com/office/drawing/2014/main" id="{E293A512-16F1-C5EB-2266-5D7EB169C773}"/>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551776" y="136525"/>
            <a:ext cx="1057423" cy="981212"/>
          </a:xfrm>
          <a:prstGeom prst="rect">
            <a:avLst/>
          </a:prstGeom>
        </p:spPr>
      </p:pic>
      <p:sp>
        <p:nvSpPr>
          <p:cNvPr id="6" name="Foliennummernplatzhalter 5">
            <a:extLst>
              <a:ext uri="{FF2B5EF4-FFF2-40B4-BE49-F238E27FC236}">
                <a16:creationId xmlns:a16="http://schemas.microsoft.com/office/drawing/2014/main" id="{100B61E8-ADC2-9BCC-660D-14DC8B55BB55}"/>
              </a:ext>
            </a:extLst>
          </p:cNvPr>
          <p:cNvSpPr>
            <a:spLocks noGrp="1"/>
          </p:cNvSpPr>
          <p:nvPr>
            <p:ph type="sldNum" sz="quarter" idx="12"/>
          </p:nvPr>
        </p:nvSpPr>
        <p:spPr/>
        <p:txBody>
          <a:bodyPr/>
          <a:lstStyle/>
          <a:p>
            <a:fld id="{FBC7A862-7147-4493-B488-4E46DC49905D}" type="slidenum">
              <a:rPr lang="de-DE" smtClean="0"/>
              <a:t>23</a:t>
            </a:fld>
            <a:endParaRPr lang="de-DE"/>
          </a:p>
        </p:txBody>
      </p:sp>
    </p:spTree>
    <p:extLst>
      <p:ext uri="{BB962C8B-B14F-4D97-AF65-F5344CB8AC3E}">
        <p14:creationId xmlns:p14="http://schemas.microsoft.com/office/powerpoint/2010/main" val="23986913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159801-19A0-6808-6B76-A8E8A25B614A}"/>
              </a:ext>
            </a:extLst>
          </p:cNvPr>
          <p:cNvSpPr>
            <a:spLocks noGrp="1"/>
          </p:cNvSpPr>
          <p:nvPr>
            <p:ph type="title"/>
          </p:nvPr>
        </p:nvSpPr>
        <p:spPr>
          <a:xfrm>
            <a:off x="838200" y="365125"/>
            <a:ext cx="8973065" cy="1290680"/>
          </a:xfrm>
        </p:spPr>
        <p:txBody>
          <a:bodyPr>
            <a:normAutofit fontScale="90000"/>
          </a:bodyPr>
          <a:lstStyle/>
          <a:p>
            <a:r>
              <a:rPr lang="en-US">
                <a:latin typeface="Arial"/>
                <a:ea typeface="Arial"/>
                <a:cs typeface="Arial"/>
                <a:sym typeface="Arial"/>
              </a:rPr>
              <a:t>Where do we find existing information and related data on persons with disabilities? </a:t>
            </a:r>
            <a:endParaRPr lang="en-IN"/>
          </a:p>
        </p:txBody>
      </p:sp>
      <p:sp>
        <p:nvSpPr>
          <p:cNvPr id="3" name="Inhaltsplatzhalter 2">
            <a:extLst>
              <a:ext uri="{FF2B5EF4-FFF2-40B4-BE49-F238E27FC236}">
                <a16:creationId xmlns:a16="http://schemas.microsoft.com/office/drawing/2014/main" id="{62EB6665-9BA8-AA79-5357-2512A263FEBD}"/>
              </a:ext>
            </a:extLst>
          </p:cNvPr>
          <p:cNvSpPr>
            <a:spLocks noGrp="1"/>
          </p:cNvSpPr>
          <p:nvPr>
            <p:ph idx="1"/>
          </p:nvPr>
        </p:nvSpPr>
        <p:spPr>
          <a:xfrm>
            <a:off x="838200" y="2123146"/>
            <a:ext cx="10515600" cy="3412681"/>
          </a:xfrm>
        </p:spPr>
        <p:txBody>
          <a:bodyPr>
            <a:normAutofit/>
          </a:bodyPr>
          <a:lstStyle/>
          <a:p>
            <a:pPr lvl="0">
              <a:lnSpc>
                <a:spcPct val="114000"/>
              </a:lnSpc>
              <a:spcAft>
                <a:spcPts val="600"/>
              </a:spcAft>
              <a:buClr>
                <a:schemeClr val="dk1"/>
              </a:buClr>
              <a:buSzPts val="2400"/>
            </a:pPr>
            <a:r>
              <a:rPr lang="en-IN"/>
              <a:t>Data from census or humanitarian data collection processes, e.g. refugee registration;</a:t>
            </a:r>
          </a:p>
          <a:p>
            <a:pPr lvl="0">
              <a:lnSpc>
                <a:spcPct val="114000"/>
              </a:lnSpc>
              <a:spcAft>
                <a:spcPts val="600"/>
              </a:spcAft>
              <a:buClr>
                <a:schemeClr val="dk1"/>
              </a:buClr>
              <a:buSzPts val="2400"/>
            </a:pPr>
            <a:r>
              <a:rPr lang="en-IN"/>
              <a:t>Data from needs and barriers assessment;</a:t>
            </a:r>
          </a:p>
          <a:p>
            <a:pPr lvl="0">
              <a:lnSpc>
                <a:spcPct val="114000"/>
              </a:lnSpc>
              <a:spcAft>
                <a:spcPts val="600"/>
              </a:spcAft>
              <a:buClr>
                <a:schemeClr val="dk1"/>
              </a:buClr>
              <a:buSzPts val="2400"/>
            </a:pPr>
            <a:r>
              <a:rPr lang="en-IN"/>
              <a:t>Monitoring data, disaggregated by disability;</a:t>
            </a:r>
          </a:p>
          <a:p>
            <a:pPr lvl="0">
              <a:lnSpc>
                <a:spcPct val="114000"/>
              </a:lnSpc>
              <a:spcAft>
                <a:spcPts val="600"/>
              </a:spcAft>
              <a:buClr>
                <a:schemeClr val="dk1"/>
              </a:buClr>
              <a:buSzPts val="2400"/>
            </a:pPr>
            <a:r>
              <a:rPr lang="en-IN">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8"/>
                  </a:ext>
                </a:extLst>
              </a:rPr>
              <a:t>Data from feedback and complaint mechanisms.</a:t>
            </a:r>
            <a:endParaRPr lang="en-IN"/>
          </a:p>
        </p:txBody>
      </p:sp>
      <p:pic>
        <p:nvPicPr>
          <p:cNvPr id="6" name="Grafik 5">
            <a:extLst>
              <a:ext uri="{FF2B5EF4-FFF2-40B4-BE49-F238E27FC236}">
                <a16:creationId xmlns:a16="http://schemas.microsoft.com/office/drawing/2014/main" id="{35126615-454D-7A40-5D78-0DF52A06FBF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810799" y="136525"/>
            <a:ext cx="1086002" cy="1095528"/>
          </a:xfrm>
          <a:prstGeom prst="rect">
            <a:avLst/>
          </a:prstGeom>
        </p:spPr>
      </p:pic>
      <p:sp>
        <p:nvSpPr>
          <p:cNvPr id="5" name="Foliennummernplatzhalter 4">
            <a:extLst>
              <a:ext uri="{FF2B5EF4-FFF2-40B4-BE49-F238E27FC236}">
                <a16:creationId xmlns:a16="http://schemas.microsoft.com/office/drawing/2014/main" id="{28D036BE-2C08-B598-7187-40BA0C9575DE}"/>
              </a:ext>
            </a:extLst>
          </p:cNvPr>
          <p:cNvSpPr>
            <a:spLocks noGrp="1"/>
          </p:cNvSpPr>
          <p:nvPr>
            <p:ph type="sldNum" sz="quarter" idx="12"/>
          </p:nvPr>
        </p:nvSpPr>
        <p:spPr/>
        <p:txBody>
          <a:bodyPr/>
          <a:lstStyle/>
          <a:p>
            <a:fld id="{FBC7A862-7147-4493-B488-4E46DC49905D}" type="slidenum">
              <a:rPr lang="de-DE" smtClean="0"/>
              <a:t>24</a:t>
            </a:fld>
            <a:endParaRPr lang="de-DE"/>
          </a:p>
        </p:txBody>
      </p:sp>
    </p:spTree>
    <p:extLst>
      <p:ext uri="{BB962C8B-B14F-4D97-AF65-F5344CB8AC3E}">
        <p14:creationId xmlns:p14="http://schemas.microsoft.com/office/powerpoint/2010/main" val="41816495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68"/>
        <p:cNvGrpSpPr/>
        <p:nvPr/>
      </p:nvGrpSpPr>
      <p:grpSpPr>
        <a:xfrm>
          <a:off x="0" y="0"/>
          <a:ext cx="0" cy="0"/>
          <a:chOff x="0" y="0"/>
          <a:chExt cx="0" cy="0"/>
        </a:xfrm>
      </p:grpSpPr>
      <p:sp>
        <p:nvSpPr>
          <p:cNvPr id="3" name="Titel 2">
            <a:extLst>
              <a:ext uri="{FF2B5EF4-FFF2-40B4-BE49-F238E27FC236}">
                <a16:creationId xmlns:a16="http://schemas.microsoft.com/office/drawing/2014/main" id="{4AAA9157-EA5E-DC91-13AC-63BB501A6B95}"/>
              </a:ext>
            </a:extLst>
          </p:cNvPr>
          <p:cNvSpPr>
            <a:spLocks noGrp="1"/>
          </p:cNvSpPr>
          <p:nvPr>
            <p:ph type="ctrTitle"/>
          </p:nvPr>
        </p:nvSpPr>
        <p:spPr>
          <a:xfrm>
            <a:off x="1412789" y="1962622"/>
            <a:ext cx="9144000" cy="2387600"/>
          </a:xfrm>
        </p:spPr>
        <p:txBody>
          <a:bodyPr/>
          <a:lstStyle/>
          <a:p>
            <a:r>
              <a:rPr lang="en-IN" noProof="0"/>
              <a:t>Coffee break.</a:t>
            </a:r>
          </a:p>
        </p:txBody>
      </p:sp>
      <p:sp>
        <p:nvSpPr>
          <p:cNvPr id="8" name="Foliennummernplatzhalter 7">
            <a:extLst>
              <a:ext uri="{FF2B5EF4-FFF2-40B4-BE49-F238E27FC236}">
                <a16:creationId xmlns:a16="http://schemas.microsoft.com/office/drawing/2014/main" id="{DF43F412-31FD-7AB6-DBC4-9B1A4A3B6D1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IN" noProof="0" smtClean="0"/>
              <a:t>25</a:t>
            </a:fld>
            <a:endParaRPr lang="en-IN" noProof="0"/>
          </a:p>
        </p:txBody>
      </p:sp>
      <p:pic>
        <p:nvPicPr>
          <p:cNvPr id="7" name="Grafik 6">
            <a:extLst>
              <a:ext uri="{FF2B5EF4-FFF2-40B4-BE49-F238E27FC236}">
                <a16:creationId xmlns:a16="http://schemas.microsoft.com/office/drawing/2014/main" id="{907A23B5-EE44-786C-9CED-0A67A1AB8A9E}"/>
              </a:ext>
              <a:ext uri="{C183D7F6-B498-43B3-948B-1728B52AA6E4}">
                <adec:decorative xmlns:adec="http://schemas.microsoft.com/office/drawing/2017/decorative" val="1"/>
              </a:ext>
            </a:extLst>
          </p:cNvPr>
          <p:cNvPicPr>
            <a:picLocks noChangeAspect="1"/>
          </p:cNvPicPr>
          <p:nvPr/>
        </p:nvPicPr>
        <p:blipFill>
          <a:blip r:embed="rId3"/>
          <a:srcRect b="35714"/>
          <a:stretch>
            <a:fillRect/>
          </a:stretch>
        </p:blipFill>
        <p:spPr>
          <a:xfrm>
            <a:off x="3594557" y="1609467"/>
            <a:ext cx="4847167" cy="174498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CF94D8AE-540D-8FC2-DA82-811E301B3122}"/>
              </a:ext>
            </a:extLst>
          </p:cNvPr>
          <p:cNvSpPr>
            <a:spLocks noGrp="1"/>
          </p:cNvSpPr>
          <p:nvPr>
            <p:ph type="ctrTitle"/>
          </p:nvPr>
        </p:nvSpPr>
        <p:spPr/>
        <p:txBody>
          <a:bodyPr/>
          <a:lstStyle/>
          <a:p>
            <a:r>
              <a:rPr lang="en-US"/>
              <a:t>Project Planning and Design</a:t>
            </a:r>
            <a:endParaRPr lang="en-IN"/>
          </a:p>
        </p:txBody>
      </p:sp>
      <p:sp>
        <p:nvSpPr>
          <p:cNvPr id="2" name="Foliennummernplatzhalter 1">
            <a:extLst>
              <a:ext uri="{FF2B5EF4-FFF2-40B4-BE49-F238E27FC236}">
                <a16:creationId xmlns:a16="http://schemas.microsoft.com/office/drawing/2014/main" id="{A06395B2-EEA9-F110-2B87-228E8A53FE82}"/>
              </a:ext>
            </a:extLst>
          </p:cNvPr>
          <p:cNvSpPr>
            <a:spLocks noGrp="1"/>
          </p:cNvSpPr>
          <p:nvPr>
            <p:ph type="sldNum" sz="quarter" idx="12"/>
          </p:nvPr>
        </p:nvSpPr>
        <p:spPr/>
        <p:txBody>
          <a:bodyPr/>
          <a:lstStyle/>
          <a:p>
            <a:fld id="{FBC7A862-7147-4493-B488-4E46DC49905D}" type="slidenum">
              <a:rPr lang="de-DE" smtClean="0"/>
              <a:pPr/>
              <a:t>26</a:t>
            </a:fld>
            <a:endParaRPr lang="de-DE"/>
          </a:p>
        </p:txBody>
      </p:sp>
    </p:spTree>
    <p:extLst>
      <p:ext uri="{BB962C8B-B14F-4D97-AF65-F5344CB8AC3E}">
        <p14:creationId xmlns:p14="http://schemas.microsoft.com/office/powerpoint/2010/main" val="37030727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92530F78-5F7E-BAA6-D581-704963C3A8E1}"/>
              </a:ext>
            </a:extLst>
          </p:cNvPr>
          <p:cNvSpPr>
            <a:spLocks noGrp="1"/>
          </p:cNvSpPr>
          <p:nvPr>
            <p:ph type="title"/>
          </p:nvPr>
        </p:nvSpPr>
        <p:spPr/>
        <p:txBody>
          <a:bodyPr/>
          <a:lstStyle/>
          <a:p>
            <a:r>
              <a:rPr lang="en-US"/>
              <a:t>Exercise 2</a:t>
            </a:r>
            <a:r>
              <a:rPr lang="en-US">
                <a:latin typeface="Arial"/>
                <a:ea typeface="Arial"/>
                <a:cs typeface="Arial"/>
                <a:sym typeface="Arial"/>
              </a:rPr>
              <a:t>: Project Planning &amp; Design</a:t>
            </a:r>
            <a:endParaRPr lang="en-IN"/>
          </a:p>
        </p:txBody>
      </p:sp>
      <p:sp>
        <p:nvSpPr>
          <p:cNvPr id="6" name="Inhaltsplatzhalter 5">
            <a:extLst>
              <a:ext uri="{FF2B5EF4-FFF2-40B4-BE49-F238E27FC236}">
                <a16:creationId xmlns:a16="http://schemas.microsoft.com/office/drawing/2014/main" id="{FBCDB468-5310-421D-DF69-D5FFB6C4C9DA}"/>
              </a:ext>
            </a:extLst>
          </p:cNvPr>
          <p:cNvSpPr>
            <a:spLocks noGrp="1"/>
          </p:cNvSpPr>
          <p:nvPr>
            <p:ph idx="1"/>
          </p:nvPr>
        </p:nvSpPr>
        <p:spPr>
          <a:xfrm>
            <a:off x="838200" y="1423358"/>
            <a:ext cx="10515600" cy="5069517"/>
          </a:xfrm>
          <a:ln>
            <a:solidFill>
              <a:srgbClr val="0070C0"/>
            </a:solidFill>
          </a:ln>
        </p:spPr>
        <p:txBody>
          <a:bodyPr>
            <a:normAutofit fontScale="92500" lnSpcReduction="20000"/>
          </a:bodyPr>
          <a:lstStyle/>
          <a:p>
            <a:pPr marL="0" lvl="0" indent="0">
              <a:lnSpc>
                <a:spcPct val="115000"/>
              </a:lnSpc>
              <a:spcBef>
                <a:spcPts val="1200"/>
              </a:spcBef>
              <a:buClr>
                <a:schemeClr val="dk1"/>
              </a:buClr>
              <a:buSzPts val="1100"/>
              <a:buNone/>
            </a:pPr>
            <a:r>
              <a:rPr lang="en-IN" sz="2000">
                <a:solidFill>
                  <a:schemeClr val="dk1"/>
                </a:solidFill>
                <a:latin typeface="Arial"/>
                <a:ea typeface="Arial"/>
                <a:cs typeface="Arial"/>
                <a:sym typeface="Arial"/>
              </a:rPr>
              <a:t>The needs assessment findings confirmed significant </a:t>
            </a:r>
            <a:r>
              <a:rPr lang="en-IN" sz="2000" b="1">
                <a:solidFill>
                  <a:schemeClr val="dk1"/>
                </a:solidFill>
                <a:latin typeface="Arial"/>
                <a:ea typeface="Arial"/>
                <a:cs typeface="Arial"/>
                <a:sym typeface="Arial"/>
              </a:rPr>
              <a:t>food security and nutrition risks</a:t>
            </a:r>
            <a:r>
              <a:rPr lang="en-IN" sz="2000">
                <a:solidFill>
                  <a:schemeClr val="dk1"/>
                </a:solidFill>
                <a:latin typeface="Arial"/>
                <a:ea typeface="Arial"/>
                <a:cs typeface="Arial"/>
                <a:sym typeface="Arial"/>
              </a:rPr>
              <a:t>, particularly for persons with disabilities. Based on these findings, humanitarian actors agreed that </a:t>
            </a:r>
            <a:r>
              <a:rPr lang="en-IN" sz="2000" b="1">
                <a:solidFill>
                  <a:schemeClr val="dk1"/>
                </a:solidFill>
                <a:latin typeface="Arial"/>
                <a:ea typeface="Arial"/>
                <a:cs typeface="Arial"/>
                <a:sym typeface="Arial"/>
              </a:rPr>
              <a:t>cash assistance for food</a:t>
            </a:r>
            <a:r>
              <a:rPr lang="en-IN" sz="2000">
                <a:solidFill>
                  <a:schemeClr val="dk1"/>
                </a:solidFill>
                <a:latin typeface="Arial"/>
                <a:ea typeface="Arial"/>
                <a:cs typeface="Arial"/>
                <a:sym typeface="Arial"/>
              </a:rPr>
              <a:t>, combined with </a:t>
            </a:r>
            <a:r>
              <a:rPr lang="en-IN" sz="2000" b="1">
                <a:solidFill>
                  <a:schemeClr val="dk1"/>
                </a:solidFill>
                <a:latin typeface="Arial"/>
                <a:ea typeface="Arial"/>
                <a:cs typeface="Arial"/>
                <a:sym typeface="Arial"/>
              </a:rPr>
              <a:t>nutrition-sensitive programming</a:t>
            </a:r>
            <a:r>
              <a:rPr lang="en-IN" sz="2000">
                <a:solidFill>
                  <a:schemeClr val="dk1"/>
                </a:solidFill>
                <a:latin typeface="Arial"/>
                <a:ea typeface="Arial"/>
                <a:cs typeface="Arial"/>
                <a:sym typeface="Arial"/>
              </a:rPr>
              <a:t>, will be prioritized to address immediate needs.</a:t>
            </a:r>
          </a:p>
          <a:p>
            <a:pPr marL="0" lvl="0" indent="0">
              <a:lnSpc>
                <a:spcPct val="115000"/>
              </a:lnSpc>
              <a:spcBef>
                <a:spcPts val="1200"/>
              </a:spcBef>
              <a:buClr>
                <a:srgbClr val="000000"/>
              </a:buClr>
              <a:buSzPts val="1100"/>
              <a:buNone/>
            </a:pPr>
            <a:r>
              <a:rPr lang="en-IN" sz="2000">
                <a:solidFill>
                  <a:schemeClr val="dk1"/>
                </a:solidFill>
                <a:latin typeface="Arial"/>
                <a:ea typeface="Arial"/>
                <a:cs typeface="Arial"/>
                <a:sym typeface="Arial"/>
              </a:rPr>
              <a:t>Building on the assessment findings, your organization is now requested to design a </a:t>
            </a:r>
            <a:r>
              <a:rPr lang="en-IN" sz="2000" b="1">
                <a:solidFill>
                  <a:schemeClr val="dk1"/>
                </a:solidFill>
                <a:latin typeface="Arial"/>
                <a:ea typeface="Arial"/>
                <a:cs typeface="Arial"/>
                <a:sym typeface="Arial"/>
              </a:rPr>
              <a:t>6-month disability-inclusive food security response</a:t>
            </a:r>
            <a:r>
              <a:rPr lang="en-IN" sz="2000">
                <a:solidFill>
                  <a:schemeClr val="dk1"/>
                </a:solidFill>
                <a:latin typeface="Arial"/>
                <a:ea typeface="Arial"/>
                <a:cs typeface="Arial"/>
                <a:sym typeface="Arial"/>
              </a:rPr>
              <a:t> for the entire population across the 10 IDP camps. Due to data limitations, you will plan on the assumption that at least 15% of the target population are persons with disabilities. The proposed response will include:</a:t>
            </a:r>
          </a:p>
          <a:p>
            <a:pPr marL="457200" lvl="0" indent="-355600">
              <a:lnSpc>
                <a:spcPct val="115000"/>
              </a:lnSpc>
              <a:spcBef>
                <a:spcPts val="1200"/>
              </a:spcBef>
              <a:buClr>
                <a:schemeClr val="dk1"/>
              </a:buClr>
              <a:buSzPts val="2000"/>
              <a:buFont typeface="Arial"/>
              <a:buChar char="●"/>
            </a:pPr>
            <a:r>
              <a:rPr lang="en-IN" sz="2000" b="1">
                <a:solidFill>
                  <a:schemeClr val="dk1"/>
                </a:solidFill>
                <a:latin typeface="Arial"/>
                <a:ea typeface="Arial"/>
                <a:cs typeface="Arial"/>
                <a:sym typeface="Arial"/>
              </a:rPr>
              <a:t>Cash assistance for food</a:t>
            </a:r>
            <a:r>
              <a:rPr lang="en-IN" sz="2000">
                <a:solidFill>
                  <a:schemeClr val="dk1"/>
                </a:solidFill>
                <a:latin typeface="Arial"/>
                <a:ea typeface="Arial"/>
                <a:cs typeface="Arial"/>
                <a:sym typeface="Arial"/>
              </a:rPr>
              <a:t>, ensuring accessibility of registration, delivery mechanisms, and markets;</a:t>
            </a:r>
          </a:p>
          <a:p>
            <a:pPr marL="457200" lvl="0" indent="-355600">
              <a:lnSpc>
                <a:spcPct val="115000"/>
              </a:lnSpc>
              <a:spcBef>
                <a:spcPts val="0"/>
              </a:spcBef>
              <a:buClr>
                <a:schemeClr val="dk1"/>
              </a:buClr>
              <a:buSzPts val="2000"/>
              <a:buFont typeface="Arial"/>
              <a:buChar char="●"/>
            </a:pPr>
            <a:r>
              <a:rPr lang="en-IN" sz="2000" b="1">
                <a:solidFill>
                  <a:schemeClr val="dk1"/>
                </a:solidFill>
                <a:latin typeface="Arial"/>
                <a:ea typeface="Arial"/>
                <a:cs typeface="Arial"/>
                <a:sym typeface="Arial"/>
              </a:rPr>
              <a:t>Nutrition-sensitive programming</a:t>
            </a:r>
            <a:r>
              <a:rPr lang="en-IN" sz="2000">
                <a:solidFill>
                  <a:schemeClr val="dk1"/>
                </a:solidFill>
                <a:latin typeface="Arial"/>
                <a:ea typeface="Arial"/>
                <a:cs typeface="Arial"/>
                <a:sym typeface="Arial"/>
              </a:rPr>
              <a:t>, key nutrition messaging, delivered using accessible and inclusive communication approaches. </a:t>
            </a:r>
          </a:p>
          <a:p>
            <a:pPr marL="0" lvl="0" indent="0">
              <a:lnSpc>
                <a:spcPct val="115000"/>
              </a:lnSpc>
              <a:spcBef>
                <a:spcPts val="1200"/>
              </a:spcBef>
              <a:buClr>
                <a:srgbClr val="000000"/>
              </a:buClr>
              <a:buSzPts val="2000"/>
              <a:buNone/>
            </a:pPr>
            <a:r>
              <a:rPr lang="en-IN" sz="2000">
                <a:solidFill>
                  <a:schemeClr val="dk1"/>
                </a:solidFill>
                <a:latin typeface="Arial"/>
                <a:ea typeface="Arial"/>
                <a:cs typeface="Arial"/>
                <a:sym typeface="Arial"/>
              </a:rPr>
              <a:t>Coordination mechanisms are in place at sub-national level. There are OPDs operating in the IDP camps or nearby towns. However, committees of persons with disabilities exist within the camps and could be engaged to support participation, feedback, and accountability.</a:t>
            </a:r>
          </a:p>
        </p:txBody>
      </p:sp>
      <p:sp>
        <p:nvSpPr>
          <p:cNvPr id="2" name="Foliennummernplatzhalter 1">
            <a:extLst>
              <a:ext uri="{FF2B5EF4-FFF2-40B4-BE49-F238E27FC236}">
                <a16:creationId xmlns:a16="http://schemas.microsoft.com/office/drawing/2014/main" id="{160CA77C-E668-3EB0-EF62-DA9EF853F900}"/>
              </a:ext>
            </a:extLst>
          </p:cNvPr>
          <p:cNvSpPr>
            <a:spLocks noGrp="1"/>
          </p:cNvSpPr>
          <p:nvPr>
            <p:ph type="sldNum" sz="quarter" idx="12"/>
          </p:nvPr>
        </p:nvSpPr>
        <p:spPr/>
        <p:txBody>
          <a:bodyPr/>
          <a:lstStyle/>
          <a:p>
            <a:fld id="{FBC7A862-7147-4493-B488-4E46DC49905D}" type="slidenum">
              <a:rPr lang="de-DE" smtClean="0"/>
              <a:t>27</a:t>
            </a:fld>
            <a:endParaRPr lang="de-DE"/>
          </a:p>
        </p:txBody>
      </p:sp>
    </p:spTree>
    <p:extLst>
      <p:ext uri="{BB962C8B-B14F-4D97-AF65-F5344CB8AC3E}">
        <p14:creationId xmlns:p14="http://schemas.microsoft.com/office/powerpoint/2010/main" val="27273508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A1D62-7300-D6D3-57EA-5018FA1C90F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A846D45-804B-6484-2237-6CD4B6A6AFDE}"/>
              </a:ext>
            </a:extLst>
          </p:cNvPr>
          <p:cNvSpPr>
            <a:spLocks noGrp="1"/>
          </p:cNvSpPr>
          <p:nvPr>
            <p:ph type="title"/>
          </p:nvPr>
        </p:nvSpPr>
        <p:spPr/>
        <p:txBody>
          <a:bodyPr/>
          <a:lstStyle/>
          <a:p>
            <a:r>
              <a:rPr lang="en-US">
                <a:solidFill>
                  <a:srgbClr val="262626"/>
                </a:solidFill>
                <a:latin typeface="Arial"/>
                <a:ea typeface="Arial"/>
                <a:cs typeface="Arial"/>
                <a:sym typeface="Arial"/>
              </a:rPr>
              <a:t>Group 1</a:t>
            </a:r>
            <a:r>
              <a:rPr lang="en-US" sz="3200">
                <a:solidFill>
                  <a:srgbClr val="262626"/>
                </a:solidFill>
              </a:rPr>
              <a:t> – </a:t>
            </a:r>
            <a:r>
              <a:rPr lang="en-US">
                <a:solidFill>
                  <a:srgbClr val="000000"/>
                </a:solidFill>
                <a:latin typeface="Arial"/>
                <a:ea typeface="Arial"/>
                <a:cs typeface="Arial"/>
                <a:sym typeface="Arial"/>
              </a:rPr>
              <a:t>Your task</a:t>
            </a:r>
            <a:r>
              <a:rPr lang="en-US">
                <a:solidFill>
                  <a:srgbClr val="000000"/>
                </a:solidFill>
              </a:rPr>
              <a:t>s</a:t>
            </a:r>
            <a:endParaRPr lang="en-IN"/>
          </a:p>
        </p:txBody>
      </p:sp>
      <p:pic>
        <p:nvPicPr>
          <p:cNvPr id="6" name="Grafik 5">
            <a:extLst>
              <a:ext uri="{FF2B5EF4-FFF2-40B4-BE49-F238E27FC236}">
                <a16:creationId xmlns:a16="http://schemas.microsoft.com/office/drawing/2014/main" id="{629B7DF7-94DB-AE90-6334-D9AE1BE2B99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863194" y="80920"/>
            <a:ext cx="981212" cy="1009791"/>
          </a:xfrm>
          <a:prstGeom prst="rect">
            <a:avLst/>
          </a:prstGeom>
        </p:spPr>
      </p:pic>
      <p:sp>
        <p:nvSpPr>
          <p:cNvPr id="7" name="Rechteck: diagonal liegende Ecken abgeschnitten 6">
            <a:extLst>
              <a:ext uri="{FF2B5EF4-FFF2-40B4-BE49-F238E27FC236}">
                <a16:creationId xmlns:a16="http://schemas.microsoft.com/office/drawing/2014/main" id="{AE4634D0-36DB-5097-ED06-A5F115F96C65}"/>
              </a:ext>
            </a:extLst>
          </p:cNvPr>
          <p:cNvSpPr/>
          <p:nvPr/>
        </p:nvSpPr>
        <p:spPr>
          <a:xfrm>
            <a:off x="1013254" y="1423358"/>
            <a:ext cx="10340546" cy="4600345"/>
          </a:xfrm>
          <a:prstGeom prst="snip2Diag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nSpc>
                <a:spcPct val="115000"/>
              </a:lnSpc>
              <a:spcBef>
                <a:spcPts val="1200"/>
              </a:spcBef>
              <a:buClr>
                <a:schemeClr val="dk1"/>
              </a:buClr>
              <a:buSzPts val="1100"/>
            </a:pPr>
            <a:r>
              <a:rPr lang="en-IN" sz="2400">
                <a:solidFill>
                  <a:schemeClr val="dk1"/>
                </a:solidFill>
                <a:latin typeface="Arial"/>
                <a:ea typeface="Arial"/>
                <a:cs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9"/>
                  </a:ext>
                </a:extLst>
              </a:rPr>
              <a:t>Develop a </a:t>
            </a:r>
            <a:r>
              <a:rPr lang="en-IN" sz="2400" err="1">
                <a:solidFill>
                  <a:schemeClr val="dk1"/>
                </a:solidFill>
                <a:latin typeface="Arial"/>
                <a:ea typeface="Arial"/>
                <a:cs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9"/>
                  </a:ext>
                </a:extLst>
              </a:rPr>
              <a:t>logframe</a:t>
            </a:r>
            <a:r>
              <a:rPr lang="en-IN" sz="2400">
                <a:solidFill>
                  <a:schemeClr val="dk1"/>
                </a:solidFill>
                <a:latin typeface="Arial"/>
                <a:ea typeface="Arial"/>
                <a:cs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9"/>
                  </a:ext>
                </a:extLst>
              </a:rPr>
              <a:t> for a 6-months disability-inclusive food security response focused on </a:t>
            </a:r>
            <a:r>
              <a:rPr lang="en-IN" sz="2400" b="1">
                <a:solidFill>
                  <a:schemeClr val="dk1"/>
                </a:solidFill>
                <a:latin typeface="Arial"/>
                <a:ea typeface="Arial"/>
                <a:cs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10"/>
                  </a:ext>
                </a:extLst>
              </a:rPr>
              <a:t>cash assistance for food</a:t>
            </a:r>
            <a:r>
              <a:rPr lang="en-IN" sz="2400">
                <a:solidFill>
                  <a:schemeClr val="dk1"/>
                </a:solidFill>
                <a:latin typeface="Arial"/>
                <a:ea typeface="Arial"/>
                <a:cs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11"/>
                  </a:ext>
                </a:extLst>
              </a:rPr>
              <a:t>.</a:t>
            </a:r>
            <a:endParaRPr lang="en-IN" sz="2400">
              <a:solidFill>
                <a:schemeClr val="dk1"/>
              </a:solidFill>
              <a:latin typeface="Arial"/>
              <a:ea typeface="Arial"/>
              <a:cs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12"/>
                </a:ext>
              </a:extLst>
            </a:endParaRPr>
          </a:p>
          <a:p>
            <a:pPr lvl="0">
              <a:lnSpc>
                <a:spcPct val="115000"/>
              </a:lnSpc>
              <a:spcBef>
                <a:spcPts val="1200"/>
              </a:spcBef>
              <a:buSzPts val="1100"/>
            </a:pPr>
            <a:r>
              <a:rPr lang="en-IN" sz="2400">
                <a:solidFill>
                  <a:schemeClr val="dk1"/>
                </a:solidFill>
                <a:latin typeface="Arial"/>
                <a:ea typeface="Arial"/>
                <a:cs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13"/>
                  </a:ext>
                </a:extLst>
              </a:rPr>
              <a:t>Based on the case study, your group should propose:</a:t>
            </a:r>
            <a:endParaRPr lang="en-IN" sz="2400">
              <a:solidFill>
                <a:schemeClr val="dk1"/>
              </a:solidFill>
              <a:latin typeface="Arial"/>
              <a:ea typeface="Arial"/>
              <a:cs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14"/>
                </a:ext>
              </a:extLst>
            </a:endParaRPr>
          </a:p>
          <a:p>
            <a:pPr marL="457200" lvl="0" indent="-381000">
              <a:lnSpc>
                <a:spcPct val="115000"/>
              </a:lnSpc>
              <a:spcBef>
                <a:spcPts val="1200"/>
              </a:spcBef>
              <a:buClr>
                <a:schemeClr val="dk1"/>
              </a:buClr>
              <a:buSzPts val="2400"/>
              <a:buFont typeface="Arial"/>
              <a:buChar char="●"/>
            </a:pPr>
            <a:r>
              <a:rPr lang="en-IN" sz="2400">
                <a:solidFill>
                  <a:schemeClr val="dk1"/>
                </a:solidFill>
                <a:latin typeface="Arial"/>
                <a:ea typeface="Arial"/>
                <a:cs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15"/>
                  </a:ext>
                </a:extLst>
              </a:rPr>
              <a:t>One specific objective (outcome) and related indicator(s)</a:t>
            </a:r>
            <a:endParaRPr lang="en-IN" sz="2400">
              <a:solidFill>
                <a:schemeClr val="dk1"/>
              </a:solidFill>
              <a:latin typeface="Arial"/>
              <a:ea typeface="Arial"/>
              <a:cs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16"/>
                </a:ext>
              </a:extLst>
            </a:endParaRPr>
          </a:p>
          <a:p>
            <a:pPr marL="457200" lvl="0" indent="-381000">
              <a:lnSpc>
                <a:spcPct val="115000"/>
              </a:lnSpc>
              <a:buClr>
                <a:schemeClr val="dk1"/>
              </a:buClr>
              <a:buSzPts val="2400"/>
              <a:buFont typeface="Arial"/>
              <a:buChar char="●"/>
            </a:pPr>
            <a:r>
              <a:rPr lang="en-IN" sz="2400">
                <a:solidFill>
                  <a:schemeClr val="dk1"/>
                </a:solidFill>
                <a:latin typeface="Arial"/>
                <a:ea typeface="Arial"/>
                <a:cs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17"/>
                  </a:ext>
                </a:extLst>
              </a:rPr>
              <a:t>One or two expected outputs and related indicator(s)</a:t>
            </a:r>
            <a:endParaRPr lang="en-IN" sz="2400">
              <a:solidFill>
                <a:schemeClr val="dk1"/>
              </a:solidFill>
              <a:latin typeface="Arial"/>
              <a:ea typeface="Arial"/>
              <a:cs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18"/>
                </a:ext>
              </a:extLst>
            </a:endParaRPr>
          </a:p>
          <a:p>
            <a:pPr marL="457200" lvl="0" indent="-381000">
              <a:lnSpc>
                <a:spcPct val="115000"/>
              </a:lnSpc>
              <a:buClr>
                <a:schemeClr val="dk1"/>
              </a:buClr>
              <a:buSzPts val="2400"/>
              <a:buFont typeface="Arial"/>
              <a:buChar char="●"/>
            </a:pPr>
            <a:r>
              <a:rPr lang="en-IN" sz="2400">
                <a:solidFill>
                  <a:schemeClr val="dk1"/>
                </a:solidFill>
                <a:latin typeface="Arial"/>
                <a:ea typeface="Arial"/>
                <a:cs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19"/>
                  </a:ext>
                </a:extLst>
              </a:rPr>
              <a:t>Two or more key activities that contribute to the outputs</a:t>
            </a:r>
            <a:endParaRPr lang="en-IN" sz="2400">
              <a:solidFill>
                <a:schemeClr val="dk1"/>
              </a:solidFill>
              <a:latin typeface="Arial"/>
              <a:ea typeface="Arial"/>
              <a:cs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20"/>
                </a:ext>
              </a:extLst>
            </a:endParaRPr>
          </a:p>
        </p:txBody>
      </p:sp>
      <p:sp>
        <p:nvSpPr>
          <p:cNvPr id="3" name="Foliennummernplatzhalter 2">
            <a:extLst>
              <a:ext uri="{FF2B5EF4-FFF2-40B4-BE49-F238E27FC236}">
                <a16:creationId xmlns:a16="http://schemas.microsoft.com/office/drawing/2014/main" id="{0F5AA9D6-8DAF-BFFA-58B1-0AA5370BA831}"/>
              </a:ext>
            </a:extLst>
          </p:cNvPr>
          <p:cNvSpPr>
            <a:spLocks noGrp="1"/>
          </p:cNvSpPr>
          <p:nvPr>
            <p:ph type="sldNum" sz="quarter" idx="12"/>
          </p:nvPr>
        </p:nvSpPr>
        <p:spPr/>
        <p:txBody>
          <a:bodyPr/>
          <a:lstStyle/>
          <a:p>
            <a:fld id="{FBC7A862-7147-4493-B488-4E46DC49905D}" type="slidenum">
              <a:rPr lang="de-DE" smtClean="0"/>
              <a:t>28</a:t>
            </a:fld>
            <a:endParaRPr lang="de-DE"/>
          </a:p>
        </p:txBody>
      </p:sp>
    </p:spTree>
    <p:extLst>
      <p:ext uri="{BB962C8B-B14F-4D97-AF65-F5344CB8AC3E}">
        <p14:creationId xmlns:p14="http://schemas.microsoft.com/office/powerpoint/2010/main" val="42044105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EAD0F-B245-5367-8224-55D2D0D8298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80E3B6F-2F77-2F37-A842-CCEF43E6F6D7}"/>
              </a:ext>
            </a:extLst>
          </p:cNvPr>
          <p:cNvSpPr>
            <a:spLocks noGrp="1"/>
          </p:cNvSpPr>
          <p:nvPr>
            <p:ph type="title"/>
          </p:nvPr>
        </p:nvSpPr>
        <p:spPr/>
        <p:txBody>
          <a:bodyPr/>
          <a:lstStyle/>
          <a:p>
            <a:r>
              <a:rPr lang="en-US">
                <a:solidFill>
                  <a:srgbClr val="262626"/>
                </a:solidFill>
                <a:latin typeface="Arial"/>
                <a:ea typeface="Arial"/>
                <a:cs typeface="Arial"/>
                <a:sym typeface="Arial"/>
              </a:rPr>
              <a:t>Group 2</a:t>
            </a:r>
            <a:r>
              <a:rPr lang="en-US" sz="3200">
                <a:solidFill>
                  <a:srgbClr val="262626"/>
                </a:solidFill>
              </a:rPr>
              <a:t> – </a:t>
            </a:r>
            <a:r>
              <a:rPr lang="en-US">
                <a:solidFill>
                  <a:srgbClr val="000000"/>
                </a:solidFill>
                <a:latin typeface="Arial"/>
                <a:ea typeface="Arial"/>
                <a:cs typeface="Arial"/>
                <a:sym typeface="Arial"/>
              </a:rPr>
              <a:t>Your task</a:t>
            </a:r>
            <a:r>
              <a:rPr lang="en-US">
                <a:solidFill>
                  <a:srgbClr val="000000"/>
                </a:solidFill>
              </a:rPr>
              <a:t>s</a:t>
            </a:r>
            <a:endParaRPr lang="en-IN"/>
          </a:p>
        </p:txBody>
      </p:sp>
      <p:pic>
        <p:nvPicPr>
          <p:cNvPr id="6" name="Grafik 5">
            <a:extLst>
              <a:ext uri="{FF2B5EF4-FFF2-40B4-BE49-F238E27FC236}">
                <a16:creationId xmlns:a16="http://schemas.microsoft.com/office/drawing/2014/main" id="{C7F12699-8278-19FF-95FA-C659E5B564E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863194" y="80920"/>
            <a:ext cx="981212" cy="1009791"/>
          </a:xfrm>
          <a:prstGeom prst="rect">
            <a:avLst/>
          </a:prstGeom>
        </p:spPr>
      </p:pic>
      <p:sp>
        <p:nvSpPr>
          <p:cNvPr id="7" name="Rechteck: diagonal liegende Ecken abgeschnitten 6">
            <a:extLst>
              <a:ext uri="{FF2B5EF4-FFF2-40B4-BE49-F238E27FC236}">
                <a16:creationId xmlns:a16="http://schemas.microsoft.com/office/drawing/2014/main" id="{3A124FBD-41A3-B580-0509-D75ACDD3DCBF}"/>
              </a:ext>
            </a:extLst>
          </p:cNvPr>
          <p:cNvSpPr/>
          <p:nvPr/>
        </p:nvSpPr>
        <p:spPr>
          <a:xfrm>
            <a:off x="1013254" y="1423358"/>
            <a:ext cx="10340546" cy="4600345"/>
          </a:xfrm>
          <a:prstGeom prst="snip2Diag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SzPts val="2400"/>
            </a:pPr>
            <a:r>
              <a:rPr lang="en-IN" sz="2400">
                <a:solidFill>
                  <a:schemeClr val="dk1"/>
                </a:solidFill>
                <a:latin typeface="Arial"/>
                <a:ea typeface="Arial"/>
                <a:cs typeface="Arial"/>
              </a:rPr>
              <a:t>To ensure that persons with disabilities and their caregivers can access, understand, and use </a:t>
            </a:r>
            <a:r>
              <a:rPr lang="en-IN" sz="2400" b="1">
                <a:solidFill>
                  <a:schemeClr val="dk1"/>
                </a:solidFill>
                <a:latin typeface="Arial"/>
                <a:ea typeface="Arial"/>
                <a:cs typeface="Arial"/>
              </a:rPr>
              <a:t>nutrition information </a:t>
            </a:r>
            <a:r>
              <a:rPr lang="en-IN" sz="2400">
                <a:solidFill>
                  <a:schemeClr val="dk1"/>
                </a:solidFill>
                <a:latin typeface="Arial"/>
                <a:ea typeface="Arial"/>
                <a:cs typeface="Arial"/>
              </a:rPr>
              <a:t>to make informed food and feeding choices during the humanitarian response, draft a </a:t>
            </a:r>
            <a:r>
              <a:rPr lang="en-IN" sz="2400" err="1">
                <a:solidFill>
                  <a:schemeClr val="dk1"/>
                </a:solidFill>
                <a:latin typeface="Arial"/>
                <a:ea typeface="Arial"/>
                <a:cs typeface="Arial"/>
              </a:rPr>
              <a:t>logframe</a:t>
            </a:r>
            <a:r>
              <a:rPr lang="en-IN" sz="2400">
                <a:solidFill>
                  <a:schemeClr val="dk1"/>
                </a:solidFill>
                <a:latin typeface="Arial"/>
                <a:ea typeface="Arial"/>
                <a:cs typeface="Arial"/>
              </a:rPr>
              <a:t> based on the information received from the needs assessment to develop an inclusive nutrition-sensitive programme.</a:t>
            </a:r>
          </a:p>
          <a:p>
            <a:pPr lvl="0">
              <a:lnSpc>
                <a:spcPct val="115000"/>
              </a:lnSpc>
              <a:spcBef>
                <a:spcPts val="1200"/>
              </a:spcBef>
              <a:buSzPts val="2400"/>
            </a:pPr>
            <a:r>
              <a:rPr lang="en-IN" sz="2400">
                <a:solidFill>
                  <a:schemeClr val="dk1"/>
                </a:solidFill>
                <a:latin typeface="Arial"/>
                <a:ea typeface="Arial"/>
                <a:cs typeface="Arial"/>
              </a:rPr>
              <a:t>Based on the case study, your group should propose:</a:t>
            </a:r>
          </a:p>
          <a:p>
            <a:pPr marL="457200" lvl="0" indent="-381000">
              <a:lnSpc>
                <a:spcPct val="115000"/>
              </a:lnSpc>
              <a:spcBef>
                <a:spcPts val="1200"/>
              </a:spcBef>
              <a:buClr>
                <a:schemeClr val="dk1"/>
              </a:buClr>
              <a:buSzPts val="2400"/>
              <a:buFont typeface="Arial"/>
              <a:buChar char="●"/>
            </a:pPr>
            <a:r>
              <a:rPr lang="en-IN" sz="2400">
                <a:solidFill>
                  <a:schemeClr val="dk1"/>
                </a:solidFill>
                <a:latin typeface="Arial"/>
                <a:ea typeface="Arial"/>
                <a:cs typeface="Arial"/>
              </a:rPr>
              <a:t>One specific objective (outcome) and related indicator(s)</a:t>
            </a:r>
          </a:p>
          <a:p>
            <a:pPr marL="457200" lvl="0" indent="-381000">
              <a:lnSpc>
                <a:spcPct val="115000"/>
              </a:lnSpc>
              <a:buClr>
                <a:schemeClr val="dk1"/>
              </a:buClr>
              <a:buSzPts val="2400"/>
              <a:buFont typeface="Arial"/>
              <a:buChar char="●"/>
            </a:pPr>
            <a:r>
              <a:rPr lang="en-IN" sz="2400">
                <a:solidFill>
                  <a:schemeClr val="dk1"/>
                </a:solidFill>
                <a:latin typeface="Arial"/>
                <a:ea typeface="Arial"/>
                <a:cs typeface="Arial"/>
              </a:rPr>
              <a:t>One or two expected outputs and related indicator(s)</a:t>
            </a:r>
          </a:p>
          <a:p>
            <a:pPr marL="457200" lvl="0" indent="-381000">
              <a:lnSpc>
                <a:spcPct val="115000"/>
              </a:lnSpc>
              <a:buClr>
                <a:schemeClr val="dk1"/>
              </a:buClr>
              <a:buSzPts val="2400"/>
              <a:buFont typeface="Arial"/>
              <a:buChar char="●"/>
            </a:pPr>
            <a:r>
              <a:rPr lang="en-IN" sz="2400">
                <a:solidFill>
                  <a:schemeClr val="dk1"/>
                </a:solidFill>
                <a:latin typeface="Arial"/>
                <a:ea typeface="Arial"/>
                <a:cs typeface="Arial"/>
              </a:rPr>
              <a:t>Two or more key activities that contribute to the outputs</a:t>
            </a:r>
          </a:p>
        </p:txBody>
      </p:sp>
      <p:sp>
        <p:nvSpPr>
          <p:cNvPr id="3" name="Foliennummernplatzhalter 2">
            <a:extLst>
              <a:ext uri="{FF2B5EF4-FFF2-40B4-BE49-F238E27FC236}">
                <a16:creationId xmlns:a16="http://schemas.microsoft.com/office/drawing/2014/main" id="{5DDF203B-F1B6-7EE1-5539-CE4B15D62CD3}"/>
              </a:ext>
            </a:extLst>
          </p:cNvPr>
          <p:cNvSpPr>
            <a:spLocks noGrp="1"/>
          </p:cNvSpPr>
          <p:nvPr>
            <p:ph type="sldNum" sz="quarter" idx="12"/>
          </p:nvPr>
        </p:nvSpPr>
        <p:spPr/>
        <p:txBody>
          <a:bodyPr/>
          <a:lstStyle/>
          <a:p>
            <a:fld id="{FBC7A862-7147-4493-B488-4E46DC49905D}" type="slidenum">
              <a:rPr lang="de-DE" smtClean="0"/>
              <a:t>29</a:t>
            </a:fld>
            <a:endParaRPr lang="de-DE"/>
          </a:p>
        </p:txBody>
      </p:sp>
    </p:spTree>
    <p:extLst>
      <p:ext uri="{BB962C8B-B14F-4D97-AF65-F5344CB8AC3E}">
        <p14:creationId xmlns:p14="http://schemas.microsoft.com/office/powerpoint/2010/main" val="1356861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7FBAC219-0316-732D-E475-B7093ACADB7C}"/>
              </a:ext>
            </a:extLst>
          </p:cNvPr>
          <p:cNvSpPr>
            <a:spLocks noGrp="1"/>
          </p:cNvSpPr>
          <p:nvPr>
            <p:ph type="title"/>
          </p:nvPr>
        </p:nvSpPr>
        <p:spPr>
          <a:xfrm>
            <a:off x="839788" y="457200"/>
            <a:ext cx="5256212" cy="1085850"/>
          </a:xfrm>
          <a:solidFill>
            <a:srgbClr val="0070C0"/>
          </a:solidFill>
        </p:spPr>
        <p:txBody>
          <a:bodyPr anchor="ctr">
            <a:normAutofit/>
          </a:bodyPr>
          <a:lstStyle/>
          <a:p>
            <a:r>
              <a:rPr lang="de-DE" sz="2800">
                <a:solidFill>
                  <a:schemeClr val="bg1"/>
                </a:solidFill>
              </a:rPr>
              <a:t>In </a:t>
            </a:r>
            <a:r>
              <a:rPr lang="de-DE" sz="2800" err="1">
                <a:solidFill>
                  <a:schemeClr val="bg1"/>
                </a:solidFill>
              </a:rPr>
              <a:t>collaboration</a:t>
            </a:r>
            <a:r>
              <a:rPr lang="de-DE" sz="2800">
                <a:solidFill>
                  <a:schemeClr val="bg1"/>
                </a:solidFill>
              </a:rPr>
              <a:t> </a:t>
            </a:r>
            <a:r>
              <a:rPr lang="de-DE" sz="2800" err="1">
                <a:solidFill>
                  <a:schemeClr val="bg1"/>
                </a:solidFill>
              </a:rPr>
              <a:t>with</a:t>
            </a:r>
            <a:r>
              <a:rPr lang="de-DE" sz="2800">
                <a:solidFill>
                  <a:schemeClr val="bg1"/>
                </a:solidFill>
              </a:rPr>
              <a:t>:</a:t>
            </a:r>
          </a:p>
        </p:txBody>
      </p:sp>
      <p:pic>
        <p:nvPicPr>
          <p:cNvPr id="14" name="Grafik 13" descr="Action Against Hunger Logo">
            <a:extLst>
              <a:ext uri="{FF2B5EF4-FFF2-40B4-BE49-F238E27FC236}">
                <a16:creationId xmlns:a16="http://schemas.microsoft.com/office/drawing/2014/main" id="{3F45D82B-76CD-2B93-8D92-FBE8E131D0B8}"/>
              </a:ext>
            </a:extLst>
          </p:cNvPr>
          <p:cNvPicPr>
            <a:picLocks noChangeAspect="1"/>
          </p:cNvPicPr>
          <p:nvPr/>
        </p:nvPicPr>
        <p:blipFill>
          <a:blip r:embed="rId3"/>
          <a:stretch>
            <a:fillRect/>
          </a:stretch>
        </p:blipFill>
        <p:spPr>
          <a:xfrm>
            <a:off x="966398" y="1834929"/>
            <a:ext cx="1784310" cy="1093006"/>
          </a:xfrm>
          <a:prstGeom prst="rect">
            <a:avLst/>
          </a:prstGeom>
        </p:spPr>
      </p:pic>
      <p:pic>
        <p:nvPicPr>
          <p:cNvPr id="15" name="Picture 16" descr="African Disabiltiy Forum logo.">
            <a:extLst>
              <a:ext uri="{FF2B5EF4-FFF2-40B4-BE49-F238E27FC236}">
                <a16:creationId xmlns:a16="http://schemas.microsoft.com/office/drawing/2014/main" id="{EFD48082-6ED5-B7CF-EB81-95959C4E08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3667" y="1834929"/>
            <a:ext cx="1768872" cy="914618"/>
          </a:xfrm>
          <a:prstGeom prst="rect">
            <a:avLst/>
          </a:prstGeom>
        </p:spPr>
      </p:pic>
      <p:pic>
        <p:nvPicPr>
          <p:cNvPr id="16" name="Grafik 15" descr="Food Cluster Logo">
            <a:extLst>
              <a:ext uri="{FF2B5EF4-FFF2-40B4-BE49-F238E27FC236}">
                <a16:creationId xmlns:a16="http://schemas.microsoft.com/office/drawing/2014/main" id="{98C6CAC6-41FB-4CFE-62B7-893F74FBCBDC}"/>
              </a:ext>
            </a:extLst>
          </p:cNvPr>
          <p:cNvPicPr>
            <a:picLocks noChangeAspect="1"/>
          </p:cNvPicPr>
          <p:nvPr/>
        </p:nvPicPr>
        <p:blipFill>
          <a:blip r:embed="rId5"/>
          <a:stretch>
            <a:fillRect/>
          </a:stretch>
        </p:blipFill>
        <p:spPr>
          <a:xfrm>
            <a:off x="966398" y="2927935"/>
            <a:ext cx="1784310" cy="1061196"/>
          </a:xfrm>
          <a:prstGeom prst="rect">
            <a:avLst/>
          </a:prstGeom>
        </p:spPr>
      </p:pic>
      <p:pic>
        <p:nvPicPr>
          <p:cNvPr id="18" name="Picture 8" descr="Handicap International / Humanity &amp; Inclusion logo.">
            <a:extLst>
              <a:ext uri="{FF2B5EF4-FFF2-40B4-BE49-F238E27FC236}">
                <a16:creationId xmlns:a16="http://schemas.microsoft.com/office/drawing/2014/main" id="{B3E146A9-1EFD-3108-475D-65AB77BA47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73667" y="2930006"/>
            <a:ext cx="1768872" cy="997987"/>
          </a:xfrm>
          <a:prstGeom prst="rect">
            <a:avLst/>
          </a:prstGeom>
        </p:spPr>
      </p:pic>
      <p:pic>
        <p:nvPicPr>
          <p:cNvPr id="20" name="Picture 10" descr="Malteser International logo.">
            <a:extLst>
              <a:ext uri="{FF2B5EF4-FFF2-40B4-BE49-F238E27FC236}">
                <a16:creationId xmlns:a16="http://schemas.microsoft.com/office/drawing/2014/main" id="{E8D20241-2378-7588-99C8-AD47922135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6398" y="4241191"/>
            <a:ext cx="2072077" cy="663064"/>
          </a:xfrm>
          <a:prstGeom prst="rect">
            <a:avLst/>
          </a:prstGeom>
        </p:spPr>
      </p:pic>
      <p:pic>
        <p:nvPicPr>
          <p:cNvPr id="22" name="Grafik 21" descr="Welthungerhilfe Logo">
            <a:extLst>
              <a:ext uri="{FF2B5EF4-FFF2-40B4-BE49-F238E27FC236}">
                <a16:creationId xmlns:a16="http://schemas.microsoft.com/office/drawing/2014/main" id="{3BF26234-653C-C286-9C64-C405CFB2F69A}"/>
              </a:ext>
            </a:extLst>
          </p:cNvPr>
          <p:cNvPicPr>
            <a:picLocks noChangeAspect="1"/>
          </p:cNvPicPr>
          <p:nvPr/>
        </p:nvPicPr>
        <p:blipFill>
          <a:blip r:embed="rId8"/>
          <a:stretch>
            <a:fillRect/>
          </a:stretch>
        </p:blipFill>
        <p:spPr>
          <a:xfrm>
            <a:off x="3373667" y="4114552"/>
            <a:ext cx="2248214" cy="971686"/>
          </a:xfrm>
          <a:prstGeom prst="rect">
            <a:avLst/>
          </a:prstGeom>
        </p:spPr>
      </p:pic>
      <p:pic>
        <p:nvPicPr>
          <p:cNvPr id="23" name="Picture 20" descr="World Food Programme logo.">
            <a:extLst>
              <a:ext uri="{FF2B5EF4-FFF2-40B4-BE49-F238E27FC236}">
                <a16:creationId xmlns:a16="http://schemas.microsoft.com/office/drawing/2014/main" id="{46D577B5-4CB7-F887-BF78-B40A0B969DE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50708" y="5086238"/>
            <a:ext cx="1027010" cy="1562236"/>
          </a:xfrm>
          <a:prstGeom prst="rect">
            <a:avLst/>
          </a:prstGeom>
        </p:spPr>
      </p:pic>
      <p:sp>
        <p:nvSpPr>
          <p:cNvPr id="24" name="Content Placeholder 2">
            <a:extLst>
              <a:ext uri="{FF2B5EF4-FFF2-40B4-BE49-F238E27FC236}">
                <a16:creationId xmlns:a16="http://schemas.microsoft.com/office/drawing/2014/main" id="{14273618-5F8F-B173-9512-DA66561E0D4B}"/>
              </a:ext>
            </a:extLst>
          </p:cNvPr>
          <p:cNvSpPr txBox="1">
            <a:spLocks/>
          </p:cNvSpPr>
          <p:nvPr/>
        </p:nvSpPr>
        <p:spPr>
          <a:xfrm>
            <a:off x="6286500" y="457200"/>
            <a:ext cx="5068888" cy="5899149"/>
          </a:xfrm>
          <a:prstGeom prst="rect">
            <a:avLst/>
          </a:prstGeom>
          <a:solidFill>
            <a:srgbClr val="0070C0"/>
          </a:solidFill>
          <a:ln>
            <a:noFill/>
          </a:ln>
        </p:spPr>
        <p:txBody>
          <a:bodyPr spcFirstLastPara="1" wrap="square" lIns="91425" tIns="45700" rIns="540000" bIns="45700" anchor="ctr"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9pPr>
          </a:lstStyle>
          <a:p>
            <a:pPr marL="400050" indent="-342900">
              <a:lnSpc>
                <a:spcPct val="115000"/>
              </a:lnSpc>
              <a:spcBef>
                <a:spcPts val="0"/>
              </a:spcBef>
              <a:spcAft>
                <a:spcPts val="1200"/>
              </a:spcAft>
              <a:buClr>
                <a:schemeClr val="lt1"/>
              </a:buClr>
              <a:buSzPts val="2400"/>
              <a:tabLst>
                <a:tab pos="4489450" algn="l"/>
              </a:tabLst>
            </a:pPr>
            <a:r>
              <a:rPr lang="en-US" sz="2000">
                <a:solidFill>
                  <a:schemeClr val="lt1"/>
                </a:solidFill>
              </a:rPr>
              <a:t>An inter-agency initiative to build practical capacity for disability-inclusive humanitarian Food Security programming in-line with the IASC Guidelines on Inclusion of Persons with Disabilities in Humanitarian Action.</a:t>
            </a:r>
            <a:endParaRPr lang="en-US" sz="2000"/>
          </a:p>
          <a:p>
            <a:pPr marL="400050" indent="-342900">
              <a:lnSpc>
                <a:spcPct val="115000"/>
              </a:lnSpc>
              <a:spcBef>
                <a:spcPts val="0"/>
              </a:spcBef>
              <a:spcAft>
                <a:spcPts val="1200"/>
              </a:spcAft>
              <a:buClr>
                <a:schemeClr val="lt1"/>
              </a:buClr>
              <a:buSzPts val="2400"/>
            </a:pPr>
            <a:r>
              <a:rPr lang="en-US" sz="2000">
                <a:solidFill>
                  <a:schemeClr val="lt1"/>
                </a:solidFill>
              </a:rPr>
              <a:t>Aligned with and expanding on the DRG training package “</a:t>
            </a:r>
            <a:r>
              <a:rPr lang="en-US" sz="2000">
                <a:solidFill>
                  <a:schemeClr val="bg1"/>
                </a:solidFill>
                <a:hlinkClick r:id="rId10" tooltip="External link for download of DRG Package on DRG website.">
                  <a:extLst>
                    <a:ext uri="{A12FA001-AC4F-418D-AE19-62706E023703}">
                      <ahyp:hlinkClr xmlns:ahyp="http://schemas.microsoft.com/office/drawing/2018/hyperlinkcolor" val="tx"/>
                    </a:ext>
                  </a:extLst>
                </a:hlinkClick>
              </a:rPr>
              <a:t>Introduction to Inclusive Humanitarian Action</a:t>
            </a:r>
            <a:r>
              <a:rPr lang="en-US" sz="2000">
                <a:solidFill>
                  <a:schemeClr val="lt1"/>
                </a:solidFill>
              </a:rPr>
              <a:t>” </a:t>
            </a:r>
          </a:p>
          <a:p>
            <a:pPr marL="400050" indent="-368300">
              <a:lnSpc>
                <a:spcPct val="115000"/>
              </a:lnSpc>
              <a:spcBef>
                <a:spcPts val="0"/>
              </a:spcBef>
              <a:spcAft>
                <a:spcPts val="1200"/>
              </a:spcAft>
              <a:buClr>
                <a:schemeClr val="lt1"/>
              </a:buClr>
              <a:tabLst>
                <a:tab pos="4932363" algn="l"/>
              </a:tabLst>
            </a:pPr>
            <a:r>
              <a:rPr lang="en-US" sz="2000">
                <a:solidFill>
                  <a:schemeClr val="lt1"/>
                </a:solidFill>
              </a:rPr>
              <a:t>This package was piloted at a workshop in Uganda in 2026 prior to publication.</a:t>
            </a:r>
            <a:endParaRPr lang="de-DE" sz="2000">
              <a:solidFill>
                <a:schemeClr val="bg1"/>
              </a:solidFill>
            </a:endParaRPr>
          </a:p>
        </p:txBody>
      </p:sp>
      <p:sp>
        <p:nvSpPr>
          <p:cNvPr id="2" name="Foliennummernplatzhalter 1">
            <a:extLst>
              <a:ext uri="{FF2B5EF4-FFF2-40B4-BE49-F238E27FC236}">
                <a16:creationId xmlns:a16="http://schemas.microsoft.com/office/drawing/2014/main" id="{D2BC51A1-9F30-5F5E-37E6-46B2330C6768}"/>
              </a:ext>
            </a:extLst>
          </p:cNvPr>
          <p:cNvSpPr>
            <a:spLocks noGrp="1"/>
          </p:cNvSpPr>
          <p:nvPr>
            <p:ph type="sldNum" sz="quarter" idx="12"/>
          </p:nvPr>
        </p:nvSpPr>
        <p:spPr/>
        <p:txBody>
          <a:bodyPr/>
          <a:lstStyle/>
          <a:p>
            <a:fld id="{FBC7A862-7147-4493-B488-4E46DC49905D}" type="slidenum">
              <a:rPr lang="de-DE" smtClean="0"/>
              <a:t>3</a:t>
            </a:fld>
            <a:endParaRPr lang="de-DE"/>
          </a:p>
        </p:txBody>
      </p:sp>
    </p:spTree>
    <p:extLst>
      <p:ext uri="{BB962C8B-B14F-4D97-AF65-F5344CB8AC3E}">
        <p14:creationId xmlns:p14="http://schemas.microsoft.com/office/powerpoint/2010/main" val="5683841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62229-CE8B-1CE8-E494-766D0201571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DDE045A-1ED8-151E-C37E-BCF5BB07FB3D}"/>
              </a:ext>
            </a:extLst>
          </p:cNvPr>
          <p:cNvSpPr>
            <a:spLocks noGrp="1"/>
          </p:cNvSpPr>
          <p:nvPr>
            <p:ph type="title"/>
          </p:nvPr>
        </p:nvSpPr>
        <p:spPr/>
        <p:txBody>
          <a:bodyPr/>
          <a:lstStyle/>
          <a:p>
            <a:r>
              <a:rPr lang="en-US">
                <a:solidFill>
                  <a:srgbClr val="262626"/>
                </a:solidFill>
                <a:latin typeface="Arial"/>
                <a:ea typeface="Arial"/>
                <a:cs typeface="Arial"/>
                <a:sym typeface="Arial"/>
              </a:rPr>
              <a:t>Group 3</a:t>
            </a:r>
            <a:r>
              <a:rPr lang="en-US" sz="3200">
                <a:solidFill>
                  <a:srgbClr val="262626"/>
                </a:solidFill>
              </a:rPr>
              <a:t> – </a:t>
            </a:r>
            <a:r>
              <a:rPr lang="en-US">
                <a:solidFill>
                  <a:srgbClr val="000000"/>
                </a:solidFill>
                <a:latin typeface="Arial"/>
                <a:ea typeface="Arial"/>
                <a:cs typeface="Arial"/>
                <a:sym typeface="Arial"/>
              </a:rPr>
              <a:t>Your task</a:t>
            </a:r>
            <a:r>
              <a:rPr lang="en-US">
                <a:solidFill>
                  <a:srgbClr val="000000"/>
                </a:solidFill>
              </a:rPr>
              <a:t>s</a:t>
            </a:r>
            <a:endParaRPr lang="en-IN"/>
          </a:p>
        </p:txBody>
      </p:sp>
      <p:pic>
        <p:nvPicPr>
          <p:cNvPr id="6" name="Grafik 5">
            <a:extLst>
              <a:ext uri="{FF2B5EF4-FFF2-40B4-BE49-F238E27FC236}">
                <a16:creationId xmlns:a16="http://schemas.microsoft.com/office/drawing/2014/main" id="{BE3ABB56-9D01-D8C9-347D-1C45D6C5E06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863194" y="80920"/>
            <a:ext cx="981212" cy="1009791"/>
          </a:xfrm>
          <a:prstGeom prst="rect">
            <a:avLst/>
          </a:prstGeom>
        </p:spPr>
      </p:pic>
      <p:sp>
        <p:nvSpPr>
          <p:cNvPr id="9" name="Textfeld 8">
            <a:extLst>
              <a:ext uri="{FF2B5EF4-FFF2-40B4-BE49-F238E27FC236}">
                <a16:creationId xmlns:a16="http://schemas.microsoft.com/office/drawing/2014/main" id="{91A9D72C-7737-DD89-036D-388DC9BE3A5B}"/>
              </a:ext>
            </a:extLst>
          </p:cNvPr>
          <p:cNvSpPr txBox="1"/>
          <p:nvPr/>
        </p:nvSpPr>
        <p:spPr>
          <a:xfrm>
            <a:off x="799070" y="1423358"/>
            <a:ext cx="10165492" cy="830997"/>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400"/>
              <a:buFont typeface="Arial"/>
              <a:buNone/>
            </a:pPr>
            <a:r>
              <a:rPr lang="en-IN" sz="2400" b="0" i="0" u="none" strike="noStrike" cap="none">
                <a:solidFill>
                  <a:schemeClr val="dk1"/>
                </a:solidFill>
                <a:latin typeface="Arial"/>
                <a:ea typeface="Arial"/>
                <a:cs typeface="Arial"/>
                <a:sym typeface="Arial"/>
              </a:rPr>
              <a:t>Discuss the following questions that you received from the donor. </a:t>
            </a:r>
          </a:p>
          <a:p>
            <a:pPr marL="0" marR="0" lvl="0" indent="0" algn="l" rtl="0">
              <a:lnSpc>
                <a:spcPct val="100000"/>
              </a:lnSpc>
              <a:spcBef>
                <a:spcPts val="0"/>
              </a:spcBef>
              <a:spcAft>
                <a:spcPts val="0"/>
              </a:spcAft>
              <a:buClr>
                <a:srgbClr val="000000"/>
              </a:buClr>
              <a:buSzPts val="2400"/>
              <a:buFont typeface="Arial"/>
              <a:buNone/>
            </a:pPr>
            <a:r>
              <a:rPr lang="en-IN" sz="2400" b="0" i="0" u="none" strike="noStrike" cap="none">
                <a:solidFill>
                  <a:schemeClr val="dk1"/>
                </a:solidFill>
                <a:latin typeface="Arial"/>
                <a:ea typeface="Arial"/>
                <a:cs typeface="Arial"/>
                <a:sym typeface="Arial"/>
              </a:rPr>
              <a:t>You have 30 minutes to work on your response.</a:t>
            </a:r>
            <a:endParaRPr lang="en-IN" sz="1400" b="0" i="0" u="none" strike="noStrike" cap="none">
              <a:solidFill>
                <a:srgbClr val="000000"/>
              </a:solidFill>
              <a:latin typeface="Arial"/>
              <a:ea typeface="Arial"/>
              <a:cs typeface="Arial"/>
              <a:sym typeface="Arial"/>
            </a:endParaRPr>
          </a:p>
        </p:txBody>
      </p:sp>
      <p:sp>
        <p:nvSpPr>
          <p:cNvPr id="7" name="Rechteck: diagonal liegende Ecken abgeschnitten 6">
            <a:extLst>
              <a:ext uri="{FF2B5EF4-FFF2-40B4-BE49-F238E27FC236}">
                <a16:creationId xmlns:a16="http://schemas.microsoft.com/office/drawing/2014/main" id="{95C17AEA-B774-85C3-719F-4167B175332E}"/>
              </a:ext>
            </a:extLst>
          </p:cNvPr>
          <p:cNvSpPr/>
          <p:nvPr/>
        </p:nvSpPr>
        <p:spPr>
          <a:xfrm>
            <a:off x="838200" y="2688265"/>
            <a:ext cx="4796481" cy="3804609"/>
          </a:xfrm>
          <a:prstGeom prst="snip2Diag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spcAft>
                <a:spcPts val="600"/>
              </a:spcAft>
              <a:buClr>
                <a:schemeClr val="dk1"/>
              </a:buClr>
              <a:buSzPts val="2400"/>
            </a:pPr>
            <a:r>
              <a:rPr lang="en-IN" sz="2400" b="1" u="sng">
                <a:solidFill>
                  <a:schemeClr val="dk1"/>
                </a:solidFill>
                <a:latin typeface="Arial"/>
                <a:ea typeface="Arial"/>
                <a:cs typeface="Arial"/>
              </a:rPr>
              <a:t>Induction Phase: </a:t>
            </a:r>
          </a:p>
          <a:p>
            <a:pPr lvl="0">
              <a:buClr>
                <a:schemeClr val="dk1"/>
              </a:buClr>
              <a:buSzPts val="2400"/>
            </a:pPr>
            <a:r>
              <a:rPr lang="en-IN" sz="2400">
                <a:solidFill>
                  <a:schemeClr val="dk1"/>
                </a:solidFill>
                <a:latin typeface="Arial"/>
                <a:ea typeface="Arial"/>
                <a:cs typeface="Arial"/>
              </a:rPr>
              <a:t>Considering that your team hasn’t worked on inclusion, would you recommend any specific capacity development and/or empowerment activities? </a:t>
            </a:r>
            <a:endParaRPr lang="en-IN" sz="2400">
              <a:solidFill>
                <a:srgbClr val="000000"/>
              </a:solidFill>
              <a:latin typeface="Arial"/>
              <a:ea typeface="Arial"/>
              <a:cs typeface="Arial"/>
            </a:endParaRPr>
          </a:p>
        </p:txBody>
      </p:sp>
      <p:sp>
        <p:nvSpPr>
          <p:cNvPr id="5" name="Rechteck: diagonal liegende Ecken abgeschnitten 4">
            <a:extLst>
              <a:ext uri="{FF2B5EF4-FFF2-40B4-BE49-F238E27FC236}">
                <a16:creationId xmlns:a16="http://schemas.microsoft.com/office/drawing/2014/main" id="{5D92BB00-9E57-AEAA-CDAF-28C95814F294}"/>
              </a:ext>
            </a:extLst>
          </p:cNvPr>
          <p:cNvSpPr/>
          <p:nvPr/>
        </p:nvSpPr>
        <p:spPr>
          <a:xfrm>
            <a:off x="5881816" y="2650347"/>
            <a:ext cx="5962590" cy="3842527"/>
          </a:xfrm>
          <a:prstGeom prst="snip2Diag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spcAft>
                <a:spcPts val="600"/>
              </a:spcAft>
              <a:buClr>
                <a:schemeClr val="dk1"/>
              </a:buClr>
              <a:buSzPts val="2400"/>
            </a:pPr>
            <a:r>
              <a:rPr lang="en-IN" sz="2400" b="1" u="sng">
                <a:solidFill>
                  <a:schemeClr val="dk1"/>
                </a:solidFill>
                <a:latin typeface="Arial"/>
                <a:ea typeface="Arial"/>
                <a:cs typeface="Arial"/>
              </a:rPr>
              <a:t>Team Composition: </a:t>
            </a:r>
            <a:endParaRPr lang="en-IN" sz="2400">
              <a:solidFill>
                <a:schemeClr val="dk1"/>
              </a:solidFill>
              <a:latin typeface="Arial"/>
              <a:ea typeface="Arial"/>
              <a:cs typeface="Arial"/>
            </a:endParaRPr>
          </a:p>
          <a:p>
            <a:pPr marL="285750" lvl="1" indent="-285750">
              <a:spcAft>
                <a:spcPts val="600"/>
              </a:spcAft>
              <a:buClr>
                <a:schemeClr val="dk1"/>
              </a:buClr>
              <a:buSzPts val="2400"/>
              <a:buFont typeface="Arial"/>
              <a:buChar char="•"/>
            </a:pPr>
            <a:r>
              <a:rPr lang="en-IN" sz="2400">
                <a:solidFill>
                  <a:schemeClr val="dk1"/>
                </a:solidFill>
                <a:latin typeface="Arial"/>
                <a:ea typeface="Arial"/>
                <a:cs typeface="Arial"/>
              </a:rPr>
              <a:t>What human resource measures are necessary to ensure equal employment opportunities?</a:t>
            </a:r>
          </a:p>
          <a:p>
            <a:pPr marL="285750" lvl="1" indent="-285750">
              <a:spcAft>
                <a:spcPts val="600"/>
              </a:spcAft>
              <a:buClr>
                <a:schemeClr val="dk1"/>
              </a:buClr>
              <a:buSzPts val="2400"/>
              <a:buFont typeface="Arial"/>
              <a:buChar char="•"/>
            </a:pPr>
            <a:r>
              <a:rPr lang="en-IN" sz="2400">
                <a:solidFill>
                  <a:schemeClr val="dk1"/>
                </a:solidFill>
                <a:latin typeface="Arial"/>
                <a:ea typeface="Arial"/>
                <a:cs typeface="Arial"/>
              </a:rPr>
              <a:t>Do you have any recommendations on the team composition?</a:t>
            </a:r>
          </a:p>
          <a:p>
            <a:pPr marL="285750" lvl="1" indent="-285750">
              <a:spcAft>
                <a:spcPts val="600"/>
              </a:spcAft>
              <a:buClr>
                <a:schemeClr val="dk1"/>
              </a:buClr>
              <a:buSzPts val="2400"/>
              <a:buFont typeface="Arial"/>
              <a:buChar char="•"/>
            </a:pPr>
            <a:r>
              <a:rPr lang="en-IN" sz="2400">
                <a:solidFill>
                  <a:schemeClr val="dk1"/>
                </a:solidFill>
                <a:latin typeface="Arial"/>
                <a:ea typeface="Arial"/>
                <a:cs typeface="Arial"/>
              </a:rPr>
              <a:t>Is your office accessible to a diverse team?</a:t>
            </a:r>
          </a:p>
        </p:txBody>
      </p:sp>
      <p:sp>
        <p:nvSpPr>
          <p:cNvPr id="3" name="Foliennummernplatzhalter 2">
            <a:extLst>
              <a:ext uri="{FF2B5EF4-FFF2-40B4-BE49-F238E27FC236}">
                <a16:creationId xmlns:a16="http://schemas.microsoft.com/office/drawing/2014/main" id="{030CF875-54D2-E2DA-A4A1-853C23101659}"/>
              </a:ext>
            </a:extLst>
          </p:cNvPr>
          <p:cNvSpPr>
            <a:spLocks noGrp="1"/>
          </p:cNvSpPr>
          <p:nvPr>
            <p:ph type="sldNum" sz="quarter" idx="12"/>
          </p:nvPr>
        </p:nvSpPr>
        <p:spPr/>
        <p:txBody>
          <a:bodyPr/>
          <a:lstStyle/>
          <a:p>
            <a:fld id="{FBC7A862-7147-4493-B488-4E46DC49905D}" type="slidenum">
              <a:rPr lang="de-DE" smtClean="0"/>
              <a:t>30</a:t>
            </a:fld>
            <a:endParaRPr lang="de-DE"/>
          </a:p>
        </p:txBody>
      </p:sp>
    </p:spTree>
    <p:extLst>
      <p:ext uri="{BB962C8B-B14F-4D97-AF65-F5344CB8AC3E}">
        <p14:creationId xmlns:p14="http://schemas.microsoft.com/office/powerpoint/2010/main" val="5352970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1FFB8-8189-AD5A-3F74-09FD0D70C3F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6C587F3-401A-F0D5-C8CC-343A6F176442}"/>
              </a:ext>
            </a:extLst>
          </p:cNvPr>
          <p:cNvSpPr>
            <a:spLocks noGrp="1"/>
          </p:cNvSpPr>
          <p:nvPr>
            <p:ph type="title"/>
          </p:nvPr>
        </p:nvSpPr>
        <p:spPr/>
        <p:txBody>
          <a:bodyPr/>
          <a:lstStyle/>
          <a:p>
            <a:r>
              <a:rPr lang="en-US">
                <a:solidFill>
                  <a:srgbClr val="262626"/>
                </a:solidFill>
                <a:latin typeface="Arial"/>
                <a:ea typeface="Arial"/>
                <a:cs typeface="Arial"/>
                <a:sym typeface="Arial"/>
              </a:rPr>
              <a:t>Group 4</a:t>
            </a:r>
            <a:r>
              <a:rPr lang="en-US" sz="3200">
                <a:solidFill>
                  <a:srgbClr val="262626"/>
                </a:solidFill>
              </a:rPr>
              <a:t> – </a:t>
            </a:r>
            <a:r>
              <a:rPr lang="en-US">
                <a:solidFill>
                  <a:srgbClr val="000000"/>
                </a:solidFill>
                <a:latin typeface="Arial"/>
                <a:ea typeface="Arial"/>
                <a:cs typeface="Arial"/>
                <a:sym typeface="Arial"/>
              </a:rPr>
              <a:t>Your task</a:t>
            </a:r>
            <a:r>
              <a:rPr lang="en-US">
                <a:solidFill>
                  <a:srgbClr val="000000"/>
                </a:solidFill>
              </a:rPr>
              <a:t>s</a:t>
            </a:r>
            <a:endParaRPr lang="en-IN"/>
          </a:p>
        </p:txBody>
      </p:sp>
      <p:pic>
        <p:nvPicPr>
          <p:cNvPr id="6" name="Grafik 5">
            <a:extLst>
              <a:ext uri="{FF2B5EF4-FFF2-40B4-BE49-F238E27FC236}">
                <a16:creationId xmlns:a16="http://schemas.microsoft.com/office/drawing/2014/main" id="{DB6AED71-E00A-DC09-6515-DF9E370A97C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863194" y="80920"/>
            <a:ext cx="981212" cy="1009791"/>
          </a:xfrm>
          <a:prstGeom prst="rect">
            <a:avLst/>
          </a:prstGeom>
        </p:spPr>
      </p:pic>
      <p:sp>
        <p:nvSpPr>
          <p:cNvPr id="7" name="Rechteck: diagonal liegende Ecken abgeschnitten 6">
            <a:extLst>
              <a:ext uri="{FF2B5EF4-FFF2-40B4-BE49-F238E27FC236}">
                <a16:creationId xmlns:a16="http://schemas.microsoft.com/office/drawing/2014/main" id="{6A156FE0-B93E-5889-9233-43486D776D47}"/>
              </a:ext>
            </a:extLst>
          </p:cNvPr>
          <p:cNvSpPr/>
          <p:nvPr/>
        </p:nvSpPr>
        <p:spPr>
          <a:xfrm>
            <a:off x="1013254" y="1977081"/>
            <a:ext cx="10340546" cy="4046622"/>
          </a:xfrm>
          <a:prstGeom prst="snip2Diag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just">
              <a:lnSpc>
                <a:spcPct val="114000"/>
              </a:lnSpc>
              <a:spcAft>
                <a:spcPts val="1200"/>
              </a:spcAft>
              <a:buSzPts val="2400"/>
            </a:pPr>
            <a:r>
              <a:rPr lang="en-IN" sz="2400">
                <a:solidFill>
                  <a:schemeClr val="dk1"/>
                </a:solidFill>
                <a:latin typeface="Arial"/>
                <a:ea typeface="Arial"/>
                <a:cs typeface="Arial"/>
              </a:rPr>
              <a:t>Discuss the following question you receive from the donor. You have half an hour to work on it.</a:t>
            </a:r>
            <a:endParaRPr lang="en-IN" sz="2400" u="sng">
              <a:solidFill>
                <a:schemeClr val="dk1"/>
              </a:solidFill>
              <a:latin typeface="Arial"/>
              <a:ea typeface="Arial"/>
              <a:cs typeface="Arial"/>
            </a:endParaRPr>
          </a:p>
          <a:p>
            <a:pPr lvl="0" algn="just">
              <a:lnSpc>
                <a:spcPct val="114000"/>
              </a:lnSpc>
              <a:buSzPts val="2400"/>
            </a:pPr>
            <a:r>
              <a:rPr lang="en-IN" sz="2400" u="sng">
                <a:solidFill>
                  <a:schemeClr val="dk1"/>
                </a:solidFill>
                <a:latin typeface="Arial"/>
                <a:ea typeface="Arial"/>
                <a:cs typeface="Arial"/>
              </a:rPr>
              <a:t>Budgeting: </a:t>
            </a:r>
            <a:endParaRPr lang="en-IN" sz="2400">
              <a:solidFill>
                <a:schemeClr val="dk1"/>
              </a:solidFill>
              <a:latin typeface="Arial"/>
              <a:ea typeface="Arial"/>
              <a:cs typeface="Arial"/>
            </a:endParaRPr>
          </a:p>
          <a:p>
            <a:pPr marL="742950" lvl="1" indent="-285750" algn="just">
              <a:lnSpc>
                <a:spcPct val="114000"/>
              </a:lnSpc>
              <a:buClr>
                <a:schemeClr val="dk1"/>
              </a:buClr>
              <a:buSzPts val="2400"/>
              <a:buFont typeface="Arial"/>
              <a:buChar char="•"/>
            </a:pPr>
            <a:r>
              <a:rPr lang="en-IN" sz="2400">
                <a:solidFill>
                  <a:schemeClr val="dk1"/>
                </a:solidFill>
                <a:latin typeface="Arial"/>
                <a:ea typeface="Arial"/>
                <a:cs typeface="Arial"/>
              </a:rPr>
              <a:t>What disability-inclusion related actions requires budgeting considerations?</a:t>
            </a:r>
          </a:p>
          <a:p>
            <a:pPr marL="742950" lvl="1" indent="-285750" algn="just">
              <a:lnSpc>
                <a:spcPct val="114000"/>
              </a:lnSpc>
              <a:buClr>
                <a:schemeClr val="dk1"/>
              </a:buClr>
              <a:buSzPts val="2400"/>
              <a:buFont typeface="Arial"/>
              <a:buChar char="•"/>
            </a:pPr>
            <a:r>
              <a:rPr lang="en-IN" sz="2400">
                <a:solidFill>
                  <a:schemeClr val="dk1"/>
                </a:solidFill>
                <a:latin typeface="Arial"/>
                <a:ea typeface="Arial"/>
                <a:cs typeface="Arial"/>
              </a:rPr>
              <a:t>Think about what items you would need to include in the budget to ensure an inclusive food security and nutrition-sensitive programme.</a:t>
            </a:r>
            <a:endParaRPr lang="en-IN">
              <a:solidFill>
                <a:srgbClr val="000000"/>
              </a:solidFill>
              <a:latin typeface="Arial"/>
              <a:ea typeface="Arial"/>
              <a:cs typeface="Arial"/>
            </a:endParaRPr>
          </a:p>
        </p:txBody>
      </p:sp>
      <p:sp>
        <p:nvSpPr>
          <p:cNvPr id="3" name="Foliennummernplatzhalter 2">
            <a:extLst>
              <a:ext uri="{FF2B5EF4-FFF2-40B4-BE49-F238E27FC236}">
                <a16:creationId xmlns:a16="http://schemas.microsoft.com/office/drawing/2014/main" id="{DF485F48-63F7-7A83-C52D-867623A7D66D}"/>
              </a:ext>
            </a:extLst>
          </p:cNvPr>
          <p:cNvSpPr>
            <a:spLocks noGrp="1"/>
          </p:cNvSpPr>
          <p:nvPr>
            <p:ph type="sldNum" sz="quarter" idx="12"/>
          </p:nvPr>
        </p:nvSpPr>
        <p:spPr/>
        <p:txBody>
          <a:bodyPr/>
          <a:lstStyle/>
          <a:p>
            <a:fld id="{FBC7A862-7147-4493-B488-4E46DC49905D}" type="slidenum">
              <a:rPr lang="de-DE" smtClean="0"/>
              <a:t>31</a:t>
            </a:fld>
            <a:endParaRPr lang="de-DE"/>
          </a:p>
        </p:txBody>
      </p:sp>
    </p:spTree>
    <p:extLst>
      <p:ext uri="{BB962C8B-B14F-4D97-AF65-F5344CB8AC3E}">
        <p14:creationId xmlns:p14="http://schemas.microsoft.com/office/powerpoint/2010/main" val="25181771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03971-1157-92D8-1068-55141CF3598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134CC6F-94EB-BCD0-80E9-6324EAEB1938}"/>
              </a:ext>
            </a:extLst>
          </p:cNvPr>
          <p:cNvSpPr>
            <a:spLocks noGrp="1"/>
          </p:cNvSpPr>
          <p:nvPr>
            <p:ph type="title"/>
          </p:nvPr>
        </p:nvSpPr>
        <p:spPr>
          <a:xfrm>
            <a:off x="974124" y="2899882"/>
            <a:ext cx="4747054" cy="1058233"/>
          </a:xfrm>
        </p:spPr>
        <p:txBody>
          <a:bodyPr/>
          <a:lstStyle/>
          <a:p>
            <a:r>
              <a:rPr lang="en-US">
                <a:solidFill>
                  <a:schemeClr val="dk1"/>
                </a:solidFill>
              </a:rPr>
              <a:t>Feedback Session</a:t>
            </a:r>
            <a:endParaRPr lang="en-IN"/>
          </a:p>
        </p:txBody>
      </p:sp>
      <p:pic>
        <p:nvPicPr>
          <p:cNvPr id="6" name="Grafik 5">
            <a:extLst>
              <a:ext uri="{FF2B5EF4-FFF2-40B4-BE49-F238E27FC236}">
                <a16:creationId xmlns:a16="http://schemas.microsoft.com/office/drawing/2014/main" id="{6B0FCACC-08B3-1574-116B-87C3420CA14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804456" y="1628523"/>
            <a:ext cx="4220164" cy="3600953"/>
          </a:xfrm>
          <a:prstGeom prst="rect">
            <a:avLst/>
          </a:prstGeom>
        </p:spPr>
      </p:pic>
      <p:sp>
        <p:nvSpPr>
          <p:cNvPr id="3" name="Foliennummernplatzhalter 2">
            <a:extLst>
              <a:ext uri="{FF2B5EF4-FFF2-40B4-BE49-F238E27FC236}">
                <a16:creationId xmlns:a16="http://schemas.microsoft.com/office/drawing/2014/main" id="{BD5E8282-90CC-A8C0-27AA-30F5877B427A}"/>
              </a:ext>
            </a:extLst>
          </p:cNvPr>
          <p:cNvSpPr>
            <a:spLocks noGrp="1"/>
          </p:cNvSpPr>
          <p:nvPr>
            <p:ph type="sldNum" sz="quarter" idx="12"/>
          </p:nvPr>
        </p:nvSpPr>
        <p:spPr/>
        <p:txBody>
          <a:bodyPr/>
          <a:lstStyle/>
          <a:p>
            <a:fld id="{FBC7A862-7147-4493-B488-4E46DC49905D}" type="slidenum">
              <a:rPr lang="de-DE" smtClean="0"/>
              <a:t>32</a:t>
            </a:fld>
            <a:endParaRPr lang="de-DE"/>
          </a:p>
        </p:txBody>
      </p:sp>
    </p:spTree>
    <p:extLst>
      <p:ext uri="{BB962C8B-B14F-4D97-AF65-F5344CB8AC3E}">
        <p14:creationId xmlns:p14="http://schemas.microsoft.com/office/powerpoint/2010/main" val="31771085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1D44AC-C9BE-03D8-BFF5-4656041AEF1A}"/>
              </a:ext>
            </a:extLst>
          </p:cNvPr>
          <p:cNvSpPr>
            <a:spLocks noGrp="1"/>
          </p:cNvSpPr>
          <p:nvPr>
            <p:ph type="title"/>
          </p:nvPr>
        </p:nvSpPr>
        <p:spPr>
          <a:xfrm>
            <a:off x="838200" y="140514"/>
            <a:ext cx="10515600" cy="722270"/>
          </a:xfrm>
        </p:spPr>
        <p:txBody>
          <a:bodyPr>
            <a:normAutofit/>
          </a:bodyPr>
          <a:lstStyle/>
          <a:p>
            <a:r>
              <a:rPr lang="en-US" sz="3200"/>
              <a:t>Guideline Group 4 - Budget and Resources </a:t>
            </a:r>
            <a:endParaRPr lang="en-IN" sz="3200"/>
          </a:p>
        </p:txBody>
      </p:sp>
      <p:sp>
        <p:nvSpPr>
          <p:cNvPr id="3" name="Inhaltsplatzhalter 2">
            <a:extLst>
              <a:ext uri="{FF2B5EF4-FFF2-40B4-BE49-F238E27FC236}">
                <a16:creationId xmlns:a16="http://schemas.microsoft.com/office/drawing/2014/main" id="{50D44DBE-83FD-3142-8118-84684AC8A9E5}"/>
              </a:ext>
            </a:extLst>
          </p:cNvPr>
          <p:cNvSpPr>
            <a:spLocks noGrp="1"/>
          </p:cNvSpPr>
          <p:nvPr>
            <p:ph idx="1"/>
          </p:nvPr>
        </p:nvSpPr>
        <p:spPr>
          <a:xfrm>
            <a:off x="838200" y="857579"/>
            <a:ext cx="10515600" cy="5142841"/>
          </a:xfrm>
        </p:spPr>
        <p:txBody>
          <a:bodyPr>
            <a:noAutofit/>
          </a:bodyPr>
          <a:lstStyle/>
          <a:p>
            <a:pPr marL="0" lvl="0" indent="0">
              <a:lnSpc>
                <a:spcPct val="114000"/>
              </a:lnSpc>
              <a:spcBef>
                <a:spcPts val="0"/>
              </a:spcBef>
              <a:buClr>
                <a:schemeClr val="dk1"/>
              </a:buClr>
              <a:buSzPts val="1800"/>
              <a:buNone/>
            </a:pPr>
            <a:r>
              <a:rPr lang="en-IN" sz="2000"/>
              <a:t>Ensure dedicated budget allocations to </a:t>
            </a:r>
            <a:r>
              <a:rPr lang="en-IN" sz="2000" b="1"/>
              <a:t>remove barriers</a:t>
            </a:r>
            <a:r>
              <a:rPr lang="en-IN" sz="2000"/>
              <a:t>, apply </a:t>
            </a:r>
            <a:r>
              <a:rPr lang="en-IN" sz="2000" b="1"/>
              <a:t>universal design</a:t>
            </a:r>
            <a:r>
              <a:rPr lang="en-IN" sz="2000"/>
              <a:t>, and provide </a:t>
            </a:r>
            <a:r>
              <a:rPr lang="en-IN" sz="2000" b="1"/>
              <a:t>reasonable accommodation</a:t>
            </a:r>
            <a:r>
              <a:rPr lang="en-IN" sz="2000"/>
              <a:t>, including:</a:t>
            </a:r>
          </a:p>
          <a:p>
            <a:pPr marL="457200" lvl="0" indent="-368300">
              <a:lnSpc>
                <a:spcPct val="114000"/>
              </a:lnSpc>
              <a:spcBef>
                <a:spcPts val="0"/>
              </a:spcBef>
              <a:buSzPts val="2200"/>
              <a:buChar char="●"/>
            </a:pPr>
            <a:r>
              <a:rPr lang="en-IN" sz="2000"/>
              <a:t>Inclusive data collection - collect data on barriers and enablers, using accessible methods</a:t>
            </a:r>
          </a:p>
          <a:p>
            <a:pPr marL="457200" lvl="0" indent="-368300">
              <a:lnSpc>
                <a:spcPct val="114000"/>
              </a:lnSpc>
              <a:spcBef>
                <a:spcPts val="0"/>
              </a:spcBef>
              <a:buSzPts val="2200"/>
              <a:buChar char="●"/>
            </a:pPr>
            <a:r>
              <a:rPr lang="en-IN" sz="2000"/>
              <a:t>Accessibility measures - adapt facilities, service points, installations, communication, etc.</a:t>
            </a:r>
          </a:p>
          <a:p>
            <a:pPr marL="457200" lvl="0" indent="-368300">
              <a:lnSpc>
                <a:spcPct val="114000"/>
              </a:lnSpc>
              <a:spcBef>
                <a:spcPts val="0"/>
              </a:spcBef>
              <a:buSzPts val="2200"/>
              <a:buChar char="●"/>
            </a:pPr>
            <a:r>
              <a:rPr lang="en-IN" sz="2000"/>
              <a:t>Reasonable accommodation - transport support, door-to-door  service for people with mobility difficulties, personal assistance or support persons, accessible communication formats </a:t>
            </a:r>
          </a:p>
          <a:p>
            <a:pPr marL="457200" lvl="0" indent="-368300">
              <a:lnSpc>
                <a:spcPct val="114000"/>
              </a:lnSpc>
              <a:spcBef>
                <a:spcPts val="0"/>
              </a:spcBef>
              <a:buSzPts val="2200"/>
              <a:buChar char="●"/>
            </a:pPr>
            <a:r>
              <a:rPr lang="en-IN" sz="2000"/>
              <a:t>Capacity development - training and learning for teams on disability inclusion </a:t>
            </a:r>
          </a:p>
          <a:p>
            <a:pPr marL="457200" lvl="0" indent="-368300">
              <a:lnSpc>
                <a:spcPct val="114000"/>
              </a:lnSpc>
              <a:spcBef>
                <a:spcPts val="0"/>
              </a:spcBef>
              <a:buSzPts val="2200"/>
              <a:buChar char="●"/>
            </a:pPr>
            <a:r>
              <a:rPr lang="en-IN" sz="2000"/>
              <a:t>Participation - engagement with OPDs and disability specific consultations</a:t>
            </a:r>
          </a:p>
          <a:p>
            <a:pPr marL="457200" lvl="0" indent="-368300">
              <a:lnSpc>
                <a:spcPct val="114000"/>
              </a:lnSpc>
              <a:spcBef>
                <a:spcPts val="0"/>
              </a:spcBef>
              <a:buSzPts val="2200"/>
              <a:buChar char="●"/>
            </a:pPr>
            <a:r>
              <a:rPr lang="en-IN" sz="2000"/>
              <a:t>Community engagement - awareness-raising, information sessions </a:t>
            </a:r>
          </a:p>
          <a:p>
            <a:pPr marL="457200" lvl="0" indent="-368300">
              <a:lnSpc>
                <a:spcPct val="114000"/>
              </a:lnSpc>
              <a:spcBef>
                <a:spcPts val="0"/>
              </a:spcBef>
              <a:buSzPts val="2200"/>
              <a:buChar char="●"/>
            </a:pPr>
            <a:r>
              <a:rPr lang="en-IN" sz="2000"/>
              <a:t>Inclusive MEAL systems - contextualize tools (ex. translation of WGQ or barrier specific questions)</a:t>
            </a:r>
          </a:p>
          <a:p>
            <a:pPr marL="457200" lvl="0" indent="-368300">
              <a:lnSpc>
                <a:spcPct val="114000"/>
              </a:lnSpc>
              <a:spcBef>
                <a:spcPts val="0"/>
              </a:spcBef>
              <a:buSzPts val="2200"/>
              <a:buChar char="●"/>
            </a:pPr>
            <a:r>
              <a:rPr lang="en-IN" sz="2000"/>
              <a:t>Inclusive budgets - Include flexible budget line for reasonable accommodation (typically 5–10%). An additional 3–7% may be required for specialized NFIs and mobility or assistive equipment</a:t>
            </a:r>
          </a:p>
        </p:txBody>
      </p:sp>
      <p:sp>
        <p:nvSpPr>
          <p:cNvPr id="5" name="Foliennummernplatzhalter 4">
            <a:extLst>
              <a:ext uri="{FF2B5EF4-FFF2-40B4-BE49-F238E27FC236}">
                <a16:creationId xmlns:a16="http://schemas.microsoft.com/office/drawing/2014/main" id="{21A7444E-82E9-6A4F-5D36-D05DEA7AF52D}"/>
              </a:ext>
            </a:extLst>
          </p:cNvPr>
          <p:cNvSpPr>
            <a:spLocks noGrp="1"/>
          </p:cNvSpPr>
          <p:nvPr>
            <p:ph type="sldNum" sz="quarter" idx="12"/>
          </p:nvPr>
        </p:nvSpPr>
        <p:spPr/>
        <p:txBody>
          <a:bodyPr/>
          <a:lstStyle/>
          <a:p>
            <a:fld id="{FBC7A862-7147-4493-B488-4E46DC49905D}" type="slidenum">
              <a:rPr lang="de-DE" smtClean="0"/>
              <a:t>33</a:t>
            </a:fld>
            <a:endParaRPr lang="de-DE"/>
          </a:p>
        </p:txBody>
      </p:sp>
    </p:spTree>
    <p:extLst>
      <p:ext uri="{BB962C8B-B14F-4D97-AF65-F5344CB8AC3E}">
        <p14:creationId xmlns:p14="http://schemas.microsoft.com/office/powerpoint/2010/main" val="39526844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B4E89E-936E-7880-D7FD-DF512F10249D}"/>
              </a:ext>
            </a:extLst>
          </p:cNvPr>
          <p:cNvSpPr>
            <a:spLocks noGrp="1"/>
          </p:cNvSpPr>
          <p:nvPr>
            <p:ph type="title"/>
          </p:nvPr>
        </p:nvSpPr>
        <p:spPr/>
        <p:txBody>
          <a:bodyPr>
            <a:normAutofit/>
          </a:bodyPr>
          <a:lstStyle/>
          <a:p>
            <a:pPr lvl="0">
              <a:spcBef>
                <a:spcPts val="0"/>
              </a:spcBef>
            </a:pPr>
            <a:r>
              <a:rPr lang="en-US">
                <a:solidFill>
                  <a:schemeClr val="dk1"/>
                </a:solidFill>
                <a:latin typeface="Arial"/>
                <a:ea typeface="Arial"/>
                <a:cs typeface="Arial"/>
                <a:sym typeface="Arial"/>
              </a:rPr>
              <a:t>Project Planning and Design</a:t>
            </a:r>
            <a:endParaRPr lang="en-IN"/>
          </a:p>
        </p:txBody>
      </p:sp>
      <p:sp>
        <p:nvSpPr>
          <p:cNvPr id="9" name="Pfeil: Fünfeck 8">
            <a:extLst>
              <a:ext uri="{FF2B5EF4-FFF2-40B4-BE49-F238E27FC236}">
                <a16:creationId xmlns:a16="http://schemas.microsoft.com/office/drawing/2014/main" id="{76DC830C-FB06-5AE4-14F0-F223EA3AD8D4}"/>
              </a:ext>
            </a:extLst>
          </p:cNvPr>
          <p:cNvSpPr/>
          <p:nvPr/>
        </p:nvSpPr>
        <p:spPr>
          <a:xfrm>
            <a:off x="838200" y="2397211"/>
            <a:ext cx="5633852" cy="3779752"/>
          </a:xfrm>
          <a:prstGeom prst="homePlate">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SzPts val="2200"/>
            </a:pPr>
            <a:r>
              <a:rPr lang="en-IN" sz="2400" b="1">
                <a:solidFill>
                  <a:schemeClr val="dk1"/>
                </a:solidFill>
                <a:latin typeface="Arial"/>
                <a:ea typeface="Arial"/>
                <a:cs typeface="Arial"/>
              </a:rPr>
              <a:t>Must do Actions:</a:t>
            </a:r>
          </a:p>
          <a:p>
            <a:pPr marL="285750" lvl="0" indent="-285750">
              <a:spcAft>
                <a:spcPts val="600"/>
              </a:spcAft>
              <a:buClr>
                <a:schemeClr val="dk1"/>
              </a:buClr>
              <a:buSzPts val="2200"/>
              <a:buFont typeface="Arial"/>
              <a:buChar char="•"/>
            </a:pPr>
            <a:r>
              <a:rPr lang="en-IN" sz="2400">
                <a:solidFill>
                  <a:schemeClr val="dk1"/>
                </a:solidFill>
                <a:latin typeface="Arial"/>
                <a:ea typeface="Arial"/>
                <a:cs typeface="Arial"/>
              </a:rPr>
              <a:t>Meaningful participation (MP)</a:t>
            </a:r>
          </a:p>
          <a:p>
            <a:pPr marL="285750" lvl="0" indent="-285750">
              <a:spcAft>
                <a:spcPts val="600"/>
              </a:spcAft>
              <a:buClr>
                <a:schemeClr val="dk1"/>
              </a:buClr>
              <a:buSzPts val="2200"/>
              <a:buFont typeface="Arial"/>
              <a:buChar char="•"/>
            </a:pPr>
            <a:r>
              <a:rPr lang="en-IN" sz="2400">
                <a:solidFill>
                  <a:schemeClr val="dk1"/>
                </a:solidFill>
                <a:latin typeface="Arial"/>
                <a:ea typeface="Arial"/>
                <a:cs typeface="Arial"/>
              </a:rPr>
              <a:t>Remove barriers (RB)</a:t>
            </a:r>
          </a:p>
          <a:p>
            <a:pPr marL="285750" lvl="0" indent="-285750">
              <a:spcAft>
                <a:spcPts val="600"/>
              </a:spcAft>
              <a:buClr>
                <a:schemeClr val="dk1"/>
              </a:buClr>
              <a:buSzPts val="2200"/>
              <a:buFont typeface="Arial"/>
              <a:buChar char="•"/>
            </a:pPr>
            <a:r>
              <a:rPr lang="en-IN" sz="2400">
                <a:solidFill>
                  <a:schemeClr val="dk1"/>
                </a:solidFill>
                <a:latin typeface="Arial"/>
                <a:ea typeface="Arial"/>
                <a:cs typeface="Arial"/>
              </a:rPr>
              <a:t>Empowerment (E) </a:t>
            </a:r>
          </a:p>
          <a:p>
            <a:pPr marL="285750" lvl="0" indent="-285750">
              <a:spcAft>
                <a:spcPts val="600"/>
              </a:spcAft>
              <a:buClr>
                <a:schemeClr val="dk1"/>
              </a:buClr>
              <a:buSzPts val="2200"/>
              <a:buFont typeface="Arial"/>
              <a:buChar char="•"/>
            </a:pPr>
            <a:r>
              <a:rPr lang="en-IN" sz="2400">
                <a:solidFill>
                  <a:schemeClr val="dk1"/>
                </a:solidFill>
                <a:latin typeface="Arial"/>
                <a:ea typeface="Arial"/>
                <a:cs typeface="Arial"/>
              </a:rPr>
              <a:t>Capacity Development (E &amp; CD)</a:t>
            </a:r>
          </a:p>
          <a:p>
            <a:pPr marL="285750" lvl="0" indent="-285750">
              <a:spcAft>
                <a:spcPts val="600"/>
              </a:spcAft>
              <a:buClr>
                <a:schemeClr val="dk1"/>
              </a:buClr>
              <a:buSzPts val="2200"/>
              <a:buFont typeface="Arial"/>
              <a:buChar char="•"/>
            </a:pPr>
            <a:r>
              <a:rPr lang="en-IN" sz="2400">
                <a:solidFill>
                  <a:schemeClr val="dk1"/>
                </a:solidFill>
                <a:latin typeface="Arial"/>
                <a:ea typeface="Arial"/>
                <a:cs typeface="Arial"/>
              </a:rPr>
              <a:t>Collect and use disability inclusive data</a:t>
            </a:r>
            <a:endParaRPr lang="en-IN" sz="2400">
              <a:solidFill>
                <a:srgbClr val="000000"/>
              </a:solidFill>
              <a:latin typeface="Arial"/>
              <a:ea typeface="Arial"/>
              <a:cs typeface="Arial"/>
            </a:endParaRPr>
          </a:p>
        </p:txBody>
      </p:sp>
      <p:sp>
        <p:nvSpPr>
          <p:cNvPr id="3" name="Inhaltsplatzhalter 2">
            <a:extLst>
              <a:ext uri="{FF2B5EF4-FFF2-40B4-BE49-F238E27FC236}">
                <a16:creationId xmlns:a16="http://schemas.microsoft.com/office/drawing/2014/main" id="{8A3DBE5D-21F0-AFB9-CE82-4E5EC46594ED}"/>
              </a:ext>
            </a:extLst>
          </p:cNvPr>
          <p:cNvSpPr>
            <a:spLocks noGrp="1"/>
          </p:cNvSpPr>
          <p:nvPr>
            <p:ph idx="1"/>
          </p:nvPr>
        </p:nvSpPr>
        <p:spPr>
          <a:xfrm>
            <a:off x="6783860" y="1578634"/>
            <a:ext cx="4942702" cy="4598329"/>
          </a:xfrm>
        </p:spPr>
        <p:txBody>
          <a:bodyPr>
            <a:normAutofit/>
          </a:bodyPr>
          <a:lstStyle/>
          <a:p>
            <a:pPr marL="0" lvl="0" indent="0">
              <a:spcBef>
                <a:spcPts val="0"/>
              </a:spcBef>
              <a:spcAft>
                <a:spcPts val="600"/>
              </a:spcAft>
              <a:buClr>
                <a:srgbClr val="C41401"/>
              </a:buClr>
              <a:buSzPts val="2000"/>
              <a:buNone/>
            </a:pPr>
            <a:r>
              <a:rPr lang="en-IN" sz="2200" b="1">
                <a:solidFill>
                  <a:srgbClr val="C41401"/>
                </a:solidFill>
              </a:rPr>
              <a:t>Methods &amp; Tools to address gaps:</a:t>
            </a:r>
            <a:endParaRPr lang="en-IN" sz="2200"/>
          </a:p>
          <a:p>
            <a:pPr lvl="0" indent="-190500">
              <a:lnSpc>
                <a:spcPct val="114000"/>
              </a:lnSpc>
              <a:spcBef>
                <a:spcPts val="0"/>
              </a:spcBef>
              <a:spcAft>
                <a:spcPts val="600"/>
              </a:spcAft>
              <a:buSzPct val="100000"/>
              <a:buAutoNum type="arabicPeriod"/>
            </a:pPr>
            <a:r>
              <a:rPr lang="en-IN" sz="1900"/>
              <a:t>Engage persons with disabilities in planning and design (MP).</a:t>
            </a:r>
          </a:p>
          <a:p>
            <a:pPr lvl="0" indent="-190500">
              <a:lnSpc>
                <a:spcPct val="114000"/>
              </a:lnSpc>
              <a:spcBef>
                <a:spcPts val="0"/>
              </a:spcBef>
              <a:spcAft>
                <a:spcPts val="600"/>
              </a:spcAft>
              <a:buSzPct val="100000"/>
              <a:buAutoNum type="arabicPeriod"/>
            </a:pPr>
            <a:r>
              <a:rPr lang="en-IN" sz="1900"/>
              <a:t>Design and resource activities for removal of barriers using a twin-track approach (RB).</a:t>
            </a:r>
          </a:p>
          <a:p>
            <a:pPr lvl="0" indent="-190500">
              <a:lnSpc>
                <a:spcPct val="114000"/>
              </a:lnSpc>
              <a:spcBef>
                <a:spcPts val="0"/>
              </a:spcBef>
              <a:spcAft>
                <a:spcPts val="600"/>
              </a:spcAft>
              <a:buSzPct val="100000"/>
              <a:buAutoNum type="arabicPeriod"/>
            </a:pPr>
            <a:r>
              <a:rPr lang="en-IN" sz="1900"/>
              <a:t>Ensure gaps in capacity development and empowerment actions are included in the activity and budget planning (CD, E).</a:t>
            </a:r>
          </a:p>
          <a:p>
            <a:pPr lvl="0" indent="-190500">
              <a:lnSpc>
                <a:spcPct val="114000"/>
              </a:lnSpc>
              <a:spcBef>
                <a:spcPts val="0"/>
              </a:spcBef>
              <a:spcAft>
                <a:spcPts val="600"/>
              </a:spcAft>
              <a:buSzPct val="100000"/>
              <a:buAutoNum type="arabicPeriod"/>
            </a:pPr>
            <a:r>
              <a:rPr lang="en-IN" sz="1900"/>
              <a:t>Ensure disability-inclusive monitoring frameworks (D).</a:t>
            </a:r>
          </a:p>
        </p:txBody>
      </p:sp>
      <p:pic>
        <p:nvPicPr>
          <p:cNvPr id="6" name="Grafik 5">
            <a:extLst>
              <a:ext uri="{FF2B5EF4-FFF2-40B4-BE49-F238E27FC236}">
                <a16:creationId xmlns:a16="http://schemas.microsoft.com/office/drawing/2014/main" id="{361E17A3-F5F8-953A-2A81-4BE1F873547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858431" y="136525"/>
            <a:ext cx="990738" cy="1019317"/>
          </a:xfrm>
          <a:prstGeom prst="rect">
            <a:avLst/>
          </a:prstGeom>
        </p:spPr>
      </p:pic>
      <p:pic>
        <p:nvPicPr>
          <p:cNvPr id="8" name="Grafik 7">
            <a:extLst>
              <a:ext uri="{FF2B5EF4-FFF2-40B4-BE49-F238E27FC236}">
                <a16:creationId xmlns:a16="http://schemas.microsoft.com/office/drawing/2014/main" id="{3AF97F3E-B16C-00A8-E9A2-C4973B50AC5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551776" y="136525"/>
            <a:ext cx="1057423" cy="981212"/>
          </a:xfrm>
          <a:prstGeom prst="rect">
            <a:avLst/>
          </a:prstGeom>
        </p:spPr>
      </p:pic>
      <p:sp>
        <p:nvSpPr>
          <p:cNvPr id="5" name="Foliennummernplatzhalter 4">
            <a:extLst>
              <a:ext uri="{FF2B5EF4-FFF2-40B4-BE49-F238E27FC236}">
                <a16:creationId xmlns:a16="http://schemas.microsoft.com/office/drawing/2014/main" id="{7B751236-CE7A-C90B-CB61-709C6627FCBD}"/>
              </a:ext>
            </a:extLst>
          </p:cNvPr>
          <p:cNvSpPr>
            <a:spLocks noGrp="1"/>
          </p:cNvSpPr>
          <p:nvPr>
            <p:ph type="sldNum" sz="quarter" idx="12"/>
          </p:nvPr>
        </p:nvSpPr>
        <p:spPr/>
        <p:txBody>
          <a:bodyPr/>
          <a:lstStyle/>
          <a:p>
            <a:fld id="{FBC7A862-7147-4493-B488-4E46DC49905D}" type="slidenum">
              <a:rPr lang="de-DE" smtClean="0"/>
              <a:t>34</a:t>
            </a:fld>
            <a:endParaRPr lang="de-DE"/>
          </a:p>
        </p:txBody>
      </p:sp>
    </p:spTree>
    <p:extLst>
      <p:ext uri="{BB962C8B-B14F-4D97-AF65-F5344CB8AC3E}">
        <p14:creationId xmlns:p14="http://schemas.microsoft.com/office/powerpoint/2010/main" val="18552002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7A2131AC-6336-226D-B886-2B1A12E5A252}"/>
              </a:ext>
            </a:extLst>
          </p:cNvPr>
          <p:cNvSpPr>
            <a:spLocks noGrp="1"/>
          </p:cNvSpPr>
          <p:nvPr>
            <p:ph type="ctrTitle"/>
          </p:nvPr>
        </p:nvSpPr>
        <p:spPr/>
        <p:txBody>
          <a:bodyPr/>
          <a:lstStyle/>
          <a:p>
            <a:r>
              <a:rPr lang="en-US"/>
              <a:t>Implementation, Monitoring and Evaluation</a:t>
            </a:r>
            <a:endParaRPr lang="en-IN"/>
          </a:p>
        </p:txBody>
      </p:sp>
      <p:sp>
        <p:nvSpPr>
          <p:cNvPr id="2" name="Foliennummernplatzhalter 1">
            <a:extLst>
              <a:ext uri="{FF2B5EF4-FFF2-40B4-BE49-F238E27FC236}">
                <a16:creationId xmlns:a16="http://schemas.microsoft.com/office/drawing/2014/main" id="{9F2637D8-9A13-07F5-4663-88E944700070}"/>
              </a:ext>
            </a:extLst>
          </p:cNvPr>
          <p:cNvSpPr>
            <a:spLocks noGrp="1"/>
          </p:cNvSpPr>
          <p:nvPr>
            <p:ph type="sldNum" sz="quarter" idx="12"/>
          </p:nvPr>
        </p:nvSpPr>
        <p:spPr/>
        <p:txBody>
          <a:bodyPr/>
          <a:lstStyle/>
          <a:p>
            <a:fld id="{FBC7A862-7147-4493-B488-4E46DC49905D}" type="slidenum">
              <a:rPr lang="de-DE" smtClean="0"/>
              <a:pPr/>
              <a:t>35</a:t>
            </a:fld>
            <a:endParaRPr lang="de-DE"/>
          </a:p>
        </p:txBody>
      </p:sp>
    </p:spTree>
    <p:extLst>
      <p:ext uri="{BB962C8B-B14F-4D97-AF65-F5344CB8AC3E}">
        <p14:creationId xmlns:p14="http://schemas.microsoft.com/office/powerpoint/2010/main" val="40617286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08EFE279-967D-23CE-30AB-DA4C60244D52}"/>
              </a:ext>
            </a:extLst>
          </p:cNvPr>
          <p:cNvSpPr>
            <a:spLocks noGrp="1"/>
          </p:cNvSpPr>
          <p:nvPr>
            <p:ph type="title"/>
          </p:nvPr>
        </p:nvSpPr>
        <p:spPr>
          <a:xfrm>
            <a:off x="689918" y="205588"/>
            <a:ext cx="9146059" cy="1058233"/>
          </a:xfrm>
        </p:spPr>
        <p:txBody>
          <a:bodyPr>
            <a:normAutofit fontScale="90000"/>
          </a:bodyPr>
          <a:lstStyle/>
          <a:p>
            <a:r>
              <a:rPr lang="en-US">
                <a:solidFill>
                  <a:srgbClr val="262626"/>
                </a:solidFill>
                <a:latin typeface="Arial"/>
                <a:ea typeface="Arial"/>
                <a:cs typeface="Arial"/>
                <a:sym typeface="Arial"/>
              </a:rPr>
              <a:t>Exercise 3: Implementation, </a:t>
            </a:r>
            <a:r>
              <a:rPr lang="en-US">
                <a:solidFill>
                  <a:srgbClr val="000000"/>
                </a:solidFill>
                <a:latin typeface="Arial"/>
                <a:ea typeface="Arial"/>
                <a:cs typeface="Arial"/>
                <a:sym typeface="Arial"/>
              </a:rPr>
              <a:t>Monitoring &amp; Evaluation</a:t>
            </a:r>
            <a:endParaRPr lang="en-IN"/>
          </a:p>
        </p:txBody>
      </p:sp>
      <p:pic>
        <p:nvPicPr>
          <p:cNvPr id="8" name="Inhaltsplatzhalter 7">
            <a:extLst>
              <a:ext uri="{FF2B5EF4-FFF2-40B4-BE49-F238E27FC236}">
                <a16:creationId xmlns:a16="http://schemas.microsoft.com/office/drawing/2014/main" id="{6D1AB828-DB96-7ECE-6941-9DFD53695D80}"/>
              </a:ext>
              <a:ext uri="{C183D7F6-B498-43B3-948B-1728B52AA6E4}">
                <adec:decorative xmlns:adec="http://schemas.microsoft.com/office/drawing/2017/decorative" val="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577405" y="136526"/>
            <a:ext cx="1062660" cy="1058233"/>
          </a:xfrm>
          <a:prstGeom prst="rect">
            <a:avLst/>
          </a:prstGeom>
        </p:spPr>
      </p:pic>
      <p:sp>
        <p:nvSpPr>
          <p:cNvPr id="10" name="Textfeld 9">
            <a:extLst>
              <a:ext uri="{FF2B5EF4-FFF2-40B4-BE49-F238E27FC236}">
                <a16:creationId xmlns:a16="http://schemas.microsoft.com/office/drawing/2014/main" id="{1D51FA9C-F29E-7149-31A7-1C130078DDAB}"/>
              </a:ext>
            </a:extLst>
          </p:cNvPr>
          <p:cNvSpPr txBox="1"/>
          <p:nvPr/>
        </p:nvSpPr>
        <p:spPr>
          <a:xfrm>
            <a:off x="551935" y="1222118"/>
            <a:ext cx="10801865" cy="577850"/>
          </a:xfrm>
          <a:prstGeom prst="rect">
            <a:avLst/>
          </a:prstGeom>
          <a:noFill/>
        </p:spPr>
        <p:txBody>
          <a:bodyPr wrap="square">
            <a:spAutoFit/>
          </a:bodyPr>
          <a:lstStyle/>
          <a:p>
            <a:pPr marL="0" marR="0" lvl="0" indent="0" algn="l" rtl="0">
              <a:lnSpc>
                <a:spcPct val="150000"/>
              </a:lnSpc>
              <a:spcBef>
                <a:spcPts val="0"/>
              </a:spcBef>
              <a:spcAft>
                <a:spcPts val="0"/>
              </a:spcAft>
              <a:buClr>
                <a:srgbClr val="000000"/>
              </a:buClr>
              <a:buSzPts val="2000"/>
              <a:buFont typeface="Arial"/>
              <a:buNone/>
            </a:pPr>
            <a:r>
              <a:rPr lang="en-IN" sz="2000" i="0" u="none" strike="noStrike" cap="none">
                <a:solidFill>
                  <a:srgbClr val="292F33"/>
                </a:solidFill>
                <a:latin typeface="Arial"/>
                <a:ea typeface="Arial"/>
                <a:cs typeface="Arial"/>
                <a:sym typeface="Arial"/>
              </a:rPr>
              <a:t> </a:t>
            </a:r>
            <a:r>
              <a:rPr lang="en-IN" sz="2200" i="0" u="none" strike="noStrike" cap="none">
                <a:solidFill>
                  <a:schemeClr val="dk1"/>
                </a:solidFill>
                <a:latin typeface="Arial"/>
                <a:ea typeface="Arial"/>
                <a:cs typeface="Arial"/>
                <a:sym typeface="Arial"/>
              </a:rPr>
              <a:t>Think back to a recent project that you worked on and answer these questions</a:t>
            </a:r>
            <a:r>
              <a:rPr lang="en-IN" sz="2400" i="0" u="none" strike="noStrike" cap="none">
                <a:solidFill>
                  <a:schemeClr val="dk1"/>
                </a:solidFill>
                <a:latin typeface="Arial"/>
                <a:ea typeface="Arial"/>
                <a:cs typeface="Arial"/>
                <a:sym typeface="Arial"/>
              </a:rPr>
              <a:t>:</a:t>
            </a:r>
          </a:p>
        </p:txBody>
      </p:sp>
      <p:pic>
        <p:nvPicPr>
          <p:cNvPr id="12" name="Google Shape;1206;g3c40f1b57d8_0_169">
            <a:extLst>
              <a:ext uri="{FF2B5EF4-FFF2-40B4-BE49-F238E27FC236}">
                <a16:creationId xmlns:a16="http://schemas.microsoft.com/office/drawing/2014/main" id="{F1689C85-BAED-395E-7AA6-9053EDD4F878}"/>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6096000" y="1841148"/>
            <a:ext cx="822515" cy="1016530"/>
          </a:xfrm>
          <a:prstGeom prst="rect">
            <a:avLst/>
          </a:prstGeom>
          <a:noFill/>
          <a:ln>
            <a:noFill/>
          </a:ln>
        </p:spPr>
      </p:pic>
      <p:sp>
        <p:nvSpPr>
          <p:cNvPr id="13" name="Sprechblase: rechteckig mit abgerundeten Ecken 12">
            <a:extLst>
              <a:ext uri="{FF2B5EF4-FFF2-40B4-BE49-F238E27FC236}">
                <a16:creationId xmlns:a16="http://schemas.microsoft.com/office/drawing/2014/main" id="{4B6C8CCA-AB6A-5F3F-F32A-DAF9E20078A8}"/>
              </a:ext>
            </a:extLst>
          </p:cNvPr>
          <p:cNvSpPr/>
          <p:nvPr/>
        </p:nvSpPr>
        <p:spPr>
          <a:xfrm>
            <a:off x="838200" y="2792168"/>
            <a:ext cx="5257800" cy="3700707"/>
          </a:xfrm>
          <a:prstGeom prst="wedgeRoundRectCallout">
            <a:avLst>
              <a:gd name="adj1" fmla="val 49202"/>
              <a:gd name="adj2" fmla="val -61044"/>
              <a:gd name="adj3" fmla="val 16667"/>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r>
              <a:rPr lang="en-IN" sz="2200">
                <a:solidFill>
                  <a:schemeClr val="dk1"/>
                </a:solidFill>
                <a:latin typeface="Arial"/>
                <a:ea typeface="Arial"/>
                <a:cs typeface="Arial"/>
              </a:rPr>
              <a:t>How would you identify and invite persons with disabilities to participate in FGDs to monitor changes in food security and nutrition practices? What reasonable accommodation or accessibility measures would need to be in place to enable their meaningful participation?</a:t>
            </a:r>
          </a:p>
        </p:txBody>
      </p:sp>
      <p:sp>
        <p:nvSpPr>
          <p:cNvPr id="15" name="Sprechblase: rechteckig mit abgerundeten Ecken 14">
            <a:extLst>
              <a:ext uri="{FF2B5EF4-FFF2-40B4-BE49-F238E27FC236}">
                <a16:creationId xmlns:a16="http://schemas.microsoft.com/office/drawing/2014/main" id="{4C860CEE-6AFB-6731-68BF-D45E07C59262}"/>
              </a:ext>
            </a:extLst>
          </p:cNvPr>
          <p:cNvSpPr/>
          <p:nvPr/>
        </p:nvSpPr>
        <p:spPr>
          <a:xfrm>
            <a:off x="6668769" y="2885560"/>
            <a:ext cx="5257800" cy="3700707"/>
          </a:xfrm>
          <a:prstGeom prst="wedgeRoundRectCallout">
            <a:avLst>
              <a:gd name="adj1" fmla="val -41985"/>
              <a:gd name="adj2" fmla="val -61044"/>
              <a:gd name="adj3" fmla="val 16667"/>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4000"/>
              </a:lnSpc>
            </a:pPr>
            <a:r>
              <a:rPr lang="en-IN" sz="2200">
                <a:solidFill>
                  <a:srgbClr val="000000"/>
                </a:solidFill>
                <a:latin typeface="Arial"/>
                <a:ea typeface="Arial"/>
                <a:cs typeface="Arial"/>
              </a:rPr>
              <a:t>What barriers and enablers do individuals with different types of disabilities face when participating in assessments or FGDs for monitoring or evaluation? How could these barriers be addressed and enablers strengthened?</a:t>
            </a:r>
            <a:endParaRPr lang="en-IN" sz="2200">
              <a:solidFill>
                <a:schemeClr val="dk1"/>
              </a:solidFill>
              <a:latin typeface="Arial"/>
              <a:ea typeface="Arial"/>
              <a:cs typeface="Arial"/>
            </a:endParaRPr>
          </a:p>
        </p:txBody>
      </p:sp>
      <p:sp>
        <p:nvSpPr>
          <p:cNvPr id="2" name="Foliennummernplatzhalter 1">
            <a:extLst>
              <a:ext uri="{FF2B5EF4-FFF2-40B4-BE49-F238E27FC236}">
                <a16:creationId xmlns:a16="http://schemas.microsoft.com/office/drawing/2014/main" id="{3B7C5ED4-3D23-E00B-D6ED-96EC748571C6}"/>
              </a:ext>
            </a:extLst>
          </p:cNvPr>
          <p:cNvSpPr>
            <a:spLocks noGrp="1"/>
          </p:cNvSpPr>
          <p:nvPr>
            <p:ph type="sldNum" sz="quarter" idx="12"/>
          </p:nvPr>
        </p:nvSpPr>
        <p:spPr/>
        <p:txBody>
          <a:bodyPr/>
          <a:lstStyle/>
          <a:p>
            <a:fld id="{FBC7A862-7147-4493-B488-4E46DC49905D}" type="slidenum">
              <a:rPr lang="de-DE" smtClean="0"/>
              <a:t>36</a:t>
            </a:fld>
            <a:endParaRPr lang="de-DE"/>
          </a:p>
        </p:txBody>
      </p:sp>
    </p:spTree>
    <p:extLst>
      <p:ext uri="{BB962C8B-B14F-4D97-AF65-F5344CB8AC3E}">
        <p14:creationId xmlns:p14="http://schemas.microsoft.com/office/powerpoint/2010/main" val="18415357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6043E3-4975-5B57-34D0-DCFCE5A0A9A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C3DBA5A-B558-44F6-C0FA-0E812D0B730C}"/>
              </a:ext>
            </a:extLst>
          </p:cNvPr>
          <p:cNvSpPr>
            <a:spLocks noGrp="1"/>
          </p:cNvSpPr>
          <p:nvPr>
            <p:ph type="title"/>
          </p:nvPr>
        </p:nvSpPr>
        <p:spPr>
          <a:xfrm>
            <a:off x="850557" y="2899882"/>
            <a:ext cx="4747054" cy="1058233"/>
          </a:xfrm>
        </p:spPr>
        <p:txBody>
          <a:bodyPr/>
          <a:lstStyle/>
          <a:p>
            <a:r>
              <a:rPr lang="en-US">
                <a:solidFill>
                  <a:schemeClr val="dk1"/>
                </a:solidFill>
              </a:rPr>
              <a:t>Feedback Session</a:t>
            </a:r>
            <a:endParaRPr lang="en-IN"/>
          </a:p>
        </p:txBody>
      </p:sp>
      <p:pic>
        <p:nvPicPr>
          <p:cNvPr id="6" name="Grafik 5">
            <a:extLst>
              <a:ext uri="{FF2B5EF4-FFF2-40B4-BE49-F238E27FC236}">
                <a16:creationId xmlns:a16="http://schemas.microsoft.com/office/drawing/2014/main" id="{9CA764B8-C285-2FBE-B2C9-354017A73EA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804456" y="1628523"/>
            <a:ext cx="4220164" cy="3600953"/>
          </a:xfrm>
          <a:prstGeom prst="rect">
            <a:avLst/>
          </a:prstGeom>
        </p:spPr>
      </p:pic>
      <p:sp>
        <p:nvSpPr>
          <p:cNvPr id="3" name="Foliennummernplatzhalter 2">
            <a:extLst>
              <a:ext uri="{FF2B5EF4-FFF2-40B4-BE49-F238E27FC236}">
                <a16:creationId xmlns:a16="http://schemas.microsoft.com/office/drawing/2014/main" id="{DEB79DF7-CAEE-2195-3767-1CACB5E4FDAE}"/>
              </a:ext>
            </a:extLst>
          </p:cNvPr>
          <p:cNvSpPr>
            <a:spLocks noGrp="1"/>
          </p:cNvSpPr>
          <p:nvPr>
            <p:ph type="sldNum" sz="quarter" idx="12"/>
          </p:nvPr>
        </p:nvSpPr>
        <p:spPr/>
        <p:txBody>
          <a:bodyPr/>
          <a:lstStyle/>
          <a:p>
            <a:fld id="{FBC7A862-7147-4493-B488-4E46DC49905D}" type="slidenum">
              <a:rPr lang="de-DE" smtClean="0"/>
              <a:t>37</a:t>
            </a:fld>
            <a:endParaRPr lang="de-DE"/>
          </a:p>
        </p:txBody>
      </p:sp>
    </p:spTree>
    <p:extLst>
      <p:ext uri="{BB962C8B-B14F-4D97-AF65-F5344CB8AC3E}">
        <p14:creationId xmlns:p14="http://schemas.microsoft.com/office/powerpoint/2010/main" val="41951794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24131-C2F1-8276-77E4-21C181F8A1F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63958F0-9948-9972-851C-0585B9F3697C}"/>
              </a:ext>
            </a:extLst>
          </p:cNvPr>
          <p:cNvSpPr>
            <a:spLocks noGrp="1"/>
          </p:cNvSpPr>
          <p:nvPr>
            <p:ph type="title"/>
          </p:nvPr>
        </p:nvSpPr>
        <p:spPr/>
        <p:txBody>
          <a:bodyPr>
            <a:normAutofit/>
          </a:bodyPr>
          <a:lstStyle/>
          <a:p>
            <a:pPr lvl="0">
              <a:spcBef>
                <a:spcPts val="0"/>
              </a:spcBef>
              <a:buClr>
                <a:srgbClr val="92D050"/>
              </a:buClr>
              <a:buSzPts val="3600"/>
            </a:pPr>
            <a:r>
              <a:rPr lang="en-US">
                <a:solidFill>
                  <a:schemeClr val="dk1"/>
                </a:solidFill>
                <a:latin typeface="Arial"/>
                <a:ea typeface="Arial"/>
                <a:cs typeface="Arial"/>
                <a:sym typeface="Arial"/>
              </a:rPr>
              <a:t>Implementation, Monitoring and Evaluation</a:t>
            </a:r>
            <a:endParaRPr lang="en-US" sz="2800">
              <a:solidFill>
                <a:srgbClr val="009999"/>
              </a:solidFill>
              <a:latin typeface="Arial"/>
              <a:ea typeface="Arial"/>
              <a:cs typeface="Arial"/>
              <a:sym typeface="Arial"/>
            </a:endParaRPr>
          </a:p>
        </p:txBody>
      </p:sp>
      <p:pic>
        <p:nvPicPr>
          <p:cNvPr id="6" name="Grafik 5">
            <a:extLst>
              <a:ext uri="{FF2B5EF4-FFF2-40B4-BE49-F238E27FC236}">
                <a16:creationId xmlns:a16="http://schemas.microsoft.com/office/drawing/2014/main" id="{80C71196-F063-A5C6-F30D-EDC3D65D102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858431" y="136525"/>
            <a:ext cx="990738" cy="1019317"/>
          </a:xfrm>
          <a:prstGeom prst="rect">
            <a:avLst/>
          </a:prstGeom>
        </p:spPr>
      </p:pic>
      <p:pic>
        <p:nvPicPr>
          <p:cNvPr id="8" name="Grafik 7">
            <a:extLst>
              <a:ext uri="{FF2B5EF4-FFF2-40B4-BE49-F238E27FC236}">
                <a16:creationId xmlns:a16="http://schemas.microsoft.com/office/drawing/2014/main" id="{4AE9D0A5-1AA2-0E86-45CF-E495DA8F3EA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858431" y="1152163"/>
            <a:ext cx="1057423" cy="981212"/>
          </a:xfrm>
          <a:prstGeom prst="rect">
            <a:avLst/>
          </a:prstGeom>
        </p:spPr>
      </p:pic>
      <p:sp>
        <p:nvSpPr>
          <p:cNvPr id="9" name="Pfeil: Fünfeck 8">
            <a:extLst>
              <a:ext uri="{FF2B5EF4-FFF2-40B4-BE49-F238E27FC236}">
                <a16:creationId xmlns:a16="http://schemas.microsoft.com/office/drawing/2014/main" id="{0D25B40F-CB91-6279-DB94-34B854063A94}"/>
              </a:ext>
            </a:extLst>
          </p:cNvPr>
          <p:cNvSpPr/>
          <p:nvPr/>
        </p:nvSpPr>
        <p:spPr>
          <a:xfrm>
            <a:off x="838199" y="1846150"/>
            <a:ext cx="5310209" cy="4330813"/>
          </a:xfrm>
          <a:prstGeom prst="homePlate">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spcAft>
                <a:spcPts val="600"/>
              </a:spcAft>
              <a:buSzPts val="2200"/>
            </a:pPr>
            <a:r>
              <a:rPr lang="en-IN" sz="2400" b="1">
                <a:solidFill>
                  <a:schemeClr val="dk1"/>
                </a:solidFill>
                <a:latin typeface="Arial"/>
                <a:ea typeface="Arial"/>
                <a:cs typeface="Arial"/>
              </a:rPr>
              <a:t>Must do Actions:</a:t>
            </a:r>
          </a:p>
          <a:p>
            <a:pPr marL="285750" lvl="0" indent="-285750">
              <a:spcAft>
                <a:spcPts val="600"/>
              </a:spcAft>
              <a:buClr>
                <a:schemeClr val="dk1"/>
              </a:buClr>
              <a:buSzPts val="2200"/>
              <a:buFont typeface="Arial"/>
              <a:buChar char="•"/>
            </a:pPr>
            <a:r>
              <a:rPr lang="en-IN" sz="2400">
                <a:solidFill>
                  <a:schemeClr val="dk1"/>
                </a:solidFill>
                <a:latin typeface="Arial"/>
                <a:ea typeface="Arial"/>
                <a:cs typeface="Arial"/>
              </a:rPr>
              <a:t>Meaningful participation (MP)</a:t>
            </a:r>
            <a:endParaRPr lang="en-IN" sz="2400">
              <a:solidFill>
                <a:srgbClr val="000000"/>
              </a:solidFill>
              <a:latin typeface="Arial"/>
              <a:ea typeface="Arial"/>
              <a:cs typeface="Arial"/>
            </a:endParaRPr>
          </a:p>
          <a:p>
            <a:pPr marL="285750" lvl="0" indent="-285750">
              <a:spcAft>
                <a:spcPts val="600"/>
              </a:spcAft>
              <a:buClr>
                <a:schemeClr val="dk1"/>
              </a:buClr>
              <a:buSzPts val="2200"/>
              <a:buFont typeface="Arial"/>
              <a:buChar char="•"/>
            </a:pPr>
            <a:r>
              <a:rPr lang="en-IN" sz="2400">
                <a:solidFill>
                  <a:schemeClr val="dk1"/>
                </a:solidFill>
                <a:latin typeface="Arial"/>
                <a:ea typeface="Arial"/>
                <a:cs typeface="Arial"/>
              </a:rPr>
              <a:t>Remove barriers (RB)</a:t>
            </a:r>
            <a:endParaRPr lang="en-IN" sz="2400">
              <a:solidFill>
                <a:srgbClr val="000000"/>
              </a:solidFill>
              <a:latin typeface="Arial"/>
              <a:ea typeface="Arial"/>
              <a:cs typeface="Arial"/>
            </a:endParaRPr>
          </a:p>
          <a:p>
            <a:pPr marL="285750" lvl="0" indent="-285750">
              <a:spcAft>
                <a:spcPts val="600"/>
              </a:spcAft>
              <a:buClr>
                <a:schemeClr val="dk1"/>
              </a:buClr>
              <a:buSzPts val="2200"/>
              <a:buFont typeface="Arial"/>
              <a:buChar char="•"/>
            </a:pPr>
            <a:r>
              <a:rPr lang="en-IN" sz="2400">
                <a:solidFill>
                  <a:schemeClr val="dk1"/>
                </a:solidFill>
                <a:latin typeface="Arial"/>
                <a:ea typeface="Arial"/>
                <a:cs typeface="Arial"/>
              </a:rPr>
              <a:t>Empowerment (E) </a:t>
            </a:r>
            <a:endParaRPr lang="en-IN" sz="2400">
              <a:solidFill>
                <a:srgbClr val="000000"/>
              </a:solidFill>
              <a:latin typeface="Arial"/>
              <a:ea typeface="Arial"/>
              <a:cs typeface="Arial"/>
            </a:endParaRPr>
          </a:p>
          <a:p>
            <a:pPr marL="285750" lvl="0" indent="-285750">
              <a:spcAft>
                <a:spcPts val="600"/>
              </a:spcAft>
              <a:buClr>
                <a:schemeClr val="dk1"/>
              </a:buClr>
              <a:buSzPts val="2200"/>
              <a:buFont typeface="Arial"/>
              <a:buChar char="•"/>
            </a:pPr>
            <a:r>
              <a:rPr lang="en-IN" sz="2400">
                <a:solidFill>
                  <a:schemeClr val="dk1"/>
                </a:solidFill>
                <a:latin typeface="Arial"/>
                <a:ea typeface="Arial"/>
                <a:cs typeface="Arial"/>
              </a:rPr>
              <a:t>Capacity Development (E &amp; CD)</a:t>
            </a:r>
            <a:endParaRPr lang="en-IN" sz="2400">
              <a:solidFill>
                <a:srgbClr val="000000"/>
              </a:solidFill>
              <a:latin typeface="Arial"/>
              <a:ea typeface="Arial"/>
              <a:cs typeface="Arial"/>
            </a:endParaRPr>
          </a:p>
          <a:p>
            <a:pPr marL="285750" lvl="0" indent="-285750">
              <a:spcAft>
                <a:spcPts val="600"/>
              </a:spcAft>
              <a:buClr>
                <a:schemeClr val="dk1"/>
              </a:buClr>
              <a:buSzPts val="2200"/>
              <a:buFont typeface="Arial"/>
              <a:buChar char="•"/>
            </a:pPr>
            <a:r>
              <a:rPr lang="en-IN" sz="2400">
                <a:solidFill>
                  <a:schemeClr val="dk1"/>
                </a:solidFill>
                <a:latin typeface="Arial"/>
                <a:ea typeface="Arial"/>
                <a:cs typeface="Arial"/>
              </a:rPr>
              <a:t>Collect and use disability inclusive data (DD)</a:t>
            </a:r>
          </a:p>
        </p:txBody>
      </p:sp>
      <p:sp>
        <p:nvSpPr>
          <p:cNvPr id="3" name="Inhaltsplatzhalter 2">
            <a:extLst>
              <a:ext uri="{FF2B5EF4-FFF2-40B4-BE49-F238E27FC236}">
                <a16:creationId xmlns:a16="http://schemas.microsoft.com/office/drawing/2014/main" id="{4A304272-9BCB-26A2-5BE3-4F0D8CDA2A9B}"/>
              </a:ext>
            </a:extLst>
          </p:cNvPr>
          <p:cNvSpPr>
            <a:spLocks noGrp="1"/>
          </p:cNvSpPr>
          <p:nvPr>
            <p:ph idx="1"/>
          </p:nvPr>
        </p:nvSpPr>
        <p:spPr>
          <a:xfrm>
            <a:off x="6096000" y="1578634"/>
            <a:ext cx="5753169" cy="5142841"/>
          </a:xfrm>
        </p:spPr>
        <p:txBody>
          <a:bodyPr>
            <a:normAutofit/>
          </a:bodyPr>
          <a:lstStyle/>
          <a:p>
            <a:pPr marL="0" lvl="0" indent="0">
              <a:spcBef>
                <a:spcPts val="0"/>
              </a:spcBef>
              <a:buClr>
                <a:srgbClr val="C41401"/>
              </a:buClr>
              <a:buSzPts val="2000"/>
              <a:buNone/>
            </a:pPr>
            <a:r>
              <a:rPr lang="en-IN" sz="2000" b="1">
                <a:solidFill>
                  <a:srgbClr val="C41401"/>
                </a:solidFil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21"/>
                  </a:ext>
                </a:extLst>
              </a:rPr>
              <a:t>Methods &amp; Tools to address gaps</a:t>
            </a:r>
            <a:endParaRPr lang="en-IN" sz="2000"/>
          </a:p>
          <a:p>
            <a:pPr marL="310987" lvl="0" indent="-310987">
              <a:lnSpc>
                <a:spcPct val="120000"/>
              </a:lnSpc>
              <a:spcBef>
                <a:spcPts val="0"/>
              </a:spcBef>
              <a:spcAft>
                <a:spcPts val="600"/>
              </a:spcAft>
              <a:buSzPct val="100000"/>
              <a:buFont typeface="Arial"/>
              <a:buAutoNum type="arabicPeriod"/>
            </a:pPr>
            <a:r>
              <a:rPr lang="en-IN" sz="2000"/>
              <a:t>Ensure all monitoring processes are accessible (RB)</a:t>
            </a:r>
          </a:p>
          <a:p>
            <a:pPr marL="310987" lvl="0" indent="-310987">
              <a:lnSpc>
                <a:spcPct val="120000"/>
              </a:lnSpc>
              <a:spcBef>
                <a:spcPts val="0"/>
              </a:spcBef>
              <a:spcAft>
                <a:spcPts val="600"/>
              </a:spcAft>
              <a:buSzPct val="100000"/>
              <a:buFont typeface="Arial"/>
              <a:buAutoNum type="arabicPeriod"/>
            </a:pPr>
            <a:r>
              <a:rPr lang="en-IN" sz="2000"/>
              <a:t>Disaggregate data by disability (DD)</a:t>
            </a:r>
          </a:p>
          <a:p>
            <a:pPr marL="310987" lvl="0" indent="-310987">
              <a:lnSpc>
                <a:spcPct val="120000"/>
              </a:lnSpc>
              <a:spcBef>
                <a:spcPts val="0"/>
              </a:spcBef>
              <a:spcAft>
                <a:spcPts val="600"/>
              </a:spcAft>
              <a:buSzPct val="100000"/>
              <a:buFont typeface="Arial"/>
              <a:buAutoNum type="arabicPeriod"/>
            </a:pPr>
            <a:r>
              <a:rPr lang="en-IN" sz="2000"/>
              <a:t>Ensure your MEAL team has skills and sufficient understanding on how to apply a rights-based approach to disability for data collection and analysis (CD)</a:t>
            </a:r>
          </a:p>
          <a:p>
            <a:pPr marL="310987" lvl="0" indent="-310987">
              <a:lnSpc>
                <a:spcPct val="120000"/>
              </a:lnSpc>
              <a:spcBef>
                <a:spcPts val="0"/>
              </a:spcBef>
              <a:spcAft>
                <a:spcPts val="600"/>
              </a:spcAft>
              <a:buSzPct val="100000"/>
              <a:buFont typeface="Arial"/>
              <a:buAutoNum type="arabicPeriod"/>
            </a:pPr>
            <a:r>
              <a:rPr lang="en-IN" sz="2000"/>
              <a:t>Ensure persons with disabilities participate in monitoring the response (MP)</a:t>
            </a:r>
          </a:p>
          <a:p>
            <a:pPr marL="310987" lvl="0" indent="-310987">
              <a:lnSpc>
                <a:spcPct val="120000"/>
              </a:lnSpc>
              <a:spcBef>
                <a:spcPts val="0"/>
              </a:spcBef>
              <a:spcAft>
                <a:spcPts val="600"/>
              </a:spcAft>
              <a:buSzPct val="100000"/>
              <a:buFont typeface="Arial"/>
              <a:buAutoNum type="arabicPeriod"/>
            </a:pPr>
            <a:r>
              <a:rPr lang="en-IN" sz="2000"/>
              <a:t>Ensure persons with disabilities feel entitled and welcomed to provide  feedback and complaints about the response (E) </a:t>
            </a:r>
          </a:p>
        </p:txBody>
      </p:sp>
      <p:sp>
        <p:nvSpPr>
          <p:cNvPr id="5" name="Foliennummernplatzhalter 4">
            <a:extLst>
              <a:ext uri="{FF2B5EF4-FFF2-40B4-BE49-F238E27FC236}">
                <a16:creationId xmlns:a16="http://schemas.microsoft.com/office/drawing/2014/main" id="{96CE05EF-E9B2-994F-B5A5-CDD30D5FEFC0}"/>
              </a:ext>
            </a:extLst>
          </p:cNvPr>
          <p:cNvSpPr>
            <a:spLocks noGrp="1"/>
          </p:cNvSpPr>
          <p:nvPr>
            <p:ph type="sldNum" sz="quarter" idx="12"/>
          </p:nvPr>
        </p:nvSpPr>
        <p:spPr/>
        <p:txBody>
          <a:bodyPr/>
          <a:lstStyle/>
          <a:p>
            <a:fld id="{FBC7A862-7147-4493-B488-4E46DC49905D}" type="slidenum">
              <a:rPr lang="de-DE" smtClean="0"/>
              <a:t>38</a:t>
            </a:fld>
            <a:endParaRPr lang="de-DE"/>
          </a:p>
        </p:txBody>
      </p:sp>
    </p:spTree>
    <p:extLst>
      <p:ext uri="{BB962C8B-B14F-4D97-AF65-F5344CB8AC3E}">
        <p14:creationId xmlns:p14="http://schemas.microsoft.com/office/powerpoint/2010/main" val="41801453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6CBE3F-29E3-2ECF-10DF-D25C62DEE24B}"/>
              </a:ext>
            </a:extLst>
          </p:cNvPr>
          <p:cNvSpPr>
            <a:spLocks noGrp="1"/>
          </p:cNvSpPr>
          <p:nvPr>
            <p:ph type="title"/>
          </p:nvPr>
        </p:nvSpPr>
        <p:spPr/>
        <p:txBody>
          <a:bodyPr/>
          <a:lstStyle/>
          <a:p>
            <a:r>
              <a:rPr lang="en-US">
                <a:latin typeface="Arial"/>
                <a:ea typeface="Arial"/>
                <a:cs typeface="Arial"/>
                <a:sym typeface="Arial"/>
              </a:rPr>
              <a:t>Key </a:t>
            </a:r>
            <a:r>
              <a:rPr lang="en-US"/>
              <a:t>L</a:t>
            </a:r>
            <a:r>
              <a:rPr lang="en-US">
                <a:latin typeface="Arial"/>
                <a:ea typeface="Arial"/>
                <a:cs typeface="Arial"/>
                <a:sym typeface="Arial"/>
              </a:rPr>
              <a:t>earning</a:t>
            </a:r>
            <a:endParaRPr lang="en-IN"/>
          </a:p>
        </p:txBody>
      </p:sp>
      <p:sp>
        <p:nvSpPr>
          <p:cNvPr id="3" name="Inhaltsplatzhalter 2">
            <a:extLst>
              <a:ext uri="{FF2B5EF4-FFF2-40B4-BE49-F238E27FC236}">
                <a16:creationId xmlns:a16="http://schemas.microsoft.com/office/drawing/2014/main" id="{59FE5514-87CD-B36D-9F93-F0149AE2A46A}"/>
              </a:ext>
            </a:extLst>
          </p:cNvPr>
          <p:cNvSpPr>
            <a:spLocks noGrp="1"/>
          </p:cNvSpPr>
          <p:nvPr>
            <p:ph idx="1"/>
          </p:nvPr>
        </p:nvSpPr>
        <p:spPr>
          <a:xfrm>
            <a:off x="838200" y="1578634"/>
            <a:ext cx="10515600" cy="5142841"/>
          </a:xfrm>
        </p:spPr>
        <p:txBody>
          <a:bodyPr>
            <a:normAutofit fontScale="85000" lnSpcReduction="20000"/>
          </a:bodyPr>
          <a:lstStyle/>
          <a:p>
            <a:pPr>
              <a:lnSpc>
                <a:spcPct val="114000"/>
              </a:lnSpc>
              <a:spcBef>
                <a:spcPts val="600"/>
              </a:spcBef>
              <a:spcAft>
                <a:spcPts val="600"/>
              </a:spcAft>
            </a:pPr>
            <a:r>
              <a:rPr lang="en-IN"/>
              <a:t>Ensure meaningful participation of persons with disabilities when </a:t>
            </a:r>
            <a:r>
              <a:rPr lang="en-IN" err="1"/>
              <a:t>assessingneeds</a:t>
            </a:r>
            <a:r>
              <a:rPr lang="en-IN"/>
              <a:t>, planning and designing the responses, monitoring and evaluating.</a:t>
            </a:r>
          </a:p>
          <a:p>
            <a:pPr>
              <a:lnSpc>
                <a:spcPct val="114000"/>
              </a:lnSpc>
              <a:spcBef>
                <a:spcPts val="600"/>
              </a:spcBef>
              <a:spcAft>
                <a:spcPts val="600"/>
              </a:spcAft>
            </a:pPr>
            <a:r>
              <a:rPr lang="en-IN"/>
              <a:t>Collect and analyse data to identify barriers faced by women and men </a:t>
            </a:r>
            <a:r>
              <a:rPr lang="en-IN" err="1"/>
              <a:t>withdisabilities</a:t>
            </a:r>
            <a:r>
              <a:rPr lang="en-IN"/>
              <a:t> and put in place measures to prevent, and remove </a:t>
            </a:r>
            <a:r>
              <a:rPr lang="en-IN" err="1"/>
              <a:t>barriersthroughout</a:t>
            </a:r>
            <a:r>
              <a:rPr lang="en-IN"/>
              <a:t> needs assessment, designing, implementing, monitoring </a:t>
            </a:r>
            <a:r>
              <a:rPr lang="en-IN" err="1"/>
              <a:t>andevaluating</a:t>
            </a:r>
            <a:r>
              <a:rPr lang="en-IN"/>
              <a:t>.</a:t>
            </a:r>
          </a:p>
          <a:p>
            <a:pPr>
              <a:lnSpc>
                <a:spcPct val="114000"/>
              </a:lnSpc>
              <a:spcBef>
                <a:spcPts val="600"/>
              </a:spcBef>
              <a:spcAft>
                <a:spcPts val="600"/>
              </a:spcAft>
            </a:pPr>
            <a:r>
              <a:rPr lang="en-IN"/>
              <a:t>Put in place measures so that persons with disabilities feel confident </a:t>
            </a:r>
            <a:r>
              <a:rPr lang="en-IN" err="1"/>
              <a:t>tospeak</a:t>
            </a:r>
            <a:r>
              <a:rPr lang="en-IN"/>
              <a:t> up and share without hesitation or feeling intimidated..</a:t>
            </a:r>
          </a:p>
          <a:p>
            <a:pPr>
              <a:lnSpc>
                <a:spcPct val="114000"/>
              </a:lnSpc>
              <a:spcBef>
                <a:spcPts val="600"/>
              </a:spcBef>
              <a:spcAft>
                <a:spcPts val="600"/>
              </a:spcAft>
            </a:pPr>
            <a:r>
              <a:rPr lang="en-IN"/>
              <a:t>Identify gaps and ensure capacity development to the humanitarian </a:t>
            </a:r>
            <a:r>
              <a:rPr lang="en-IN" err="1"/>
              <a:t>actors,including</a:t>
            </a:r>
            <a:r>
              <a:rPr lang="en-IN"/>
              <a:t> OPDs have sufficient skills to carry out inclusive </a:t>
            </a:r>
            <a:r>
              <a:rPr lang="en-IN" err="1"/>
              <a:t>needsassessments</a:t>
            </a:r>
            <a:r>
              <a:rPr lang="en-IN"/>
              <a:t>, monitoring and evaluation, project planning and design.</a:t>
            </a:r>
          </a:p>
        </p:txBody>
      </p:sp>
      <p:pic>
        <p:nvPicPr>
          <p:cNvPr id="6" name="Grafik 5">
            <a:extLst>
              <a:ext uri="{FF2B5EF4-FFF2-40B4-BE49-F238E27FC236}">
                <a16:creationId xmlns:a16="http://schemas.microsoft.com/office/drawing/2014/main" id="{7C09CC81-F4DD-10CE-858D-B11A8795D7B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915589" y="124650"/>
            <a:ext cx="876422" cy="1219370"/>
          </a:xfrm>
          <a:prstGeom prst="rect">
            <a:avLst/>
          </a:prstGeom>
        </p:spPr>
      </p:pic>
      <p:sp>
        <p:nvSpPr>
          <p:cNvPr id="5" name="Foliennummernplatzhalter 4">
            <a:extLst>
              <a:ext uri="{FF2B5EF4-FFF2-40B4-BE49-F238E27FC236}">
                <a16:creationId xmlns:a16="http://schemas.microsoft.com/office/drawing/2014/main" id="{34D5C9F7-EED4-DEBB-DC63-BCC7C294CB25}"/>
              </a:ext>
            </a:extLst>
          </p:cNvPr>
          <p:cNvSpPr>
            <a:spLocks noGrp="1"/>
          </p:cNvSpPr>
          <p:nvPr>
            <p:ph type="sldNum" sz="quarter" idx="12"/>
          </p:nvPr>
        </p:nvSpPr>
        <p:spPr/>
        <p:txBody>
          <a:bodyPr/>
          <a:lstStyle/>
          <a:p>
            <a:fld id="{FBC7A862-7147-4493-B488-4E46DC49905D}" type="slidenum">
              <a:rPr lang="de-DE" smtClean="0"/>
              <a:t>39</a:t>
            </a:fld>
            <a:endParaRPr lang="de-DE"/>
          </a:p>
        </p:txBody>
      </p:sp>
    </p:spTree>
    <p:extLst>
      <p:ext uri="{BB962C8B-B14F-4D97-AF65-F5344CB8AC3E}">
        <p14:creationId xmlns:p14="http://schemas.microsoft.com/office/powerpoint/2010/main" val="531600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41405-2026-454D-C64C-42F1EE5C3F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1F3AEE-DF5F-E684-B382-0D4103A71384}"/>
              </a:ext>
            </a:extLst>
          </p:cNvPr>
          <p:cNvSpPr>
            <a:spLocks noGrp="1"/>
          </p:cNvSpPr>
          <p:nvPr>
            <p:ph type="title"/>
          </p:nvPr>
        </p:nvSpPr>
        <p:spPr>
          <a:xfrm>
            <a:off x="829199" y="457200"/>
            <a:ext cx="5266801" cy="1085850"/>
          </a:xfrm>
          <a:solidFill>
            <a:srgbClr val="0070C0"/>
          </a:solidFill>
        </p:spPr>
        <p:txBody>
          <a:bodyPr anchor="ctr">
            <a:normAutofit/>
          </a:bodyPr>
          <a:lstStyle/>
          <a:p>
            <a:r>
              <a:rPr lang="en-IN" sz="2800" noProof="0">
                <a:solidFill>
                  <a:schemeClr val="lt1"/>
                </a:solidFill>
                <a:latin typeface="Arial"/>
                <a:ea typeface="Arial"/>
                <a:cs typeface="Arial"/>
                <a:sym typeface="Arial"/>
              </a:rPr>
              <a:t>Phase 4 – </a:t>
            </a:r>
            <a:br>
              <a:rPr lang="en-IN" sz="2800" noProof="0">
                <a:solidFill>
                  <a:schemeClr val="lt1"/>
                </a:solidFill>
                <a:latin typeface="Arial"/>
                <a:ea typeface="Arial"/>
                <a:cs typeface="Arial"/>
                <a:sym typeface="Arial"/>
              </a:rPr>
            </a:br>
            <a:r>
              <a:rPr lang="en-IN" sz="2800" noProof="0">
                <a:solidFill>
                  <a:schemeClr val="lt1"/>
                </a:solidFill>
                <a:latin typeface="Arial"/>
                <a:ea typeface="Arial"/>
                <a:cs typeface="Arial"/>
                <a:sym typeface="Arial"/>
              </a:rPr>
              <a:t>Leave No One Behind!</a:t>
            </a:r>
            <a:endParaRPr lang="en-IN" sz="2800" noProof="0">
              <a:solidFill>
                <a:schemeClr val="bg1"/>
              </a:solidFill>
            </a:endParaRPr>
          </a:p>
        </p:txBody>
      </p:sp>
      <p:sp>
        <p:nvSpPr>
          <p:cNvPr id="3" name="Content Placeholder 2">
            <a:extLst>
              <a:ext uri="{FF2B5EF4-FFF2-40B4-BE49-F238E27FC236}">
                <a16:creationId xmlns:a16="http://schemas.microsoft.com/office/drawing/2014/main" id="{8CDC0311-D31A-E25B-C207-5F772ADD1CF1}"/>
              </a:ext>
              <a:ext uri="{C183D7F6-B498-43B3-948B-1728B52AA6E4}">
                <adec:decorative xmlns:adec="http://schemas.microsoft.com/office/drawing/2017/decorative" val="0"/>
              </a:ext>
            </a:extLst>
          </p:cNvPr>
          <p:cNvSpPr>
            <a:spLocks noGrp="1"/>
          </p:cNvSpPr>
          <p:nvPr>
            <p:ph idx="1"/>
          </p:nvPr>
        </p:nvSpPr>
        <p:spPr>
          <a:xfrm>
            <a:off x="6286500" y="457200"/>
            <a:ext cx="5068888" cy="5899149"/>
          </a:xfrm>
          <a:solidFill>
            <a:srgbClr val="0070C0"/>
          </a:solidFill>
        </p:spPr>
        <p:txBody>
          <a:bodyPr rIns="540000" anchor="ctr">
            <a:normAutofit fontScale="92500" lnSpcReduction="20000"/>
          </a:bodyPr>
          <a:lstStyle/>
          <a:p>
            <a:pPr marL="400050" lvl="0" indent="-317500">
              <a:lnSpc>
                <a:spcPct val="150000"/>
              </a:lnSpc>
              <a:spcAft>
                <a:spcPts val="600"/>
              </a:spcAft>
              <a:buClr>
                <a:schemeClr val="lt1"/>
              </a:buClr>
              <a:buSzPts val="2000"/>
              <a:buFont typeface="Arial"/>
              <a:buChar char="•"/>
            </a:pPr>
            <a:r>
              <a:rPr lang="en-IN" sz="2000" noProof="0">
                <a:solidFill>
                  <a:schemeClr val="lt1"/>
                </a:solidFill>
                <a:sym typeface="Arial"/>
              </a:rPr>
              <a:t>“Phase 4 - </a:t>
            </a:r>
            <a:r>
              <a:rPr lang="en-IN" sz="2000" noProof="0">
                <a:solidFill>
                  <a:schemeClr val="lt1"/>
                </a:solidFill>
              </a:rPr>
              <a:t>Leave No One Behind!” </a:t>
            </a:r>
            <a:r>
              <a:rPr lang="en-IN" sz="2000" noProof="0">
                <a:solidFill>
                  <a:schemeClr val="lt1"/>
                </a:solidFill>
                <a:sym typeface="Arial"/>
              </a:rPr>
              <a:t>(2025-2027) enhances the uptake of the IASC Guidelines on the Inclusion of Persons with Disabilities for lasting impact through localization, uptake and side-scaling in six countries in East and West Africa and on global level.</a:t>
            </a:r>
          </a:p>
          <a:p>
            <a:pPr marL="400050" indent="-317500">
              <a:lnSpc>
                <a:spcPct val="150000"/>
              </a:lnSpc>
              <a:buClr>
                <a:schemeClr val="lt1"/>
              </a:buClr>
              <a:buSzPts val="2000"/>
              <a:buFont typeface="Arial"/>
              <a:buChar char="•"/>
            </a:pPr>
            <a:r>
              <a:rPr lang="en-IN" sz="2000" noProof="0">
                <a:solidFill>
                  <a:schemeClr val="lt1"/>
                </a:solidFill>
              </a:rPr>
              <a:t>Funded by the German Federal Foreign Office and implemented by Handicap International and CBM International in collaboration with the International Disability Alliance and the African Disability Forum.</a:t>
            </a:r>
          </a:p>
          <a:p>
            <a:pPr marL="400050" lvl="0" indent="-342900">
              <a:lnSpc>
                <a:spcPct val="115000"/>
              </a:lnSpc>
              <a:spcBef>
                <a:spcPts val="0"/>
              </a:spcBef>
              <a:spcAft>
                <a:spcPts val="1200"/>
              </a:spcAft>
              <a:buClr>
                <a:schemeClr val="lt1"/>
              </a:buClr>
              <a:buSzPts val="2400"/>
              <a:buFont typeface="Arial"/>
              <a:buChar char="•"/>
              <a:tabLst>
                <a:tab pos="4489450" algn="l"/>
              </a:tabLst>
            </a:pPr>
            <a:endParaRPr lang="en-IN" sz="2000" noProof="0">
              <a:solidFill>
                <a:schemeClr val="bg1"/>
              </a:solidFill>
            </a:endParaRPr>
          </a:p>
        </p:txBody>
      </p:sp>
      <p:pic>
        <p:nvPicPr>
          <p:cNvPr id="6" name="Picture 5">
            <a:extLst>
              <a:ext uri="{FF2B5EF4-FFF2-40B4-BE49-F238E27FC236}">
                <a16:creationId xmlns:a16="http://schemas.microsoft.com/office/drawing/2014/main" id="{E7916FA7-CC1D-B558-AFA6-2569F04596B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199" y="1543050"/>
            <a:ext cx="5263625" cy="3370919"/>
          </a:xfrm>
          <a:prstGeom prst="rect">
            <a:avLst/>
          </a:prstGeom>
        </p:spPr>
      </p:pic>
      <p:sp>
        <p:nvSpPr>
          <p:cNvPr id="8" name="TextBox 7">
            <a:extLst>
              <a:ext uri="{FF2B5EF4-FFF2-40B4-BE49-F238E27FC236}">
                <a16:creationId xmlns:a16="http://schemas.microsoft.com/office/drawing/2014/main" id="{E456634A-BF41-E2D7-433D-CCD99C0F7101}"/>
              </a:ext>
            </a:extLst>
          </p:cNvPr>
          <p:cNvSpPr txBox="1"/>
          <p:nvPr/>
        </p:nvSpPr>
        <p:spPr>
          <a:xfrm>
            <a:off x="836613" y="5007173"/>
            <a:ext cx="1449388" cy="276999"/>
          </a:xfrm>
          <a:prstGeom prst="rect">
            <a:avLst/>
          </a:prstGeom>
          <a:noFill/>
        </p:spPr>
        <p:txBody>
          <a:bodyPr wrap="square" rtlCol="0">
            <a:spAutoFit/>
          </a:bodyPr>
          <a:lstStyle/>
          <a:p>
            <a:r>
              <a:rPr lang="en-IN" sz="1200" noProof="0"/>
              <a:t>Consortia partner: </a:t>
            </a:r>
          </a:p>
        </p:txBody>
      </p:sp>
      <p:grpSp>
        <p:nvGrpSpPr>
          <p:cNvPr id="25" name="Group 24" descr="Logos of Handicap International / Humanity &amp; Inclusion and CBM Christoffel-Blindenmission Christian Blind Mission">
            <a:extLst>
              <a:ext uri="{FF2B5EF4-FFF2-40B4-BE49-F238E27FC236}">
                <a16:creationId xmlns:a16="http://schemas.microsoft.com/office/drawing/2014/main" id="{2722C72B-41F0-5AAC-3546-7051F46ECC3C}"/>
              </a:ext>
            </a:extLst>
          </p:cNvPr>
          <p:cNvGrpSpPr/>
          <p:nvPr/>
        </p:nvGrpSpPr>
        <p:grpSpPr>
          <a:xfrm>
            <a:off x="829199" y="5314950"/>
            <a:ext cx="1151031" cy="1397283"/>
            <a:chOff x="829199" y="5314950"/>
            <a:chExt cx="1151031" cy="1397283"/>
          </a:xfrm>
        </p:grpSpPr>
        <p:pic>
          <p:nvPicPr>
            <p:cNvPr id="9" name="Picture 8" descr="Handicap International / Humanity &amp; Inclusion logo.">
              <a:extLst>
                <a:ext uri="{FF2B5EF4-FFF2-40B4-BE49-F238E27FC236}">
                  <a16:creationId xmlns:a16="http://schemas.microsoft.com/office/drawing/2014/main" id="{6C7B68ED-5193-9D7A-2740-55CD0CCCCE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057" y="5314950"/>
              <a:ext cx="1061173" cy="598707"/>
            </a:xfrm>
            <a:prstGeom prst="rect">
              <a:avLst/>
            </a:prstGeom>
          </p:spPr>
        </p:pic>
        <p:pic>
          <p:nvPicPr>
            <p:cNvPr id="12" name="Picture 11">
              <a:extLst>
                <a:ext uri="{FF2B5EF4-FFF2-40B4-BE49-F238E27FC236}">
                  <a16:creationId xmlns:a16="http://schemas.microsoft.com/office/drawing/2014/main" id="{3909E3ED-9C32-75F5-3921-25E81732B2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199" y="5913657"/>
              <a:ext cx="1121078" cy="798576"/>
            </a:xfrm>
            <a:prstGeom prst="rect">
              <a:avLst/>
            </a:prstGeom>
          </p:spPr>
        </p:pic>
      </p:grpSp>
      <p:sp>
        <p:nvSpPr>
          <p:cNvPr id="18" name="TextBox 17">
            <a:extLst>
              <a:ext uri="{FF2B5EF4-FFF2-40B4-BE49-F238E27FC236}">
                <a16:creationId xmlns:a16="http://schemas.microsoft.com/office/drawing/2014/main" id="{C9CE24F2-1D0C-B0C5-EB3B-DDF708685C7D}"/>
              </a:ext>
            </a:extLst>
          </p:cNvPr>
          <p:cNvSpPr txBox="1"/>
          <p:nvPr/>
        </p:nvSpPr>
        <p:spPr>
          <a:xfrm>
            <a:off x="2469129" y="5007173"/>
            <a:ext cx="1695024" cy="276999"/>
          </a:xfrm>
          <a:prstGeom prst="rect">
            <a:avLst/>
          </a:prstGeom>
          <a:noFill/>
        </p:spPr>
        <p:txBody>
          <a:bodyPr wrap="square" rtlCol="0">
            <a:spAutoFit/>
          </a:bodyPr>
          <a:lstStyle/>
          <a:p>
            <a:r>
              <a:rPr lang="en-IN" sz="1200" noProof="0"/>
              <a:t>In collaboration with:</a:t>
            </a:r>
          </a:p>
        </p:txBody>
      </p:sp>
      <p:grpSp>
        <p:nvGrpSpPr>
          <p:cNvPr id="26" name="Group 25" descr="Logos of International Disability Alliance and African Disability Forum">
            <a:extLst>
              <a:ext uri="{FF2B5EF4-FFF2-40B4-BE49-F238E27FC236}">
                <a16:creationId xmlns:a16="http://schemas.microsoft.com/office/drawing/2014/main" id="{B74FDF77-AF89-A424-D031-911002D80E32}"/>
              </a:ext>
            </a:extLst>
          </p:cNvPr>
          <p:cNvGrpSpPr/>
          <p:nvPr/>
        </p:nvGrpSpPr>
        <p:grpSpPr>
          <a:xfrm>
            <a:off x="2469129" y="5314950"/>
            <a:ext cx="1206125" cy="1273812"/>
            <a:chOff x="2469129" y="5314950"/>
            <a:chExt cx="1206125" cy="1273812"/>
          </a:xfrm>
        </p:grpSpPr>
        <p:pic>
          <p:nvPicPr>
            <p:cNvPr id="15" name="Picture 14">
              <a:extLst>
                <a:ext uri="{FF2B5EF4-FFF2-40B4-BE49-F238E27FC236}">
                  <a16:creationId xmlns:a16="http://schemas.microsoft.com/office/drawing/2014/main" id="{C423E8D3-984F-B580-AF3C-BA3D075ECD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69129" y="5314950"/>
              <a:ext cx="1206125" cy="598707"/>
            </a:xfrm>
            <a:prstGeom prst="rect">
              <a:avLst/>
            </a:prstGeom>
          </p:spPr>
        </p:pic>
        <p:pic>
          <p:nvPicPr>
            <p:cNvPr id="17" name="Picture 16" descr="African Disabiltiy Forum logo.">
              <a:extLst>
                <a:ext uri="{FF2B5EF4-FFF2-40B4-BE49-F238E27FC236}">
                  <a16:creationId xmlns:a16="http://schemas.microsoft.com/office/drawing/2014/main" id="{6BCFB1C1-F447-D3EB-5619-F91A898780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41606" y="6040069"/>
              <a:ext cx="1061173" cy="548693"/>
            </a:xfrm>
            <a:prstGeom prst="rect">
              <a:avLst/>
            </a:prstGeom>
          </p:spPr>
        </p:pic>
      </p:grpSp>
      <p:sp>
        <p:nvSpPr>
          <p:cNvPr id="22" name="TextBox 21">
            <a:extLst>
              <a:ext uri="{FF2B5EF4-FFF2-40B4-BE49-F238E27FC236}">
                <a16:creationId xmlns:a16="http://schemas.microsoft.com/office/drawing/2014/main" id="{9E18F89F-72B8-DB73-E8AD-7F663C7E18F4}"/>
              </a:ext>
            </a:extLst>
          </p:cNvPr>
          <p:cNvSpPr txBox="1"/>
          <p:nvPr/>
        </p:nvSpPr>
        <p:spPr>
          <a:xfrm>
            <a:off x="4438385" y="5007173"/>
            <a:ext cx="1449388" cy="276999"/>
          </a:xfrm>
          <a:prstGeom prst="rect">
            <a:avLst/>
          </a:prstGeom>
          <a:noFill/>
        </p:spPr>
        <p:txBody>
          <a:bodyPr wrap="square" rtlCol="0">
            <a:spAutoFit/>
          </a:bodyPr>
          <a:lstStyle/>
          <a:p>
            <a:r>
              <a:rPr lang="en-IN" sz="1200" noProof="0"/>
              <a:t>Funded by:</a:t>
            </a:r>
          </a:p>
        </p:txBody>
      </p:sp>
      <p:pic>
        <p:nvPicPr>
          <p:cNvPr id="24" name="Picture 23" descr="Logo of German Humanitarian Assistance.">
            <a:extLst>
              <a:ext uri="{FF2B5EF4-FFF2-40B4-BE49-F238E27FC236}">
                <a16:creationId xmlns:a16="http://schemas.microsoft.com/office/drawing/2014/main" id="{358D5ED0-AB12-05CA-3847-6BF554BC479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88182" y="5314950"/>
            <a:ext cx="947737" cy="690268"/>
          </a:xfrm>
          <a:prstGeom prst="rect">
            <a:avLst/>
          </a:prstGeom>
        </p:spPr>
      </p:pic>
      <p:sp>
        <p:nvSpPr>
          <p:cNvPr id="5" name="Foliennummernplatzhalter 4">
            <a:extLst>
              <a:ext uri="{FF2B5EF4-FFF2-40B4-BE49-F238E27FC236}">
                <a16:creationId xmlns:a16="http://schemas.microsoft.com/office/drawing/2014/main" id="{6D605AF6-A039-AE94-F321-2742AED189E8}"/>
              </a:ext>
            </a:extLst>
          </p:cNvPr>
          <p:cNvSpPr>
            <a:spLocks noGrp="1"/>
          </p:cNvSpPr>
          <p:nvPr>
            <p:ph type="sldNum" sz="quarter" idx="12"/>
          </p:nvPr>
        </p:nvSpPr>
        <p:spPr/>
        <p:txBody>
          <a:bodyPr/>
          <a:lstStyle/>
          <a:p>
            <a:fld id="{FBC7A862-7147-4493-B488-4E46DC49905D}" type="slidenum">
              <a:rPr lang="de-DE" smtClean="0"/>
              <a:t>4</a:t>
            </a:fld>
            <a:endParaRPr lang="de-DE"/>
          </a:p>
        </p:txBody>
      </p:sp>
    </p:spTree>
    <p:extLst>
      <p:ext uri="{BB962C8B-B14F-4D97-AF65-F5344CB8AC3E}">
        <p14:creationId xmlns:p14="http://schemas.microsoft.com/office/powerpoint/2010/main" val="29601599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37BE5-569A-F112-6D59-3584684B95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575EEB-8CB0-0DCA-609F-E454765FEF21}"/>
              </a:ext>
            </a:extLst>
          </p:cNvPr>
          <p:cNvSpPr>
            <a:spLocks noGrp="1"/>
          </p:cNvSpPr>
          <p:nvPr>
            <p:ph type="title"/>
          </p:nvPr>
        </p:nvSpPr>
        <p:spPr>
          <a:xfrm>
            <a:off x="838200" y="365125"/>
            <a:ext cx="5257800" cy="1058233"/>
          </a:xfrm>
          <a:solidFill>
            <a:srgbClr val="0070C0"/>
          </a:solidFill>
        </p:spPr>
        <p:txBody>
          <a:bodyPr/>
          <a:lstStyle/>
          <a:p>
            <a:r>
              <a:rPr lang="de-DE">
                <a:solidFill>
                  <a:schemeClr val="bg1"/>
                </a:solidFill>
              </a:rPr>
              <a:t>Training Modules:</a:t>
            </a:r>
          </a:p>
        </p:txBody>
      </p:sp>
      <p:sp>
        <p:nvSpPr>
          <p:cNvPr id="15" name="Rectangle: Rounded Corners 14">
            <a:extLst>
              <a:ext uri="{FF2B5EF4-FFF2-40B4-BE49-F238E27FC236}">
                <a16:creationId xmlns:a16="http://schemas.microsoft.com/office/drawing/2014/main" id="{DD2F43D0-E6A5-18AF-00F4-92B34EDCB8F7}"/>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US" sz="1600" b="1">
                <a:solidFill>
                  <a:srgbClr val="0070C0"/>
                </a:solidFill>
                <a:latin typeface="Arial"/>
                <a:ea typeface="Arial"/>
                <a:cs typeface="Arial"/>
              </a:rPr>
              <a:t>Orientation Module:</a:t>
            </a:r>
            <a:r>
              <a:rPr lang="en-US" sz="1600" b="1">
                <a:solidFill>
                  <a:schemeClr val="dk1"/>
                </a:solidFill>
                <a:latin typeface="Arial"/>
                <a:ea typeface="Arial"/>
                <a:cs typeface="Arial"/>
              </a:rPr>
              <a:t> Introduction to Food Security in Humanitarian Action</a:t>
            </a:r>
            <a:endParaRPr lang="en-US" sz="1600"/>
          </a:p>
          <a:p>
            <a:pPr lvl="0">
              <a:buClr>
                <a:schemeClr val="dk1"/>
              </a:buClr>
              <a:buSzPts val="1600"/>
            </a:pPr>
            <a:r>
              <a:rPr lang="en-US" sz="1600">
                <a:solidFill>
                  <a:schemeClr val="dk1"/>
                </a:solidFill>
                <a:latin typeface="Arial"/>
                <a:ea typeface="Arial"/>
                <a:cs typeface="Arial"/>
              </a:rPr>
              <a:t>Recommended for participants new to food security programming.</a:t>
            </a:r>
            <a:endParaRPr lang="en-US" sz="160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F3655FC-73CA-B622-3BA7-1B57479C316D}"/>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1</a:t>
            </a:r>
            <a:r>
              <a:rPr lang="en-US" sz="1600" b="1">
                <a:solidFill>
                  <a:schemeClr val="dk1"/>
                </a:solidFill>
                <a:latin typeface="Arial"/>
                <a:ea typeface="Arial"/>
                <a:cs typeface="Arial"/>
              </a:rPr>
              <a:t>: Introduction to Disability</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Understanding disability, intersectional risks, and barriers in humanitarian Food Security</a:t>
            </a:r>
            <a:r>
              <a:rPr lang="en-US" sz="1600" b="1">
                <a:solidFill>
                  <a:schemeClr val="dk1"/>
                </a:solidFill>
                <a:latin typeface="Arial"/>
                <a:ea typeface="Arial"/>
                <a:cs typeface="Arial"/>
              </a:rPr>
              <a:t> </a:t>
            </a:r>
            <a:r>
              <a:rPr lang="en-US" sz="1600">
                <a:solidFill>
                  <a:schemeClr val="dk1"/>
                </a:solidFill>
                <a:latin typeface="Arial"/>
                <a:ea typeface="Arial"/>
                <a:cs typeface="Arial"/>
              </a:rPr>
              <a:t>programming.</a:t>
            </a:r>
            <a:endParaRPr lang="en-US" sz="1600">
              <a:solidFill>
                <a:schemeClr val="dk1"/>
              </a:solidFill>
              <a:latin typeface="Times New Roman"/>
              <a:ea typeface="Times New Roman"/>
              <a:cs typeface="Times New Roman"/>
              <a:sym typeface="Times New Roman"/>
            </a:endParaRPr>
          </a:p>
          <a:p>
            <a:pPr algn="ctr"/>
            <a:endParaRPr lang="de-DE">
              <a:solidFill>
                <a:schemeClr val="tx1"/>
              </a:solidFill>
            </a:endParaRPr>
          </a:p>
        </p:txBody>
      </p:sp>
      <p:sp>
        <p:nvSpPr>
          <p:cNvPr id="17" name="Rectangle: Rounded Corners 16">
            <a:extLst>
              <a:ext uri="{FF2B5EF4-FFF2-40B4-BE49-F238E27FC236}">
                <a16:creationId xmlns:a16="http://schemas.microsoft.com/office/drawing/2014/main" id="{CEC60601-A4EB-8C7E-7350-90B7332A251A}"/>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US" sz="1700" b="1">
                <a:solidFill>
                  <a:srgbClr val="0070C0"/>
                </a:solidFill>
                <a:latin typeface="Arial"/>
                <a:ea typeface="Arial"/>
                <a:cs typeface="Arial"/>
              </a:rPr>
              <a:t>Module 2</a:t>
            </a:r>
            <a:r>
              <a:rPr lang="en-US" sz="1700" b="1">
                <a:solidFill>
                  <a:schemeClr val="dk1"/>
                </a:solidFill>
                <a:latin typeface="Arial"/>
                <a:ea typeface="Arial"/>
                <a:cs typeface="Arial"/>
              </a:rPr>
              <a:t>: Introduction to IASC Guidelines on Inclusion of Persons with Disabilities in Humanitarian Action (FS)</a:t>
            </a:r>
            <a:endParaRPr lang="en-US" sz="1700">
              <a:solidFill>
                <a:srgbClr val="000000"/>
              </a:solidFill>
              <a:latin typeface="Arial"/>
              <a:ea typeface="Arial"/>
              <a:cs typeface="Arial"/>
            </a:endParaRPr>
          </a:p>
          <a:p>
            <a:pPr lvl="0">
              <a:buSzPts val="1600"/>
            </a:pPr>
            <a:r>
              <a:rPr lang="en-US" sz="1700">
                <a:solidFill>
                  <a:schemeClr val="dk1"/>
                </a:solidFill>
                <a:latin typeface="Arial"/>
                <a:ea typeface="Arial"/>
                <a:cs typeface="Arial"/>
              </a:rPr>
              <a:t>IASC Guidelines unpacked and applied in practice with focus on Chapter 13 (Food Security)</a:t>
            </a:r>
            <a:endParaRPr lang="en-US" sz="170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993512F7-44EA-4815-A40D-67A0A1DBB3C0}"/>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a:solidFill>
                  <a:srgbClr val="C41401"/>
                </a:solidFill>
                <a:latin typeface="Arial"/>
                <a:ea typeface="Arial"/>
                <a:cs typeface="Arial"/>
              </a:rPr>
              <a:t>Module 3</a:t>
            </a:r>
            <a:r>
              <a:rPr lang="en-US" sz="1600" b="1">
                <a:solidFill>
                  <a:schemeClr val="dk1"/>
                </a:solidFill>
                <a:latin typeface="Arial"/>
                <a:ea typeface="Arial"/>
                <a:cs typeface="Arial"/>
              </a:rPr>
              <a:t>: Situating disability-inclusion within the wider humanitarian landscape</a:t>
            </a:r>
            <a:endParaRPr lang="en-US" sz="1600">
              <a:solidFill>
                <a:srgbClr val="000000"/>
              </a:solidFill>
              <a:latin typeface="Arial"/>
              <a:ea typeface="Arial"/>
              <a:cs typeface="Arial"/>
            </a:endParaRPr>
          </a:p>
          <a:p>
            <a:pPr lvl="0">
              <a:buSzPts val="1600"/>
            </a:pPr>
            <a:r>
              <a:rPr lang="en-US" sz="160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B4EE3696-4126-E8D4-F49F-465648C5B588}"/>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a:solidFill>
                  <a:srgbClr val="0070C0"/>
                </a:solidFill>
                <a:latin typeface="Arial"/>
                <a:ea typeface="Arial"/>
                <a:cs typeface="Arial"/>
              </a:rPr>
              <a:t>Module 4</a:t>
            </a:r>
            <a:r>
              <a:rPr lang="en-US" sz="1600" b="1">
                <a:solidFill>
                  <a:schemeClr val="dk1"/>
                </a:solidFill>
                <a:latin typeface="Arial"/>
                <a:ea typeface="Arial"/>
                <a:cs typeface="Arial"/>
              </a:rPr>
              <a:t>:</a:t>
            </a:r>
            <a:r>
              <a:rPr lang="en-US" sz="1600" b="1">
                <a:solidFill>
                  <a:srgbClr val="FF0000"/>
                </a:solidFill>
                <a:latin typeface="Arial"/>
                <a:ea typeface="Arial"/>
                <a:cs typeface="Arial"/>
              </a:rPr>
              <a:t> </a:t>
            </a:r>
            <a:r>
              <a:rPr lang="en-US" sz="1600" b="1">
                <a:solidFill>
                  <a:schemeClr val="dk1"/>
                </a:solidFill>
                <a:latin typeface="Arial"/>
                <a:ea typeface="Arial"/>
                <a:cs typeface="Arial"/>
              </a:rPr>
              <a:t>Accessibility, Universal Design and Reasonable Accommodation in Food Security </a:t>
            </a:r>
          </a:p>
          <a:p>
            <a:pPr lvl="0">
              <a:buSzPts val="1600"/>
            </a:pPr>
            <a:r>
              <a:rPr lang="en-US" sz="1600">
                <a:solidFill>
                  <a:schemeClr val="dk1"/>
                </a:solidFill>
                <a:latin typeface="Arial"/>
                <a:ea typeface="Arial"/>
                <a:cs typeface="Arial"/>
              </a:rPr>
              <a:t>Ensuring accessibility across humanitarian Food Security services, infrastructure and communication.</a:t>
            </a:r>
            <a:endParaRPr lang="en-US">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1B87605C-3B7F-5241-AEED-AD2305B47FC4}"/>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5</a:t>
            </a:r>
            <a:r>
              <a:rPr lang="en-US" sz="1600" b="1">
                <a:solidFill>
                  <a:schemeClr val="dk1"/>
                </a:solidFill>
                <a:latin typeface="Arial"/>
                <a:ea typeface="Arial"/>
                <a:cs typeface="Arial"/>
              </a:rPr>
              <a:t>: Introducing the Must Do Actions (MDAs) and the twin-track approach</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Applying the twin-track approach and MDAs to Food Security programming in humanitarian contexts.</a:t>
            </a:r>
            <a:endParaRPr lang="en-US" sz="160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BEA7B0F0-9D9D-63EE-DE7D-4694A2AD091A}"/>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0070C0"/>
                </a:solidFill>
                <a:latin typeface="Arial"/>
                <a:ea typeface="Arial"/>
                <a:cs typeface="Arial"/>
              </a:rPr>
              <a:t>Module 6</a:t>
            </a:r>
            <a:r>
              <a:rPr lang="en-US" sz="1600" b="1">
                <a:solidFill>
                  <a:schemeClr val="dk1"/>
                </a:solidFill>
                <a:latin typeface="Arial"/>
                <a:ea typeface="Arial"/>
                <a:cs typeface="Arial"/>
              </a:rPr>
              <a:t>: Inclusive Project Cycle </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Operationalizing the IASC MDAs within the  humanitarian Food Security project cycle.</a:t>
            </a:r>
            <a:endParaRPr lang="en-US" sz="160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E94E3765-8ACC-E842-567F-3AC7C90B8768}"/>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7</a:t>
            </a:r>
            <a:r>
              <a:rPr lang="en-US" sz="1600" b="1">
                <a:solidFill>
                  <a:schemeClr val="dk1"/>
                </a:solidFill>
                <a:latin typeface="Arial"/>
                <a:ea typeface="Arial"/>
                <a:cs typeface="Arial"/>
              </a:rPr>
              <a:t>: Disability-Inclusive Accountability to Affected People (AAP)</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Understanding AAP, its relevance and mechanism of accountability, and inclusiveness.</a:t>
            </a:r>
            <a:endParaRPr lang="en-US" sz="160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614FC5A9-9A74-328A-6A96-5DA9F4108F5B}"/>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0070C0"/>
                </a:solidFill>
                <a:latin typeface="Arial"/>
                <a:ea typeface="Arial"/>
                <a:cs typeface="Arial"/>
              </a:rPr>
              <a:t>Module 8</a:t>
            </a:r>
            <a:r>
              <a:rPr lang="en-US" sz="1600" b="1">
                <a:solidFill>
                  <a:schemeClr val="dk1"/>
                </a:solidFill>
                <a:latin typeface="Arial"/>
                <a:ea typeface="Arial"/>
                <a:cs typeface="Arial"/>
              </a:rPr>
              <a:t>:</a:t>
            </a:r>
            <a:r>
              <a:rPr lang="en-US" sz="1600">
                <a:solidFill>
                  <a:schemeClr val="dk1"/>
                </a:solidFill>
                <a:latin typeface="Arial"/>
                <a:ea typeface="Arial"/>
                <a:cs typeface="Arial"/>
              </a:rPr>
              <a:t>. </a:t>
            </a:r>
            <a:r>
              <a:rPr lang="en-US" sz="1600" b="1">
                <a:solidFill>
                  <a:schemeClr val="dk1"/>
                </a:solidFill>
                <a:latin typeface="Arial"/>
                <a:ea typeface="Arial"/>
                <a:cs typeface="Arial"/>
              </a:rPr>
              <a:t>Disability-Inclusive Cash and Voucher Assistance (CVA) in Food Security</a:t>
            </a:r>
          </a:p>
          <a:p>
            <a:pPr lvl="0">
              <a:buClr>
                <a:schemeClr val="dk1"/>
              </a:buClr>
              <a:buSzPts val="1600"/>
            </a:pPr>
            <a:r>
              <a:rPr lang="en-US" sz="1600">
                <a:solidFill>
                  <a:schemeClr val="dk1"/>
                </a:solidFill>
                <a:latin typeface="Arial"/>
                <a:ea typeface="Arial"/>
                <a:cs typeface="Arial"/>
              </a:rPr>
              <a:t>Ensuring CVA is accessible and inclusive of persons with disabilities in food security programming. </a:t>
            </a:r>
            <a:endParaRPr lang="en-US">
              <a:solidFill>
                <a:srgbClr val="000000"/>
              </a:solidFill>
              <a:latin typeface="Arial"/>
              <a:ea typeface="Arial"/>
              <a:cs typeface="Arial"/>
            </a:endParaRPr>
          </a:p>
        </p:txBody>
      </p:sp>
      <p:sp>
        <p:nvSpPr>
          <p:cNvPr id="4" name="Foliennummernplatzhalter 3">
            <a:extLst>
              <a:ext uri="{FF2B5EF4-FFF2-40B4-BE49-F238E27FC236}">
                <a16:creationId xmlns:a16="http://schemas.microsoft.com/office/drawing/2014/main" id="{333768ED-7B50-C677-B6FF-8D110E08368C}"/>
              </a:ext>
            </a:extLst>
          </p:cNvPr>
          <p:cNvSpPr>
            <a:spLocks noGrp="1"/>
          </p:cNvSpPr>
          <p:nvPr>
            <p:ph type="sldNum" sz="quarter" idx="12"/>
          </p:nvPr>
        </p:nvSpPr>
        <p:spPr/>
        <p:txBody>
          <a:bodyPr/>
          <a:lstStyle/>
          <a:p>
            <a:fld id="{FBC7A862-7147-4493-B488-4E46DC49905D}" type="slidenum">
              <a:rPr lang="de-DE" smtClean="0"/>
              <a:t>40</a:t>
            </a:fld>
            <a:endParaRPr lang="de-DE"/>
          </a:p>
        </p:txBody>
      </p:sp>
    </p:spTree>
    <p:extLst>
      <p:ext uri="{BB962C8B-B14F-4D97-AF65-F5344CB8AC3E}">
        <p14:creationId xmlns:p14="http://schemas.microsoft.com/office/powerpoint/2010/main" val="3612298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D10A703-19C5-B129-D87A-09B327217A1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901" y="-1"/>
            <a:ext cx="6232281" cy="6858000"/>
          </a:xfrm>
          <a:prstGeom prst="rect">
            <a:avLst/>
          </a:prstGeom>
        </p:spPr>
      </p:pic>
      <p:sp>
        <p:nvSpPr>
          <p:cNvPr id="2" name="Title 1">
            <a:extLst>
              <a:ext uri="{FF2B5EF4-FFF2-40B4-BE49-F238E27FC236}">
                <a16:creationId xmlns:a16="http://schemas.microsoft.com/office/drawing/2014/main" id="{A8BC1C28-A3D5-654C-3686-2F944B5092FF}"/>
              </a:ext>
            </a:extLst>
          </p:cNvPr>
          <p:cNvSpPr>
            <a:spLocks noGrp="1"/>
          </p:cNvSpPr>
          <p:nvPr>
            <p:ph type="title"/>
          </p:nvPr>
        </p:nvSpPr>
        <p:spPr>
          <a:xfrm>
            <a:off x="7165458" y="2899882"/>
            <a:ext cx="4059865" cy="1058233"/>
          </a:xfrm>
        </p:spPr>
        <p:txBody>
          <a:bodyPr>
            <a:normAutofit/>
          </a:bodyPr>
          <a:lstStyle/>
          <a:p>
            <a:r>
              <a:rPr lang="de-DE" sz="4000"/>
              <a:t>Any questions?</a:t>
            </a:r>
          </a:p>
        </p:txBody>
      </p:sp>
      <p:pic>
        <p:nvPicPr>
          <p:cNvPr id="6" name="Content Placeholder 5">
            <a:extLst>
              <a:ext uri="{FF2B5EF4-FFF2-40B4-BE49-F238E27FC236}">
                <a16:creationId xmlns:a16="http://schemas.microsoft.com/office/drawing/2014/main" id="{CCE52CBC-FDC8-BB76-7E29-E935C2FD9298}"/>
              </a:ext>
              <a:ext uri="{C183D7F6-B498-43B3-948B-1728B52AA6E4}">
                <adec:decorative xmlns:adec="http://schemas.microsoft.com/office/drawing/2017/decorative" val="1"/>
              </a:ext>
            </a:extLst>
          </p:cNvPr>
          <p:cNvPicPr>
            <a:picLocks noGrp="1" noChangeAspect="1"/>
          </p:cNvPicPr>
          <p:nvPr>
            <p:ph idx="1"/>
          </p:nvPr>
        </p:nvPicPr>
        <p:blipFill>
          <a:blip>
            <a:extLst>
              <a:ext uri="{96DAC541-7B7A-43D3-8B79-37D633B846F1}">
                <asvg:svgBlip xmlns:asvg="http://schemas.microsoft.com/office/drawing/2016/SVG/main" r:embed="rId3"/>
              </a:ext>
            </a:extLst>
          </a:blip>
          <a:stretch>
            <a:fillRect/>
          </a:stretch>
        </p:blipFill>
        <p:spPr>
          <a:xfrm>
            <a:off x="1183757" y="1963608"/>
            <a:ext cx="3643424" cy="3643424"/>
          </a:xfrm>
        </p:spPr>
      </p:pic>
      <p:sp>
        <p:nvSpPr>
          <p:cNvPr id="3" name="Foliennummernplatzhalter 2">
            <a:extLst>
              <a:ext uri="{FF2B5EF4-FFF2-40B4-BE49-F238E27FC236}">
                <a16:creationId xmlns:a16="http://schemas.microsoft.com/office/drawing/2014/main" id="{5D5DA23E-339A-1C47-F69D-7D89C1C14E27}"/>
              </a:ext>
            </a:extLst>
          </p:cNvPr>
          <p:cNvSpPr>
            <a:spLocks noGrp="1"/>
          </p:cNvSpPr>
          <p:nvPr>
            <p:ph type="sldNum" sz="quarter" idx="12"/>
          </p:nvPr>
        </p:nvSpPr>
        <p:spPr/>
        <p:txBody>
          <a:bodyPr/>
          <a:lstStyle/>
          <a:p>
            <a:fld id="{FBC7A862-7147-4493-B488-4E46DC49905D}" type="slidenum">
              <a:rPr lang="de-DE" smtClean="0"/>
              <a:t>41</a:t>
            </a:fld>
            <a:endParaRPr lang="de-DE"/>
          </a:p>
        </p:txBody>
      </p:sp>
    </p:spTree>
    <p:extLst>
      <p:ext uri="{BB962C8B-B14F-4D97-AF65-F5344CB8AC3E}">
        <p14:creationId xmlns:p14="http://schemas.microsoft.com/office/powerpoint/2010/main" val="20483952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B1E10-93A9-2095-9794-244F3DCB22D0}"/>
              </a:ext>
            </a:extLst>
          </p:cNvPr>
          <p:cNvSpPr>
            <a:spLocks noGrp="1"/>
          </p:cNvSpPr>
          <p:nvPr>
            <p:ph type="title"/>
          </p:nvPr>
        </p:nvSpPr>
        <p:spPr>
          <a:xfrm>
            <a:off x="838200" y="0"/>
            <a:ext cx="10515600" cy="1058233"/>
          </a:xfrm>
        </p:spPr>
        <p:txBody>
          <a:bodyPr/>
          <a:lstStyle/>
          <a:p>
            <a:r>
              <a:rPr lang="de-DE"/>
              <a:t>Additional Resources:</a:t>
            </a:r>
          </a:p>
        </p:txBody>
      </p:sp>
      <p:sp>
        <p:nvSpPr>
          <p:cNvPr id="3" name="Content Placeholder 2">
            <a:extLst>
              <a:ext uri="{FF2B5EF4-FFF2-40B4-BE49-F238E27FC236}">
                <a16:creationId xmlns:a16="http://schemas.microsoft.com/office/drawing/2014/main" id="{5E7D0F4E-73C1-A2A4-8CC5-F35E75A8D9FE}"/>
              </a:ext>
            </a:extLst>
          </p:cNvPr>
          <p:cNvSpPr>
            <a:spLocks noGrp="1" noRot="1" noMove="1" noResize="1" noEditPoints="1" noAdjustHandles="1" noChangeArrowheads="1" noChangeShapeType="1"/>
          </p:cNvSpPr>
          <p:nvPr>
            <p:ph idx="1"/>
          </p:nvPr>
        </p:nvSpPr>
        <p:spPr>
          <a:xfrm>
            <a:off x="838200" y="1058233"/>
            <a:ext cx="11208026" cy="5663241"/>
          </a:xfrm>
        </p:spPr>
        <p:txBody>
          <a:bodyPr>
            <a:normAutofit/>
          </a:bodyPr>
          <a:lstStyle/>
          <a:p>
            <a:pPr marL="457200" lvl="0" indent="-355600">
              <a:spcBef>
                <a:spcPts val="0"/>
              </a:spcBef>
              <a:buSzPts val="2000"/>
              <a:buFont typeface="Arial"/>
              <a:buChar char="●"/>
            </a:pPr>
            <a:r>
              <a:rPr lang="en-IN" sz="1800" u="sng">
                <a:solidFill>
                  <a:schemeClr val="hlink"/>
                </a:solidFill>
                <a:latin typeface="Arial"/>
                <a:ea typeface="Arial"/>
                <a:cs typeface="Arial"/>
                <a:sym typeface="Arial"/>
                <a:hlinkClick r:id="rId3" tooltip="External Link: Washington Group"/>
              </a:rPr>
              <a:t>Washington Group Question Sets and </a:t>
            </a:r>
            <a:r>
              <a:rPr lang="en-IN" sz="1800" u="sng" err="1">
                <a:solidFill>
                  <a:schemeClr val="hlink"/>
                </a:solidFill>
                <a:latin typeface="Arial"/>
                <a:ea typeface="Arial"/>
                <a:cs typeface="Arial"/>
                <a:sym typeface="Arial"/>
                <a:hlinkClick r:id="rId3" tooltip="External Link: Washington Group"/>
              </a:rPr>
              <a:t>guidances</a:t>
            </a:r>
            <a:r>
              <a:rPr lang="en-IN" sz="1800" u="sng">
                <a:solidFill>
                  <a:schemeClr val="hlink"/>
                </a:solidFill>
                <a:latin typeface="Arial"/>
                <a:ea typeface="Arial"/>
                <a:cs typeface="Arial"/>
                <a:sym typeface="Arial"/>
                <a:hlinkClick r:id="rId3" tooltip="External Link: Washington Group"/>
              </a:rPr>
              <a:t>: </a:t>
            </a:r>
            <a:endParaRPr lang="en-IN" sz="1800"/>
          </a:p>
          <a:p>
            <a:pPr marL="457200" lvl="0" indent="0">
              <a:spcBef>
                <a:spcPts val="0"/>
              </a:spcBef>
              <a:buSzPts val="2800"/>
              <a:buNone/>
            </a:pPr>
            <a:endParaRPr lang="en-IN" sz="1800"/>
          </a:p>
          <a:p>
            <a:pPr marL="457200" lvl="0" indent="-355600">
              <a:spcBef>
                <a:spcPts val="0"/>
              </a:spcBef>
              <a:buSzPts val="2000"/>
              <a:buFont typeface="Arial"/>
              <a:buChar char="●"/>
            </a:pPr>
            <a:r>
              <a:rPr lang="en-IN" sz="1800" u="sng">
                <a:solidFill>
                  <a:schemeClr val="hlink"/>
                </a:solidFill>
                <a:hlinkClick r:id="rId4" tooltip="External Link: UNOCHA"/>
              </a:rPr>
              <a:t>Humanitarian Programme Cycle Management Overview</a:t>
            </a:r>
            <a:endParaRPr lang="en-IN" sz="1800"/>
          </a:p>
          <a:p>
            <a:pPr marL="0" lvl="0" indent="0">
              <a:spcBef>
                <a:spcPts val="0"/>
              </a:spcBef>
              <a:buSzPts val="2800"/>
              <a:buNone/>
            </a:pPr>
            <a:endParaRPr lang="en-IN" sz="1800"/>
          </a:p>
          <a:p>
            <a:pPr marL="457200" lvl="0" indent="-355600">
              <a:spcBef>
                <a:spcPts val="0"/>
              </a:spcBef>
              <a:buSzPts val="2000"/>
              <a:buFont typeface="Arial"/>
              <a:buChar char="●"/>
            </a:pPr>
            <a:r>
              <a:rPr lang="en-IN" sz="1800" u="sng">
                <a:solidFill>
                  <a:schemeClr val="hlink"/>
                </a:solidFill>
                <a:hlinkClick r:id="rId5" tooltip="External Link: HI"/>
              </a:rPr>
              <a:t>HI Guidance for Adapting Food Security Assessment to become more Disability Inclusive </a:t>
            </a:r>
            <a:r>
              <a:rPr lang="en-IN" sz="1800"/>
              <a:t> </a:t>
            </a:r>
          </a:p>
          <a:p>
            <a:pPr marL="457200" lvl="0" indent="0">
              <a:spcBef>
                <a:spcPts val="0"/>
              </a:spcBef>
              <a:buNone/>
            </a:pPr>
            <a:endParaRPr lang="en-IN" sz="1800"/>
          </a:p>
          <a:p>
            <a:pPr marL="457200" lvl="0" indent="-355600">
              <a:spcBef>
                <a:spcPts val="0"/>
              </a:spcBef>
              <a:buSzPts val="2000"/>
              <a:buFont typeface="Arial"/>
              <a:buChar char="●"/>
            </a:pPr>
            <a:r>
              <a:rPr lang="en-IN" sz="1800">
                <a:highlight>
                  <a:schemeClr val="lt1"/>
                </a:highlight>
              </a:rPr>
              <a:t>ACF &amp; IRC, Annex 03. Protection risk matrix and food insecurity_251125: </a:t>
            </a:r>
            <a:r>
              <a:rPr lang="en-IN" sz="1800" u="sng">
                <a:solidFill>
                  <a:srgbClr val="1155CC"/>
                </a:solidFill>
                <a:highlight>
                  <a:schemeClr val="lt1"/>
                </a:highlight>
                <a:hlinkClick r:id="rId6" tooltip="External Link: ACF&amp;IRC">
                  <a:extLst>
                    <a:ext uri="{A12FA001-AC4F-418D-AE19-62706E023703}">
                      <ahyp:hlinkClr xmlns:ahyp="http://schemas.microsoft.com/office/drawing/2018/hyperlinkcolor" val="tx"/>
                    </a:ext>
                  </a:extLst>
                </a:hlinkClick>
              </a:rPr>
              <a:t>Protection Risk Matrix and Food Security</a:t>
            </a:r>
            <a:endParaRPr lang="en-IN" sz="1800">
              <a:highlight>
                <a:schemeClr val="accent4"/>
              </a:highlight>
            </a:endParaRPr>
          </a:p>
        </p:txBody>
      </p:sp>
      <p:sp>
        <p:nvSpPr>
          <p:cNvPr id="5" name="Foliennummernplatzhalter 4">
            <a:extLst>
              <a:ext uri="{FF2B5EF4-FFF2-40B4-BE49-F238E27FC236}">
                <a16:creationId xmlns:a16="http://schemas.microsoft.com/office/drawing/2014/main" id="{C17A3A5F-279B-937D-71D0-D50274F1E144}"/>
              </a:ext>
            </a:extLst>
          </p:cNvPr>
          <p:cNvSpPr>
            <a:spLocks noGrp="1"/>
          </p:cNvSpPr>
          <p:nvPr>
            <p:ph type="sldNum" sz="quarter" idx="12"/>
          </p:nvPr>
        </p:nvSpPr>
        <p:spPr/>
        <p:txBody>
          <a:bodyPr/>
          <a:lstStyle/>
          <a:p>
            <a:fld id="{FBC7A862-7147-4493-B488-4E46DC49905D}" type="slidenum">
              <a:rPr lang="de-DE" smtClean="0"/>
              <a:t>42</a:t>
            </a:fld>
            <a:endParaRPr lang="de-DE"/>
          </a:p>
        </p:txBody>
      </p:sp>
    </p:spTree>
    <p:extLst>
      <p:ext uri="{BB962C8B-B14F-4D97-AF65-F5344CB8AC3E}">
        <p14:creationId xmlns:p14="http://schemas.microsoft.com/office/powerpoint/2010/main" val="26275694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E2AA596-EF3B-4D45-1877-6955AE238371}"/>
              </a:ext>
            </a:extLst>
          </p:cNvPr>
          <p:cNvSpPr txBox="1">
            <a:spLocks noGrp="1" noRot="1" noMove="1" noResize="1" noEditPoints="1" noAdjustHandles="1" noChangeArrowheads="1" noChangeShapeType="1"/>
          </p:cNvSpPr>
          <p:nvPr>
            <p:ph type="title" idx="4294967295"/>
          </p:nvPr>
        </p:nvSpPr>
        <p:spPr>
          <a:xfrm>
            <a:off x="975059" y="261650"/>
            <a:ext cx="10515600" cy="1058233"/>
          </a:xfrm>
          <a:prstGeom prst="rect">
            <a:avLst/>
          </a:prstGeom>
          <a:solidFill>
            <a:schemeClr val="bg1"/>
          </a:solid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ctr" defTabSz="914400" rtl="0" eaLnBrk="1" latinLnBrk="0" hangingPunct="1">
              <a:lnSpc>
                <a:spcPct val="9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de-DE" sz="3600" b="1" i="0" u="none" strike="noStrike" kern="1200" cap="none" spc="0" normalizeH="0" baseline="0" noProof="0">
                <a:ln>
                  <a:noFill/>
                </a:ln>
                <a:solidFill>
                  <a:schemeClr val="bg1"/>
                </a:solidFill>
                <a:effectLst/>
                <a:uLnTx/>
                <a:uFillTx/>
                <a:latin typeface="Arial" panose="020B0604020202020204" pitchFamily="34" charset="0"/>
                <a:ea typeface="+mj-ea"/>
                <a:cs typeface="Arial" panose="020B0604020202020204" pitchFamily="34" charset="0"/>
                <a:sym typeface="Arial"/>
              </a:rPr>
              <a:t>Last slide.</a:t>
            </a:r>
          </a:p>
        </p:txBody>
      </p:sp>
      <p:sp>
        <p:nvSpPr>
          <p:cNvPr id="9" name="Text Placeholder 8">
            <a:extLst>
              <a:ext uri="{FF2B5EF4-FFF2-40B4-BE49-F238E27FC236}">
                <a16:creationId xmlns:a16="http://schemas.microsoft.com/office/drawing/2014/main" id="{2D35F663-0FA7-A39D-8A49-EDE80699B448}"/>
              </a:ext>
            </a:extLst>
          </p:cNvPr>
          <p:cNvSpPr>
            <a:spLocks noGrp="1"/>
          </p:cNvSpPr>
          <p:nvPr>
            <p:ph type="body" idx="4294967295"/>
          </p:nvPr>
        </p:nvSpPr>
        <p:spPr>
          <a:xfrm>
            <a:off x="701342" y="1116136"/>
            <a:ext cx="4414356" cy="3011021"/>
          </a:xfrm>
        </p:spPr>
        <p:txBody>
          <a:bodyPr>
            <a:normAutofit/>
          </a:bodyPr>
          <a:lstStyle/>
          <a:p>
            <a:pPr marL="0" indent="0">
              <a:spcAft>
                <a:spcPts val="2400"/>
              </a:spcAft>
              <a:buNone/>
            </a:pPr>
            <a:r>
              <a:rPr lang="de-DE" b="1"/>
              <a:t>Thank you!</a:t>
            </a:r>
            <a:endParaRPr lang="de-DE"/>
          </a:p>
          <a:p>
            <a:pPr marL="0" indent="0">
              <a:buNone/>
            </a:pPr>
            <a:r>
              <a:rPr lang="de-DE"/>
              <a:t>You can download the full training package using this </a:t>
            </a:r>
            <a:r>
              <a:rPr lang="de-DE">
                <a:hlinkClick r:id="rId3" tooltip="External link to download page  for the training package."/>
              </a:rPr>
              <a:t>link</a:t>
            </a:r>
            <a:r>
              <a:rPr lang="de-DE"/>
              <a:t>.</a:t>
            </a:r>
          </a:p>
        </p:txBody>
      </p:sp>
      <p:pic>
        <p:nvPicPr>
          <p:cNvPr id="3" name="Picture 2">
            <a:extLst>
              <a:ext uri="{FF2B5EF4-FFF2-40B4-BE49-F238E27FC236}">
                <a16:creationId xmlns:a16="http://schemas.microsoft.com/office/drawing/2014/main" id="{8EB37D1F-72DF-4D42-359F-25ED6D19BBF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8285" y="2458995"/>
            <a:ext cx="8449788" cy="2353260"/>
          </a:xfrm>
          <a:prstGeom prst="rect">
            <a:avLst/>
          </a:prstGeom>
        </p:spPr>
      </p:pic>
      <p:sp>
        <p:nvSpPr>
          <p:cNvPr id="2" name="Foliennummernplatzhalter 1">
            <a:extLst>
              <a:ext uri="{FF2B5EF4-FFF2-40B4-BE49-F238E27FC236}">
                <a16:creationId xmlns:a16="http://schemas.microsoft.com/office/drawing/2014/main" id="{86B71DD4-F098-63CD-9D96-EF600AE8D91F}"/>
              </a:ext>
            </a:extLst>
          </p:cNvPr>
          <p:cNvSpPr>
            <a:spLocks noGrp="1"/>
          </p:cNvSpPr>
          <p:nvPr>
            <p:ph type="sldNum" sz="quarter" idx="12"/>
          </p:nvPr>
        </p:nvSpPr>
        <p:spPr/>
        <p:txBody>
          <a:bodyPr/>
          <a:lstStyle/>
          <a:p>
            <a:fld id="{FBC7A862-7147-4493-B488-4E46DC49905D}" type="slidenum">
              <a:rPr lang="de-DE" smtClean="0"/>
              <a:pPr/>
              <a:t>43</a:t>
            </a:fld>
            <a:endParaRPr lang="de-DE"/>
          </a:p>
        </p:txBody>
      </p:sp>
    </p:spTree>
    <p:extLst>
      <p:ext uri="{BB962C8B-B14F-4D97-AF65-F5344CB8AC3E}">
        <p14:creationId xmlns:p14="http://schemas.microsoft.com/office/powerpoint/2010/main" val="494370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4B05C1F-681B-A348-1FCC-4C3A67F3A31B}"/>
              </a:ext>
            </a:extLst>
          </p:cNvPr>
          <p:cNvSpPr>
            <a:spLocks noGrp="1"/>
          </p:cNvSpPr>
          <p:nvPr>
            <p:ph type="title"/>
          </p:nvPr>
        </p:nvSpPr>
        <p:spPr>
          <a:xfrm>
            <a:off x="838200" y="285115"/>
            <a:ext cx="10515600" cy="1058233"/>
          </a:xfrm>
          <a:solidFill>
            <a:srgbClr val="0070C0"/>
          </a:solidFill>
        </p:spPr>
        <p:txBody>
          <a:bodyPr/>
          <a:lstStyle/>
          <a:p>
            <a:r>
              <a:rPr lang="en-IN" noProof="0">
                <a:solidFill>
                  <a:schemeClr val="bg1"/>
                </a:solidFill>
              </a:rPr>
              <a:t>Phase 4 - LNOB Project Results:</a:t>
            </a:r>
          </a:p>
        </p:txBody>
      </p:sp>
      <p:pic>
        <p:nvPicPr>
          <p:cNvPr id="8" name="Picture 7" descr="A diagram displaying the objective and the 4  results of the &quot;Phase 4-Leave no one behind!&quot; project. On top of the diagram the objective reads: &quot;Enabling the uptake of the IASC Guidelines on Inclusion for lasting impact through side-scaling &amp; localization.&quot; The 4 results are displayed underneath and read from left to right: 1) Strengthening of disability-inclusion in humanitarian coordination. 2) Uptake, side-scaling and localization of tools and guidance. 3) Meaningful participation of OPDs - empowerment and removal of barriers. 4)&#10;Advancement of disability-inclusion in the global humanitarian system.">
            <a:extLst>
              <a:ext uri="{FF2B5EF4-FFF2-40B4-BE49-F238E27FC236}">
                <a16:creationId xmlns:a16="http://schemas.microsoft.com/office/drawing/2014/main" id="{E5AB3AFA-B63E-011F-42DC-A2FCCFDAFE70}"/>
              </a:ext>
            </a:extLst>
          </p:cNvPr>
          <p:cNvPicPr>
            <a:picLocks noChangeAspect="1"/>
          </p:cNvPicPr>
          <p:nvPr/>
        </p:nvPicPr>
        <p:blipFill>
          <a:blip r:embed="rId3"/>
          <a:srcRect l="10235" t="7343" r="10537" b="15172"/>
          <a:stretch>
            <a:fillRect/>
          </a:stretch>
        </p:blipFill>
        <p:spPr>
          <a:xfrm>
            <a:off x="1184910" y="1359594"/>
            <a:ext cx="10168890" cy="5213291"/>
          </a:xfrm>
          <a:prstGeom prst="rect">
            <a:avLst/>
          </a:prstGeom>
        </p:spPr>
      </p:pic>
      <p:sp>
        <p:nvSpPr>
          <p:cNvPr id="2" name="Foliennummernplatzhalter 1">
            <a:extLst>
              <a:ext uri="{FF2B5EF4-FFF2-40B4-BE49-F238E27FC236}">
                <a16:creationId xmlns:a16="http://schemas.microsoft.com/office/drawing/2014/main" id="{BDA96D33-C310-DF47-D3A5-C746C1D43429}"/>
              </a:ext>
            </a:extLst>
          </p:cNvPr>
          <p:cNvSpPr>
            <a:spLocks noGrp="1"/>
          </p:cNvSpPr>
          <p:nvPr>
            <p:ph type="sldNum" sz="quarter" idx="12"/>
          </p:nvPr>
        </p:nvSpPr>
        <p:spPr/>
        <p:txBody>
          <a:bodyPr/>
          <a:lstStyle/>
          <a:p>
            <a:fld id="{FBC7A862-7147-4493-B488-4E46DC49905D}" type="slidenum">
              <a:rPr lang="de-DE" smtClean="0"/>
              <a:t>5</a:t>
            </a:fld>
            <a:endParaRPr lang="de-DE"/>
          </a:p>
        </p:txBody>
      </p:sp>
    </p:spTree>
    <p:extLst>
      <p:ext uri="{BB962C8B-B14F-4D97-AF65-F5344CB8AC3E}">
        <p14:creationId xmlns:p14="http://schemas.microsoft.com/office/powerpoint/2010/main" val="2951623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2312B-3451-1A1E-8FF8-F2201E71F9DC}"/>
              </a:ext>
            </a:extLst>
          </p:cNvPr>
          <p:cNvSpPr>
            <a:spLocks noGrp="1"/>
          </p:cNvSpPr>
          <p:nvPr>
            <p:ph type="title"/>
          </p:nvPr>
        </p:nvSpPr>
        <p:spPr>
          <a:xfrm>
            <a:off x="838200" y="365125"/>
            <a:ext cx="5257800" cy="1058233"/>
          </a:xfrm>
          <a:solidFill>
            <a:srgbClr val="0070C0"/>
          </a:solidFill>
        </p:spPr>
        <p:txBody>
          <a:bodyPr/>
          <a:lstStyle/>
          <a:p>
            <a:r>
              <a:rPr lang="en-IN" noProof="0">
                <a:solidFill>
                  <a:schemeClr val="bg1"/>
                </a:solidFill>
              </a:rPr>
              <a:t>Training Modules:</a:t>
            </a:r>
          </a:p>
        </p:txBody>
      </p:sp>
      <p:sp>
        <p:nvSpPr>
          <p:cNvPr id="15" name="Rectangle: Rounded Corners 14">
            <a:extLst>
              <a:ext uri="{FF2B5EF4-FFF2-40B4-BE49-F238E27FC236}">
                <a16:creationId xmlns:a16="http://schemas.microsoft.com/office/drawing/2014/main" id="{6021FF4C-4FF8-C3B5-7C02-019A1CE54184}"/>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IN" sz="1600" b="1" noProof="0">
                <a:solidFill>
                  <a:srgbClr val="0070C0"/>
                </a:solidFill>
                <a:latin typeface="Arial"/>
                <a:ea typeface="Arial"/>
                <a:cs typeface="Arial"/>
              </a:rPr>
              <a:t>Orientation Module:</a:t>
            </a:r>
            <a:r>
              <a:rPr lang="en-IN" sz="1600" b="1" noProof="0">
                <a:solidFill>
                  <a:schemeClr val="dk1"/>
                </a:solidFill>
                <a:latin typeface="Arial"/>
                <a:ea typeface="Arial"/>
                <a:cs typeface="Arial"/>
              </a:rPr>
              <a:t> Introduction to Food Security in Humanitarian Action</a:t>
            </a:r>
            <a:endParaRPr lang="en-IN" sz="1600" noProof="0"/>
          </a:p>
          <a:p>
            <a:pPr lvl="0">
              <a:buClr>
                <a:schemeClr val="dk1"/>
              </a:buClr>
              <a:buSzPts val="1600"/>
            </a:pPr>
            <a:r>
              <a:rPr lang="en-IN" sz="1600" noProof="0">
                <a:solidFill>
                  <a:schemeClr val="dk1"/>
                </a:solidFill>
                <a:latin typeface="Arial"/>
                <a:ea typeface="Arial"/>
                <a:cs typeface="Arial"/>
              </a:rPr>
              <a:t>Recommended for participants new to food security programming.</a:t>
            </a:r>
            <a:endParaRPr lang="en-IN" sz="1600" noProof="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C30AD3F-C5F2-428F-07FC-9CEC284ED56C}"/>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a:solidFill>
                  <a:srgbClr val="C41401"/>
                </a:solidFill>
                <a:latin typeface="Arial"/>
                <a:ea typeface="Arial"/>
                <a:cs typeface="Arial"/>
              </a:rPr>
              <a:t>Module 1</a:t>
            </a:r>
            <a:r>
              <a:rPr lang="en-IN" sz="1600" b="1" noProof="0">
                <a:solidFill>
                  <a:schemeClr val="dk1"/>
                </a:solidFill>
                <a:latin typeface="Arial"/>
                <a:ea typeface="Arial"/>
                <a:cs typeface="Arial"/>
              </a:rPr>
              <a:t>: Introduction to Disability</a:t>
            </a:r>
            <a:endParaRPr lang="en-IN" sz="1600" noProof="0">
              <a:solidFill>
                <a:schemeClr val="dk1"/>
              </a:solidFill>
              <a:latin typeface="Arial"/>
              <a:ea typeface="Arial"/>
              <a:cs typeface="Arial"/>
            </a:endParaRPr>
          </a:p>
          <a:p>
            <a:pPr lvl="0">
              <a:buClr>
                <a:schemeClr val="dk1"/>
              </a:buClr>
              <a:buSzPts val="1600"/>
            </a:pPr>
            <a:r>
              <a:rPr lang="en-IN" sz="1600" noProof="0">
                <a:solidFill>
                  <a:schemeClr val="dk1"/>
                </a:solidFill>
                <a:latin typeface="Arial"/>
                <a:ea typeface="Arial"/>
                <a:cs typeface="Arial"/>
              </a:rPr>
              <a:t>Understanding disability, intersectional risks, and barriers in humanitarian Food Security</a:t>
            </a:r>
            <a:r>
              <a:rPr lang="en-IN" sz="1600" b="1" noProof="0">
                <a:solidFill>
                  <a:schemeClr val="dk1"/>
                </a:solidFill>
                <a:latin typeface="Arial"/>
                <a:ea typeface="Arial"/>
                <a:cs typeface="Arial"/>
              </a:rPr>
              <a:t> </a:t>
            </a:r>
            <a:r>
              <a:rPr lang="en-IN" sz="1600" noProof="0">
                <a:solidFill>
                  <a:schemeClr val="dk1"/>
                </a:solidFill>
                <a:latin typeface="Arial"/>
                <a:ea typeface="Arial"/>
                <a:cs typeface="Arial"/>
              </a:rPr>
              <a:t>programming.</a:t>
            </a:r>
            <a:endParaRPr lang="en-IN" sz="1600" noProof="0">
              <a:solidFill>
                <a:schemeClr val="dk1"/>
              </a:solidFill>
              <a:latin typeface="Times New Roman"/>
              <a:ea typeface="Times New Roman"/>
              <a:cs typeface="Times New Roman"/>
              <a:sym typeface="Times New Roman"/>
            </a:endParaRPr>
          </a:p>
          <a:p>
            <a:pPr algn="ctr"/>
            <a:endParaRPr lang="en-IN" noProof="0">
              <a:solidFill>
                <a:schemeClr val="tx1"/>
              </a:solidFill>
            </a:endParaRPr>
          </a:p>
        </p:txBody>
      </p:sp>
      <p:sp>
        <p:nvSpPr>
          <p:cNvPr id="17" name="Rectangle: Rounded Corners 16">
            <a:extLst>
              <a:ext uri="{FF2B5EF4-FFF2-40B4-BE49-F238E27FC236}">
                <a16:creationId xmlns:a16="http://schemas.microsoft.com/office/drawing/2014/main" id="{407822D6-6BDD-C462-BD9C-9C7B3236B05B}"/>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IN" sz="1700" b="1" noProof="0">
                <a:solidFill>
                  <a:srgbClr val="0070C0"/>
                </a:solidFill>
                <a:latin typeface="Arial"/>
                <a:ea typeface="Arial"/>
                <a:cs typeface="Arial"/>
              </a:rPr>
              <a:t>Module 2</a:t>
            </a:r>
            <a:r>
              <a:rPr lang="en-IN" sz="1700" b="1" noProof="0">
                <a:solidFill>
                  <a:schemeClr val="dk1"/>
                </a:solidFill>
                <a:latin typeface="Arial"/>
                <a:ea typeface="Arial"/>
                <a:cs typeface="Arial"/>
              </a:rPr>
              <a:t>: Introduction to IASC Guidelines on Inclusion of Persons with Disabilities in Humanitarian Action (FS)</a:t>
            </a:r>
            <a:endParaRPr lang="en-IN" sz="1700" noProof="0">
              <a:solidFill>
                <a:srgbClr val="000000"/>
              </a:solidFill>
              <a:latin typeface="Arial"/>
              <a:ea typeface="Arial"/>
              <a:cs typeface="Arial"/>
            </a:endParaRPr>
          </a:p>
          <a:p>
            <a:pPr lvl="0">
              <a:buSzPts val="1600"/>
            </a:pPr>
            <a:r>
              <a:rPr lang="en-IN" sz="1700" noProof="0">
                <a:solidFill>
                  <a:schemeClr val="dk1"/>
                </a:solidFill>
                <a:latin typeface="Arial"/>
                <a:ea typeface="Arial"/>
                <a:cs typeface="Arial"/>
              </a:rPr>
              <a:t>IASC Guidelines unpacked and applied in practice with focus on Chapter 13 (Food Security)</a:t>
            </a:r>
            <a:endParaRPr lang="en-IN" sz="1700" noProof="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194D9890-51AA-B81D-DA54-5EACFD8150B9}"/>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IN" sz="1600" b="1" noProof="0">
                <a:solidFill>
                  <a:srgbClr val="C41401"/>
                </a:solidFill>
                <a:latin typeface="Arial"/>
                <a:ea typeface="Arial"/>
                <a:cs typeface="Arial"/>
              </a:rPr>
              <a:t>Module 3</a:t>
            </a:r>
            <a:r>
              <a:rPr lang="en-IN" sz="1600" b="1" noProof="0">
                <a:solidFill>
                  <a:schemeClr val="dk1"/>
                </a:solidFill>
                <a:latin typeface="Arial"/>
                <a:ea typeface="Arial"/>
                <a:cs typeface="Arial"/>
              </a:rPr>
              <a:t>: Situating disability-inclusion within the wider humanitarian landscape</a:t>
            </a:r>
            <a:endParaRPr lang="en-IN" sz="1600" noProof="0">
              <a:solidFill>
                <a:srgbClr val="000000"/>
              </a:solidFill>
              <a:latin typeface="Arial"/>
              <a:ea typeface="Arial"/>
              <a:cs typeface="Arial"/>
            </a:endParaRPr>
          </a:p>
          <a:p>
            <a:pPr lvl="0">
              <a:buSzPts val="1600"/>
            </a:pPr>
            <a:r>
              <a:rPr lang="en-IN" sz="1600" noProof="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350E98BE-5C06-58CC-79C6-65EF25F86075}"/>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IN" sz="1600" b="1" noProof="0">
                <a:solidFill>
                  <a:srgbClr val="0070C0"/>
                </a:solidFill>
                <a:latin typeface="Arial"/>
                <a:ea typeface="Arial"/>
                <a:cs typeface="Arial"/>
              </a:rPr>
              <a:t>Module 4</a:t>
            </a:r>
            <a:r>
              <a:rPr lang="en-IN" sz="1600" b="1" noProof="0">
                <a:solidFill>
                  <a:schemeClr val="dk1"/>
                </a:solidFill>
                <a:latin typeface="Arial"/>
                <a:ea typeface="Arial"/>
                <a:cs typeface="Arial"/>
              </a:rPr>
              <a:t>:</a:t>
            </a:r>
            <a:r>
              <a:rPr lang="en-IN" sz="1600" b="1" noProof="0">
                <a:solidFill>
                  <a:srgbClr val="FF0000"/>
                </a:solidFill>
                <a:latin typeface="Arial"/>
                <a:ea typeface="Arial"/>
                <a:cs typeface="Arial"/>
              </a:rPr>
              <a:t> </a:t>
            </a:r>
            <a:r>
              <a:rPr lang="en-IN" sz="1600" b="1" noProof="0">
                <a:solidFill>
                  <a:schemeClr val="dk1"/>
                </a:solidFill>
                <a:latin typeface="Arial"/>
                <a:ea typeface="Arial"/>
                <a:cs typeface="Arial"/>
              </a:rPr>
              <a:t>Accessibility, Universal Design and Reasonable Accommodation in Food Security </a:t>
            </a:r>
          </a:p>
          <a:p>
            <a:pPr lvl="0">
              <a:buSzPts val="1600"/>
            </a:pPr>
            <a:r>
              <a:rPr lang="en-IN" sz="1600" noProof="0">
                <a:solidFill>
                  <a:schemeClr val="dk1"/>
                </a:solidFill>
                <a:latin typeface="Arial"/>
                <a:ea typeface="Arial"/>
                <a:cs typeface="Arial"/>
              </a:rPr>
              <a:t>Ensuring accessibility across humanitarian Food Security services, infrastructure and communication.</a:t>
            </a:r>
            <a:endParaRPr lang="en-IN" noProof="0">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E6B83401-0A19-F696-D7DA-2039D900B3CB}"/>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a:solidFill>
                  <a:srgbClr val="C41401"/>
                </a:solidFill>
                <a:latin typeface="Arial"/>
                <a:ea typeface="Arial"/>
                <a:cs typeface="Arial"/>
              </a:rPr>
              <a:t>Module 5</a:t>
            </a:r>
            <a:r>
              <a:rPr lang="en-IN" sz="1600" b="1" noProof="0">
                <a:solidFill>
                  <a:schemeClr val="dk1"/>
                </a:solidFill>
                <a:latin typeface="Arial"/>
                <a:ea typeface="Arial"/>
                <a:cs typeface="Arial"/>
              </a:rPr>
              <a:t>: Introducing the Must Do Actions (MDAs) and the twin-track approach</a:t>
            </a:r>
            <a:endParaRPr lang="en-IN" sz="1600" noProof="0">
              <a:solidFill>
                <a:schemeClr val="dk1"/>
              </a:solidFill>
              <a:latin typeface="Arial"/>
              <a:ea typeface="Arial"/>
              <a:cs typeface="Arial"/>
            </a:endParaRPr>
          </a:p>
          <a:p>
            <a:pPr lvl="0">
              <a:buClr>
                <a:schemeClr val="dk1"/>
              </a:buClr>
              <a:buSzPts val="1600"/>
            </a:pPr>
            <a:r>
              <a:rPr lang="en-IN" sz="1600" noProof="0">
                <a:solidFill>
                  <a:schemeClr val="dk1"/>
                </a:solidFill>
                <a:latin typeface="Arial"/>
                <a:ea typeface="Arial"/>
                <a:cs typeface="Arial"/>
              </a:rPr>
              <a:t>Applying the twin-track approach and MDAs to Food Security programming in humanitarian contexts.</a:t>
            </a:r>
            <a:endParaRPr lang="en-IN" sz="1600" noProof="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5F16C014-2090-2734-FE77-1F050BF99553}"/>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a:solidFill>
                  <a:srgbClr val="0070C0"/>
                </a:solidFill>
                <a:latin typeface="Arial"/>
                <a:ea typeface="Arial"/>
                <a:cs typeface="Arial"/>
              </a:rPr>
              <a:t>Module 6</a:t>
            </a:r>
            <a:r>
              <a:rPr lang="en-IN" sz="1600" b="1" noProof="0">
                <a:solidFill>
                  <a:schemeClr val="dk1"/>
                </a:solidFill>
                <a:latin typeface="Arial"/>
                <a:ea typeface="Arial"/>
                <a:cs typeface="Arial"/>
              </a:rPr>
              <a:t>: Inclusive Project Cycle </a:t>
            </a:r>
            <a:endParaRPr lang="en-IN" sz="1600" noProof="0">
              <a:solidFill>
                <a:schemeClr val="dk1"/>
              </a:solidFill>
              <a:latin typeface="Arial"/>
              <a:ea typeface="Arial"/>
              <a:cs typeface="Arial"/>
            </a:endParaRPr>
          </a:p>
          <a:p>
            <a:pPr lvl="0">
              <a:buClr>
                <a:schemeClr val="dk1"/>
              </a:buClr>
              <a:buSzPts val="1600"/>
            </a:pPr>
            <a:r>
              <a:rPr lang="en-IN" sz="1600" noProof="0">
                <a:solidFill>
                  <a:schemeClr val="dk1"/>
                </a:solidFill>
                <a:latin typeface="Arial"/>
                <a:ea typeface="Arial"/>
                <a:cs typeface="Arial"/>
              </a:rPr>
              <a:t>Operationalizing the IASC MDAs within the  humanitarian Food Security project cycle.</a:t>
            </a:r>
            <a:endParaRPr lang="en-IN" sz="1600" noProof="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94294FDC-4BB4-7189-5501-1C133A57E9F3}"/>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a:solidFill>
                  <a:srgbClr val="C41401"/>
                </a:solidFill>
                <a:latin typeface="Arial"/>
                <a:ea typeface="Arial"/>
                <a:cs typeface="Arial"/>
              </a:rPr>
              <a:t>Module 7</a:t>
            </a:r>
            <a:r>
              <a:rPr lang="en-IN" sz="1600" b="1" noProof="0">
                <a:solidFill>
                  <a:schemeClr val="dk1"/>
                </a:solidFill>
                <a:latin typeface="Arial"/>
                <a:ea typeface="Arial"/>
                <a:cs typeface="Arial"/>
              </a:rPr>
              <a:t>: Disability-Inclusive Accountability to Affected People (AAP)</a:t>
            </a:r>
            <a:endParaRPr lang="en-IN" sz="1600" noProof="0">
              <a:solidFill>
                <a:schemeClr val="dk1"/>
              </a:solidFill>
              <a:latin typeface="Arial"/>
              <a:ea typeface="Arial"/>
              <a:cs typeface="Arial"/>
            </a:endParaRPr>
          </a:p>
          <a:p>
            <a:pPr lvl="0">
              <a:buClr>
                <a:schemeClr val="dk1"/>
              </a:buClr>
              <a:buSzPts val="1600"/>
            </a:pPr>
            <a:r>
              <a:rPr lang="en-IN" sz="1600" noProof="0">
                <a:solidFill>
                  <a:schemeClr val="dk1"/>
                </a:solidFill>
                <a:latin typeface="Arial"/>
                <a:ea typeface="Arial"/>
                <a:cs typeface="Arial"/>
              </a:rPr>
              <a:t>Understanding AAP, its relevance and mechanism of accountability, and inclusiveness.</a:t>
            </a:r>
            <a:endParaRPr lang="en-IN" sz="1600" noProof="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93AC54D4-AA2B-4B2E-91D0-5D657112AA92}"/>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a:solidFill>
                  <a:srgbClr val="0070C0"/>
                </a:solidFill>
                <a:latin typeface="Arial"/>
                <a:ea typeface="Arial"/>
                <a:cs typeface="Arial"/>
              </a:rPr>
              <a:t>Module 8</a:t>
            </a:r>
            <a:r>
              <a:rPr lang="en-IN" sz="1600" b="1" noProof="0">
                <a:solidFill>
                  <a:schemeClr val="dk1"/>
                </a:solidFill>
                <a:latin typeface="Arial"/>
                <a:ea typeface="Arial"/>
                <a:cs typeface="Arial"/>
              </a:rPr>
              <a:t>:</a:t>
            </a:r>
            <a:r>
              <a:rPr lang="en-IN" sz="1600" noProof="0">
                <a:solidFill>
                  <a:schemeClr val="dk1"/>
                </a:solidFill>
                <a:latin typeface="Arial"/>
                <a:ea typeface="Arial"/>
                <a:cs typeface="Arial"/>
              </a:rPr>
              <a:t>. </a:t>
            </a:r>
            <a:r>
              <a:rPr lang="en-IN" sz="1600" b="1" noProof="0">
                <a:solidFill>
                  <a:schemeClr val="dk1"/>
                </a:solidFill>
                <a:latin typeface="Arial"/>
                <a:ea typeface="Arial"/>
                <a:cs typeface="Arial"/>
              </a:rPr>
              <a:t>Disability-Inclusive Cash and Voucher Assistance (CVA) in Food Security</a:t>
            </a:r>
          </a:p>
          <a:p>
            <a:pPr lvl="0">
              <a:buClr>
                <a:schemeClr val="dk1"/>
              </a:buClr>
              <a:buSzPts val="1600"/>
            </a:pPr>
            <a:r>
              <a:rPr lang="en-IN" sz="1600" noProof="0">
                <a:solidFill>
                  <a:schemeClr val="dk1"/>
                </a:solidFill>
                <a:latin typeface="Arial"/>
                <a:ea typeface="Arial"/>
                <a:cs typeface="Arial"/>
              </a:rPr>
              <a:t>Ensuring CVA is accessible and inclusive of persons with disabilities in food security programming. </a:t>
            </a:r>
            <a:endParaRPr lang="en-IN" noProof="0">
              <a:solidFill>
                <a:srgbClr val="000000"/>
              </a:solidFill>
              <a:latin typeface="Arial"/>
              <a:ea typeface="Arial"/>
              <a:cs typeface="Arial"/>
            </a:endParaRPr>
          </a:p>
        </p:txBody>
      </p:sp>
      <p:sp>
        <p:nvSpPr>
          <p:cNvPr id="4" name="Foliennummernplatzhalter 3">
            <a:extLst>
              <a:ext uri="{FF2B5EF4-FFF2-40B4-BE49-F238E27FC236}">
                <a16:creationId xmlns:a16="http://schemas.microsoft.com/office/drawing/2014/main" id="{6F9C453B-5308-3367-079E-3C846A0D032D}"/>
              </a:ext>
            </a:extLst>
          </p:cNvPr>
          <p:cNvSpPr>
            <a:spLocks noGrp="1"/>
          </p:cNvSpPr>
          <p:nvPr>
            <p:ph type="sldNum" sz="quarter" idx="12"/>
          </p:nvPr>
        </p:nvSpPr>
        <p:spPr/>
        <p:txBody>
          <a:bodyPr/>
          <a:lstStyle/>
          <a:p>
            <a:fld id="{FBC7A862-7147-4493-B488-4E46DC49905D}" type="slidenum">
              <a:rPr lang="de-DE" smtClean="0"/>
              <a:t>6</a:t>
            </a:fld>
            <a:endParaRPr lang="de-DE"/>
          </a:p>
        </p:txBody>
      </p:sp>
    </p:spTree>
    <p:extLst>
      <p:ext uri="{BB962C8B-B14F-4D97-AF65-F5344CB8AC3E}">
        <p14:creationId xmlns:p14="http://schemas.microsoft.com/office/powerpoint/2010/main" val="21440393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0832E7-BED6-66C9-E92D-8A020B7A9D26}"/>
              </a:ext>
            </a:extLst>
          </p:cNvPr>
          <p:cNvSpPr>
            <a:spLocks noGrp="1"/>
          </p:cNvSpPr>
          <p:nvPr>
            <p:ph type="title"/>
          </p:nvPr>
        </p:nvSpPr>
        <p:spPr/>
        <p:txBody>
          <a:bodyPr/>
          <a:lstStyle/>
          <a:p>
            <a:r>
              <a:rPr lang="en-IN" noProof="0">
                <a:solidFill>
                  <a:srgbClr val="000000"/>
                </a:solidFill>
                <a:latin typeface="Arial"/>
                <a:ea typeface="Arial"/>
                <a:cs typeface="Arial"/>
                <a:sym typeface="Arial"/>
              </a:rPr>
              <a:t>Feedback and Complaints</a:t>
            </a:r>
            <a:endParaRPr lang="en-IN" noProof="0"/>
          </a:p>
        </p:txBody>
      </p:sp>
      <p:sp>
        <p:nvSpPr>
          <p:cNvPr id="5" name="Content Placeholder 4">
            <a:extLst>
              <a:ext uri="{FF2B5EF4-FFF2-40B4-BE49-F238E27FC236}">
                <a16:creationId xmlns:a16="http://schemas.microsoft.com/office/drawing/2014/main" id="{97B22C42-927E-516C-26AE-8FFF4A3164C8}"/>
              </a:ext>
            </a:extLst>
          </p:cNvPr>
          <p:cNvSpPr>
            <a:spLocks noGrp="1"/>
          </p:cNvSpPr>
          <p:nvPr>
            <p:ph idx="1"/>
          </p:nvPr>
        </p:nvSpPr>
        <p:spPr/>
        <p:txBody>
          <a:bodyPr>
            <a:normAutofit/>
          </a:bodyPr>
          <a:lstStyle/>
          <a:p>
            <a:pPr marL="342900" lvl="0" indent="-342900">
              <a:lnSpc>
                <a:spcPct val="100000"/>
              </a:lnSpc>
              <a:spcBef>
                <a:spcPts val="0"/>
              </a:spcBef>
              <a:buClr>
                <a:srgbClr val="000000"/>
              </a:buClr>
              <a:buSzPts val="2400"/>
              <a:buFont typeface="Arial"/>
              <a:buChar char="●"/>
            </a:pPr>
            <a:r>
              <a:rPr lang="en-IN" noProof="0">
                <a:solidFill>
                  <a:srgbClr val="000000"/>
                </a:solidFill>
                <a:latin typeface="Arial"/>
                <a:ea typeface="Arial"/>
                <a:cs typeface="Arial"/>
                <a:sym typeface="Arial"/>
              </a:rPr>
              <a:t>A formalized Training Evaluation Form will be shared with you through MS Forms at the end of this training to allow anonymous feedback.</a:t>
            </a:r>
          </a:p>
          <a:p>
            <a:pPr marL="342900" lvl="0" indent="-342900">
              <a:lnSpc>
                <a:spcPct val="100000"/>
              </a:lnSpc>
              <a:spcBef>
                <a:spcPts val="1800"/>
              </a:spcBef>
              <a:buClr>
                <a:srgbClr val="000000"/>
              </a:buClr>
              <a:buSzPts val="2400"/>
              <a:buFont typeface="Arial"/>
              <a:buChar char="●"/>
            </a:pPr>
            <a:r>
              <a:rPr lang="en-IN" noProof="0">
                <a:solidFill>
                  <a:srgbClr val="000000"/>
                </a:solidFill>
                <a:latin typeface="Arial"/>
                <a:ea typeface="Arial"/>
                <a:cs typeface="Arial"/>
                <a:sym typeface="Arial"/>
              </a:rPr>
              <a:t>Feel free to share urgent feedback or complaints during the breaks</a:t>
            </a:r>
          </a:p>
          <a:p>
            <a:pPr marL="342900" lvl="0" indent="-342900">
              <a:lnSpc>
                <a:spcPct val="100000"/>
              </a:lnSpc>
              <a:spcBef>
                <a:spcPts val="1800"/>
              </a:spcBef>
              <a:buClr>
                <a:srgbClr val="000000"/>
              </a:buClr>
              <a:buSzPts val="2400"/>
              <a:buFont typeface="Arial"/>
              <a:buChar char="●"/>
            </a:pPr>
            <a:r>
              <a:rPr lang="en-IN" noProof="0">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1"/>
                  </a:ext>
                </a:extLst>
              </a:rPr>
              <a:t>For anonymous complaints or feedback, you can also use the official systems (covering general feedback, safeguarding incidents and whistleblowing)</a:t>
            </a:r>
            <a:r>
              <a:rPr lang="en-IN" b="1" noProof="0">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2"/>
                  </a:ext>
                </a:extLst>
              </a:rPr>
              <a:t> </a:t>
            </a:r>
            <a:r>
              <a:rPr lang="en-IN" noProof="0">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3"/>
                  </a:ext>
                </a:extLst>
              </a:rPr>
              <a:t>at this </a:t>
            </a:r>
            <a:r>
              <a:rPr lang="en-IN" noProof="0">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4"/>
                  </a:ext>
                </a:extLst>
              </a:rPr>
              <a:t>QR code</a:t>
            </a:r>
            <a:r>
              <a:rPr lang="en-IN" noProof="0">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5"/>
                  </a:ext>
                </a:extLst>
              </a:rPr>
              <a:t>, which will be shown once again at the end of the training</a:t>
            </a:r>
            <a:r>
              <a:rPr lang="en-IN" noProof="0">
                <a:solidFill>
                  <a:srgbClr val="000000"/>
                </a:solidFill>
                <a:latin typeface="Arial"/>
                <a:ea typeface="Arial"/>
                <a:cs typeface="Arial"/>
                <a:sym typeface="Arial"/>
              </a:rPr>
              <a:t>.</a:t>
            </a:r>
          </a:p>
        </p:txBody>
      </p:sp>
      <p:sp>
        <p:nvSpPr>
          <p:cNvPr id="3" name="Slide Number Placeholder 2">
            <a:extLst>
              <a:ext uri="{FF2B5EF4-FFF2-40B4-BE49-F238E27FC236}">
                <a16:creationId xmlns:a16="http://schemas.microsoft.com/office/drawing/2014/main" id="{8EB41A31-72B8-94C7-3F97-DF9E4645E94F}"/>
              </a:ext>
            </a:extLst>
          </p:cNvPr>
          <p:cNvSpPr>
            <a:spLocks noGrp="1"/>
          </p:cNvSpPr>
          <p:nvPr>
            <p:ph type="sldNum" sz="quarter" idx="12"/>
          </p:nvPr>
        </p:nvSpPr>
        <p:spPr/>
        <p:txBody>
          <a:bodyPr/>
          <a:lstStyle/>
          <a:p>
            <a:fld id="{FBC7A862-7147-4493-B488-4E46DC49905D}" type="slidenum">
              <a:rPr lang="en-IN" noProof="0" smtClean="0"/>
              <a:t>7</a:t>
            </a:fld>
            <a:endParaRPr lang="en-IN" noProof="0"/>
          </a:p>
        </p:txBody>
      </p:sp>
    </p:spTree>
    <p:extLst>
      <p:ext uri="{BB962C8B-B14F-4D97-AF65-F5344CB8AC3E}">
        <p14:creationId xmlns:p14="http://schemas.microsoft.com/office/powerpoint/2010/main" val="195380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10A79-6D9E-D39D-0C4A-CB3965F3A2BF}"/>
              </a:ext>
            </a:extLst>
          </p:cNvPr>
          <p:cNvSpPr>
            <a:spLocks noGrp="1"/>
          </p:cNvSpPr>
          <p:nvPr>
            <p:ph type="title"/>
          </p:nvPr>
        </p:nvSpPr>
        <p:spPr/>
        <p:txBody>
          <a:bodyPr/>
          <a:lstStyle/>
          <a:p>
            <a:r>
              <a:rPr lang="en-IN" noProof="0">
                <a:solidFill>
                  <a:srgbClr val="000000"/>
                </a:solidFill>
              </a:rPr>
              <a:t>How do we want to work together?</a:t>
            </a:r>
            <a:endParaRPr lang="en-IN" noProof="0"/>
          </a:p>
        </p:txBody>
      </p:sp>
      <p:sp>
        <p:nvSpPr>
          <p:cNvPr id="3" name="Content Placeholder 2">
            <a:extLst>
              <a:ext uri="{FF2B5EF4-FFF2-40B4-BE49-F238E27FC236}">
                <a16:creationId xmlns:a16="http://schemas.microsoft.com/office/drawing/2014/main" id="{C339CC53-950B-7268-24EC-70A163538A07}"/>
              </a:ext>
            </a:extLst>
          </p:cNvPr>
          <p:cNvSpPr>
            <a:spLocks noGrp="1"/>
          </p:cNvSpPr>
          <p:nvPr>
            <p:ph idx="1"/>
          </p:nvPr>
        </p:nvSpPr>
        <p:spPr>
          <a:xfrm>
            <a:off x="838200" y="1578634"/>
            <a:ext cx="9868786" cy="4598329"/>
          </a:xfrm>
        </p:spPr>
        <p:txBody>
          <a:bodyPr>
            <a:normAutofit fontScale="92500" lnSpcReduction="10000"/>
          </a:bodyPr>
          <a:lstStyle/>
          <a:p>
            <a:pPr marL="342900" lvl="0" indent="-342900">
              <a:lnSpc>
                <a:spcPct val="100000"/>
              </a:lnSpc>
              <a:spcBef>
                <a:spcPts val="0"/>
              </a:spcBef>
              <a:buSzPts val="2200"/>
              <a:buChar char="●"/>
            </a:pPr>
            <a:r>
              <a:rPr lang="en-IN" sz="2200" b="1" noProof="0"/>
              <a:t>We’d like to make sure this training stays relevant to you  </a:t>
            </a:r>
            <a:endParaRPr lang="en-IN" sz="2200" noProof="0"/>
          </a:p>
          <a:p>
            <a:pPr marL="800100" lvl="1" indent="-368300">
              <a:lnSpc>
                <a:spcPct val="100000"/>
              </a:lnSpc>
              <a:buSzPts val="2200"/>
              <a:buChar char="○"/>
            </a:pPr>
            <a:r>
              <a:rPr lang="en-IN" sz="2200" noProof="0"/>
              <a:t>Activities, both group and individual, are included which will give you the opportunity to share your thoughts, insights, experiences and observations. </a:t>
            </a:r>
          </a:p>
          <a:p>
            <a:pPr marL="800100" lvl="1" indent="-368300">
              <a:lnSpc>
                <a:spcPct val="100000"/>
              </a:lnSpc>
              <a:buSzPts val="2200"/>
              <a:buChar char="○"/>
            </a:pPr>
            <a:r>
              <a:rPr lang="en-IN" sz="2200" noProof="0"/>
              <a:t>Ask questions!</a:t>
            </a:r>
          </a:p>
          <a:p>
            <a:pPr marL="342900" lvl="0" indent="-342900">
              <a:lnSpc>
                <a:spcPct val="100000"/>
              </a:lnSpc>
              <a:buSzPts val="2200"/>
              <a:buChar char="●"/>
            </a:pPr>
            <a:r>
              <a:rPr lang="en-IN" sz="2200" b="1" noProof="0"/>
              <a:t>We’d like to ensure this training experience is accessible to you </a:t>
            </a:r>
            <a:endParaRPr lang="en-IN" sz="2200" noProof="0"/>
          </a:p>
          <a:p>
            <a:pPr marL="800100" lvl="1" indent="-368300">
              <a:lnSpc>
                <a:spcPct val="100000"/>
              </a:lnSpc>
              <a:buSzPts val="2200"/>
              <a:buChar char="○"/>
            </a:pPr>
            <a:r>
              <a:rPr lang="en-IN" sz="2200" noProof="0"/>
              <a:t>If you’re facing difficulties to participate for any reason, let us know so we can address these barriers. </a:t>
            </a:r>
          </a:p>
          <a:p>
            <a:pPr marL="342900" lvl="0" indent="-342900">
              <a:lnSpc>
                <a:spcPct val="100000"/>
              </a:lnSpc>
              <a:buSzPts val="2200"/>
              <a:buChar char="●"/>
            </a:pPr>
            <a:r>
              <a:rPr lang="en-IN" sz="2200" b="1" noProof="0"/>
              <a:t>This room is a safe space</a:t>
            </a:r>
            <a:r>
              <a:rPr lang="en-IN" sz="2200" noProof="0"/>
              <a:t> – Open discussion and learning are encouraged and all contributions are valued. </a:t>
            </a:r>
          </a:p>
          <a:p>
            <a:pPr marL="342900" lvl="0" indent="-342900">
              <a:lnSpc>
                <a:spcPct val="100000"/>
              </a:lnSpc>
              <a:buSzPts val="2200"/>
              <a:buChar char="●"/>
            </a:pPr>
            <a:r>
              <a:rPr lang="en-IN" sz="2200" b="1" noProof="0"/>
              <a:t>Give us feedback</a:t>
            </a:r>
            <a:r>
              <a:rPr lang="en-IN" sz="2200" noProof="0"/>
              <a:t> so we can improve throughout the course of the training and adapt to your requirements</a:t>
            </a:r>
          </a:p>
          <a:p>
            <a:pPr marL="342900" lvl="0" indent="-342900">
              <a:lnSpc>
                <a:spcPct val="100000"/>
              </a:lnSpc>
              <a:buSzPts val="2200"/>
              <a:buChar char="●"/>
            </a:pPr>
            <a:r>
              <a:rPr lang="en-IN" sz="2200" noProof="0"/>
              <a:t>Presentation and reading materials will be shared after the training</a:t>
            </a:r>
          </a:p>
          <a:p>
            <a:pPr marL="342900" lvl="0" indent="-342900">
              <a:lnSpc>
                <a:spcPct val="100000"/>
              </a:lnSpc>
              <a:buSzPts val="2200"/>
              <a:buChar char="●"/>
            </a:pPr>
            <a:r>
              <a:rPr lang="en-IN" sz="2200" noProof="0"/>
              <a:t>Do you have </a:t>
            </a:r>
            <a:r>
              <a:rPr lang="en-IN" sz="2200" b="1" noProof="0"/>
              <a:t>any more suggestions? </a:t>
            </a:r>
          </a:p>
        </p:txBody>
      </p:sp>
      <p:pic>
        <p:nvPicPr>
          <p:cNvPr id="6" name="Picture 5">
            <a:extLst>
              <a:ext uri="{FF2B5EF4-FFF2-40B4-BE49-F238E27FC236}">
                <a16:creationId xmlns:a16="http://schemas.microsoft.com/office/drawing/2014/main" id="{789AD063-ADAC-5E4E-684B-2F50383EAE7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2200" y="365125"/>
            <a:ext cx="1672070" cy="1665103"/>
          </a:xfrm>
          <a:prstGeom prst="rect">
            <a:avLst/>
          </a:prstGeom>
        </p:spPr>
      </p:pic>
      <p:sp>
        <p:nvSpPr>
          <p:cNvPr id="4" name="Slide Number Placeholder 3">
            <a:extLst>
              <a:ext uri="{FF2B5EF4-FFF2-40B4-BE49-F238E27FC236}">
                <a16:creationId xmlns:a16="http://schemas.microsoft.com/office/drawing/2014/main" id="{7AE42022-C578-273F-7704-6228F6CAAB28}"/>
              </a:ext>
            </a:extLst>
          </p:cNvPr>
          <p:cNvSpPr>
            <a:spLocks noGrp="1"/>
          </p:cNvSpPr>
          <p:nvPr>
            <p:ph type="sldNum" sz="quarter" idx="12"/>
          </p:nvPr>
        </p:nvSpPr>
        <p:spPr/>
        <p:txBody>
          <a:bodyPr/>
          <a:lstStyle/>
          <a:p>
            <a:fld id="{FBC7A862-7147-4493-B488-4E46DC49905D}" type="slidenum">
              <a:rPr lang="en-IN" noProof="0" smtClean="0"/>
              <a:t>8</a:t>
            </a:fld>
            <a:endParaRPr lang="en-IN" noProof="0"/>
          </a:p>
        </p:txBody>
      </p:sp>
    </p:spTree>
    <p:extLst>
      <p:ext uri="{BB962C8B-B14F-4D97-AF65-F5344CB8AC3E}">
        <p14:creationId xmlns:p14="http://schemas.microsoft.com/office/powerpoint/2010/main" val="2415496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98C26-2D32-7FD0-C1D6-F3CCD012C7F6}"/>
              </a:ext>
            </a:extLst>
          </p:cNvPr>
          <p:cNvSpPr>
            <a:spLocks noGrp="1"/>
          </p:cNvSpPr>
          <p:nvPr>
            <p:ph type="title"/>
          </p:nvPr>
        </p:nvSpPr>
        <p:spPr/>
        <p:txBody>
          <a:bodyPr/>
          <a:lstStyle/>
          <a:p>
            <a:r>
              <a:rPr lang="en-IN" noProof="0">
                <a:solidFill>
                  <a:srgbClr val="000000"/>
                </a:solidFill>
                <a:latin typeface="Arial"/>
                <a:ea typeface="Arial"/>
                <a:cs typeface="Arial"/>
                <a:sym typeface="Arial"/>
              </a:rPr>
              <a:t>And now we would like to get to know you!</a:t>
            </a:r>
            <a:endParaRPr lang="en-IN" noProof="0"/>
          </a:p>
        </p:txBody>
      </p:sp>
      <p:pic>
        <p:nvPicPr>
          <p:cNvPr id="14" name="Picture 13" descr="Comic art picture in black and white depicting on the left a person with 2 tea cups in the hand and on the right a person using a wheelchair receiving a cup of tea from the other person. The person on the left asks the person using a wheelchair: &quot;So - do we call you 'differently abled', 'physically challenged' or 'wheel-chair bound'?&quot;. The other person answers: &quot;How about Fiona.&quot;">
            <a:extLst>
              <a:ext uri="{FF2B5EF4-FFF2-40B4-BE49-F238E27FC236}">
                <a16:creationId xmlns:a16="http://schemas.microsoft.com/office/drawing/2014/main" id="{634F93C4-1870-1F25-16D9-47D376CC49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2099" y="1693330"/>
            <a:ext cx="3842376" cy="4393048"/>
          </a:xfrm>
          <a:prstGeom prst="rect">
            <a:avLst/>
          </a:prstGeom>
        </p:spPr>
      </p:pic>
      <p:grpSp>
        <p:nvGrpSpPr>
          <p:cNvPr id="5" name="Group 4">
            <a:extLst>
              <a:ext uri="{FF2B5EF4-FFF2-40B4-BE49-F238E27FC236}">
                <a16:creationId xmlns:a16="http://schemas.microsoft.com/office/drawing/2014/main" id="{F19AB7AD-B802-436C-196C-B4E1DB87EAD0}"/>
              </a:ext>
              <a:ext uri="{C183D7F6-B498-43B3-948B-1728B52AA6E4}">
                <adec:decorative xmlns:adec="http://schemas.microsoft.com/office/drawing/2017/decorative" val="1"/>
              </a:ext>
            </a:extLst>
          </p:cNvPr>
          <p:cNvGrpSpPr/>
          <p:nvPr/>
        </p:nvGrpSpPr>
        <p:grpSpPr>
          <a:xfrm>
            <a:off x="1736893" y="2479268"/>
            <a:ext cx="2339105" cy="1971141"/>
            <a:chOff x="2137378" y="2772439"/>
            <a:chExt cx="2339105" cy="1971141"/>
          </a:xfrm>
        </p:grpSpPr>
        <p:pic>
          <p:nvPicPr>
            <p:cNvPr id="6" name="Google Shape;974;p62">
              <a:extLst>
                <a:ext uri="{FF2B5EF4-FFF2-40B4-BE49-F238E27FC236}">
                  <a16:creationId xmlns:a16="http://schemas.microsoft.com/office/drawing/2014/main" id="{133A7332-A6F4-B936-531D-0B703C30BC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7" name="Google Shape;975;p62">
              <a:extLst>
                <a:ext uri="{FF2B5EF4-FFF2-40B4-BE49-F238E27FC236}">
                  <a16:creationId xmlns:a16="http://schemas.microsoft.com/office/drawing/2014/main" id="{8AB0DC21-244B-AEE6-68AE-BAFC76354975}"/>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8" name="Google Shape;979;p62">
              <a:extLst>
                <a:ext uri="{FF2B5EF4-FFF2-40B4-BE49-F238E27FC236}">
                  <a16:creationId xmlns:a16="http://schemas.microsoft.com/office/drawing/2014/main" id="{E2ABC469-9DD2-6CDF-91D2-12B3CB11CD11}"/>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grpSp>
        <p:nvGrpSpPr>
          <p:cNvPr id="9" name="Group 8">
            <a:extLst>
              <a:ext uri="{FF2B5EF4-FFF2-40B4-BE49-F238E27FC236}">
                <a16:creationId xmlns:a16="http://schemas.microsoft.com/office/drawing/2014/main" id="{37A29BBC-6516-7417-D189-89F076C4B76E}"/>
              </a:ext>
              <a:ext uri="{C183D7F6-B498-43B3-948B-1728B52AA6E4}">
                <adec:decorative xmlns:adec="http://schemas.microsoft.com/office/drawing/2017/decorative" val="1"/>
              </a:ext>
            </a:extLst>
          </p:cNvPr>
          <p:cNvGrpSpPr/>
          <p:nvPr/>
        </p:nvGrpSpPr>
        <p:grpSpPr>
          <a:xfrm>
            <a:off x="8290576" y="2479268"/>
            <a:ext cx="2339105" cy="1971141"/>
            <a:chOff x="2137378" y="2772439"/>
            <a:chExt cx="2339105" cy="1971141"/>
          </a:xfrm>
        </p:grpSpPr>
        <p:pic>
          <p:nvPicPr>
            <p:cNvPr id="10" name="Google Shape;974;p62">
              <a:extLst>
                <a:ext uri="{FF2B5EF4-FFF2-40B4-BE49-F238E27FC236}">
                  <a16:creationId xmlns:a16="http://schemas.microsoft.com/office/drawing/2014/main" id="{2EACABF8-C386-50A3-EBC9-770C08157E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11" name="Google Shape;975;p62">
              <a:extLst>
                <a:ext uri="{FF2B5EF4-FFF2-40B4-BE49-F238E27FC236}">
                  <a16:creationId xmlns:a16="http://schemas.microsoft.com/office/drawing/2014/main" id="{6DCC0571-2272-2E56-87B1-76DD9C75514A}"/>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12" name="Google Shape;979;p62">
              <a:extLst>
                <a:ext uri="{FF2B5EF4-FFF2-40B4-BE49-F238E27FC236}">
                  <a16:creationId xmlns:a16="http://schemas.microsoft.com/office/drawing/2014/main" id="{95D9B2C4-5784-0397-574B-BBD6B1F3A75F}"/>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sp>
        <p:nvSpPr>
          <p:cNvPr id="3" name="Foliennummernplatzhalter 2">
            <a:extLst>
              <a:ext uri="{FF2B5EF4-FFF2-40B4-BE49-F238E27FC236}">
                <a16:creationId xmlns:a16="http://schemas.microsoft.com/office/drawing/2014/main" id="{63B818E9-516C-287A-4742-756F3455EBA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9</a:t>
            </a:fld>
            <a:endParaRPr lang="en-US"/>
          </a:p>
        </p:txBody>
      </p:sp>
    </p:spTree>
    <p:extLst>
      <p:ext uri="{BB962C8B-B14F-4D97-AF65-F5344CB8AC3E}">
        <p14:creationId xmlns:p14="http://schemas.microsoft.com/office/powerpoint/2010/main" val="3663719452"/>
      </p:ext>
    </p:extLst>
  </p:cSld>
  <p:clrMapOvr>
    <a:masterClrMapping/>
  </p:clrMapOvr>
</p:sld>
</file>

<file path=ppt/theme/theme1.xml><?xml version="1.0" encoding="utf-8"?>
<a:theme xmlns:a="http://schemas.openxmlformats.org/drawingml/2006/main" name="LNOB theme 2">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614c6a4-2a2e-4fc5-9bd1-025b5ca57be8">
      <Terms xmlns="http://schemas.microsoft.com/office/infopath/2007/PartnerControls"/>
    </lcf76f155ced4ddcb4097134ff3c332f>
    <TaxCatchAll xmlns="a5aa4242-87fb-4916-829f-9464053e2bc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0027F256131CF4FAAFC56610E4AF9BE" ma:contentTypeVersion="14" ma:contentTypeDescription="Create a new document." ma:contentTypeScope="" ma:versionID="3340dabf54df58fdce56226fb2b8f6cd">
  <xsd:schema xmlns:xsd="http://www.w3.org/2001/XMLSchema" xmlns:xs="http://www.w3.org/2001/XMLSchema" xmlns:p="http://schemas.microsoft.com/office/2006/metadata/properties" xmlns:ns2="7614c6a4-2a2e-4fc5-9bd1-025b5ca57be8" xmlns:ns3="a5aa4242-87fb-4916-829f-9464053e2bcc" targetNamespace="http://schemas.microsoft.com/office/2006/metadata/properties" ma:root="true" ma:fieldsID="d64d0172ff3c69ab91beba3bf1f49bcc" ns2:_="" ns3:_="">
    <xsd:import namespace="7614c6a4-2a2e-4fc5-9bd1-025b5ca57be8"/>
    <xsd:import namespace="a5aa4242-87fb-4916-829f-9464053e2bc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14c6a4-2a2e-4fc5-9bd1-025b5ca57b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b33cbdf1-b93e-4832-9ceb-89eec9b1d9a7"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aa4242-87fb-4916-829f-9464053e2bc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a8fe506-4d68-48c8-8426-001a6398cdcc}" ma:internalName="TaxCatchAll" ma:showField="CatchAllData" ma:web="a5aa4242-87fb-4916-829f-9464053e2b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607B571-FBF5-40F8-BD1A-29A4B60DD99A}">
  <ds:schemaRefs>
    <ds:schemaRef ds:uri="http://schemas.microsoft.com/sharepoint/v3/contenttype/forms"/>
  </ds:schemaRefs>
</ds:datastoreItem>
</file>

<file path=customXml/itemProps2.xml><?xml version="1.0" encoding="utf-8"?>
<ds:datastoreItem xmlns:ds="http://schemas.openxmlformats.org/officeDocument/2006/customXml" ds:itemID="{DC5838BB-BE83-413D-8FD4-C85306A49A03}">
  <ds:schemaRefs>
    <ds:schemaRef ds:uri="7614c6a4-2a2e-4fc5-9bd1-025b5ca57be8"/>
    <ds:schemaRef ds:uri="a5aa4242-87fb-4916-829f-9464053e2bc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DFE75DE-313C-49BA-9BC7-FA3B5468BCDD}">
  <ds:schemaRefs>
    <ds:schemaRef ds:uri="7614c6a4-2a2e-4fc5-9bd1-025b5ca57be8"/>
    <ds:schemaRef ds:uri="a5aa4242-87fb-4916-829f-9464053e2bc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43</Slides>
  <Notes>40</Notes>
  <HiddenSlides>3</HiddenSlide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LNOB theme 2</vt:lpstr>
      <vt:lpstr>Introduction to Disability-Inclusive Food Security in Humanitarian Action</vt:lpstr>
      <vt:lpstr>Introduction &amp; Welcome</vt:lpstr>
      <vt:lpstr>In collaboration with:</vt:lpstr>
      <vt:lpstr>Phase 4 –  Leave No One Behind!</vt:lpstr>
      <vt:lpstr>Phase 4 - LNOB Project Results:</vt:lpstr>
      <vt:lpstr>Training Modules:</vt:lpstr>
      <vt:lpstr>Feedback and Complaints</vt:lpstr>
      <vt:lpstr>How do we want to work together?</vt:lpstr>
      <vt:lpstr>And now we would like to get to know you!</vt:lpstr>
      <vt:lpstr>Module 6: Introducing Inclusive Food Security  Project Cycle Management</vt:lpstr>
      <vt:lpstr>Module 6: Objectives</vt:lpstr>
      <vt:lpstr>Humanitarian Programme Cycle (HPC)</vt:lpstr>
      <vt:lpstr>Reminder: Twin-Track Approach in Food Security</vt:lpstr>
      <vt:lpstr>Reminder: Must-Do Actions  (MDAs)</vt:lpstr>
      <vt:lpstr>Needs Assessment</vt:lpstr>
      <vt:lpstr>Exercise 1: Needs Assessment</vt:lpstr>
      <vt:lpstr>Group 1 – Your tasks</vt:lpstr>
      <vt:lpstr>Group 2 – Your tasks</vt:lpstr>
      <vt:lpstr>Group 3 – Your tasks</vt:lpstr>
      <vt:lpstr>Group 4 – Your tasks</vt:lpstr>
      <vt:lpstr>Group 5 – Your tasks</vt:lpstr>
      <vt:lpstr>Feedback Session</vt:lpstr>
      <vt:lpstr>Needs Assessment</vt:lpstr>
      <vt:lpstr>Where do we find existing information and related data on persons with disabilities? </vt:lpstr>
      <vt:lpstr>Coffee break.</vt:lpstr>
      <vt:lpstr>Project Planning and Design</vt:lpstr>
      <vt:lpstr>Exercise 2: Project Planning &amp; Design</vt:lpstr>
      <vt:lpstr>Group 1 – Your tasks</vt:lpstr>
      <vt:lpstr>Group 2 – Your tasks</vt:lpstr>
      <vt:lpstr>Group 3 – Your tasks</vt:lpstr>
      <vt:lpstr>Group 4 – Your tasks</vt:lpstr>
      <vt:lpstr>Feedback Session</vt:lpstr>
      <vt:lpstr>Guideline Group 4 - Budget and Resources </vt:lpstr>
      <vt:lpstr>Project Planning and Design</vt:lpstr>
      <vt:lpstr>Implementation, Monitoring and Evaluation</vt:lpstr>
      <vt:lpstr>Exercise 3: Implementation, Monitoring &amp; Evaluation</vt:lpstr>
      <vt:lpstr>Feedback Session</vt:lpstr>
      <vt:lpstr>Implementation, Monitoring and Evaluation</vt:lpstr>
      <vt:lpstr>Key Learning</vt:lpstr>
      <vt:lpstr>Training Modules:</vt:lpstr>
      <vt:lpstr>Any questions?</vt:lpstr>
      <vt:lpstr>Additional Resources:</vt:lpstr>
      <vt:lpstr>Last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 FS_Module 6_Inclusive FS Project Cycle Management</dc:title>
  <dc:creator>Phase 4 LNOB - Handicap International</dc:creator>
  <cp:revision>1</cp:revision>
  <dcterms:modified xsi:type="dcterms:W3CDTF">2026-08-11T16:05:18Z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0x01010010027F256131CF4FAAFC56610E4AF9BE</vt:lpwstr>
  </property>
  <property fmtid="{D5CDD505-2E9C-101B-9397-08002B2CF9AE}" pid="3" name="MediaServiceImageTags">
    <vt:lpwstr/>
  </property>
</Properties>
</file>