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694" r:id="rId4"/>
  </p:sldMasterIdLst>
  <p:notesMasterIdLst>
    <p:notesMasterId r:id="rId99"/>
  </p:notesMasterIdLst>
  <p:sldIdLst>
    <p:sldId id="303" r:id="rId5"/>
    <p:sldId id="323" r:id="rId6"/>
    <p:sldId id="307" r:id="rId7"/>
    <p:sldId id="308" r:id="rId8"/>
    <p:sldId id="310" r:id="rId9"/>
    <p:sldId id="311" r:id="rId10"/>
    <p:sldId id="312" r:id="rId11"/>
    <p:sldId id="313" r:id="rId12"/>
    <p:sldId id="314" r:id="rId13"/>
    <p:sldId id="315" r:id="rId14"/>
    <p:sldId id="316" r:id="rId15"/>
    <p:sldId id="317" r:id="rId16"/>
    <p:sldId id="324" r:id="rId17"/>
    <p:sldId id="325" r:id="rId18"/>
    <p:sldId id="333" r:id="rId19"/>
    <p:sldId id="327" r:id="rId20"/>
    <p:sldId id="328" r:id="rId21"/>
    <p:sldId id="329" r:id="rId22"/>
    <p:sldId id="330" r:id="rId23"/>
    <p:sldId id="331" r:id="rId24"/>
    <p:sldId id="332" r:id="rId25"/>
    <p:sldId id="335" r:id="rId26"/>
    <p:sldId id="373" r:id="rId27"/>
    <p:sldId id="337" r:id="rId28"/>
    <p:sldId id="338" r:id="rId29"/>
    <p:sldId id="339" r:id="rId30"/>
    <p:sldId id="341" r:id="rId31"/>
    <p:sldId id="340" r:id="rId32"/>
    <p:sldId id="343" r:id="rId33"/>
    <p:sldId id="344" r:id="rId34"/>
    <p:sldId id="345" r:id="rId35"/>
    <p:sldId id="319" r:id="rId36"/>
    <p:sldId id="346" r:id="rId37"/>
    <p:sldId id="371" r:id="rId38"/>
    <p:sldId id="349" r:id="rId39"/>
    <p:sldId id="350" r:id="rId40"/>
    <p:sldId id="351" r:id="rId41"/>
    <p:sldId id="352" r:id="rId42"/>
    <p:sldId id="353" r:id="rId43"/>
    <p:sldId id="354" r:id="rId44"/>
    <p:sldId id="355" r:id="rId45"/>
    <p:sldId id="356" r:id="rId46"/>
    <p:sldId id="357" r:id="rId47"/>
    <p:sldId id="358" r:id="rId48"/>
    <p:sldId id="375" r:id="rId49"/>
    <p:sldId id="360" r:id="rId50"/>
    <p:sldId id="361" r:id="rId51"/>
    <p:sldId id="362" r:id="rId52"/>
    <p:sldId id="363" r:id="rId53"/>
    <p:sldId id="364" r:id="rId54"/>
    <p:sldId id="365" r:id="rId55"/>
    <p:sldId id="366" r:id="rId56"/>
    <p:sldId id="367" r:id="rId57"/>
    <p:sldId id="368" r:id="rId58"/>
    <p:sldId id="369" r:id="rId59"/>
    <p:sldId id="370" r:id="rId60"/>
    <p:sldId id="374" r:id="rId61"/>
    <p:sldId id="376" r:id="rId62"/>
    <p:sldId id="389" r:id="rId63"/>
    <p:sldId id="390" r:id="rId64"/>
    <p:sldId id="391" r:id="rId65"/>
    <p:sldId id="392" r:id="rId66"/>
    <p:sldId id="393" r:id="rId67"/>
    <p:sldId id="395" r:id="rId68"/>
    <p:sldId id="394" r:id="rId69"/>
    <p:sldId id="396" r:id="rId70"/>
    <p:sldId id="397" r:id="rId71"/>
    <p:sldId id="398" r:id="rId72"/>
    <p:sldId id="399" r:id="rId73"/>
    <p:sldId id="400" r:id="rId74"/>
    <p:sldId id="401" r:id="rId75"/>
    <p:sldId id="402" r:id="rId76"/>
    <p:sldId id="403" r:id="rId77"/>
    <p:sldId id="404" r:id="rId78"/>
    <p:sldId id="405" r:id="rId79"/>
    <p:sldId id="406" r:id="rId80"/>
    <p:sldId id="407" r:id="rId81"/>
    <p:sldId id="382" r:id="rId82"/>
    <p:sldId id="388" r:id="rId83"/>
    <p:sldId id="387" r:id="rId84"/>
    <p:sldId id="386" r:id="rId85"/>
    <p:sldId id="385" r:id="rId86"/>
    <p:sldId id="384" r:id="rId87"/>
    <p:sldId id="383" r:id="rId88"/>
    <p:sldId id="381" r:id="rId89"/>
    <p:sldId id="380" r:id="rId90"/>
    <p:sldId id="379" r:id="rId91"/>
    <p:sldId id="377" r:id="rId92"/>
    <p:sldId id="378" r:id="rId93"/>
    <p:sldId id="321" r:id="rId94"/>
    <p:sldId id="320" r:id="rId95"/>
    <p:sldId id="318" r:id="rId96"/>
    <p:sldId id="322" r:id="rId97"/>
    <p:sldId id="309" r:id="rId98"/>
  </p:sldIdLst>
  <p:sldSz cx="12192000" cy="6858000"/>
  <p:notesSz cx="6858000" cy="9144000"/>
  <p:embeddedFontLst>
    <p:embeddedFont>
      <p:font typeface="Roboto" panose="020B0604020202020204" charset="0"/>
      <p:regular r:id="rId100"/>
      <p:bold r:id="rId101"/>
      <p:italic r:id="rId102"/>
      <p:boldItalic r:id="rId10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Intro slide." id="{D08F5FE9-0975-4DB3-9EFD-683771264008}">
          <p14:sldIdLst>
            <p14:sldId id="303"/>
            <p14:sldId id="323"/>
          </p14:sldIdLst>
        </p14:section>
        <p14:section name="Introduction &amp; Welcome" id="{70E243F6-8510-486F-B245-EF2C32FCA941}">
          <p14:sldIdLst>
            <p14:sldId id="307"/>
            <p14:sldId id="308"/>
            <p14:sldId id="310"/>
            <p14:sldId id="311"/>
            <p14:sldId id="312"/>
            <p14:sldId id="313"/>
            <p14:sldId id="314"/>
            <p14:sldId id="315"/>
          </p14:sldIdLst>
        </p14:section>
        <p14:section name="Introduction to DI CVA in Food Security" id="{5F2EE4F4-E835-4A38-93D1-676DC5AFC69F}">
          <p14:sldIdLst>
            <p14:sldId id="316"/>
            <p14:sldId id="317"/>
            <p14:sldId id="324"/>
            <p14:sldId id="325"/>
            <p14:sldId id="333"/>
            <p14:sldId id="327"/>
            <p14:sldId id="328"/>
            <p14:sldId id="329"/>
            <p14:sldId id="330"/>
            <p14:sldId id="331"/>
            <p14:sldId id="332"/>
            <p14:sldId id="335"/>
            <p14:sldId id="373"/>
            <p14:sldId id="337"/>
            <p14:sldId id="338"/>
            <p14:sldId id="339"/>
            <p14:sldId id="341"/>
            <p14:sldId id="340"/>
            <p14:sldId id="343"/>
            <p14:sldId id="344"/>
            <p14:sldId id="345"/>
            <p14:sldId id="319"/>
            <p14:sldId id="346"/>
            <p14:sldId id="371"/>
            <p14:sldId id="349"/>
            <p14:sldId id="350"/>
            <p14:sldId id="351"/>
            <p14:sldId id="352"/>
            <p14:sldId id="353"/>
            <p14:sldId id="354"/>
            <p14:sldId id="355"/>
            <p14:sldId id="356"/>
            <p14:sldId id="357"/>
            <p14:sldId id="358"/>
            <p14:sldId id="375"/>
            <p14:sldId id="360"/>
            <p14:sldId id="361"/>
            <p14:sldId id="362"/>
            <p14:sldId id="363"/>
            <p14:sldId id="364"/>
            <p14:sldId id="365"/>
            <p14:sldId id="366"/>
            <p14:sldId id="367"/>
            <p14:sldId id="368"/>
            <p14:sldId id="369"/>
            <p14:sldId id="370"/>
            <p14:sldId id="374"/>
            <p14:sldId id="376"/>
            <p14:sldId id="389"/>
            <p14:sldId id="390"/>
            <p14:sldId id="391"/>
            <p14:sldId id="392"/>
            <p14:sldId id="393"/>
            <p14:sldId id="395"/>
            <p14:sldId id="394"/>
            <p14:sldId id="396"/>
            <p14:sldId id="397"/>
            <p14:sldId id="398"/>
            <p14:sldId id="399"/>
            <p14:sldId id="400"/>
            <p14:sldId id="401"/>
            <p14:sldId id="402"/>
            <p14:sldId id="403"/>
            <p14:sldId id="404"/>
            <p14:sldId id="405"/>
            <p14:sldId id="406"/>
            <p14:sldId id="407"/>
            <p14:sldId id="382"/>
            <p14:sldId id="388"/>
            <p14:sldId id="387"/>
            <p14:sldId id="386"/>
            <p14:sldId id="385"/>
            <p14:sldId id="384"/>
            <p14:sldId id="383"/>
            <p14:sldId id="381"/>
            <p14:sldId id="380"/>
            <p14:sldId id="379"/>
            <p14:sldId id="377"/>
            <p14:sldId id="378"/>
          </p14:sldIdLst>
        </p14:section>
        <p14:section name="Key Learnings" id="{47F880F7-C1C9-42EA-805F-D915728FFC34}">
          <p14:sldIdLst>
            <p14:sldId id="321"/>
          </p14:sldIdLst>
        </p14:section>
        <p14:section name="Questions" id="{A43BC6AF-49EF-4E32-9C5A-3EA73FF953E5}">
          <p14:sldIdLst>
            <p14:sldId id="320"/>
            <p14:sldId id="318"/>
          </p14:sldIdLst>
        </p14:section>
        <p14:section name="Additional Resources and End" id="{F454CC6E-A270-4905-AFB0-D252C2D2FD10}">
          <p14:sldIdLst>
            <p14:sldId id="322"/>
            <p14:sldId id="309"/>
          </p14:sldIdLst>
        </p14:section>
      </p14:section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59430A6-F32C-D023-21C1-6F48FEA39E64}" name="Haakon SPRIEWALD" initials="HS" userId="S::h.spriewald@hi.org::b8d286e1-ef59-47c6-81e6-48baef0a6f1e" providerId="AD"/>
  <p188:author id="{CA47F9C4-DCE7-3341-069E-55D7900B233A}" name="Helen LEDERER" initials="HL" userId="S::h.lederer@hi.org::81799c97-6450-4fbb-9b3c-2fce78e5341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D85C6"/>
    <a:srgbClr val="073763"/>
    <a:srgbClr val="0072C0"/>
    <a:srgbClr val="2F7BBC"/>
    <a:srgbClr val="156082"/>
    <a:srgbClr val="0B5394"/>
    <a:srgbClr val="002C43"/>
    <a:srgbClr val="0077C9"/>
    <a:srgbClr val="6FA8DC"/>
    <a:srgbClr val="00B2E9"/>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6EFFF19-CFDD-4256-A9EF-6CBE93764372}" v="554" dt="2026-08-11T17:35:45.315"/>
    <p1510:client id="{89709C3F-1EE0-4F33-B6E3-36E868CBA942}" v="1492" dt="2026-08-11T17:11:11.38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Designformatvorlage 1 - Akz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07" Type="http://schemas.openxmlformats.org/officeDocument/2006/relationships/tableStyles" Target="tableStyles.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font" Target="fonts/font3.fntdata"/><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font" Target="fonts/font4.fntdata"/><Relationship Id="rId108" Type="http://schemas.microsoft.com/office/2016/11/relationships/changesInfo" Target="changesInfos/changesInfo1.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theme" Target="theme/theme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notesMaster" Target="notesMasters/notesMaster1.xml"/><Relationship Id="rId101" Type="http://schemas.openxmlformats.org/officeDocument/2006/relationships/font" Target="fonts/font2.fntdata"/><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microsoft.com/office/2015/10/relationships/revisionInfo" Target="revisionInfo.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microsoft.com/office/2018/10/relationships/authors" Target="author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font" Target="fonts/font1.fntdata"/><Relationship Id="rId105"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elen LEDERER" userId="S::h.lederer@hi.org::81799c97-6450-4fbb-9b3c-2fce78e53416" providerId="AD" clId="Web-{155C30E0-5397-F9BE-A8FE-2E3E1ED7335F}"/>
    <pc:docChg chg="addSld delSld modSld modSection">
      <pc:chgData name="Helen LEDERER" userId="S::h.lederer@hi.org::81799c97-6450-4fbb-9b3c-2fce78e53416" providerId="AD" clId="Web-{155C30E0-5397-F9BE-A8FE-2E3E1ED7335F}" dt="2026-07-31T11:58:47.631" v="156"/>
      <pc:docMkLst>
        <pc:docMk/>
      </pc:docMkLst>
      <pc:sldChg chg="addSp modSp mod modShow modNotes">
        <pc:chgData name="Helen LEDERER" userId="S::h.lederer@hi.org::81799c97-6450-4fbb-9b3c-2fce78e53416" providerId="AD" clId="Web-{155C30E0-5397-F9BE-A8FE-2E3E1ED7335F}" dt="2026-07-31T11:58:47.631" v="156"/>
        <pc:sldMkLst>
          <pc:docMk/>
          <pc:sldMk cId="1842133330" sldId="370"/>
        </pc:sldMkLst>
      </pc:sldChg>
      <pc:sldChg chg="addSp delSp modSp add replId">
        <pc:chgData name="Helen LEDERER" userId="S::h.lederer@hi.org::81799c97-6450-4fbb-9b3c-2fce78e53416" providerId="AD" clId="Web-{155C30E0-5397-F9BE-A8FE-2E3E1ED7335F}" dt="2026-07-31T11:41:48.341" v="142" actId="20577"/>
        <pc:sldMkLst>
          <pc:docMk/>
          <pc:sldMk cId="4294667457" sldId="373"/>
        </pc:sldMkLst>
        <pc:spChg chg="ord">
          <ac:chgData name="Helen LEDERER" userId="S::h.lederer@hi.org::81799c97-6450-4fbb-9b3c-2fce78e53416" providerId="AD" clId="Web-{155C30E0-5397-F9BE-A8FE-2E3E1ED7335F}" dt="2026-07-31T11:29:30.891" v="3"/>
          <ac:spMkLst>
            <pc:docMk/>
            <pc:sldMk cId="4294667457" sldId="373"/>
            <ac:spMk id="2" creationId="{6C0A9E2D-10BE-B6FE-D4C1-13245A638696}"/>
          </ac:spMkLst>
        </pc:spChg>
        <pc:spChg chg="add mod">
          <ac:chgData name="Helen LEDERER" userId="S::h.lederer@hi.org::81799c97-6450-4fbb-9b3c-2fce78e53416" providerId="AD" clId="Web-{155C30E0-5397-F9BE-A8FE-2E3E1ED7335F}" dt="2026-07-31T11:41:48.341" v="142" actId="20577"/>
          <ac:spMkLst>
            <pc:docMk/>
            <pc:sldMk cId="4294667457" sldId="373"/>
            <ac:spMk id="6" creationId="{2B52768D-D085-240C-D23D-6FEF38EDA8A4}"/>
          </ac:spMkLst>
        </pc:spChg>
        <pc:picChg chg="add mod">
          <ac:chgData name="Helen LEDERER" userId="S::h.lederer@hi.org::81799c97-6450-4fbb-9b3c-2fce78e53416" providerId="AD" clId="Web-{155C30E0-5397-F9BE-A8FE-2E3E1ED7335F}" dt="2026-07-31T11:30:13.783" v="8" actId="1076"/>
          <ac:picMkLst>
            <pc:docMk/>
            <pc:sldMk cId="4294667457" sldId="373"/>
            <ac:picMk id="5" creationId="{75460293-50B5-A1D6-AC0D-3560C0CDB951}"/>
          </ac:picMkLst>
        </pc:picChg>
      </pc:sldChg>
    </pc:docChg>
  </pc:docChgLst>
  <pc:docChgLst>
    <pc:chgData name="Haakon SPRIEWALD" userId="b8d286e1-ef59-47c6-81e6-48baef0a6f1e" providerId="ADAL" clId="{2956CB46-70BE-48FE-ACFA-44E797778CE3}"/>
    <pc:docChg chg="undo custSel addSld delSld modSld modSection">
      <pc:chgData name="Haakon SPRIEWALD" userId="b8d286e1-ef59-47c6-81e6-48baef0a6f1e" providerId="ADAL" clId="{2956CB46-70BE-48FE-ACFA-44E797778CE3}" dt="2026-08-11T17:35:45.315" v="3095" actId="5793"/>
      <pc:docMkLst>
        <pc:docMk/>
      </pc:docMkLst>
      <pc:sldChg chg="modSp mod">
        <pc:chgData name="Haakon SPRIEWALD" userId="b8d286e1-ef59-47c6-81e6-48baef0a6f1e" providerId="ADAL" clId="{2956CB46-70BE-48FE-ACFA-44E797778CE3}" dt="2026-08-11T17:35:45.315" v="3095" actId="5793"/>
        <pc:sldMkLst>
          <pc:docMk/>
          <pc:sldMk cId="1690399033" sldId="309"/>
        </pc:sldMkLst>
        <pc:spChg chg="mod">
          <ac:chgData name="Haakon SPRIEWALD" userId="b8d286e1-ef59-47c6-81e6-48baef0a6f1e" providerId="ADAL" clId="{2956CB46-70BE-48FE-ACFA-44E797778CE3}" dt="2026-08-11T17:35:45.315" v="3095" actId="5793"/>
          <ac:spMkLst>
            <pc:docMk/>
            <pc:sldMk cId="1690399033" sldId="309"/>
            <ac:spMk id="9" creationId="{2D35F663-0FA7-A39D-8A49-EDE80699B448}"/>
          </ac:spMkLst>
        </pc:spChg>
      </pc:sldChg>
      <pc:sldChg chg="modSp mod modNotesTx">
        <pc:chgData name="Haakon SPRIEWALD" userId="b8d286e1-ef59-47c6-81e6-48baef0a6f1e" providerId="ADAL" clId="{2956CB46-70BE-48FE-ACFA-44E797778CE3}" dt="2026-07-21T10:53:48.397" v="550" actId="20577"/>
        <pc:sldMkLst>
          <pc:docMk/>
          <pc:sldMk cId="1738356499" sldId="316"/>
        </pc:sldMkLst>
        <pc:spChg chg="mod">
          <ac:chgData name="Haakon SPRIEWALD" userId="b8d286e1-ef59-47c6-81e6-48baef0a6f1e" providerId="ADAL" clId="{2956CB46-70BE-48FE-ACFA-44E797778CE3}" dt="2026-07-21T10:53:48.397" v="550" actId="20577"/>
          <ac:spMkLst>
            <pc:docMk/>
            <pc:sldMk cId="1738356499" sldId="316"/>
            <ac:spMk id="3" creationId="{FE947E18-2B78-9600-A718-783907FC201C}"/>
          </ac:spMkLst>
        </pc:spChg>
      </pc:sldChg>
      <pc:sldChg chg="modSp mod">
        <pc:chgData name="Haakon SPRIEWALD" userId="b8d286e1-ef59-47c6-81e6-48baef0a6f1e" providerId="ADAL" clId="{2956CB46-70BE-48FE-ACFA-44E797778CE3}" dt="2026-07-21T10:54:32.386" v="553" actId="20577"/>
        <pc:sldMkLst>
          <pc:docMk/>
          <pc:sldMk cId="230011739" sldId="317"/>
        </pc:sldMkLst>
        <pc:spChg chg="mod">
          <ac:chgData name="Haakon SPRIEWALD" userId="b8d286e1-ef59-47c6-81e6-48baef0a6f1e" providerId="ADAL" clId="{2956CB46-70BE-48FE-ACFA-44E797778CE3}" dt="2026-07-21T10:54:32.386" v="553" actId="20577"/>
          <ac:spMkLst>
            <pc:docMk/>
            <pc:sldMk cId="230011739" sldId="317"/>
            <ac:spMk id="3" creationId="{26A99B3F-34B2-9075-E954-EA9EB34D9A66}"/>
          </ac:spMkLst>
        </pc:spChg>
      </pc:sldChg>
      <pc:sldChg chg="addSp delSp modSp mod modClrScheme chgLayout modNotesTx">
        <pc:chgData name="Haakon SPRIEWALD" userId="b8d286e1-ef59-47c6-81e6-48baef0a6f1e" providerId="ADAL" clId="{2956CB46-70BE-48FE-ACFA-44E797778CE3}" dt="2026-07-21T10:53:22.557" v="548" actId="13244"/>
        <pc:sldMkLst>
          <pc:docMk/>
          <pc:sldMk cId="1542537606" sldId="323"/>
        </pc:sldMkLst>
        <pc:spChg chg="mod ord">
          <ac:chgData name="Haakon SPRIEWALD" userId="b8d286e1-ef59-47c6-81e6-48baef0a6f1e" providerId="ADAL" clId="{2956CB46-70BE-48FE-ACFA-44E797778CE3}" dt="2026-07-21T10:46:45.925" v="21" actId="700"/>
          <ac:spMkLst>
            <pc:docMk/>
            <pc:sldMk cId="1542537606" sldId="323"/>
            <ac:spMk id="2" creationId="{2B97B731-6C12-250C-BD18-8C517E274C4A}"/>
          </ac:spMkLst>
        </pc:spChg>
        <pc:spChg chg="add mod ord">
          <ac:chgData name="Haakon SPRIEWALD" userId="b8d286e1-ef59-47c6-81e6-48baef0a6f1e" providerId="ADAL" clId="{2956CB46-70BE-48FE-ACFA-44E797778CE3}" dt="2026-07-21T10:49:46.535" v="209" actId="948"/>
          <ac:spMkLst>
            <pc:docMk/>
            <pc:sldMk cId="1542537606" sldId="323"/>
            <ac:spMk id="3" creationId="{C4284310-3C50-DDC3-8937-62FC162BAFC8}"/>
          </ac:spMkLst>
        </pc:spChg>
        <pc:picChg chg="add mod">
          <ac:chgData name="Haakon SPRIEWALD" userId="b8d286e1-ef59-47c6-81e6-48baef0a6f1e" providerId="ADAL" clId="{2956CB46-70BE-48FE-ACFA-44E797778CE3}" dt="2026-07-21T10:52:31.243" v="538" actId="962"/>
          <ac:picMkLst>
            <pc:docMk/>
            <pc:sldMk cId="1542537606" sldId="323"/>
            <ac:picMk id="7" creationId="{BF37463B-7CCC-6726-F2F5-FF33DD5BA36F}"/>
          </ac:picMkLst>
        </pc:picChg>
      </pc:sldChg>
      <pc:sldChg chg="modSp mod">
        <pc:chgData name="Haakon SPRIEWALD" userId="b8d286e1-ef59-47c6-81e6-48baef0a6f1e" providerId="ADAL" clId="{2956CB46-70BE-48FE-ACFA-44E797778CE3}" dt="2026-08-11T17:07:18.644" v="2563" actId="962"/>
        <pc:sldMkLst>
          <pc:docMk/>
          <pc:sldMk cId="2047981552" sldId="324"/>
        </pc:sldMkLst>
        <pc:spChg chg="mod">
          <ac:chgData name="Haakon SPRIEWALD" userId="b8d286e1-ef59-47c6-81e6-48baef0a6f1e" providerId="ADAL" clId="{2956CB46-70BE-48FE-ACFA-44E797778CE3}" dt="2026-08-11T17:06:43.979" v="2554" actId="1076"/>
          <ac:spMkLst>
            <pc:docMk/>
            <pc:sldMk cId="2047981552" sldId="324"/>
            <ac:spMk id="5" creationId="{C694BD67-58F7-2751-DE4E-58C3A59012DC}"/>
          </ac:spMkLst>
        </pc:spChg>
        <pc:picChg chg="mod">
          <ac:chgData name="Haakon SPRIEWALD" userId="b8d286e1-ef59-47c6-81e6-48baef0a6f1e" providerId="ADAL" clId="{2956CB46-70BE-48FE-ACFA-44E797778CE3}" dt="2026-08-11T17:07:18.644" v="2563" actId="962"/>
          <ac:picMkLst>
            <pc:docMk/>
            <pc:sldMk cId="2047981552" sldId="324"/>
            <ac:picMk id="8" creationId="{97A140BD-AAB5-F078-F47F-D6E476A4B4E4}"/>
          </ac:picMkLst>
        </pc:picChg>
      </pc:sldChg>
      <pc:sldChg chg="modSp mod">
        <pc:chgData name="Haakon SPRIEWALD" userId="b8d286e1-ef59-47c6-81e6-48baef0a6f1e" providerId="ADAL" clId="{2956CB46-70BE-48FE-ACFA-44E797778CE3}" dt="2026-08-11T17:07:59.874" v="2581" actId="962"/>
        <pc:sldMkLst>
          <pc:docMk/>
          <pc:sldMk cId="2980923959" sldId="325"/>
        </pc:sldMkLst>
        <pc:picChg chg="mod">
          <ac:chgData name="Haakon SPRIEWALD" userId="b8d286e1-ef59-47c6-81e6-48baef0a6f1e" providerId="ADAL" clId="{2956CB46-70BE-48FE-ACFA-44E797778CE3}" dt="2026-08-11T17:07:59.874" v="2581" actId="962"/>
          <ac:picMkLst>
            <pc:docMk/>
            <pc:sldMk cId="2980923959" sldId="325"/>
            <ac:picMk id="12" creationId="{763E1547-71C1-4929-29D7-D62FFFDFC058}"/>
          </ac:picMkLst>
        </pc:picChg>
      </pc:sldChg>
      <pc:sldChg chg="addSp modSp mod modNotesTx">
        <pc:chgData name="Haakon SPRIEWALD" userId="b8d286e1-ef59-47c6-81e6-48baef0a6f1e" providerId="ADAL" clId="{2956CB46-70BE-48FE-ACFA-44E797778CE3}" dt="2026-08-11T17:08:23.421" v="2582" actId="962"/>
        <pc:sldMkLst>
          <pc:docMk/>
          <pc:sldMk cId="1389255151" sldId="327"/>
        </pc:sldMkLst>
        <pc:spChg chg="mod">
          <ac:chgData name="Haakon SPRIEWALD" userId="b8d286e1-ef59-47c6-81e6-48baef0a6f1e" providerId="ADAL" clId="{2956CB46-70BE-48FE-ACFA-44E797778CE3}" dt="2026-07-21T10:59:48.950" v="558" actId="164"/>
          <ac:spMkLst>
            <pc:docMk/>
            <pc:sldMk cId="1389255151" sldId="327"/>
            <ac:spMk id="5" creationId="{498E55BA-5A37-DB91-FDB7-8D88C1D2A4E9}"/>
          </ac:spMkLst>
        </pc:spChg>
        <pc:spChg chg="mod">
          <ac:chgData name="Haakon SPRIEWALD" userId="b8d286e1-ef59-47c6-81e6-48baef0a6f1e" providerId="ADAL" clId="{2956CB46-70BE-48FE-ACFA-44E797778CE3}" dt="2026-07-21T10:59:48.950" v="558" actId="164"/>
          <ac:spMkLst>
            <pc:docMk/>
            <pc:sldMk cId="1389255151" sldId="327"/>
            <ac:spMk id="14" creationId="{949ECAE8-59C8-D804-044F-D2E2E89D5CFC}"/>
          </ac:spMkLst>
        </pc:spChg>
        <pc:spChg chg="mod">
          <ac:chgData name="Haakon SPRIEWALD" userId="b8d286e1-ef59-47c6-81e6-48baef0a6f1e" providerId="ADAL" clId="{2956CB46-70BE-48FE-ACFA-44E797778CE3}" dt="2026-07-21T13:53:51.925" v="2539" actId="20577"/>
          <ac:spMkLst>
            <pc:docMk/>
            <pc:sldMk cId="1389255151" sldId="327"/>
            <ac:spMk id="15" creationId="{14E95EA8-E08D-EEE2-68A3-8D372E2844BE}"/>
          </ac:spMkLst>
        </pc:spChg>
        <pc:spChg chg="mod">
          <ac:chgData name="Haakon SPRIEWALD" userId="b8d286e1-ef59-47c6-81e6-48baef0a6f1e" providerId="ADAL" clId="{2956CB46-70BE-48FE-ACFA-44E797778CE3}" dt="2026-07-21T10:59:48.950" v="558" actId="164"/>
          <ac:spMkLst>
            <pc:docMk/>
            <pc:sldMk cId="1389255151" sldId="327"/>
            <ac:spMk id="16" creationId="{B55F5664-1BF6-151B-AF3F-97BB278DC168}"/>
          </ac:spMkLst>
        </pc:spChg>
        <pc:spChg chg="mod">
          <ac:chgData name="Haakon SPRIEWALD" userId="b8d286e1-ef59-47c6-81e6-48baef0a6f1e" providerId="ADAL" clId="{2956CB46-70BE-48FE-ACFA-44E797778CE3}" dt="2026-07-21T10:59:48.950" v="558" actId="164"/>
          <ac:spMkLst>
            <pc:docMk/>
            <pc:sldMk cId="1389255151" sldId="327"/>
            <ac:spMk id="17" creationId="{AE094197-80C8-2F3E-C83C-400AEDA1547A}"/>
          </ac:spMkLst>
        </pc:spChg>
        <pc:grpChg chg="mod">
          <ac:chgData name="Haakon SPRIEWALD" userId="b8d286e1-ef59-47c6-81e6-48baef0a6f1e" providerId="ADAL" clId="{2956CB46-70BE-48FE-ACFA-44E797778CE3}" dt="2026-08-11T17:08:23.421" v="2582" actId="962"/>
          <ac:grpSpMkLst>
            <pc:docMk/>
            <pc:sldMk cId="1389255151" sldId="327"/>
            <ac:grpSpMk id="3" creationId="{702D3EFA-25B9-657F-EC03-452282FE065A}"/>
          </ac:grpSpMkLst>
        </pc:grpChg>
        <pc:picChg chg="mod">
          <ac:chgData name="Haakon SPRIEWALD" userId="b8d286e1-ef59-47c6-81e6-48baef0a6f1e" providerId="ADAL" clId="{2956CB46-70BE-48FE-ACFA-44E797778CE3}" dt="2026-07-21T10:59:48.950" v="558" actId="164"/>
          <ac:picMkLst>
            <pc:docMk/>
            <pc:sldMk cId="1389255151" sldId="327"/>
            <ac:picMk id="7" creationId="{B75E8CBF-C7EF-9413-145A-E2AC89F1CE80}"/>
          </ac:picMkLst>
        </pc:picChg>
        <pc:picChg chg="mod">
          <ac:chgData name="Haakon SPRIEWALD" userId="b8d286e1-ef59-47c6-81e6-48baef0a6f1e" providerId="ADAL" clId="{2956CB46-70BE-48FE-ACFA-44E797778CE3}" dt="2026-07-21T10:59:48.950" v="558" actId="164"/>
          <ac:picMkLst>
            <pc:docMk/>
            <pc:sldMk cId="1389255151" sldId="327"/>
            <ac:picMk id="9" creationId="{C67A46A3-2950-B9FE-1331-C485FE8A3E67}"/>
          </ac:picMkLst>
        </pc:picChg>
        <pc:picChg chg="mod">
          <ac:chgData name="Haakon SPRIEWALD" userId="b8d286e1-ef59-47c6-81e6-48baef0a6f1e" providerId="ADAL" clId="{2956CB46-70BE-48FE-ACFA-44E797778CE3}" dt="2026-07-21T10:59:48.950" v="558" actId="164"/>
          <ac:picMkLst>
            <pc:docMk/>
            <pc:sldMk cId="1389255151" sldId="327"/>
            <ac:picMk id="11" creationId="{CC4553ED-0C9B-C817-3CB4-743DB561E4A9}"/>
          </ac:picMkLst>
        </pc:picChg>
        <pc:picChg chg="mod">
          <ac:chgData name="Haakon SPRIEWALD" userId="b8d286e1-ef59-47c6-81e6-48baef0a6f1e" providerId="ADAL" clId="{2956CB46-70BE-48FE-ACFA-44E797778CE3}" dt="2026-07-21T10:59:48.950" v="558" actId="164"/>
          <ac:picMkLst>
            <pc:docMk/>
            <pc:sldMk cId="1389255151" sldId="327"/>
            <ac:picMk id="13" creationId="{B9D61942-6D34-E082-E396-7A9413E52EEB}"/>
          </ac:picMkLst>
        </pc:picChg>
        <pc:picChg chg="mod">
          <ac:chgData name="Haakon SPRIEWALD" userId="b8d286e1-ef59-47c6-81e6-48baef0a6f1e" providerId="ADAL" clId="{2956CB46-70BE-48FE-ACFA-44E797778CE3}" dt="2026-07-21T10:59:48.950" v="558" actId="164"/>
          <ac:picMkLst>
            <pc:docMk/>
            <pc:sldMk cId="1389255151" sldId="327"/>
            <ac:picMk id="44" creationId="{964A8220-966A-5C22-746C-FAB7835484A3}"/>
          </ac:picMkLst>
        </pc:picChg>
      </pc:sldChg>
      <pc:sldChg chg="addSp delSp modSp mod modAnim modNotesTx">
        <pc:chgData name="Haakon SPRIEWALD" userId="b8d286e1-ef59-47c6-81e6-48baef0a6f1e" providerId="ADAL" clId="{2956CB46-70BE-48FE-ACFA-44E797778CE3}" dt="2026-08-11T17:09:28.161" v="2583" actId="20577"/>
        <pc:sldMkLst>
          <pc:docMk/>
          <pc:sldMk cId="572842867" sldId="331"/>
        </pc:sldMkLst>
        <pc:spChg chg="mod">
          <ac:chgData name="Haakon SPRIEWALD" userId="b8d286e1-ef59-47c6-81e6-48baef0a6f1e" providerId="ADAL" clId="{2956CB46-70BE-48FE-ACFA-44E797778CE3}" dt="2026-07-21T13:46:10.584" v="2518" actId="1076"/>
          <ac:spMkLst>
            <pc:docMk/>
            <pc:sldMk cId="572842867" sldId="331"/>
            <ac:spMk id="2" creationId="{72DB722D-B450-85AC-EDB2-060E4017D974}"/>
          </ac:spMkLst>
        </pc:spChg>
        <pc:spChg chg="add mod">
          <ac:chgData name="Haakon SPRIEWALD" userId="b8d286e1-ef59-47c6-81e6-48baef0a6f1e" providerId="ADAL" clId="{2956CB46-70BE-48FE-ACFA-44E797778CE3}" dt="2026-07-21T13:48:34.335" v="2534" actId="1076"/>
          <ac:spMkLst>
            <pc:docMk/>
            <pc:sldMk cId="572842867" sldId="331"/>
            <ac:spMk id="7" creationId="{D31D9E39-CA74-525F-1D49-CBA07A88982D}"/>
          </ac:spMkLst>
        </pc:spChg>
        <pc:spChg chg="mod">
          <ac:chgData name="Haakon SPRIEWALD" userId="b8d286e1-ef59-47c6-81e6-48baef0a6f1e" providerId="ADAL" clId="{2956CB46-70BE-48FE-ACFA-44E797778CE3}" dt="2026-07-21T13:44:40.140" v="2517" actId="1076"/>
          <ac:spMkLst>
            <pc:docMk/>
            <pc:sldMk cId="572842867" sldId="331"/>
            <ac:spMk id="9" creationId="{62CDF390-FA06-B8D8-FAB4-5D54BA894B32}"/>
          </ac:spMkLst>
        </pc:spChg>
        <pc:picChg chg="add mod ord">
          <ac:chgData name="Haakon SPRIEWALD" userId="b8d286e1-ef59-47c6-81e6-48baef0a6f1e" providerId="ADAL" clId="{2956CB46-70BE-48FE-ACFA-44E797778CE3}" dt="2026-07-21T13:48:02.657" v="2525" actId="1076"/>
          <ac:picMkLst>
            <pc:docMk/>
            <pc:sldMk cId="572842867" sldId="331"/>
            <ac:picMk id="5" creationId="{FB599CFD-68F9-B237-8D90-DE1598C0A646}"/>
          </ac:picMkLst>
        </pc:picChg>
      </pc:sldChg>
      <pc:sldChg chg="modSp mod modNotesTx">
        <pc:chgData name="Haakon SPRIEWALD" userId="b8d286e1-ef59-47c6-81e6-48baef0a6f1e" providerId="ADAL" clId="{2956CB46-70BE-48FE-ACFA-44E797778CE3}" dt="2026-08-11T17:09:45.170" v="2585" actId="20577"/>
        <pc:sldMkLst>
          <pc:docMk/>
          <pc:sldMk cId="4227206483" sldId="332"/>
        </pc:sldMkLst>
        <pc:graphicFrameChg chg="modGraphic">
          <ac:chgData name="Haakon SPRIEWALD" userId="b8d286e1-ef59-47c6-81e6-48baef0a6f1e" providerId="ADAL" clId="{2956CB46-70BE-48FE-ACFA-44E797778CE3}" dt="2026-07-21T14:01:31.230" v="2547" actId="13239"/>
          <ac:graphicFrameMkLst>
            <pc:docMk/>
            <pc:sldMk cId="4227206483" sldId="332"/>
            <ac:graphicFrameMk id="19" creationId="{546771BF-06EA-33C9-6B9F-C4F4679AF174}"/>
          </ac:graphicFrameMkLst>
        </pc:graphicFrameChg>
        <pc:picChg chg="mod">
          <ac:chgData name="Haakon SPRIEWALD" userId="b8d286e1-ef59-47c6-81e6-48baef0a6f1e" providerId="ADAL" clId="{2956CB46-70BE-48FE-ACFA-44E797778CE3}" dt="2026-08-11T17:09:38.661" v="2584" actId="962"/>
          <ac:picMkLst>
            <pc:docMk/>
            <pc:sldMk cId="4227206483" sldId="332"/>
            <ac:picMk id="10" creationId="{3733E684-7DB3-182D-2DB5-20D0FD598AF2}"/>
          </ac:picMkLst>
        </pc:picChg>
      </pc:sldChg>
      <pc:sldChg chg="modSp mod">
        <pc:chgData name="Haakon SPRIEWALD" userId="b8d286e1-ef59-47c6-81e6-48baef0a6f1e" providerId="ADAL" clId="{2956CB46-70BE-48FE-ACFA-44E797778CE3}" dt="2026-08-11T17:10:29.631" v="2594" actId="20577"/>
        <pc:sldMkLst>
          <pc:docMk/>
          <pc:sldMk cId="1783258255" sldId="335"/>
        </pc:sldMkLst>
        <pc:spChg chg="mod">
          <ac:chgData name="Haakon SPRIEWALD" userId="b8d286e1-ef59-47c6-81e6-48baef0a6f1e" providerId="ADAL" clId="{2956CB46-70BE-48FE-ACFA-44E797778CE3}" dt="2026-08-11T17:10:25.065" v="2593" actId="20577"/>
          <ac:spMkLst>
            <pc:docMk/>
            <pc:sldMk cId="1783258255" sldId="335"/>
            <ac:spMk id="5" creationId="{5B7CDEDC-5305-2207-EC78-F6E4628384C7}"/>
          </ac:spMkLst>
        </pc:spChg>
        <pc:spChg chg="mod">
          <ac:chgData name="Haakon SPRIEWALD" userId="b8d286e1-ef59-47c6-81e6-48baef0a6f1e" providerId="ADAL" clId="{2956CB46-70BE-48FE-ACFA-44E797778CE3}" dt="2026-08-11T17:10:29.631" v="2594" actId="20577"/>
          <ac:spMkLst>
            <pc:docMk/>
            <pc:sldMk cId="1783258255" sldId="335"/>
            <ac:spMk id="7" creationId="{BA0A2492-3953-95A2-757E-1A26541556D9}"/>
          </ac:spMkLst>
        </pc:spChg>
      </pc:sldChg>
      <pc:sldChg chg="modSp mod">
        <pc:chgData name="Haakon SPRIEWALD" userId="b8d286e1-ef59-47c6-81e6-48baef0a6f1e" providerId="ADAL" clId="{2956CB46-70BE-48FE-ACFA-44E797778CE3}" dt="2026-08-11T17:11:41.634" v="2600" actId="403"/>
        <pc:sldMkLst>
          <pc:docMk/>
          <pc:sldMk cId="1712055125" sldId="338"/>
        </pc:sldMkLst>
        <pc:spChg chg="mod">
          <ac:chgData name="Haakon SPRIEWALD" userId="b8d286e1-ef59-47c6-81e6-48baef0a6f1e" providerId="ADAL" clId="{2956CB46-70BE-48FE-ACFA-44E797778CE3}" dt="2026-08-11T17:11:41.634" v="2600" actId="403"/>
          <ac:spMkLst>
            <pc:docMk/>
            <pc:sldMk cId="1712055125" sldId="338"/>
            <ac:spMk id="13" creationId="{CD74797E-EB25-E7FA-9843-B57B6B9B3026}"/>
          </ac:spMkLst>
        </pc:spChg>
      </pc:sldChg>
      <pc:sldChg chg="modSp mod">
        <pc:chgData name="Haakon SPRIEWALD" userId="b8d286e1-ef59-47c6-81e6-48baef0a6f1e" providerId="ADAL" clId="{2956CB46-70BE-48FE-ACFA-44E797778CE3}" dt="2026-08-11T17:12:20.195" v="2603" actId="14100"/>
        <pc:sldMkLst>
          <pc:docMk/>
          <pc:sldMk cId="124048396" sldId="340"/>
        </pc:sldMkLst>
        <pc:spChg chg="mod">
          <ac:chgData name="Haakon SPRIEWALD" userId="b8d286e1-ef59-47c6-81e6-48baef0a6f1e" providerId="ADAL" clId="{2956CB46-70BE-48FE-ACFA-44E797778CE3}" dt="2026-08-11T17:12:20.195" v="2603" actId="14100"/>
          <ac:spMkLst>
            <pc:docMk/>
            <pc:sldMk cId="124048396" sldId="340"/>
            <ac:spMk id="6" creationId="{A4DACD71-5989-3CE5-DDB3-4078558B1740}"/>
          </ac:spMkLst>
        </pc:spChg>
      </pc:sldChg>
      <pc:sldChg chg="modSp mod">
        <pc:chgData name="Haakon SPRIEWALD" userId="b8d286e1-ef59-47c6-81e6-48baef0a6f1e" providerId="ADAL" clId="{2956CB46-70BE-48FE-ACFA-44E797778CE3}" dt="2026-08-11T17:12:54.347" v="2606" actId="1076"/>
        <pc:sldMkLst>
          <pc:docMk/>
          <pc:sldMk cId="2488352189" sldId="343"/>
        </pc:sldMkLst>
        <pc:spChg chg="mod">
          <ac:chgData name="Haakon SPRIEWALD" userId="b8d286e1-ef59-47c6-81e6-48baef0a6f1e" providerId="ADAL" clId="{2956CB46-70BE-48FE-ACFA-44E797778CE3}" dt="2026-08-11T17:12:54.347" v="2606" actId="1076"/>
          <ac:spMkLst>
            <pc:docMk/>
            <pc:sldMk cId="2488352189" sldId="343"/>
            <ac:spMk id="10" creationId="{2726BAD3-A44B-CAF5-99EB-D7E76D29C5CC}"/>
          </ac:spMkLst>
        </pc:spChg>
      </pc:sldChg>
      <pc:sldChg chg="modSp mod modNotesTx">
        <pc:chgData name="Haakon SPRIEWALD" userId="b8d286e1-ef59-47c6-81e6-48baef0a6f1e" providerId="ADAL" clId="{2956CB46-70BE-48FE-ACFA-44E797778CE3}" dt="2026-08-11T17:13:49.030" v="2764" actId="20577"/>
        <pc:sldMkLst>
          <pc:docMk/>
          <pc:sldMk cId="1083196838" sldId="344"/>
        </pc:sldMkLst>
        <pc:grpChg chg="mod">
          <ac:chgData name="Haakon SPRIEWALD" userId="b8d286e1-ef59-47c6-81e6-48baef0a6f1e" providerId="ADAL" clId="{2956CB46-70BE-48FE-ACFA-44E797778CE3}" dt="2026-08-11T17:13:10.502" v="2607" actId="962"/>
          <ac:grpSpMkLst>
            <pc:docMk/>
            <pc:sldMk cId="1083196838" sldId="344"/>
            <ac:grpSpMk id="21" creationId="{4993A5DC-5653-1A78-84C5-EB90CAABC23C}"/>
          </ac:grpSpMkLst>
        </pc:grpChg>
      </pc:sldChg>
      <pc:sldChg chg="modSp mod">
        <pc:chgData name="Haakon SPRIEWALD" userId="b8d286e1-ef59-47c6-81e6-48baef0a6f1e" providerId="ADAL" clId="{2956CB46-70BE-48FE-ACFA-44E797778CE3}" dt="2026-08-11T17:15:11.843" v="2766" actId="14100"/>
        <pc:sldMkLst>
          <pc:docMk/>
          <pc:sldMk cId="3797820274" sldId="349"/>
        </pc:sldMkLst>
        <pc:spChg chg="mod">
          <ac:chgData name="Haakon SPRIEWALD" userId="b8d286e1-ef59-47c6-81e6-48baef0a6f1e" providerId="ADAL" clId="{2956CB46-70BE-48FE-ACFA-44E797778CE3}" dt="2026-08-11T17:15:11.843" v="2766" actId="14100"/>
          <ac:spMkLst>
            <pc:docMk/>
            <pc:sldMk cId="3797820274" sldId="349"/>
            <ac:spMk id="9" creationId="{5A693197-10F1-EAA2-23EC-D9ECF180AD9A}"/>
          </ac:spMkLst>
        </pc:spChg>
      </pc:sldChg>
      <pc:sldChg chg="modSp mod">
        <pc:chgData name="Haakon SPRIEWALD" userId="b8d286e1-ef59-47c6-81e6-48baef0a6f1e" providerId="ADAL" clId="{2956CB46-70BE-48FE-ACFA-44E797778CE3}" dt="2026-08-11T17:15:25.155" v="2767" actId="1076"/>
        <pc:sldMkLst>
          <pc:docMk/>
          <pc:sldMk cId="2838785912" sldId="350"/>
        </pc:sldMkLst>
        <pc:spChg chg="mod">
          <ac:chgData name="Haakon SPRIEWALD" userId="b8d286e1-ef59-47c6-81e6-48baef0a6f1e" providerId="ADAL" clId="{2956CB46-70BE-48FE-ACFA-44E797778CE3}" dt="2026-08-11T17:15:25.155" v="2767" actId="1076"/>
          <ac:spMkLst>
            <pc:docMk/>
            <pc:sldMk cId="2838785912" sldId="350"/>
            <ac:spMk id="2" creationId="{B48993FE-9623-19A4-9BB9-A614047EEA70}"/>
          </ac:spMkLst>
        </pc:spChg>
      </pc:sldChg>
      <pc:sldChg chg="modSp mod">
        <pc:chgData name="Haakon SPRIEWALD" userId="b8d286e1-ef59-47c6-81e6-48baef0a6f1e" providerId="ADAL" clId="{2956CB46-70BE-48FE-ACFA-44E797778CE3}" dt="2026-08-11T17:16:30.477" v="2768" actId="962"/>
        <pc:sldMkLst>
          <pc:docMk/>
          <pc:sldMk cId="3793553972" sldId="352"/>
        </pc:sldMkLst>
        <pc:grpChg chg="mod">
          <ac:chgData name="Haakon SPRIEWALD" userId="b8d286e1-ef59-47c6-81e6-48baef0a6f1e" providerId="ADAL" clId="{2956CB46-70BE-48FE-ACFA-44E797778CE3}" dt="2026-08-11T17:16:30.477" v="2768" actId="962"/>
          <ac:grpSpMkLst>
            <pc:docMk/>
            <pc:sldMk cId="3793553972" sldId="352"/>
            <ac:grpSpMk id="14" creationId="{A35670B0-C14B-526B-2E65-54B59C3963ED}"/>
          </ac:grpSpMkLst>
        </pc:grpChg>
      </pc:sldChg>
      <pc:sldChg chg="delSp modSp mod">
        <pc:chgData name="Haakon SPRIEWALD" userId="b8d286e1-ef59-47c6-81e6-48baef0a6f1e" providerId="ADAL" clId="{2956CB46-70BE-48FE-ACFA-44E797778CE3}" dt="2026-08-11T17:21:23.065" v="2811" actId="1038"/>
        <pc:sldMkLst>
          <pc:docMk/>
          <pc:sldMk cId="2030128246" sldId="354"/>
        </pc:sldMkLst>
        <pc:spChg chg="mod topLvl">
          <ac:chgData name="Haakon SPRIEWALD" userId="b8d286e1-ef59-47c6-81e6-48baef0a6f1e" providerId="ADAL" clId="{2956CB46-70BE-48FE-ACFA-44E797778CE3}" dt="2026-08-11T17:20:31.463" v="2792" actId="165"/>
          <ac:spMkLst>
            <pc:docMk/>
            <pc:sldMk cId="2030128246" sldId="354"/>
            <ac:spMk id="3" creationId="{B6D65A5D-B1FC-457D-289A-6674A728A7D0}"/>
          </ac:spMkLst>
        </pc:spChg>
        <pc:spChg chg="mod topLvl">
          <ac:chgData name="Haakon SPRIEWALD" userId="b8d286e1-ef59-47c6-81e6-48baef0a6f1e" providerId="ADAL" clId="{2956CB46-70BE-48FE-ACFA-44E797778CE3}" dt="2026-08-11T17:20:31.463" v="2792" actId="165"/>
          <ac:spMkLst>
            <pc:docMk/>
            <pc:sldMk cId="2030128246" sldId="354"/>
            <ac:spMk id="5" creationId="{6588ED4A-A66D-AB3A-D871-4D2B9570DE26}"/>
          </ac:spMkLst>
        </pc:spChg>
        <pc:spChg chg="mod">
          <ac:chgData name="Haakon SPRIEWALD" userId="b8d286e1-ef59-47c6-81e6-48baef0a6f1e" providerId="ADAL" clId="{2956CB46-70BE-48FE-ACFA-44E797778CE3}" dt="2026-08-11T17:21:23.065" v="2811" actId="1038"/>
          <ac:spMkLst>
            <pc:docMk/>
            <pc:sldMk cId="2030128246" sldId="354"/>
            <ac:spMk id="6" creationId="{CCA35B74-FEF3-1B64-551E-73ADA1FFAED0}"/>
          </ac:spMkLst>
        </pc:spChg>
        <pc:spChg chg="mod topLvl">
          <ac:chgData name="Haakon SPRIEWALD" userId="b8d286e1-ef59-47c6-81e6-48baef0a6f1e" providerId="ADAL" clId="{2956CB46-70BE-48FE-ACFA-44E797778CE3}" dt="2026-08-11T17:20:45.551" v="2793" actId="165"/>
          <ac:spMkLst>
            <pc:docMk/>
            <pc:sldMk cId="2030128246" sldId="354"/>
            <ac:spMk id="7" creationId="{B426C977-65B0-714D-33A0-00C15EA6B4B6}"/>
          </ac:spMkLst>
        </pc:spChg>
        <pc:spChg chg="mod topLvl">
          <ac:chgData name="Haakon SPRIEWALD" userId="b8d286e1-ef59-47c6-81e6-48baef0a6f1e" providerId="ADAL" clId="{2956CB46-70BE-48FE-ACFA-44E797778CE3}" dt="2026-08-11T17:20:53.180" v="2794" actId="165"/>
          <ac:spMkLst>
            <pc:docMk/>
            <pc:sldMk cId="2030128246" sldId="354"/>
            <ac:spMk id="9" creationId="{BB11106A-8027-2AB9-7035-36CFE5D63216}"/>
          </ac:spMkLst>
        </pc:spChg>
        <pc:spChg chg="mod ord topLvl">
          <ac:chgData name="Haakon SPRIEWALD" userId="b8d286e1-ef59-47c6-81e6-48baef0a6f1e" providerId="ADAL" clId="{2956CB46-70BE-48FE-ACFA-44E797778CE3}" dt="2026-08-11T17:21:12.260" v="2797" actId="13244"/>
          <ac:spMkLst>
            <pc:docMk/>
            <pc:sldMk cId="2030128246" sldId="354"/>
            <ac:spMk id="12" creationId="{CE947CDD-E5DF-EB87-9089-E528E057D19F}"/>
          </ac:spMkLst>
        </pc:spChg>
        <pc:spChg chg="mod ord topLvl">
          <ac:chgData name="Haakon SPRIEWALD" userId="b8d286e1-ef59-47c6-81e6-48baef0a6f1e" providerId="ADAL" clId="{2956CB46-70BE-48FE-ACFA-44E797778CE3}" dt="2026-08-11T17:21:15.431" v="2798" actId="13244"/>
          <ac:spMkLst>
            <pc:docMk/>
            <pc:sldMk cId="2030128246" sldId="354"/>
            <ac:spMk id="14" creationId="{631B0644-BB6B-CA97-304F-24A64D5BA911}"/>
          </ac:spMkLst>
        </pc:spChg>
        <pc:spChg chg="mod topLvl">
          <ac:chgData name="Haakon SPRIEWALD" userId="b8d286e1-ef59-47c6-81e6-48baef0a6f1e" providerId="ADAL" clId="{2956CB46-70BE-48FE-ACFA-44E797778CE3}" dt="2026-08-11T17:20:45.551" v="2793" actId="165"/>
          <ac:spMkLst>
            <pc:docMk/>
            <pc:sldMk cId="2030128246" sldId="354"/>
            <ac:spMk id="15" creationId="{CF5BDC25-4AE7-9C28-9FB3-9F41A2B7885B}"/>
          </ac:spMkLst>
        </pc:spChg>
        <pc:spChg chg="mod topLvl">
          <ac:chgData name="Haakon SPRIEWALD" userId="b8d286e1-ef59-47c6-81e6-48baef0a6f1e" providerId="ADAL" clId="{2956CB46-70BE-48FE-ACFA-44E797778CE3}" dt="2026-08-11T17:20:53.180" v="2794" actId="165"/>
          <ac:spMkLst>
            <pc:docMk/>
            <pc:sldMk cId="2030128246" sldId="354"/>
            <ac:spMk id="17" creationId="{C499BE0A-3448-303D-B8FA-8C96EE2E5152}"/>
          </ac:spMkLst>
        </pc:spChg>
        <pc:spChg chg="mod topLvl">
          <ac:chgData name="Haakon SPRIEWALD" userId="b8d286e1-ef59-47c6-81e6-48baef0a6f1e" providerId="ADAL" clId="{2956CB46-70BE-48FE-ACFA-44E797778CE3}" dt="2026-08-11T17:21:01.008" v="2795" actId="165"/>
          <ac:spMkLst>
            <pc:docMk/>
            <pc:sldMk cId="2030128246" sldId="354"/>
            <ac:spMk id="20" creationId="{D378F92F-4A7D-E5CA-2A2E-274813D92BA7}"/>
          </ac:spMkLst>
        </pc:spChg>
        <pc:spChg chg="mod topLvl">
          <ac:chgData name="Haakon SPRIEWALD" userId="b8d286e1-ef59-47c6-81e6-48baef0a6f1e" providerId="ADAL" clId="{2956CB46-70BE-48FE-ACFA-44E797778CE3}" dt="2026-08-11T17:21:05.552" v="2796" actId="165"/>
          <ac:spMkLst>
            <pc:docMk/>
            <pc:sldMk cId="2030128246" sldId="354"/>
            <ac:spMk id="22" creationId="{E70062BD-FDDE-99FA-1F15-86000FD01369}"/>
          </ac:spMkLst>
        </pc:spChg>
        <pc:grpChg chg="del">
          <ac:chgData name="Haakon SPRIEWALD" userId="b8d286e1-ef59-47c6-81e6-48baef0a6f1e" providerId="ADAL" clId="{2956CB46-70BE-48FE-ACFA-44E797778CE3}" dt="2026-08-11T17:20:31.463" v="2792" actId="165"/>
          <ac:grpSpMkLst>
            <pc:docMk/>
            <pc:sldMk cId="2030128246" sldId="354"/>
            <ac:grpSpMk id="27" creationId="{5B231E9D-76C4-1C00-034D-FC7AE9374374}"/>
          </ac:grpSpMkLst>
        </pc:grpChg>
        <pc:grpChg chg="del mod">
          <ac:chgData name="Haakon SPRIEWALD" userId="b8d286e1-ef59-47c6-81e6-48baef0a6f1e" providerId="ADAL" clId="{2956CB46-70BE-48FE-ACFA-44E797778CE3}" dt="2026-08-11T17:20:45.551" v="2793" actId="165"/>
          <ac:grpSpMkLst>
            <pc:docMk/>
            <pc:sldMk cId="2030128246" sldId="354"/>
            <ac:grpSpMk id="28" creationId="{1F72D7FE-C78E-AB8B-92FF-83FB4A7DB012}"/>
          </ac:grpSpMkLst>
        </pc:grpChg>
        <pc:grpChg chg="del">
          <ac:chgData name="Haakon SPRIEWALD" userId="b8d286e1-ef59-47c6-81e6-48baef0a6f1e" providerId="ADAL" clId="{2956CB46-70BE-48FE-ACFA-44E797778CE3}" dt="2026-08-11T17:20:53.180" v="2794" actId="165"/>
          <ac:grpSpMkLst>
            <pc:docMk/>
            <pc:sldMk cId="2030128246" sldId="354"/>
            <ac:grpSpMk id="29" creationId="{8BCD5EAD-B0DE-A026-5C51-9E586A239E08}"/>
          </ac:grpSpMkLst>
        </pc:grpChg>
        <pc:grpChg chg="del">
          <ac:chgData name="Haakon SPRIEWALD" userId="b8d286e1-ef59-47c6-81e6-48baef0a6f1e" providerId="ADAL" clId="{2956CB46-70BE-48FE-ACFA-44E797778CE3}" dt="2026-08-11T17:21:01.008" v="2795" actId="165"/>
          <ac:grpSpMkLst>
            <pc:docMk/>
            <pc:sldMk cId="2030128246" sldId="354"/>
            <ac:grpSpMk id="30" creationId="{4938AEED-3B17-6A24-B248-D3AA686BE8A2}"/>
          </ac:grpSpMkLst>
        </pc:grpChg>
        <pc:grpChg chg="del">
          <ac:chgData name="Haakon SPRIEWALD" userId="b8d286e1-ef59-47c6-81e6-48baef0a6f1e" providerId="ADAL" clId="{2956CB46-70BE-48FE-ACFA-44E797778CE3}" dt="2026-08-11T17:21:05.552" v="2796" actId="165"/>
          <ac:grpSpMkLst>
            <pc:docMk/>
            <pc:sldMk cId="2030128246" sldId="354"/>
            <ac:grpSpMk id="31" creationId="{CCD8B1AD-4FD3-DAC0-564D-CE3D0E717F95}"/>
          </ac:grpSpMkLst>
        </pc:grpChg>
      </pc:sldChg>
      <pc:sldChg chg="modSp mod">
        <pc:chgData name="Haakon SPRIEWALD" userId="b8d286e1-ef59-47c6-81e6-48baef0a6f1e" providerId="ADAL" clId="{2956CB46-70BE-48FE-ACFA-44E797778CE3}" dt="2026-08-11T17:17:45.463" v="2779" actId="1035"/>
        <pc:sldMkLst>
          <pc:docMk/>
          <pc:sldMk cId="607784380" sldId="355"/>
        </pc:sldMkLst>
        <pc:spChg chg="mod">
          <ac:chgData name="Haakon SPRIEWALD" userId="b8d286e1-ef59-47c6-81e6-48baef0a6f1e" providerId="ADAL" clId="{2956CB46-70BE-48FE-ACFA-44E797778CE3}" dt="2026-08-11T17:17:39.817" v="2772" actId="14100"/>
          <ac:spMkLst>
            <pc:docMk/>
            <pc:sldMk cId="607784380" sldId="355"/>
            <ac:spMk id="2" creationId="{21959797-A1B7-4D19-2CD9-956D4B6B2DDE}"/>
          </ac:spMkLst>
        </pc:spChg>
        <pc:spChg chg="mod">
          <ac:chgData name="Haakon SPRIEWALD" userId="b8d286e1-ef59-47c6-81e6-48baef0a6f1e" providerId="ADAL" clId="{2956CB46-70BE-48FE-ACFA-44E797778CE3}" dt="2026-08-11T17:17:45.463" v="2779" actId="1035"/>
          <ac:spMkLst>
            <pc:docMk/>
            <pc:sldMk cId="607784380" sldId="355"/>
            <ac:spMk id="3" creationId="{5C1419AD-E60C-4638-131B-819B90DB95BB}"/>
          </ac:spMkLst>
        </pc:spChg>
        <pc:spChg chg="mod">
          <ac:chgData name="Haakon SPRIEWALD" userId="b8d286e1-ef59-47c6-81e6-48baef0a6f1e" providerId="ADAL" clId="{2956CB46-70BE-48FE-ACFA-44E797778CE3}" dt="2026-08-11T17:17:45.463" v="2779" actId="1035"/>
          <ac:spMkLst>
            <pc:docMk/>
            <pc:sldMk cId="607784380" sldId="355"/>
            <ac:spMk id="5" creationId="{691934B5-6ABB-372E-2BC2-FC0D3CF92564}"/>
          </ac:spMkLst>
        </pc:spChg>
        <pc:spChg chg="mod">
          <ac:chgData name="Haakon SPRIEWALD" userId="b8d286e1-ef59-47c6-81e6-48baef0a6f1e" providerId="ADAL" clId="{2956CB46-70BE-48FE-ACFA-44E797778CE3}" dt="2026-08-11T17:17:45.463" v="2779" actId="1035"/>
          <ac:spMkLst>
            <pc:docMk/>
            <pc:sldMk cId="607784380" sldId="355"/>
            <ac:spMk id="19" creationId="{DEB5BC71-0764-8B86-D836-4B3AF75D8F6F}"/>
          </ac:spMkLst>
        </pc:spChg>
        <pc:spChg chg="mod">
          <ac:chgData name="Haakon SPRIEWALD" userId="b8d286e1-ef59-47c6-81e6-48baef0a6f1e" providerId="ADAL" clId="{2956CB46-70BE-48FE-ACFA-44E797778CE3}" dt="2026-08-11T17:17:45.463" v="2779" actId="1035"/>
          <ac:spMkLst>
            <pc:docMk/>
            <pc:sldMk cId="607784380" sldId="355"/>
            <ac:spMk id="21" creationId="{BD682309-84C5-5CC8-98E7-4D932A0188BF}"/>
          </ac:spMkLst>
        </pc:spChg>
        <pc:spChg chg="mod">
          <ac:chgData name="Haakon SPRIEWALD" userId="b8d286e1-ef59-47c6-81e6-48baef0a6f1e" providerId="ADAL" clId="{2956CB46-70BE-48FE-ACFA-44E797778CE3}" dt="2026-08-11T17:17:45.463" v="2779" actId="1035"/>
          <ac:spMkLst>
            <pc:docMk/>
            <pc:sldMk cId="607784380" sldId="355"/>
            <ac:spMk id="23" creationId="{7190379B-8E2D-1E52-35FE-06E30DA874A9}"/>
          </ac:spMkLst>
        </pc:spChg>
        <pc:spChg chg="mod">
          <ac:chgData name="Haakon SPRIEWALD" userId="b8d286e1-ef59-47c6-81e6-48baef0a6f1e" providerId="ADAL" clId="{2956CB46-70BE-48FE-ACFA-44E797778CE3}" dt="2026-08-11T17:17:45.463" v="2779" actId="1035"/>
          <ac:spMkLst>
            <pc:docMk/>
            <pc:sldMk cId="607784380" sldId="355"/>
            <ac:spMk id="25" creationId="{0E21119A-5542-C431-9679-671C79CB21AD}"/>
          </ac:spMkLst>
        </pc:spChg>
        <pc:spChg chg="mod">
          <ac:chgData name="Haakon SPRIEWALD" userId="b8d286e1-ef59-47c6-81e6-48baef0a6f1e" providerId="ADAL" clId="{2956CB46-70BE-48FE-ACFA-44E797778CE3}" dt="2026-08-11T17:17:45.463" v="2779" actId="1035"/>
          <ac:spMkLst>
            <pc:docMk/>
            <pc:sldMk cId="607784380" sldId="355"/>
            <ac:spMk id="27" creationId="{7A2D31B5-CA4C-0972-01A0-F93D76736DCC}"/>
          </ac:spMkLst>
        </pc:spChg>
        <pc:spChg chg="mod">
          <ac:chgData name="Haakon SPRIEWALD" userId="b8d286e1-ef59-47c6-81e6-48baef0a6f1e" providerId="ADAL" clId="{2956CB46-70BE-48FE-ACFA-44E797778CE3}" dt="2026-08-11T17:17:45.463" v="2779" actId="1035"/>
          <ac:spMkLst>
            <pc:docMk/>
            <pc:sldMk cId="607784380" sldId="355"/>
            <ac:spMk id="29" creationId="{D890396E-BF1F-4A83-BAF6-494552EFA921}"/>
          </ac:spMkLst>
        </pc:spChg>
        <pc:spChg chg="mod">
          <ac:chgData name="Haakon SPRIEWALD" userId="b8d286e1-ef59-47c6-81e6-48baef0a6f1e" providerId="ADAL" clId="{2956CB46-70BE-48FE-ACFA-44E797778CE3}" dt="2026-08-11T17:17:45.463" v="2779" actId="1035"/>
          <ac:spMkLst>
            <pc:docMk/>
            <pc:sldMk cId="607784380" sldId="355"/>
            <ac:spMk id="31" creationId="{4605F5C7-2624-178F-004E-EEF60E258C2F}"/>
          </ac:spMkLst>
        </pc:spChg>
      </pc:sldChg>
      <pc:sldChg chg="modSp mod">
        <pc:chgData name="Haakon SPRIEWALD" userId="b8d286e1-ef59-47c6-81e6-48baef0a6f1e" providerId="ADAL" clId="{2956CB46-70BE-48FE-ACFA-44E797778CE3}" dt="2026-08-11T17:18:01.693" v="2781" actId="404"/>
        <pc:sldMkLst>
          <pc:docMk/>
          <pc:sldMk cId="1222658829" sldId="356"/>
        </pc:sldMkLst>
        <pc:spChg chg="mod">
          <ac:chgData name="Haakon SPRIEWALD" userId="b8d286e1-ef59-47c6-81e6-48baef0a6f1e" providerId="ADAL" clId="{2956CB46-70BE-48FE-ACFA-44E797778CE3}" dt="2026-08-11T17:18:01.693" v="2781" actId="404"/>
          <ac:spMkLst>
            <pc:docMk/>
            <pc:sldMk cId="1222658829" sldId="356"/>
            <ac:spMk id="5" creationId="{B612FDB6-6276-CBF5-3B82-F6D568854BF9}"/>
          </ac:spMkLst>
        </pc:spChg>
      </pc:sldChg>
      <pc:sldChg chg="modSp mod">
        <pc:chgData name="Haakon SPRIEWALD" userId="b8d286e1-ef59-47c6-81e6-48baef0a6f1e" providerId="ADAL" clId="{2956CB46-70BE-48FE-ACFA-44E797778CE3}" dt="2026-08-11T17:19:26.427" v="2789" actId="1076"/>
        <pc:sldMkLst>
          <pc:docMk/>
          <pc:sldMk cId="3110476843" sldId="357"/>
        </pc:sldMkLst>
        <pc:spChg chg="mod">
          <ac:chgData name="Haakon SPRIEWALD" userId="b8d286e1-ef59-47c6-81e6-48baef0a6f1e" providerId="ADAL" clId="{2956CB46-70BE-48FE-ACFA-44E797778CE3}" dt="2026-08-11T17:19:26.427" v="2789" actId="1076"/>
          <ac:spMkLst>
            <pc:docMk/>
            <pc:sldMk cId="3110476843" sldId="357"/>
            <ac:spMk id="5" creationId="{DEA0810E-5326-E41E-0233-D0CF16DDDBA7}"/>
          </ac:spMkLst>
        </pc:spChg>
        <pc:graphicFrameChg chg="mod modGraphic">
          <ac:chgData name="Haakon SPRIEWALD" userId="b8d286e1-ef59-47c6-81e6-48baef0a6f1e" providerId="ADAL" clId="{2956CB46-70BE-48FE-ACFA-44E797778CE3}" dt="2026-08-11T17:19:06.522" v="2788" actId="2711"/>
          <ac:graphicFrameMkLst>
            <pc:docMk/>
            <pc:sldMk cId="3110476843" sldId="357"/>
            <ac:graphicFrameMk id="17" creationId="{C6A1EA88-70D7-4E2F-E5A1-D926B6DE5573}"/>
          </ac:graphicFrameMkLst>
        </pc:graphicFrameChg>
      </pc:sldChg>
      <pc:sldChg chg="delSp modSp mod">
        <pc:chgData name="Haakon SPRIEWALD" userId="b8d286e1-ef59-47c6-81e6-48baef0a6f1e" providerId="ADAL" clId="{2956CB46-70BE-48FE-ACFA-44E797778CE3}" dt="2026-08-11T17:22:21.902" v="2813" actId="13244"/>
        <pc:sldMkLst>
          <pc:docMk/>
          <pc:sldMk cId="2524836169" sldId="365"/>
        </pc:sldMkLst>
        <pc:spChg chg="mod topLvl">
          <ac:chgData name="Haakon SPRIEWALD" userId="b8d286e1-ef59-47c6-81e6-48baef0a6f1e" providerId="ADAL" clId="{2956CB46-70BE-48FE-ACFA-44E797778CE3}" dt="2026-08-11T17:22:05.055" v="2812" actId="165"/>
          <ac:spMkLst>
            <pc:docMk/>
            <pc:sldMk cId="2524836169" sldId="365"/>
            <ac:spMk id="5" creationId="{0436D9AA-649D-BB9D-0D4A-8106BC169156}"/>
          </ac:spMkLst>
        </pc:spChg>
        <pc:spChg chg="mod topLvl">
          <ac:chgData name="Haakon SPRIEWALD" userId="b8d286e1-ef59-47c6-81e6-48baef0a6f1e" providerId="ADAL" clId="{2956CB46-70BE-48FE-ACFA-44E797778CE3}" dt="2026-08-11T17:22:05.055" v="2812" actId="165"/>
          <ac:spMkLst>
            <pc:docMk/>
            <pc:sldMk cId="2524836169" sldId="365"/>
            <ac:spMk id="9" creationId="{B3D35224-0CDC-61A1-E4D8-1B43BA699D8C}"/>
          </ac:spMkLst>
        </pc:spChg>
        <pc:spChg chg="mod topLvl">
          <ac:chgData name="Haakon SPRIEWALD" userId="b8d286e1-ef59-47c6-81e6-48baef0a6f1e" providerId="ADAL" clId="{2956CB46-70BE-48FE-ACFA-44E797778CE3}" dt="2026-08-11T17:22:05.055" v="2812" actId="165"/>
          <ac:spMkLst>
            <pc:docMk/>
            <pc:sldMk cId="2524836169" sldId="365"/>
            <ac:spMk id="11" creationId="{150B9C2F-7D69-558E-5915-3CF59B934B20}"/>
          </ac:spMkLst>
        </pc:spChg>
        <pc:spChg chg="mod topLvl">
          <ac:chgData name="Haakon SPRIEWALD" userId="b8d286e1-ef59-47c6-81e6-48baef0a6f1e" providerId="ADAL" clId="{2956CB46-70BE-48FE-ACFA-44E797778CE3}" dt="2026-08-11T17:22:05.055" v="2812" actId="165"/>
          <ac:spMkLst>
            <pc:docMk/>
            <pc:sldMk cId="2524836169" sldId="365"/>
            <ac:spMk id="13" creationId="{B06B8566-C5F8-280F-2903-BF6BE04B0E44}"/>
          </ac:spMkLst>
        </pc:spChg>
        <pc:spChg chg="mod topLvl">
          <ac:chgData name="Haakon SPRIEWALD" userId="b8d286e1-ef59-47c6-81e6-48baef0a6f1e" providerId="ADAL" clId="{2956CB46-70BE-48FE-ACFA-44E797778CE3}" dt="2026-08-11T17:22:05.055" v="2812" actId="165"/>
          <ac:spMkLst>
            <pc:docMk/>
            <pc:sldMk cId="2524836169" sldId="365"/>
            <ac:spMk id="15" creationId="{F4E51492-C15D-AEED-0591-D5B04C4E78D6}"/>
          </ac:spMkLst>
        </pc:spChg>
        <pc:spChg chg="mod ord topLvl">
          <ac:chgData name="Haakon SPRIEWALD" userId="b8d286e1-ef59-47c6-81e6-48baef0a6f1e" providerId="ADAL" clId="{2956CB46-70BE-48FE-ACFA-44E797778CE3}" dt="2026-08-11T17:22:21.902" v="2813" actId="13244"/>
          <ac:spMkLst>
            <pc:docMk/>
            <pc:sldMk cId="2524836169" sldId="365"/>
            <ac:spMk id="16" creationId="{A80091F4-A3D6-4750-052C-10136A831799}"/>
          </ac:spMkLst>
        </pc:spChg>
        <pc:grpChg chg="del">
          <ac:chgData name="Haakon SPRIEWALD" userId="b8d286e1-ef59-47c6-81e6-48baef0a6f1e" providerId="ADAL" clId="{2956CB46-70BE-48FE-ACFA-44E797778CE3}" dt="2026-08-11T17:22:05.055" v="2812" actId="165"/>
          <ac:grpSpMkLst>
            <pc:docMk/>
            <pc:sldMk cId="2524836169" sldId="365"/>
            <ac:grpSpMk id="3" creationId="{418284EA-C0CD-BB6F-9F85-707B8CDF8D49}"/>
          </ac:grpSpMkLst>
        </pc:grpChg>
      </pc:sldChg>
      <pc:sldChg chg="modSp mod">
        <pc:chgData name="Haakon SPRIEWALD" userId="b8d286e1-ef59-47c6-81e6-48baef0a6f1e" providerId="ADAL" clId="{2956CB46-70BE-48FE-ACFA-44E797778CE3}" dt="2026-08-11T17:23:08.124" v="2825" actId="1076"/>
        <pc:sldMkLst>
          <pc:docMk/>
          <pc:sldMk cId="237281639" sldId="366"/>
        </pc:sldMkLst>
        <pc:spChg chg="mod">
          <ac:chgData name="Haakon SPRIEWALD" userId="b8d286e1-ef59-47c6-81e6-48baef0a6f1e" providerId="ADAL" clId="{2956CB46-70BE-48FE-ACFA-44E797778CE3}" dt="2026-08-11T17:23:02.316" v="2824" actId="20577"/>
          <ac:spMkLst>
            <pc:docMk/>
            <pc:sldMk cId="237281639" sldId="366"/>
            <ac:spMk id="2" creationId="{62E618C5-EAC6-F462-86F8-9BEC173B9583}"/>
          </ac:spMkLst>
        </pc:spChg>
        <pc:spChg chg="mod">
          <ac:chgData name="Haakon SPRIEWALD" userId="b8d286e1-ef59-47c6-81e6-48baef0a6f1e" providerId="ADAL" clId="{2956CB46-70BE-48FE-ACFA-44E797778CE3}" dt="2026-08-11T17:23:08.124" v="2825" actId="1076"/>
          <ac:spMkLst>
            <pc:docMk/>
            <pc:sldMk cId="237281639" sldId="366"/>
            <ac:spMk id="7" creationId="{3456EB82-1390-07E1-6728-A14AC7FD03DC}"/>
          </ac:spMkLst>
        </pc:spChg>
        <pc:picChg chg="mod">
          <ac:chgData name="Haakon SPRIEWALD" userId="b8d286e1-ef59-47c6-81e6-48baef0a6f1e" providerId="ADAL" clId="{2956CB46-70BE-48FE-ACFA-44E797778CE3}" dt="2026-08-11T17:22:35.093" v="2814" actId="962"/>
          <ac:picMkLst>
            <pc:docMk/>
            <pc:sldMk cId="237281639" sldId="366"/>
            <ac:picMk id="6" creationId="{5484C1E8-9E9D-0269-AED5-F34A17B6402B}"/>
          </ac:picMkLst>
        </pc:picChg>
      </pc:sldChg>
      <pc:sldChg chg="modSp mod">
        <pc:chgData name="Haakon SPRIEWALD" userId="b8d286e1-ef59-47c6-81e6-48baef0a6f1e" providerId="ADAL" clId="{2956CB46-70BE-48FE-ACFA-44E797778CE3}" dt="2026-08-11T17:23:35.833" v="2830" actId="14100"/>
        <pc:sldMkLst>
          <pc:docMk/>
          <pc:sldMk cId="811113017" sldId="368"/>
        </pc:sldMkLst>
        <pc:spChg chg="mod">
          <ac:chgData name="Haakon SPRIEWALD" userId="b8d286e1-ef59-47c6-81e6-48baef0a6f1e" providerId="ADAL" clId="{2956CB46-70BE-48FE-ACFA-44E797778CE3}" dt="2026-08-11T17:23:20.748" v="2828" actId="14100"/>
          <ac:spMkLst>
            <pc:docMk/>
            <pc:sldMk cId="811113017" sldId="368"/>
            <ac:spMk id="2" creationId="{BB3CB780-E4B6-EDF4-DFC7-D3F78DB883D6}"/>
          </ac:spMkLst>
        </pc:spChg>
        <pc:spChg chg="mod">
          <ac:chgData name="Haakon SPRIEWALD" userId="b8d286e1-ef59-47c6-81e6-48baef0a6f1e" providerId="ADAL" clId="{2956CB46-70BE-48FE-ACFA-44E797778CE3}" dt="2026-08-11T17:23:35.833" v="2830" actId="14100"/>
          <ac:spMkLst>
            <pc:docMk/>
            <pc:sldMk cId="811113017" sldId="368"/>
            <ac:spMk id="3" creationId="{7F4E84A9-2073-64CC-4200-1CB53CA32825}"/>
          </ac:spMkLst>
        </pc:spChg>
      </pc:sldChg>
      <pc:sldChg chg="delSp modSp mod">
        <pc:chgData name="Haakon SPRIEWALD" userId="b8d286e1-ef59-47c6-81e6-48baef0a6f1e" providerId="ADAL" clId="{2956CB46-70BE-48FE-ACFA-44E797778CE3}" dt="2026-08-11T17:24:08.579" v="2846" actId="20577"/>
        <pc:sldMkLst>
          <pc:docMk/>
          <pc:sldMk cId="4017008022" sldId="369"/>
        </pc:sldMkLst>
        <pc:spChg chg="mod">
          <ac:chgData name="Haakon SPRIEWALD" userId="b8d286e1-ef59-47c6-81e6-48baef0a6f1e" providerId="ADAL" clId="{2956CB46-70BE-48FE-ACFA-44E797778CE3}" dt="2026-08-11T17:24:01.603" v="2844" actId="1035"/>
          <ac:spMkLst>
            <pc:docMk/>
            <pc:sldMk cId="4017008022" sldId="369"/>
            <ac:spMk id="2" creationId="{34F39940-1930-E6A9-1756-C93A54D4B8BE}"/>
          </ac:spMkLst>
        </pc:spChg>
        <pc:spChg chg="mod">
          <ac:chgData name="Haakon SPRIEWALD" userId="b8d286e1-ef59-47c6-81e6-48baef0a6f1e" providerId="ADAL" clId="{2956CB46-70BE-48FE-ACFA-44E797778CE3}" dt="2026-08-11T17:23:53.824" v="2832" actId="1076"/>
          <ac:spMkLst>
            <pc:docMk/>
            <pc:sldMk cId="4017008022" sldId="369"/>
            <ac:spMk id="5" creationId="{EA1D2640-9BE4-58A4-315C-7BC0E2D5AE74}"/>
          </ac:spMkLst>
        </pc:spChg>
        <pc:spChg chg="mod topLvl">
          <ac:chgData name="Haakon SPRIEWALD" userId="b8d286e1-ef59-47c6-81e6-48baef0a6f1e" providerId="ADAL" clId="{2956CB46-70BE-48FE-ACFA-44E797778CE3}" dt="2026-08-11T17:24:01.603" v="2844" actId="1035"/>
          <ac:spMkLst>
            <pc:docMk/>
            <pc:sldMk cId="4017008022" sldId="369"/>
            <ac:spMk id="6" creationId="{3587E1B7-D80E-99D8-95DF-7DFB444B4128}"/>
          </ac:spMkLst>
        </pc:spChg>
        <pc:spChg chg="mod topLvl">
          <ac:chgData name="Haakon SPRIEWALD" userId="b8d286e1-ef59-47c6-81e6-48baef0a6f1e" providerId="ADAL" clId="{2956CB46-70BE-48FE-ACFA-44E797778CE3}" dt="2026-08-11T17:24:01.603" v="2844" actId="1035"/>
          <ac:spMkLst>
            <pc:docMk/>
            <pc:sldMk cId="4017008022" sldId="369"/>
            <ac:spMk id="8" creationId="{0DBADFFB-FCFE-5662-3E33-2899154CE0E8}"/>
          </ac:spMkLst>
        </pc:spChg>
        <pc:spChg chg="mod topLvl">
          <ac:chgData name="Haakon SPRIEWALD" userId="b8d286e1-ef59-47c6-81e6-48baef0a6f1e" providerId="ADAL" clId="{2956CB46-70BE-48FE-ACFA-44E797778CE3}" dt="2026-08-11T17:24:01.603" v="2844" actId="1035"/>
          <ac:spMkLst>
            <pc:docMk/>
            <pc:sldMk cId="4017008022" sldId="369"/>
            <ac:spMk id="10" creationId="{5BB0D073-58FF-6682-FB3D-A7556AF62643}"/>
          </ac:spMkLst>
        </pc:spChg>
        <pc:spChg chg="mod topLvl">
          <ac:chgData name="Haakon SPRIEWALD" userId="b8d286e1-ef59-47c6-81e6-48baef0a6f1e" providerId="ADAL" clId="{2956CB46-70BE-48FE-ACFA-44E797778CE3}" dt="2026-08-11T17:24:01.603" v="2844" actId="1035"/>
          <ac:spMkLst>
            <pc:docMk/>
            <pc:sldMk cId="4017008022" sldId="369"/>
            <ac:spMk id="12" creationId="{2739DFB3-DBEC-BF2C-CE18-53CD1F7E4CC4}"/>
          </ac:spMkLst>
        </pc:spChg>
        <pc:spChg chg="mod topLvl">
          <ac:chgData name="Haakon SPRIEWALD" userId="b8d286e1-ef59-47c6-81e6-48baef0a6f1e" providerId="ADAL" clId="{2956CB46-70BE-48FE-ACFA-44E797778CE3}" dt="2026-08-11T17:24:01.603" v="2844" actId="1035"/>
          <ac:spMkLst>
            <pc:docMk/>
            <pc:sldMk cId="4017008022" sldId="369"/>
            <ac:spMk id="14" creationId="{11917E00-88B5-AE48-56D1-EE59C4F99BD5}"/>
          </ac:spMkLst>
        </pc:spChg>
        <pc:spChg chg="mod topLvl">
          <ac:chgData name="Haakon SPRIEWALD" userId="b8d286e1-ef59-47c6-81e6-48baef0a6f1e" providerId="ADAL" clId="{2956CB46-70BE-48FE-ACFA-44E797778CE3}" dt="2026-08-11T17:24:08.579" v="2846" actId="20577"/>
          <ac:spMkLst>
            <pc:docMk/>
            <pc:sldMk cId="4017008022" sldId="369"/>
            <ac:spMk id="15" creationId="{58F087D3-7658-1486-F909-457EE33687A6}"/>
          </ac:spMkLst>
        </pc:spChg>
        <pc:grpChg chg="del">
          <ac:chgData name="Haakon SPRIEWALD" userId="b8d286e1-ef59-47c6-81e6-48baef0a6f1e" providerId="ADAL" clId="{2956CB46-70BE-48FE-ACFA-44E797778CE3}" dt="2026-08-11T17:23:43.979" v="2831" actId="165"/>
          <ac:grpSpMkLst>
            <pc:docMk/>
            <pc:sldMk cId="4017008022" sldId="369"/>
            <ac:grpSpMk id="16" creationId="{62F7EC30-3BD7-D54F-8115-69BDD807EE3C}"/>
          </ac:grpSpMkLst>
        </pc:grpChg>
      </pc:sldChg>
      <pc:sldChg chg="modSp mod">
        <pc:chgData name="Haakon SPRIEWALD" userId="b8d286e1-ef59-47c6-81e6-48baef0a6f1e" providerId="ADAL" clId="{2956CB46-70BE-48FE-ACFA-44E797778CE3}" dt="2026-08-11T17:14:57.714" v="2765" actId="14100"/>
        <pc:sldMkLst>
          <pc:docMk/>
          <pc:sldMk cId="1205966276" sldId="371"/>
        </pc:sldMkLst>
        <pc:spChg chg="mod">
          <ac:chgData name="Haakon SPRIEWALD" userId="b8d286e1-ef59-47c6-81e6-48baef0a6f1e" providerId="ADAL" clId="{2956CB46-70BE-48FE-ACFA-44E797778CE3}" dt="2026-08-11T17:14:57.714" v="2765" actId="14100"/>
          <ac:spMkLst>
            <pc:docMk/>
            <pc:sldMk cId="1205966276" sldId="371"/>
            <ac:spMk id="9" creationId="{43F72AAE-2906-FC7D-B61F-AECF08AD0D20}"/>
          </ac:spMkLst>
        </pc:spChg>
      </pc:sldChg>
      <pc:sldChg chg="modSp mod">
        <pc:chgData name="Haakon SPRIEWALD" userId="b8d286e1-ef59-47c6-81e6-48baef0a6f1e" providerId="ADAL" clId="{2956CB46-70BE-48FE-ACFA-44E797778CE3}" dt="2026-08-11T17:24:56.939" v="2848" actId="13244"/>
        <pc:sldMkLst>
          <pc:docMk/>
          <pc:sldMk cId="1457871358" sldId="374"/>
        </pc:sldMkLst>
        <pc:spChg chg="ord">
          <ac:chgData name="Haakon SPRIEWALD" userId="b8d286e1-ef59-47c6-81e6-48baef0a6f1e" providerId="ADAL" clId="{2956CB46-70BE-48FE-ACFA-44E797778CE3}" dt="2026-08-11T17:24:56.939" v="2848" actId="13244"/>
          <ac:spMkLst>
            <pc:docMk/>
            <pc:sldMk cId="1457871358" sldId="374"/>
            <ac:spMk id="3" creationId="{3A5D1B81-99B6-5996-50E3-A46BB4AF51F5}"/>
          </ac:spMkLst>
        </pc:spChg>
      </pc:sldChg>
      <pc:sldChg chg="delSp modSp mod">
        <pc:chgData name="Haakon SPRIEWALD" userId="b8d286e1-ef59-47c6-81e6-48baef0a6f1e" providerId="ADAL" clId="{2956CB46-70BE-48FE-ACFA-44E797778CE3}" dt="2026-08-11T17:20:03.592" v="2791" actId="165"/>
        <pc:sldMkLst>
          <pc:docMk/>
          <pc:sldMk cId="1573983648" sldId="375"/>
        </pc:sldMkLst>
        <pc:spChg chg="mod topLvl">
          <ac:chgData name="Haakon SPRIEWALD" userId="b8d286e1-ef59-47c6-81e6-48baef0a6f1e" providerId="ADAL" clId="{2956CB46-70BE-48FE-ACFA-44E797778CE3}" dt="2026-08-11T17:20:03.592" v="2791" actId="165"/>
          <ac:spMkLst>
            <pc:docMk/>
            <pc:sldMk cId="1573983648" sldId="375"/>
            <ac:spMk id="11" creationId="{DF51BE71-207B-E4BA-410A-041516FCCA6B}"/>
          </ac:spMkLst>
        </pc:spChg>
        <pc:spChg chg="mod topLvl">
          <ac:chgData name="Haakon SPRIEWALD" userId="b8d286e1-ef59-47c6-81e6-48baef0a6f1e" providerId="ADAL" clId="{2956CB46-70BE-48FE-ACFA-44E797778CE3}" dt="2026-08-11T17:20:03.592" v="2791" actId="165"/>
          <ac:spMkLst>
            <pc:docMk/>
            <pc:sldMk cId="1573983648" sldId="375"/>
            <ac:spMk id="13" creationId="{B1773994-DC40-F800-C1BC-6B42B03B7499}"/>
          </ac:spMkLst>
        </pc:spChg>
        <pc:spChg chg="mod topLvl">
          <ac:chgData name="Haakon SPRIEWALD" userId="b8d286e1-ef59-47c6-81e6-48baef0a6f1e" providerId="ADAL" clId="{2956CB46-70BE-48FE-ACFA-44E797778CE3}" dt="2026-08-11T17:20:03.592" v="2791" actId="165"/>
          <ac:spMkLst>
            <pc:docMk/>
            <pc:sldMk cId="1573983648" sldId="375"/>
            <ac:spMk id="15" creationId="{C6A51D73-9D07-3580-4593-72F0FC065CF1}"/>
          </ac:spMkLst>
        </pc:spChg>
        <pc:spChg chg="mod topLvl">
          <ac:chgData name="Haakon SPRIEWALD" userId="b8d286e1-ef59-47c6-81e6-48baef0a6f1e" providerId="ADAL" clId="{2956CB46-70BE-48FE-ACFA-44E797778CE3}" dt="2026-08-11T17:20:03.592" v="2791" actId="165"/>
          <ac:spMkLst>
            <pc:docMk/>
            <pc:sldMk cId="1573983648" sldId="375"/>
            <ac:spMk id="19" creationId="{8C553238-8A8D-B63B-8A7F-73C95F480F8B}"/>
          </ac:spMkLst>
        </pc:spChg>
        <pc:spChg chg="mod topLvl">
          <ac:chgData name="Haakon SPRIEWALD" userId="b8d286e1-ef59-47c6-81e6-48baef0a6f1e" providerId="ADAL" clId="{2956CB46-70BE-48FE-ACFA-44E797778CE3}" dt="2026-08-11T17:20:03.592" v="2791" actId="165"/>
          <ac:spMkLst>
            <pc:docMk/>
            <pc:sldMk cId="1573983648" sldId="375"/>
            <ac:spMk id="21" creationId="{5E695E27-24BE-8ABB-DCEA-37F8BD9DFAC6}"/>
          </ac:spMkLst>
        </pc:spChg>
        <pc:grpChg chg="del mod">
          <ac:chgData name="Haakon SPRIEWALD" userId="b8d286e1-ef59-47c6-81e6-48baef0a6f1e" providerId="ADAL" clId="{2956CB46-70BE-48FE-ACFA-44E797778CE3}" dt="2026-08-11T17:20:03.592" v="2791" actId="165"/>
          <ac:grpSpMkLst>
            <pc:docMk/>
            <pc:sldMk cId="1573983648" sldId="375"/>
            <ac:grpSpMk id="2" creationId="{0927EF28-FFAC-04BA-D7B2-EEDA7F9C7370}"/>
          </ac:grpSpMkLst>
        </pc:grpChg>
      </pc:sldChg>
      <pc:sldChg chg="modSp mod">
        <pc:chgData name="Haakon SPRIEWALD" userId="b8d286e1-ef59-47c6-81e6-48baef0a6f1e" providerId="ADAL" clId="{2956CB46-70BE-48FE-ACFA-44E797778CE3}" dt="2026-08-11T17:24:34.668" v="2847" actId="962"/>
        <pc:sldMkLst>
          <pc:docMk/>
          <pc:sldMk cId="4059845247" sldId="376"/>
        </pc:sldMkLst>
        <pc:picChg chg="mod">
          <ac:chgData name="Haakon SPRIEWALD" userId="b8d286e1-ef59-47c6-81e6-48baef0a6f1e" providerId="ADAL" clId="{2956CB46-70BE-48FE-ACFA-44E797778CE3}" dt="2026-08-11T17:24:34.668" v="2847" actId="962"/>
          <ac:picMkLst>
            <pc:docMk/>
            <pc:sldMk cId="4059845247" sldId="376"/>
            <ac:picMk id="4" creationId="{84791BDB-EE6E-4F34-4E78-068BC695DB1D}"/>
          </ac:picMkLst>
        </pc:picChg>
      </pc:sldChg>
      <pc:sldChg chg="modSp mod">
        <pc:chgData name="Haakon SPRIEWALD" userId="b8d286e1-ef59-47c6-81e6-48baef0a6f1e" providerId="ADAL" clId="{2956CB46-70BE-48FE-ACFA-44E797778CE3}" dt="2026-08-11T17:35:18.507" v="3090" actId="113"/>
        <pc:sldMkLst>
          <pc:docMk/>
          <pc:sldMk cId="1693643067" sldId="377"/>
        </pc:sldMkLst>
        <pc:spChg chg="mod">
          <ac:chgData name="Haakon SPRIEWALD" userId="b8d286e1-ef59-47c6-81e6-48baef0a6f1e" providerId="ADAL" clId="{2956CB46-70BE-48FE-ACFA-44E797778CE3}" dt="2026-08-11T17:35:18.507" v="3090" actId="113"/>
          <ac:spMkLst>
            <pc:docMk/>
            <pc:sldMk cId="1693643067" sldId="377"/>
            <ac:spMk id="3" creationId="{55D5C016-D129-77B3-BADF-DEDB4BCDA9C5}"/>
          </ac:spMkLst>
        </pc:spChg>
      </pc:sldChg>
      <pc:sldChg chg="modSp mod">
        <pc:chgData name="Haakon SPRIEWALD" userId="b8d286e1-ef59-47c6-81e6-48baef0a6f1e" providerId="ADAL" clId="{2956CB46-70BE-48FE-ACFA-44E797778CE3}" dt="2026-08-11T17:25:15.635" v="2849" actId="14100"/>
        <pc:sldMkLst>
          <pc:docMk/>
          <pc:sldMk cId="22242134" sldId="389"/>
        </pc:sldMkLst>
        <pc:picChg chg="mod">
          <ac:chgData name="Haakon SPRIEWALD" userId="b8d286e1-ef59-47c6-81e6-48baef0a6f1e" providerId="ADAL" clId="{2956CB46-70BE-48FE-ACFA-44E797778CE3}" dt="2026-08-11T17:25:15.635" v="2849" actId="14100"/>
          <ac:picMkLst>
            <pc:docMk/>
            <pc:sldMk cId="22242134" sldId="389"/>
            <ac:picMk id="5" creationId="{F486908F-EBCC-74E4-A2F7-5BC7A3F76BCB}"/>
          </ac:picMkLst>
        </pc:picChg>
      </pc:sldChg>
      <pc:sldChg chg="modSp mod">
        <pc:chgData name="Haakon SPRIEWALD" userId="b8d286e1-ef59-47c6-81e6-48baef0a6f1e" providerId="ADAL" clId="{2956CB46-70BE-48FE-ACFA-44E797778CE3}" dt="2026-08-11T17:26:17.537" v="2889" actId="962"/>
        <pc:sldMkLst>
          <pc:docMk/>
          <pc:sldMk cId="3271279279" sldId="390"/>
        </pc:sldMkLst>
        <pc:spChg chg="mod">
          <ac:chgData name="Haakon SPRIEWALD" userId="b8d286e1-ef59-47c6-81e6-48baef0a6f1e" providerId="ADAL" clId="{2956CB46-70BE-48FE-ACFA-44E797778CE3}" dt="2026-08-11T17:25:25.429" v="2850" actId="12"/>
          <ac:spMkLst>
            <pc:docMk/>
            <pc:sldMk cId="3271279279" sldId="390"/>
            <ac:spMk id="7" creationId="{BCB8174A-135F-B8D2-984F-4AB49CC436AE}"/>
          </ac:spMkLst>
        </pc:spChg>
        <pc:spChg chg="mod">
          <ac:chgData name="Haakon SPRIEWALD" userId="b8d286e1-ef59-47c6-81e6-48baef0a6f1e" providerId="ADAL" clId="{2956CB46-70BE-48FE-ACFA-44E797778CE3}" dt="2026-08-11T17:26:05.830" v="2888" actId="6549"/>
          <ac:spMkLst>
            <pc:docMk/>
            <pc:sldMk cId="3271279279" sldId="390"/>
            <ac:spMk id="11" creationId="{6BB5B030-A146-5A14-4DFD-5AC4DFBB4802}"/>
          </ac:spMkLst>
        </pc:spChg>
        <pc:picChg chg="mod">
          <ac:chgData name="Haakon SPRIEWALD" userId="b8d286e1-ef59-47c6-81e6-48baef0a6f1e" providerId="ADAL" clId="{2956CB46-70BE-48FE-ACFA-44E797778CE3}" dt="2026-08-11T17:26:17.537" v="2889" actId="962"/>
          <ac:picMkLst>
            <pc:docMk/>
            <pc:sldMk cId="3271279279" sldId="390"/>
            <ac:picMk id="9" creationId="{E9E886FB-74EC-0EF7-21AA-51E0550520C5}"/>
          </ac:picMkLst>
        </pc:picChg>
      </pc:sldChg>
      <pc:sldChg chg="modSp mod">
        <pc:chgData name="Haakon SPRIEWALD" userId="b8d286e1-ef59-47c6-81e6-48baef0a6f1e" providerId="ADAL" clId="{2956CB46-70BE-48FE-ACFA-44E797778CE3}" dt="2026-08-11T17:26:28.189" v="2890" actId="13239"/>
        <pc:sldMkLst>
          <pc:docMk/>
          <pc:sldMk cId="3791433383" sldId="391"/>
        </pc:sldMkLst>
        <pc:graphicFrameChg chg="modGraphic">
          <ac:chgData name="Haakon SPRIEWALD" userId="b8d286e1-ef59-47c6-81e6-48baef0a6f1e" providerId="ADAL" clId="{2956CB46-70BE-48FE-ACFA-44E797778CE3}" dt="2026-08-11T17:26:28.189" v="2890" actId="13239"/>
          <ac:graphicFrameMkLst>
            <pc:docMk/>
            <pc:sldMk cId="3791433383" sldId="391"/>
            <ac:graphicFrameMk id="3" creationId="{5C374124-66CE-A0B0-BAB9-0AACB69C9E1D}"/>
          </ac:graphicFrameMkLst>
        </pc:graphicFrameChg>
      </pc:sldChg>
      <pc:sldChg chg="modNotesTx">
        <pc:chgData name="Haakon SPRIEWALD" userId="b8d286e1-ef59-47c6-81e6-48baef0a6f1e" providerId="ADAL" clId="{2956CB46-70BE-48FE-ACFA-44E797778CE3}" dt="2026-08-11T17:28:17.841" v="2892" actId="20577"/>
        <pc:sldMkLst>
          <pc:docMk/>
          <pc:sldMk cId="1028529543" sldId="393"/>
        </pc:sldMkLst>
      </pc:sldChg>
      <pc:sldChg chg="delSp modSp">
        <pc:chgData name="Haakon SPRIEWALD" userId="b8d286e1-ef59-47c6-81e6-48baef0a6f1e" providerId="ADAL" clId="{2956CB46-70BE-48FE-ACFA-44E797778CE3}" dt="2026-08-11T17:28:38.204" v="2893" actId="165"/>
        <pc:sldMkLst>
          <pc:docMk/>
          <pc:sldMk cId="379113076" sldId="397"/>
        </pc:sldMkLst>
        <pc:spChg chg="mod topLvl">
          <ac:chgData name="Haakon SPRIEWALD" userId="b8d286e1-ef59-47c6-81e6-48baef0a6f1e" providerId="ADAL" clId="{2956CB46-70BE-48FE-ACFA-44E797778CE3}" dt="2026-08-11T17:28:38.204" v="2893" actId="165"/>
          <ac:spMkLst>
            <pc:docMk/>
            <pc:sldMk cId="379113076" sldId="397"/>
            <ac:spMk id="5" creationId="{54FE99C1-D416-D36B-61A1-012A18F1CC90}"/>
          </ac:spMkLst>
        </pc:spChg>
        <pc:spChg chg="mod topLvl">
          <ac:chgData name="Haakon SPRIEWALD" userId="b8d286e1-ef59-47c6-81e6-48baef0a6f1e" providerId="ADAL" clId="{2956CB46-70BE-48FE-ACFA-44E797778CE3}" dt="2026-08-11T17:28:38.204" v="2893" actId="165"/>
          <ac:spMkLst>
            <pc:docMk/>
            <pc:sldMk cId="379113076" sldId="397"/>
            <ac:spMk id="7" creationId="{E99BDB0A-02D9-93A6-50F0-4DB3EC5EFA30}"/>
          </ac:spMkLst>
        </pc:spChg>
        <pc:spChg chg="mod topLvl">
          <ac:chgData name="Haakon SPRIEWALD" userId="b8d286e1-ef59-47c6-81e6-48baef0a6f1e" providerId="ADAL" clId="{2956CB46-70BE-48FE-ACFA-44E797778CE3}" dt="2026-08-11T17:28:38.204" v="2893" actId="165"/>
          <ac:spMkLst>
            <pc:docMk/>
            <pc:sldMk cId="379113076" sldId="397"/>
            <ac:spMk id="9" creationId="{90696A32-81F7-0638-76F5-97EFCDBAF158}"/>
          </ac:spMkLst>
        </pc:spChg>
        <pc:spChg chg="mod topLvl">
          <ac:chgData name="Haakon SPRIEWALD" userId="b8d286e1-ef59-47c6-81e6-48baef0a6f1e" providerId="ADAL" clId="{2956CB46-70BE-48FE-ACFA-44E797778CE3}" dt="2026-08-11T17:28:38.204" v="2893" actId="165"/>
          <ac:spMkLst>
            <pc:docMk/>
            <pc:sldMk cId="379113076" sldId="397"/>
            <ac:spMk id="11" creationId="{0EF398C0-C8D8-06A3-842E-A4FA208F8426}"/>
          </ac:spMkLst>
        </pc:spChg>
        <pc:grpChg chg="del">
          <ac:chgData name="Haakon SPRIEWALD" userId="b8d286e1-ef59-47c6-81e6-48baef0a6f1e" providerId="ADAL" clId="{2956CB46-70BE-48FE-ACFA-44E797778CE3}" dt="2026-08-11T17:28:38.204" v="2893" actId="165"/>
          <ac:grpSpMkLst>
            <pc:docMk/>
            <pc:sldMk cId="379113076" sldId="397"/>
            <ac:grpSpMk id="3" creationId="{11A1DB0E-A84D-1ECC-8FF9-E42B9E4BF6A9}"/>
          </ac:grpSpMkLst>
        </pc:grpChg>
      </pc:sldChg>
      <pc:sldChg chg="modSp mod">
        <pc:chgData name="Haakon SPRIEWALD" userId="b8d286e1-ef59-47c6-81e6-48baef0a6f1e" providerId="ADAL" clId="{2956CB46-70BE-48FE-ACFA-44E797778CE3}" dt="2026-08-11T17:29:08.025" v="2894" actId="962"/>
        <pc:sldMkLst>
          <pc:docMk/>
          <pc:sldMk cId="4035482639" sldId="399"/>
        </pc:sldMkLst>
        <pc:spChg chg="mod">
          <ac:chgData name="Haakon SPRIEWALD" userId="b8d286e1-ef59-47c6-81e6-48baef0a6f1e" providerId="ADAL" clId="{2956CB46-70BE-48FE-ACFA-44E797778CE3}" dt="2026-08-11T17:29:08.025" v="2894" actId="962"/>
          <ac:spMkLst>
            <pc:docMk/>
            <pc:sldMk cId="4035482639" sldId="399"/>
            <ac:spMk id="35" creationId="{2CF9B59B-90B8-F44C-44C0-C0AD46959E3D}"/>
          </ac:spMkLst>
        </pc:spChg>
      </pc:sldChg>
      <pc:sldChg chg="modNotesTx">
        <pc:chgData name="Haakon SPRIEWALD" userId="b8d286e1-ef59-47c6-81e6-48baef0a6f1e" providerId="ADAL" clId="{2956CB46-70BE-48FE-ACFA-44E797778CE3}" dt="2026-08-11T17:29:34.922" v="2895" actId="113"/>
        <pc:sldMkLst>
          <pc:docMk/>
          <pc:sldMk cId="1161080204" sldId="400"/>
        </pc:sldMkLst>
      </pc:sldChg>
      <pc:sldChg chg="modNotesTx">
        <pc:chgData name="Haakon SPRIEWALD" userId="b8d286e1-ef59-47c6-81e6-48baef0a6f1e" providerId="ADAL" clId="{2956CB46-70BE-48FE-ACFA-44E797778CE3}" dt="2026-08-11T17:29:55.988" v="2900" actId="113"/>
        <pc:sldMkLst>
          <pc:docMk/>
          <pc:sldMk cId="2304680655" sldId="401"/>
        </pc:sldMkLst>
      </pc:sldChg>
      <pc:sldChg chg="addSp delSp modSp mod">
        <pc:chgData name="Haakon SPRIEWALD" userId="b8d286e1-ef59-47c6-81e6-48baef0a6f1e" providerId="ADAL" clId="{2956CB46-70BE-48FE-ACFA-44E797778CE3}" dt="2026-08-11T17:33:39.101" v="3088" actId="14100"/>
        <pc:sldMkLst>
          <pc:docMk/>
          <pc:sldMk cId="353128969" sldId="402"/>
        </pc:sldMkLst>
        <pc:graphicFrameChg chg="add mod modGraphic">
          <ac:chgData name="Haakon SPRIEWALD" userId="b8d286e1-ef59-47c6-81e6-48baef0a6f1e" providerId="ADAL" clId="{2956CB46-70BE-48FE-ACFA-44E797778CE3}" dt="2026-08-11T17:33:39.101" v="3088" actId="14100"/>
          <ac:graphicFrameMkLst>
            <pc:docMk/>
            <pc:sldMk cId="353128969" sldId="402"/>
            <ac:graphicFrameMk id="3" creationId="{415D97F7-41E9-1244-EC8F-03872A127914}"/>
          </ac:graphicFrameMkLst>
        </pc:graphicFrameChg>
        <pc:picChg chg="del">
          <ac:chgData name="Haakon SPRIEWALD" userId="b8d286e1-ef59-47c6-81e6-48baef0a6f1e" providerId="ADAL" clId="{2956CB46-70BE-48FE-ACFA-44E797778CE3}" dt="2026-08-11T17:30:36.132" v="2902" actId="478"/>
          <ac:picMkLst>
            <pc:docMk/>
            <pc:sldMk cId="353128969" sldId="402"/>
            <ac:picMk id="7" creationId="{84CD76F0-D3D9-F5BD-B9BD-4FB75D99684A}"/>
          </ac:picMkLst>
        </pc:picChg>
      </pc:sldChg>
      <pc:sldChg chg="add del">
        <pc:chgData name="Haakon SPRIEWALD" userId="b8d286e1-ef59-47c6-81e6-48baef0a6f1e" providerId="ADAL" clId="{2956CB46-70BE-48FE-ACFA-44E797778CE3}" dt="2026-08-11T17:33:43.739" v="3089" actId="47"/>
        <pc:sldMkLst>
          <pc:docMk/>
          <pc:sldMk cId="628882845" sldId="408"/>
        </pc:sldMkLst>
      </pc:sldChg>
    </pc:docChg>
  </pc:docChgLst>
  <pc:docChgLst>
    <pc:chgData name="Helen LEDERER" userId="S::h.lederer@hi.org::81799c97-6450-4fbb-9b3c-2fce78e53416" providerId="AD" clId="Web-{822ADF75-A044-D877-532F-69FA6C8DC042}"/>
    <pc:docChg chg="modSld">
      <pc:chgData name="Helen LEDERER" userId="S::h.lederer@hi.org::81799c97-6450-4fbb-9b3c-2fce78e53416" providerId="AD" clId="Web-{822ADF75-A044-D877-532F-69FA6C8DC042}" dt="2026-08-05T14:34:25.592" v="2" actId="1076"/>
      <pc:docMkLst>
        <pc:docMk/>
      </pc:docMkLst>
      <pc:sldChg chg="modSp">
        <pc:chgData name="Helen LEDERER" userId="S::h.lederer@hi.org::81799c97-6450-4fbb-9b3c-2fce78e53416" providerId="AD" clId="Web-{822ADF75-A044-D877-532F-69FA6C8DC042}" dt="2026-08-05T14:34:25.592" v="2" actId="1076"/>
        <pc:sldMkLst>
          <pc:docMk/>
          <pc:sldMk cId="3791433383" sldId="391"/>
        </pc:sldMkLst>
        <pc:spChg chg="mod">
          <ac:chgData name="Helen LEDERER" userId="S::h.lederer@hi.org::81799c97-6450-4fbb-9b3c-2fce78e53416" providerId="AD" clId="Web-{822ADF75-A044-D877-532F-69FA6C8DC042}" dt="2026-08-05T14:34:15.826" v="0" actId="1076"/>
          <ac:spMkLst>
            <pc:docMk/>
            <pc:sldMk cId="3791433383" sldId="391"/>
            <ac:spMk id="12" creationId="{8D065DB7-1AF3-C7C3-C0DC-D5FBD66D5EF4}"/>
          </ac:spMkLst>
        </pc:spChg>
        <pc:spChg chg="mod">
          <ac:chgData name="Helen LEDERER" userId="S::h.lederer@hi.org::81799c97-6450-4fbb-9b3c-2fce78e53416" providerId="AD" clId="Web-{822ADF75-A044-D877-532F-69FA6C8DC042}" dt="2026-08-05T14:34:20.811" v="1" actId="1076"/>
          <ac:spMkLst>
            <pc:docMk/>
            <pc:sldMk cId="3791433383" sldId="391"/>
            <ac:spMk id="14" creationId="{8A8971E0-8641-F21E-4A62-8DFCC9F72A22}"/>
          </ac:spMkLst>
        </pc:spChg>
        <pc:spChg chg="mod">
          <ac:chgData name="Helen LEDERER" userId="S::h.lederer@hi.org::81799c97-6450-4fbb-9b3c-2fce78e53416" providerId="AD" clId="Web-{822ADF75-A044-D877-532F-69FA6C8DC042}" dt="2026-08-05T14:34:25.592" v="2" actId="1076"/>
          <ac:spMkLst>
            <pc:docMk/>
            <pc:sldMk cId="3791433383" sldId="391"/>
            <ac:spMk id="16" creationId="{05598905-537A-3175-8F07-985BC795CEE3}"/>
          </ac:spMkLst>
        </pc:spChg>
      </pc:sldChg>
    </pc:docChg>
  </pc:docChgLst>
  <pc:docChgLst>
    <pc:chgData name="Helen LEDERER" userId="81799c97-6450-4fbb-9b3c-2fce78e53416" providerId="ADAL" clId="{BAAC2928-ED08-45E5-BC61-1C7DD8E30E5F}"/>
    <pc:docChg chg="undo redo custSel addSld delSld modSld sldOrd modSection">
      <pc:chgData name="Helen LEDERER" userId="81799c97-6450-4fbb-9b3c-2fce78e53416" providerId="ADAL" clId="{BAAC2928-ED08-45E5-BC61-1C7DD8E30E5F}" dt="2026-08-11T17:11:11.385" v="34751" actId="1076"/>
      <pc:docMkLst>
        <pc:docMk/>
      </pc:docMkLst>
      <pc:sldChg chg="modSp mod">
        <pc:chgData name="Helen LEDERER" userId="81799c97-6450-4fbb-9b3c-2fce78e53416" providerId="ADAL" clId="{BAAC2928-ED08-45E5-BC61-1C7DD8E30E5F}" dt="2026-07-20T11:58:59.725" v="4599" actId="790"/>
        <pc:sldMkLst>
          <pc:docMk/>
          <pc:sldMk cId="1185726002" sldId="303"/>
        </pc:sldMkLst>
        <pc:spChg chg="mod">
          <ac:chgData name="Helen LEDERER" userId="81799c97-6450-4fbb-9b3c-2fce78e53416" providerId="ADAL" clId="{BAAC2928-ED08-45E5-BC61-1C7DD8E30E5F}" dt="2026-07-20T11:58:59.725" v="4599" actId="790"/>
          <ac:spMkLst>
            <pc:docMk/>
            <pc:sldMk cId="1185726002" sldId="303"/>
            <ac:spMk id="3" creationId="{27D5EFE5-83E6-C50B-ADB1-F73871B0A166}"/>
          </ac:spMkLst>
        </pc:spChg>
        <pc:spChg chg="mod">
          <ac:chgData name="Helen LEDERER" userId="81799c97-6450-4fbb-9b3c-2fce78e53416" providerId="ADAL" clId="{BAAC2928-ED08-45E5-BC61-1C7DD8E30E5F}" dt="2026-07-20T11:58:59.725" v="4599" actId="790"/>
          <ac:spMkLst>
            <pc:docMk/>
            <pc:sldMk cId="1185726002" sldId="303"/>
            <ac:spMk id="6" creationId="{28E60DF1-6A26-22A8-54CF-3F002DDAF635}"/>
          </ac:spMkLst>
        </pc:spChg>
      </pc:sldChg>
      <pc:sldChg chg="modSp mod">
        <pc:chgData name="Helen LEDERER" userId="81799c97-6450-4fbb-9b3c-2fce78e53416" providerId="ADAL" clId="{BAAC2928-ED08-45E5-BC61-1C7DD8E30E5F}" dt="2026-07-20T11:58:59.725" v="4599" actId="790"/>
        <pc:sldMkLst>
          <pc:docMk/>
          <pc:sldMk cId="3721612701" sldId="307"/>
        </pc:sldMkLst>
        <pc:spChg chg="mod">
          <ac:chgData name="Helen LEDERER" userId="81799c97-6450-4fbb-9b3c-2fce78e53416" providerId="ADAL" clId="{BAAC2928-ED08-45E5-BC61-1C7DD8E30E5F}" dt="2026-07-20T11:58:59.725" v="4599" actId="790"/>
          <ac:spMkLst>
            <pc:docMk/>
            <pc:sldMk cId="3721612701" sldId="307"/>
            <ac:spMk id="2" creationId="{98CCB336-F826-2940-72E2-5724D200659B}"/>
          </ac:spMkLst>
        </pc:spChg>
      </pc:sldChg>
      <pc:sldChg chg="modSp mod">
        <pc:chgData name="Helen LEDERER" userId="81799c97-6450-4fbb-9b3c-2fce78e53416" providerId="ADAL" clId="{BAAC2928-ED08-45E5-BC61-1C7DD8E30E5F}" dt="2026-07-20T11:58:59.725" v="4599" actId="790"/>
        <pc:sldMkLst>
          <pc:docMk/>
          <pc:sldMk cId="2398335276" sldId="308"/>
        </pc:sldMkLst>
        <pc:spChg chg="mod">
          <ac:chgData name="Helen LEDERER" userId="81799c97-6450-4fbb-9b3c-2fce78e53416" providerId="ADAL" clId="{BAAC2928-ED08-45E5-BC61-1C7DD8E30E5F}" dt="2026-07-20T11:58:59.725" v="4599" actId="790"/>
          <ac:spMkLst>
            <pc:docMk/>
            <pc:sldMk cId="2398335276" sldId="308"/>
            <ac:spMk id="2" creationId="{16CE84EC-C8B2-2E4B-1880-81981B251989}"/>
          </ac:spMkLst>
        </pc:spChg>
        <pc:spChg chg="mod">
          <ac:chgData name="Helen LEDERER" userId="81799c97-6450-4fbb-9b3c-2fce78e53416" providerId="ADAL" clId="{BAAC2928-ED08-45E5-BC61-1C7DD8E30E5F}" dt="2026-07-20T11:58:59.725" v="4599" actId="790"/>
          <ac:spMkLst>
            <pc:docMk/>
            <pc:sldMk cId="2398335276" sldId="308"/>
            <ac:spMk id="3" creationId="{05655C41-0321-F8D6-C399-7E2C6A0D2AEB}"/>
          </ac:spMkLst>
        </pc:spChg>
      </pc:sldChg>
      <pc:sldChg chg="modSp mod">
        <pc:chgData name="Helen LEDERER" userId="81799c97-6450-4fbb-9b3c-2fce78e53416" providerId="ADAL" clId="{BAAC2928-ED08-45E5-BC61-1C7DD8E30E5F}" dt="2026-07-20T11:58:59.725" v="4599" actId="790"/>
        <pc:sldMkLst>
          <pc:docMk/>
          <pc:sldMk cId="1690399033" sldId="309"/>
        </pc:sldMkLst>
        <pc:spChg chg="mod">
          <ac:chgData name="Helen LEDERER" userId="81799c97-6450-4fbb-9b3c-2fce78e53416" providerId="ADAL" clId="{BAAC2928-ED08-45E5-BC61-1C7DD8E30E5F}" dt="2026-07-20T11:58:59.725" v="4599" actId="790"/>
          <ac:spMkLst>
            <pc:docMk/>
            <pc:sldMk cId="1690399033" sldId="309"/>
            <ac:spMk id="9" creationId="{2D35F663-0FA7-A39D-8A49-EDE80699B448}"/>
          </ac:spMkLst>
        </pc:spChg>
      </pc:sldChg>
      <pc:sldChg chg="modSp mod">
        <pc:chgData name="Helen LEDERER" userId="81799c97-6450-4fbb-9b3c-2fce78e53416" providerId="ADAL" clId="{BAAC2928-ED08-45E5-BC61-1C7DD8E30E5F}" dt="2026-07-20T11:58:59.725" v="4599" actId="790"/>
        <pc:sldMkLst>
          <pc:docMk/>
          <pc:sldMk cId="4084781087" sldId="310"/>
        </pc:sldMkLst>
        <pc:spChg chg="mod">
          <ac:chgData name="Helen LEDERER" userId="81799c97-6450-4fbb-9b3c-2fce78e53416" providerId="ADAL" clId="{BAAC2928-ED08-45E5-BC61-1C7DD8E30E5F}" dt="2026-07-20T11:58:59.725" v="4599" actId="790"/>
          <ac:spMkLst>
            <pc:docMk/>
            <pc:sldMk cId="4084781087" sldId="310"/>
            <ac:spMk id="2" creationId="{711F3AEE-DF5F-E684-B382-0D4103A71384}"/>
          </ac:spMkLst>
        </pc:spChg>
        <pc:spChg chg="mod">
          <ac:chgData name="Helen LEDERER" userId="81799c97-6450-4fbb-9b3c-2fce78e53416" providerId="ADAL" clId="{BAAC2928-ED08-45E5-BC61-1C7DD8E30E5F}" dt="2026-07-20T11:58:59.725" v="4599" actId="790"/>
          <ac:spMkLst>
            <pc:docMk/>
            <pc:sldMk cId="4084781087" sldId="310"/>
            <ac:spMk id="3" creationId="{8CDC0311-D31A-E25B-C207-5F772ADD1CF1}"/>
          </ac:spMkLst>
        </pc:spChg>
        <pc:spChg chg="mod">
          <ac:chgData name="Helen LEDERER" userId="81799c97-6450-4fbb-9b3c-2fce78e53416" providerId="ADAL" clId="{BAAC2928-ED08-45E5-BC61-1C7DD8E30E5F}" dt="2026-07-20T11:58:59.725" v="4599" actId="790"/>
          <ac:spMkLst>
            <pc:docMk/>
            <pc:sldMk cId="4084781087" sldId="310"/>
            <ac:spMk id="8" creationId="{E456634A-BF41-E2D7-433D-CCD99C0F7101}"/>
          </ac:spMkLst>
        </pc:spChg>
        <pc:spChg chg="mod">
          <ac:chgData name="Helen LEDERER" userId="81799c97-6450-4fbb-9b3c-2fce78e53416" providerId="ADAL" clId="{BAAC2928-ED08-45E5-BC61-1C7DD8E30E5F}" dt="2026-07-20T11:58:59.725" v="4599" actId="790"/>
          <ac:spMkLst>
            <pc:docMk/>
            <pc:sldMk cId="4084781087" sldId="310"/>
            <ac:spMk id="18" creationId="{C9CE24F2-1D0C-B0C5-EB3B-DDF708685C7D}"/>
          </ac:spMkLst>
        </pc:spChg>
        <pc:spChg chg="mod">
          <ac:chgData name="Helen LEDERER" userId="81799c97-6450-4fbb-9b3c-2fce78e53416" providerId="ADAL" clId="{BAAC2928-ED08-45E5-BC61-1C7DD8E30E5F}" dt="2026-07-20T11:58:59.725" v="4599" actId="790"/>
          <ac:spMkLst>
            <pc:docMk/>
            <pc:sldMk cId="4084781087" sldId="310"/>
            <ac:spMk id="22" creationId="{9E18F89F-72B8-DB73-E8AD-7F663C7E18F4}"/>
          </ac:spMkLst>
        </pc:spChg>
      </pc:sldChg>
      <pc:sldChg chg="modSp mod">
        <pc:chgData name="Helen LEDERER" userId="81799c97-6450-4fbb-9b3c-2fce78e53416" providerId="ADAL" clId="{BAAC2928-ED08-45E5-BC61-1C7DD8E30E5F}" dt="2026-07-20T11:58:59.725" v="4599" actId="790"/>
        <pc:sldMkLst>
          <pc:docMk/>
          <pc:sldMk cId="2232138279" sldId="311"/>
        </pc:sldMkLst>
        <pc:spChg chg="mod">
          <ac:chgData name="Helen LEDERER" userId="81799c97-6450-4fbb-9b3c-2fce78e53416" providerId="ADAL" clId="{BAAC2928-ED08-45E5-BC61-1C7DD8E30E5F}" dt="2026-07-20T11:58:59.725" v="4599" actId="790"/>
          <ac:spMkLst>
            <pc:docMk/>
            <pc:sldMk cId="2232138279" sldId="311"/>
            <ac:spMk id="6" creationId="{74B05C1F-681B-A348-1FCC-4C3A67F3A31B}"/>
          </ac:spMkLst>
        </pc:spChg>
      </pc:sldChg>
      <pc:sldChg chg="modSp mod">
        <pc:chgData name="Helen LEDERER" userId="81799c97-6450-4fbb-9b3c-2fce78e53416" providerId="ADAL" clId="{BAAC2928-ED08-45E5-BC61-1C7DD8E30E5F}" dt="2026-07-20T11:58:59.725" v="4599" actId="790"/>
        <pc:sldMkLst>
          <pc:docMk/>
          <pc:sldMk cId="3567222946" sldId="312"/>
        </pc:sldMkLst>
        <pc:spChg chg="mod">
          <ac:chgData name="Helen LEDERER" userId="81799c97-6450-4fbb-9b3c-2fce78e53416" providerId="ADAL" clId="{BAAC2928-ED08-45E5-BC61-1C7DD8E30E5F}" dt="2026-07-20T11:58:59.725" v="4599" actId="790"/>
          <ac:spMkLst>
            <pc:docMk/>
            <pc:sldMk cId="3567222946" sldId="312"/>
            <ac:spMk id="2" creationId="{53C2312B-3451-1A1E-8FF8-F2201E71F9DC}"/>
          </ac:spMkLst>
        </pc:spChg>
        <pc:spChg chg="mod">
          <ac:chgData name="Helen LEDERER" userId="81799c97-6450-4fbb-9b3c-2fce78e53416" providerId="ADAL" clId="{BAAC2928-ED08-45E5-BC61-1C7DD8E30E5F}" dt="2026-07-20T11:58:59.725" v="4599" actId="790"/>
          <ac:spMkLst>
            <pc:docMk/>
            <pc:sldMk cId="3567222946" sldId="312"/>
            <ac:spMk id="8" creationId="{5C30AD3F-C5F2-428F-07FC-9CEC284ED56C}"/>
          </ac:spMkLst>
        </pc:spChg>
        <pc:spChg chg="mod">
          <ac:chgData name="Helen LEDERER" userId="81799c97-6450-4fbb-9b3c-2fce78e53416" providerId="ADAL" clId="{BAAC2928-ED08-45E5-BC61-1C7DD8E30E5F}" dt="2026-07-20T11:58:59.725" v="4599" actId="790"/>
          <ac:spMkLst>
            <pc:docMk/>
            <pc:sldMk cId="3567222946" sldId="312"/>
            <ac:spMk id="15" creationId="{6021FF4C-4FF8-C3B5-7C02-019A1CE54184}"/>
          </ac:spMkLst>
        </pc:spChg>
        <pc:spChg chg="mod">
          <ac:chgData name="Helen LEDERER" userId="81799c97-6450-4fbb-9b3c-2fce78e53416" providerId="ADAL" clId="{BAAC2928-ED08-45E5-BC61-1C7DD8E30E5F}" dt="2026-07-20T11:58:59.725" v="4599" actId="790"/>
          <ac:spMkLst>
            <pc:docMk/>
            <pc:sldMk cId="3567222946" sldId="312"/>
            <ac:spMk id="17" creationId="{407822D6-6BDD-C462-BD9C-9C7B3236B05B}"/>
          </ac:spMkLst>
        </pc:spChg>
        <pc:spChg chg="mod">
          <ac:chgData name="Helen LEDERER" userId="81799c97-6450-4fbb-9b3c-2fce78e53416" providerId="ADAL" clId="{BAAC2928-ED08-45E5-BC61-1C7DD8E30E5F}" dt="2026-07-20T11:58:59.725" v="4599" actId="790"/>
          <ac:spMkLst>
            <pc:docMk/>
            <pc:sldMk cId="3567222946" sldId="312"/>
            <ac:spMk id="21" creationId="{194D9890-51AA-B81D-DA54-5EACFD8150B9}"/>
          </ac:spMkLst>
        </pc:spChg>
        <pc:spChg chg="mod">
          <ac:chgData name="Helen LEDERER" userId="81799c97-6450-4fbb-9b3c-2fce78e53416" providerId="ADAL" clId="{BAAC2928-ED08-45E5-BC61-1C7DD8E30E5F}" dt="2026-07-20T11:58:59.725" v="4599" actId="790"/>
          <ac:spMkLst>
            <pc:docMk/>
            <pc:sldMk cId="3567222946" sldId="312"/>
            <ac:spMk id="25" creationId="{E6B83401-0A19-F696-D7DA-2039D900B3CB}"/>
          </ac:spMkLst>
        </pc:spChg>
        <pc:spChg chg="mod">
          <ac:chgData name="Helen LEDERER" userId="81799c97-6450-4fbb-9b3c-2fce78e53416" providerId="ADAL" clId="{BAAC2928-ED08-45E5-BC61-1C7DD8E30E5F}" dt="2026-07-20T11:58:59.725" v="4599" actId="790"/>
          <ac:spMkLst>
            <pc:docMk/>
            <pc:sldMk cId="3567222946" sldId="312"/>
            <ac:spMk id="27" creationId="{5F16C014-2090-2734-FE77-1F050BF99553}"/>
          </ac:spMkLst>
        </pc:spChg>
        <pc:spChg chg="mod">
          <ac:chgData name="Helen LEDERER" userId="81799c97-6450-4fbb-9b3c-2fce78e53416" providerId="ADAL" clId="{BAAC2928-ED08-45E5-BC61-1C7DD8E30E5F}" dt="2026-07-20T11:58:59.725" v="4599" actId="790"/>
          <ac:spMkLst>
            <pc:docMk/>
            <pc:sldMk cId="3567222946" sldId="312"/>
            <ac:spMk id="29" creationId="{94294FDC-4BB4-7189-5501-1C133A57E9F3}"/>
          </ac:spMkLst>
        </pc:spChg>
        <pc:spChg chg="mod">
          <ac:chgData name="Helen LEDERER" userId="81799c97-6450-4fbb-9b3c-2fce78e53416" providerId="ADAL" clId="{BAAC2928-ED08-45E5-BC61-1C7DD8E30E5F}" dt="2026-07-20T11:58:59.725" v="4599" actId="790"/>
          <ac:spMkLst>
            <pc:docMk/>
            <pc:sldMk cId="3567222946" sldId="312"/>
            <ac:spMk id="31" creationId="{93AC54D4-AA2B-4B2E-91D0-5D657112AA92}"/>
          </ac:spMkLst>
        </pc:spChg>
      </pc:sldChg>
      <pc:sldChg chg="modSp mod">
        <pc:chgData name="Helen LEDERER" userId="81799c97-6450-4fbb-9b3c-2fce78e53416" providerId="ADAL" clId="{BAAC2928-ED08-45E5-BC61-1C7DD8E30E5F}" dt="2026-07-20T11:58:59.725" v="4599" actId="790"/>
        <pc:sldMkLst>
          <pc:docMk/>
          <pc:sldMk cId="769119670" sldId="313"/>
        </pc:sldMkLst>
        <pc:spChg chg="mod">
          <ac:chgData name="Helen LEDERER" userId="81799c97-6450-4fbb-9b3c-2fce78e53416" providerId="ADAL" clId="{BAAC2928-ED08-45E5-BC61-1C7DD8E30E5F}" dt="2026-07-20T11:58:59.725" v="4599" actId="790"/>
          <ac:spMkLst>
            <pc:docMk/>
            <pc:sldMk cId="769119670" sldId="313"/>
            <ac:spMk id="4" creationId="{730832E7-BED6-66C9-E92D-8A020B7A9D26}"/>
          </ac:spMkLst>
        </pc:spChg>
        <pc:spChg chg="mod">
          <ac:chgData name="Helen LEDERER" userId="81799c97-6450-4fbb-9b3c-2fce78e53416" providerId="ADAL" clId="{BAAC2928-ED08-45E5-BC61-1C7DD8E30E5F}" dt="2026-07-20T11:58:59.725" v="4599" actId="790"/>
          <ac:spMkLst>
            <pc:docMk/>
            <pc:sldMk cId="769119670" sldId="313"/>
            <ac:spMk id="5" creationId="{97B22C42-927E-516C-26AE-8FFF4A3164C8}"/>
          </ac:spMkLst>
        </pc:spChg>
      </pc:sldChg>
      <pc:sldChg chg="modSp mod">
        <pc:chgData name="Helen LEDERER" userId="81799c97-6450-4fbb-9b3c-2fce78e53416" providerId="ADAL" clId="{BAAC2928-ED08-45E5-BC61-1C7DD8E30E5F}" dt="2026-07-20T11:58:59.725" v="4599" actId="790"/>
        <pc:sldMkLst>
          <pc:docMk/>
          <pc:sldMk cId="1690829320" sldId="314"/>
        </pc:sldMkLst>
        <pc:spChg chg="mod">
          <ac:chgData name="Helen LEDERER" userId="81799c97-6450-4fbb-9b3c-2fce78e53416" providerId="ADAL" clId="{BAAC2928-ED08-45E5-BC61-1C7DD8E30E5F}" dt="2026-07-20T11:58:59.725" v="4599" actId="790"/>
          <ac:spMkLst>
            <pc:docMk/>
            <pc:sldMk cId="1690829320" sldId="314"/>
            <ac:spMk id="2" creationId="{A8510A79-6D9E-D39D-0C4A-CB3965F3A2BF}"/>
          </ac:spMkLst>
        </pc:spChg>
        <pc:spChg chg="mod">
          <ac:chgData name="Helen LEDERER" userId="81799c97-6450-4fbb-9b3c-2fce78e53416" providerId="ADAL" clId="{BAAC2928-ED08-45E5-BC61-1C7DD8E30E5F}" dt="2026-07-20T11:58:59.725" v="4599" actId="790"/>
          <ac:spMkLst>
            <pc:docMk/>
            <pc:sldMk cId="1690829320" sldId="314"/>
            <ac:spMk id="3" creationId="{C339CC53-950B-7268-24EC-70A163538A07}"/>
          </ac:spMkLst>
        </pc:spChg>
      </pc:sldChg>
      <pc:sldChg chg="addSp modSp mod">
        <pc:chgData name="Helen LEDERER" userId="81799c97-6450-4fbb-9b3c-2fce78e53416" providerId="ADAL" clId="{BAAC2928-ED08-45E5-BC61-1C7DD8E30E5F}" dt="2026-07-21T11:02:24.566" v="7661" actId="962"/>
        <pc:sldMkLst>
          <pc:docMk/>
          <pc:sldMk cId="3928722843" sldId="315"/>
        </pc:sldMkLst>
        <pc:spChg chg="mod">
          <ac:chgData name="Helen LEDERER" userId="81799c97-6450-4fbb-9b3c-2fce78e53416" providerId="ADAL" clId="{BAAC2928-ED08-45E5-BC61-1C7DD8E30E5F}" dt="2026-07-20T11:58:59.725" v="4599" actId="790"/>
          <ac:spMkLst>
            <pc:docMk/>
            <pc:sldMk cId="3928722843" sldId="315"/>
            <ac:spMk id="2" creationId="{19298C26-2D32-7FD0-C1D6-F3CCD012C7F6}"/>
          </ac:spMkLst>
        </pc:spChg>
        <pc:grpChg chg="add mod">
          <ac:chgData name="Helen LEDERER" userId="81799c97-6450-4fbb-9b3c-2fce78e53416" providerId="ADAL" clId="{BAAC2928-ED08-45E5-BC61-1C7DD8E30E5F}" dt="2026-07-21T11:02:24.566" v="7661" actId="962"/>
          <ac:grpSpMkLst>
            <pc:docMk/>
            <pc:sldMk cId="3928722843" sldId="315"/>
            <ac:grpSpMk id="3" creationId="{05FA5BD1-4C9E-09CA-4A6B-AA5101F3B748}"/>
          </ac:grpSpMkLst>
        </pc:grpChg>
        <pc:grpChg chg="mod">
          <ac:chgData name="Helen LEDERER" userId="81799c97-6450-4fbb-9b3c-2fce78e53416" providerId="ADAL" clId="{BAAC2928-ED08-45E5-BC61-1C7DD8E30E5F}" dt="2026-07-21T11:02:19.876" v="7660" actId="164"/>
          <ac:grpSpMkLst>
            <pc:docMk/>
            <pc:sldMk cId="3928722843" sldId="315"/>
            <ac:grpSpMk id="5" creationId="{F19AB7AD-B802-436C-196C-B4E1DB87EAD0}"/>
          </ac:grpSpMkLst>
        </pc:grpChg>
        <pc:grpChg chg="mod">
          <ac:chgData name="Helen LEDERER" userId="81799c97-6450-4fbb-9b3c-2fce78e53416" providerId="ADAL" clId="{BAAC2928-ED08-45E5-BC61-1C7DD8E30E5F}" dt="2026-07-21T11:02:19.876" v="7660" actId="164"/>
          <ac:grpSpMkLst>
            <pc:docMk/>
            <pc:sldMk cId="3928722843" sldId="315"/>
            <ac:grpSpMk id="9" creationId="{37A29BBC-6516-7417-D189-89F076C4B76E}"/>
          </ac:grpSpMkLst>
        </pc:grpChg>
      </pc:sldChg>
      <pc:sldChg chg="modSp mod">
        <pc:chgData name="Helen LEDERER" userId="81799c97-6450-4fbb-9b3c-2fce78e53416" providerId="ADAL" clId="{BAAC2928-ED08-45E5-BC61-1C7DD8E30E5F}" dt="2026-07-20T11:58:59.725" v="4599" actId="790"/>
        <pc:sldMkLst>
          <pc:docMk/>
          <pc:sldMk cId="1738356499" sldId="316"/>
        </pc:sldMkLst>
        <pc:spChg chg="mod">
          <ac:chgData name="Helen LEDERER" userId="81799c97-6450-4fbb-9b3c-2fce78e53416" providerId="ADAL" clId="{BAAC2928-ED08-45E5-BC61-1C7DD8E30E5F}" dt="2026-07-20T11:58:59.725" v="4599" actId="790"/>
          <ac:spMkLst>
            <pc:docMk/>
            <pc:sldMk cId="1738356499" sldId="316"/>
            <ac:spMk id="2" creationId="{A323F9AE-E957-AA86-015A-8BE0C4ACAD5E}"/>
          </ac:spMkLst>
        </pc:spChg>
        <pc:spChg chg="mod">
          <ac:chgData name="Helen LEDERER" userId="81799c97-6450-4fbb-9b3c-2fce78e53416" providerId="ADAL" clId="{BAAC2928-ED08-45E5-BC61-1C7DD8E30E5F}" dt="2026-07-20T11:58:59.725" v="4599" actId="790"/>
          <ac:spMkLst>
            <pc:docMk/>
            <pc:sldMk cId="1738356499" sldId="316"/>
            <ac:spMk id="3" creationId="{FE947E18-2B78-9600-A718-783907FC201C}"/>
          </ac:spMkLst>
        </pc:spChg>
      </pc:sldChg>
      <pc:sldChg chg="modSp mod">
        <pc:chgData name="Helen LEDERER" userId="81799c97-6450-4fbb-9b3c-2fce78e53416" providerId="ADAL" clId="{BAAC2928-ED08-45E5-BC61-1C7DD8E30E5F}" dt="2026-07-20T11:58:59.725" v="4599" actId="790"/>
        <pc:sldMkLst>
          <pc:docMk/>
          <pc:sldMk cId="230011739" sldId="317"/>
        </pc:sldMkLst>
        <pc:spChg chg="mod">
          <ac:chgData name="Helen LEDERER" userId="81799c97-6450-4fbb-9b3c-2fce78e53416" providerId="ADAL" clId="{BAAC2928-ED08-45E5-BC61-1C7DD8E30E5F}" dt="2026-07-20T11:58:59.725" v="4599" actId="790"/>
          <ac:spMkLst>
            <pc:docMk/>
            <pc:sldMk cId="230011739" sldId="317"/>
            <ac:spMk id="2" creationId="{9ADA30FC-D250-B263-3F40-7843A4DB86BF}"/>
          </ac:spMkLst>
        </pc:spChg>
        <pc:spChg chg="mod">
          <ac:chgData name="Helen LEDERER" userId="81799c97-6450-4fbb-9b3c-2fce78e53416" providerId="ADAL" clId="{BAAC2928-ED08-45E5-BC61-1C7DD8E30E5F}" dt="2026-07-20T11:58:59.725" v="4599" actId="790"/>
          <ac:spMkLst>
            <pc:docMk/>
            <pc:sldMk cId="230011739" sldId="317"/>
            <ac:spMk id="3" creationId="{26A99B3F-34B2-9075-E954-EA9EB34D9A66}"/>
          </ac:spMkLst>
        </pc:spChg>
      </pc:sldChg>
      <pc:sldChg chg="modSp mod">
        <pc:chgData name="Helen LEDERER" userId="81799c97-6450-4fbb-9b3c-2fce78e53416" providerId="ADAL" clId="{BAAC2928-ED08-45E5-BC61-1C7DD8E30E5F}" dt="2026-07-20T11:58:59.725" v="4599" actId="790"/>
        <pc:sldMkLst>
          <pc:docMk/>
          <pc:sldMk cId="2048395295" sldId="318"/>
        </pc:sldMkLst>
        <pc:spChg chg="mod">
          <ac:chgData name="Helen LEDERER" userId="81799c97-6450-4fbb-9b3c-2fce78e53416" providerId="ADAL" clId="{BAAC2928-ED08-45E5-BC61-1C7DD8E30E5F}" dt="2026-07-20T11:58:59.725" v="4599" actId="790"/>
          <ac:spMkLst>
            <pc:docMk/>
            <pc:sldMk cId="2048395295" sldId="318"/>
            <ac:spMk id="2" creationId="{A8BC1C28-A3D5-654C-3686-2F944B5092FF}"/>
          </ac:spMkLst>
        </pc:spChg>
      </pc:sldChg>
      <pc:sldChg chg="modSp mod">
        <pc:chgData name="Helen LEDERER" userId="81799c97-6450-4fbb-9b3c-2fce78e53416" providerId="ADAL" clId="{BAAC2928-ED08-45E5-BC61-1C7DD8E30E5F}" dt="2026-07-20T11:58:59.725" v="4599" actId="790"/>
        <pc:sldMkLst>
          <pc:docMk/>
          <pc:sldMk cId="364116818" sldId="319"/>
        </pc:sldMkLst>
        <pc:spChg chg="mod">
          <ac:chgData name="Helen LEDERER" userId="81799c97-6450-4fbb-9b3c-2fce78e53416" providerId="ADAL" clId="{BAAC2928-ED08-45E5-BC61-1C7DD8E30E5F}" dt="2026-07-20T11:58:59.725" v="4599" actId="790"/>
          <ac:spMkLst>
            <pc:docMk/>
            <pc:sldMk cId="364116818" sldId="319"/>
            <ac:spMk id="5" creationId="{7E1913F8-7B47-993B-58BE-4B597DC72A09}"/>
          </ac:spMkLst>
        </pc:spChg>
      </pc:sldChg>
      <pc:sldChg chg="modSp mod">
        <pc:chgData name="Helen LEDERER" userId="81799c97-6450-4fbb-9b3c-2fce78e53416" providerId="ADAL" clId="{BAAC2928-ED08-45E5-BC61-1C7DD8E30E5F}" dt="2026-07-20T11:58:59.725" v="4599" actId="790"/>
        <pc:sldMkLst>
          <pc:docMk/>
          <pc:sldMk cId="361229888" sldId="320"/>
        </pc:sldMkLst>
        <pc:spChg chg="mod">
          <ac:chgData name="Helen LEDERER" userId="81799c97-6450-4fbb-9b3c-2fce78e53416" providerId="ADAL" clId="{BAAC2928-ED08-45E5-BC61-1C7DD8E30E5F}" dt="2026-07-20T11:58:59.725" v="4599" actId="790"/>
          <ac:spMkLst>
            <pc:docMk/>
            <pc:sldMk cId="361229888" sldId="320"/>
            <ac:spMk id="2" creationId="{E8575EEB-8CB0-0DCA-609F-E454765FEF21}"/>
          </ac:spMkLst>
        </pc:spChg>
        <pc:spChg chg="mod">
          <ac:chgData name="Helen LEDERER" userId="81799c97-6450-4fbb-9b3c-2fce78e53416" providerId="ADAL" clId="{BAAC2928-ED08-45E5-BC61-1C7DD8E30E5F}" dt="2026-07-20T11:58:59.725" v="4599" actId="790"/>
          <ac:spMkLst>
            <pc:docMk/>
            <pc:sldMk cId="361229888" sldId="320"/>
            <ac:spMk id="8" creationId="{5F3655FC-73CA-B622-3BA7-1B57479C316D}"/>
          </ac:spMkLst>
        </pc:spChg>
        <pc:spChg chg="mod">
          <ac:chgData name="Helen LEDERER" userId="81799c97-6450-4fbb-9b3c-2fce78e53416" providerId="ADAL" clId="{BAAC2928-ED08-45E5-BC61-1C7DD8E30E5F}" dt="2026-07-20T11:58:59.725" v="4599" actId="790"/>
          <ac:spMkLst>
            <pc:docMk/>
            <pc:sldMk cId="361229888" sldId="320"/>
            <ac:spMk id="15" creationId="{DD2F43D0-E6A5-18AF-00F4-92B34EDCB8F7}"/>
          </ac:spMkLst>
        </pc:spChg>
        <pc:spChg chg="mod">
          <ac:chgData name="Helen LEDERER" userId="81799c97-6450-4fbb-9b3c-2fce78e53416" providerId="ADAL" clId="{BAAC2928-ED08-45E5-BC61-1C7DD8E30E5F}" dt="2026-07-20T11:58:59.725" v="4599" actId="790"/>
          <ac:spMkLst>
            <pc:docMk/>
            <pc:sldMk cId="361229888" sldId="320"/>
            <ac:spMk id="17" creationId="{CEC60601-A4EB-8C7E-7350-90B7332A251A}"/>
          </ac:spMkLst>
        </pc:spChg>
        <pc:spChg chg="mod">
          <ac:chgData name="Helen LEDERER" userId="81799c97-6450-4fbb-9b3c-2fce78e53416" providerId="ADAL" clId="{BAAC2928-ED08-45E5-BC61-1C7DD8E30E5F}" dt="2026-07-20T11:58:59.725" v="4599" actId="790"/>
          <ac:spMkLst>
            <pc:docMk/>
            <pc:sldMk cId="361229888" sldId="320"/>
            <ac:spMk id="21" creationId="{993512F7-44EA-4815-A40D-67A0A1DBB3C0}"/>
          </ac:spMkLst>
        </pc:spChg>
        <pc:spChg chg="mod">
          <ac:chgData name="Helen LEDERER" userId="81799c97-6450-4fbb-9b3c-2fce78e53416" providerId="ADAL" clId="{BAAC2928-ED08-45E5-BC61-1C7DD8E30E5F}" dt="2026-07-20T11:58:59.725" v="4599" actId="790"/>
          <ac:spMkLst>
            <pc:docMk/>
            <pc:sldMk cId="361229888" sldId="320"/>
            <ac:spMk id="23" creationId="{B4EE3696-4126-E8D4-F49F-465648C5B588}"/>
          </ac:spMkLst>
        </pc:spChg>
        <pc:spChg chg="mod">
          <ac:chgData name="Helen LEDERER" userId="81799c97-6450-4fbb-9b3c-2fce78e53416" providerId="ADAL" clId="{BAAC2928-ED08-45E5-BC61-1C7DD8E30E5F}" dt="2026-07-20T11:58:59.725" v="4599" actId="790"/>
          <ac:spMkLst>
            <pc:docMk/>
            <pc:sldMk cId="361229888" sldId="320"/>
            <ac:spMk id="25" creationId="{1B87605C-3B7F-5241-AEED-AD2305B47FC4}"/>
          </ac:spMkLst>
        </pc:spChg>
        <pc:spChg chg="mod">
          <ac:chgData name="Helen LEDERER" userId="81799c97-6450-4fbb-9b3c-2fce78e53416" providerId="ADAL" clId="{BAAC2928-ED08-45E5-BC61-1C7DD8E30E5F}" dt="2026-07-20T11:58:59.725" v="4599" actId="790"/>
          <ac:spMkLst>
            <pc:docMk/>
            <pc:sldMk cId="361229888" sldId="320"/>
            <ac:spMk id="29" creationId="{E94E3765-8ACC-E842-567F-3AC7C90B8768}"/>
          </ac:spMkLst>
        </pc:spChg>
        <pc:spChg chg="mod">
          <ac:chgData name="Helen LEDERER" userId="81799c97-6450-4fbb-9b3c-2fce78e53416" providerId="ADAL" clId="{BAAC2928-ED08-45E5-BC61-1C7DD8E30E5F}" dt="2026-07-20T11:58:59.725" v="4599" actId="790"/>
          <ac:spMkLst>
            <pc:docMk/>
            <pc:sldMk cId="361229888" sldId="320"/>
            <ac:spMk id="31" creationId="{614FC5A9-9A74-328A-6A96-5DA9F4108F5B}"/>
          </ac:spMkLst>
        </pc:spChg>
      </pc:sldChg>
      <pc:sldChg chg="modSp mod modNotesTx">
        <pc:chgData name="Helen LEDERER" userId="81799c97-6450-4fbb-9b3c-2fce78e53416" providerId="ADAL" clId="{BAAC2928-ED08-45E5-BC61-1C7DD8E30E5F}" dt="2026-08-04T10:17:08.497" v="28015" actId="20577"/>
        <pc:sldMkLst>
          <pc:docMk/>
          <pc:sldMk cId="51452555" sldId="321"/>
        </pc:sldMkLst>
        <pc:spChg chg="mod">
          <ac:chgData name="Helen LEDERER" userId="81799c97-6450-4fbb-9b3c-2fce78e53416" providerId="ADAL" clId="{BAAC2928-ED08-45E5-BC61-1C7DD8E30E5F}" dt="2026-07-20T11:58:59.725" v="4599" actId="790"/>
          <ac:spMkLst>
            <pc:docMk/>
            <pc:sldMk cId="51452555" sldId="321"/>
            <ac:spMk id="5" creationId="{0CFA9C5C-2454-285D-C77B-BBD579D9ECCE}"/>
          </ac:spMkLst>
        </pc:spChg>
        <pc:spChg chg="mod">
          <ac:chgData name="Helen LEDERER" userId="81799c97-6450-4fbb-9b3c-2fce78e53416" providerId="ADAL" clId="{BAAC2928-ED08-45E5-BC61-1C7DD8E30E5F}" dt="2026-08-04T10:16:25.536" v="28011" actId="20577"/>
          <ac:spMkLst>
            <pc:docMk/>
            <pc:sldMk cId="51452555" sldId="321"/>
            <ac:spMk id="6" creationId="{52857013-90AD-30DA-89EB-64B79D9CA652}"/>
          </ac:spMkLst>
        </pc:spChg>
      </pc:sldChg>
      <pc:sldChg chg="addSp delSp modSp mod">
        <pc:chgData name="Helen LEDERER" userId="81799c97-6450-4fbb-9b3c-2fce78e53416" providerId="ADAL" clId="{BAAC2928-ED08-45E5-BC61-1C7DD8E30E5F}" dt="2026-08-04T10:08:50.612" v="27436" actId="1076"/>
        <pc:sldMkLst>
          <pc:docMk/>
          <pc:sldMk cId="2627569457" sldId="322"/>
        </pc:sldMkLst>
        <pc:spChg chg="mod">
          <ac:chgData name="Helen LEDERER" userId="81799c97-6450-4fbb-9b3c-2fce78e53416" providerId="ADAL" clId="{BAAC2928-ED08-45E5-BC61-1C7DD8E30E5F}" dt="2026-07-20T11:58:59.725" v="4599" actId="790"/>
          <ac:spMkLst>
            <pc:docMk/>
            <pc:sldMk cId="2627569457" sldId="322"/>
            <ac:spMk id="2" creationId="{4CFB1E10-93A9-2095-9794-244F3DCB22D0}"/>
          </ac:spMkLst>
        </pc:spChg>
        <pc:spChg chg="mod">
          <ac:chgData name="Helen LEDERER" userId="81799c97-6450-4fbb-9b3c-2fce78e53416" providerId="ADAL" clId="{BAAC2928-ED08-45E5-BC61-1C7DD8E30E5F}" dt="2026-08-04T10:08:50.612" v="27436" actId="1076"/>
          <ac:spMkLst>
            <pc:docMk/>
            <pc:sldMk cId="2627569457" sldId="322"/>
            <ac:spMk id="3" creationId="{5E7D0F4E-73C1-A2A4-8CC5-F35E75A8D9FE}"/>
          </ac:spMkLst>
        </pc:spChg>
      </pc:sldChg>
      <pc:sldChg chg="addSp delSp modSp mod">
        <pc:chgData name="Helen LEDERER" userId="81799c97-6450-4fbb-9b3c-2fce78e53416" providerId="ADAL" clId="{BAAC2928-ED08-45E5-BC61-1C7DD8E30E5F}" dt="2026-07-21T12:59:10.504" v="7668" actId="478"/>
        <pc:sldMkLst>
          <pc:docMk/>
          <pc:sldMk cId="1542537606" sldId="323"/>
        </pc:sldMkLst>
        <pc:spChg chg="mod">
          <ac:chgData name="Helen LEDERER" userId="81799c97-6450-4fbb-9b3c-2fce78e53416" providerId="ADAL" clId="{BAAC2928-ED08-45E5-BC61-1C7DD8E30E5F}" dt="2026-07-20T11:58:59.725" v="4599" actId="790"/>
          <ac:spMkLst>
            <pc:docMk/>
            <pc:sldMk cId="1542537606" sldId="323"/>
            <ac:spMk id="2" creationId="{2B97B731-6C12-250C-BD18-8C517E274C4A}"/>
          </ac:spMkLst>
        </pc:spChg>
      </pc:sldChg>
      <pc:sldChg chg="modSp mod">
        <pc:chgData name="Helen LEDERER" userId="81799c97-6450-4fbb-9b3c-2fce78e53416" providerId="ADAL" clId="{BAAC2928-ED08-45E5-BC61-1C7DD8E30E5F}" dt="2026-07-20T11:58:59.725" v="4599" actId="790"/>
        <pc:sldMkLst>
          <pc:docMk/>
          <pc:sldMk cId="2047981552" sldId="324"/>
        </pc:sldMkLst>
        <pc:spChg chg="mod">
          <ac:chgData name="Helen LEDERER" userId="81799c97-6450-4fbb-9b3c-2fce78e53416" providerId="ADAL" clId="{BAAC2928-ED08-45E5-BC61-1C7DD8E30E5F}" dt="2026-07-20T11:58:59.725" v="4599" actId="790"/>
          <ac:spMkLst>
            <pc:docMk/>
            <pc:sldMk cId="2047981552" sldId="324"/>
            <ac:spMk id="5" creationId="{C694BD67-58F7-2751-DE4E-58C3A59012DC}"/>
          </ac:spMkLst>
        </pc:spChg>
      </pc:sldChg>
      <pc:sldChg chg="modSp mod">
        <pc:chgData name="Helen LEDERER" userId="81799c97-6450-4fbb-9b3c-2fce78e53416" providerId="ADAL" clId="{BAAC2928-ED08-45E5-BC61-1C7DD8E30E5F}" dt="2026-07-20T11:58:59.725" v="4599" actId="790"/>
        <pc:sldMkLst>
          <pc:docMk/>
          <pc:sldMk cId="2980923959" sldId="325"/>
        </pc:sldMkLst>
        <pc:spChg chg="mod">
          <ac:chgData name="Helen LEDERER" userId="81799c97-6450-4fbb-9b3c-2fce78e53416" providerId="ADAL" clId="{BAAC2928-ED08-45E5-BC61-1C7DD8E30E5F}" dt="2026-07-20T11:58:59.725" v="4599" actId="790"/>
          <ac:spMkLst>
            <pc:docMk/>
            <pc:sldMk cId="2980923959" sldId="325"/>
            <ac:spMk id="8" creationId="{323ED68A-96E6-CF16-978E-A88C7EF79038}"/>
          </ac:spMkLst>
        </pc:spChg>
        <pc:spChg chg="mod">
          <ac:chgData name="Helen LEDERER" userId="81799c97-6450-4fbb-9b3c-2fce78e53416" providerId="ADAL" clId="{BAAC2928-ED08-45E5-BC61-1C7DD8E30E5F}" dt="2026-07-20T11:58:59.725" v="4599" actId="790"/>
          <ac:spMkLst>
            <pc:docMk/>
            <pc:sldMk cId="2980923959" sldId="325"/>
            <ac:spMk id="9" creationId="{438AAF7B-9A1C-D270-5524-CB25955E1844}"/>
          </ac:spMkLst>
        </pc:spChg>
      </pc:sldChg>
      <pc:sldChg chg="addSp delSp modSp mod">
        <pc:chgData name="Helen LEDERER" userId="81799c97-6450-4fbb-9b3c-2fce78e53416" providerId="ADAL" clId="{BAAC2928-ED08-45E5-BC61-1C7DD8E30E5F}" dt="2026-08-05T15:03:41.807" v="32434" actId="962"/>
        <pc:sldMkLst>
          <pc:docMk/>
          <pc:sldMk cId="1389255151" sldId="327"/>
        </pc:sldMkLst>
        <pc:spChg chg="mod">
          <ac:chgData name="Helen LEDERER" userId="81799c97-6450-4fbb-9b3c-2fce78e53416" providerId="ADAL" clId="{BAAC2928-ED08-45E5-BC61-1C7DD8E30E5F}" dt="2026-07-20T11:58:59.725" v="4599" actId="790"/>
          <ac:spMkLst>
            <pc:docMk/>
            <pc:sldMk cId="1389255151" sldId="327"/>
            <ac:spMk id="2" creationId="{AD914904-D207-FA2E-CFB7-4497C72BD764}"/>
          </ac:spMkLst>
        </pc:spChg>
        <pc:spChg chg="mod">
          <ac:chgData name="Helen LEDERER" userId="81799c97-6450-4fbb-9b3c-2fce78e53416" providerId="ADAL" clId="{BAAC2928-ED08-45E5-BC61-1C7DD8E30E5F}" dt="2026-07-20T11:58:59.725" v="4599" actId="790"/>
          <ac:spMkLst>
            <pc:docMk/>
            <pc:sldMk cId="1389255151" sldId="327"/>
            <ac:spMk id="5" creationId="{498E55BA-5A37-DB91-FDB7-8D88C1D2A4E9}"/>
          </ac:spMkLst>
        </pc:spChg>
        <pc:spChg chg="mod">
          <ac:chgData name="Helen LEDERER" userId="81799c97-6450-4fbb-9b3c-2fce78e53416" providerId="ADAL" clId="{BAAC2928-ED08-45E5-BC61-1C7DD8E30E5F}" dt="2026-07-20T11:58:59.725" v="4599" actId="790"/>
          <ac:spMkLst>
            <pc:docMk/>
            <pc:sldMk cId="1389255151" sldId="327"/>
            <ac:spMk id="14" creationId="{949ECAE8-59C8-D804-044F-D2E2E89D5CFC}"/>
          </ac:spMkLst>
        </pc:spChg>
        <pc:spChg chg="mod">
          <ac:chgData name="Helen LEDERER" userId="81799c97-6450-4fbb-9b3c-2fce78e53416" providerId="ADAL" clId="{BAAC2928-ED08-45E5-BC61-1C7DD8E30E5F}" dt="2026-07-20T11:58:59.725" v="4599" actId="790"/>
          <ac:spMkLst>
            <pc:docMk/>
            <pc:sldMk cId="1389255151" sldId="327"/>
            <ac:spMk id="15" creationId="{14E95EA8-E08D-EEE2-68A3-8D372E2844BE}"/>
          </ac:spMkLst>
        </pc:spChg>
        <pc:spChg chg="mod">
          <ac:chgData name="Helen LEDERER" userId="81799c97-6450-4fbb-9b3c-2fce78e53416" providerId="ADAL" clId="{BAAC2928-ED08-45E5-BC61-1C7DD8E30E5F}" dt="2026-07-20T11:58:59.725" v="4599" actId="790"/>
          <ac:spMkLst>
            <pc:docMk/>
            <pc:sldMk cId="1389255151" sldId="327"/>
            <ac:spMk id="16" creationId="{B55F5664-1BF6-151B-AF3F-97BB278DC168}"/>
          </ac:spMkLst>
        </pc:spChg>
        <pc:spChg chg="mod">
          <ac:chgData name="Helen LEDERER" userId="81799c97-6450-4fbb-9b3c-2fce78e53416" providerId="ADAL" clId="{BAAC2928-ED08-45E5-BC61-1C7DD8E30E5F}" dt="2026-07-20T11:58:59.725" v="4599" actId="790"/>
          <ac:spMkLst>
            <pc:docMk/>
            <pc:sldMk cId="1389255151" sldId="327"/>
            <ac:spMk id="17" creationId="{AE094197-80C8-2F3E-C83C-400AEDA1547A}"/>
          </ac:spMkLst>
        </pc:spChg>
        <pc:grpChg chg="mod">
          <ac:chgData name="Helen LEDERER" userId="81799c97-6450-4fbb-9b3c-2fce78e53416" providerId="ADAL" clId="{BAAC2928-ED08-45E5-BC61-1C7DD8E30E5F}" dt="2026-08-05T15:03:41.807" v="32434" actId="962"/>
          <ac:grpSpMkLst>
            <pc:docMk/>
            <pc:sldMk cId="1389255151" sldId="327"/>
            <ac:grpSpMk id="3" creationId="{702D3EFA-25B9-657F-EC03-452282FE065A}"/>
          </ac:grpSpMkLst>
        </pc:grpChg>
        <pc:picChg chg="add mod ord">
          <ac:chgData name="Helen LEDERER" userId="81799c97-6450-4fbb-9b3c-2fce78e53416" providerId="ADAL" clId="{BAAC2928-ED08-45E5-BC61-1C7DD8E30E5F}" dt="2026-07-20T10:04:56.574" v="889" actId="13244"/>
          <ac:picMkLst>
            <pc:docMk/>
            <pc:sldMk cId="1389255151" sldId="327"/>
            <ac:picMk id="44" creationId="{964A8220-966A-5C22-746C-FAB7835484A3}"/>
          </ac:picMkLst>
        </pc:picChg>
      </pc:sldChg>
      <pc:sldChg chg="modSp mod">
        <pc:chgData name="Helen LEDERER" userId="81799c97-6450-4fbb-9b3c-2fce78e53416" providerId="ADAL" clId="{BAAC2928-ED08-45E5-BC61-1C7DD8E30E5F}" dt="2026-08-11T16:06:33.165" v="33047" actId="1076"/>
        <pc:sldMkLst>
          <pc:docMk/>
          <pc:sldMk cId="2543617321" sldId="328"/>
        </pc:sldMkLst>
        <pc:spChg chg="mod">
          <ac:chgData name="Helen LEDERER" userId="81799c97-6450-4fbb-9b3c-2fce78e53416" providerId="ADAL" clId="{BAAC2928-ED08-45E5-BC61-1C7DD8E30E5F}" dt="2026-07-20T11:58:59.725" v="4599" actId="790"/>
          <ac:spMkLst>
            <pc:docMk/>
            <pc:sldMk cId="2543617321" sldId="328"/>
            <ac:spMk id="2" creationId="{3A8A6B0B-E504-25F3-2BA4-A58DC38B79B3}"/>
          </ac:spMkLst>
        </pc:spChg>
        <pc:spChg chg="mod">
          <ac:chgData name="Helen LEDERER" userId="81799c97-6450-4fbb-9b3c-2fce78e53416" providerId="ADAL" clId="{BAAC2928-ED08-45E5-BC61-1C7DD8E30E5F}" dt="2026-07-20T11:58:59.725" v="4599" actId="790"/>
          <ac:spMkLst>
            <pc:docMk/>
            <pc:sldMk cId="2543617321" sldId="328"/>
            <ac:spMk id="6" creationId="{3EEC0D2D-5970-AFE3-14FC-F66BB6F8EFE5}"/>
          </ac:spMkLst>
        </pc:spChg>
        <pc:spChg chg="mod">
          <ac:chgData name="Helen LEDERER" userId="81799c97-6450-4fbb-9b3c-2fce78e53416" providerId="ADAL" clId="{BAAC2928-ED08-45E5-BC61-1C7DD8E30E5F}" dt="2026-08-11T16:06:33.165" v="33047" actId="1076"/>
          <ac:spMkLst>
            <pc:docMk/>
            <pc:sldMk cId="2543617321" sldId="328"/>
            <ac:spMk id="9" creationId="{AC612128-B8FB-CD74-99CB-5D84B47419F4}"/>
          </ac:spMkLst>
        </pc:spChg>
        <pc:spChg chg="mod">
          <ac:chgData name="Helen LEDERER" userId="81799c97-6450-4fbb-9b3c-2fce78e53416" providerId="ADAL" clId="{BAAC2928-ED08-45E5-BC61-1C7DD8E30E5F}" dt="2026-07-20T11:58:59.725" v="4599" actId="790"/>
          <ac:spMkLst>
            <pc:docMk/>
            <pc:sldMk cId="2543617321" sldId="328"/>
            <ac:spMk id="11" creationId="{AEE0A7B0-08FA-B192-4B0E-625426BA50E4}"/>
          </ac:spMkLst>
        </pc:spChg>
        <pc:spChg chg="mod">
          <ac:chgData name="Helen LEDERER" userId="81799c97-6450-4fbb-9b3c-2fce78e53416" providerId="ADAL" clId="{BAAC2928-ED08-45E5-BC61-1C7DD8E30E5F}" dt="2026-07-20T11:58:59.725" v="4599" actId="790"/>
          <ac:spMkLst>
            <pc:docMk/>
            <pc:sldMk cId="2543617321" sldId="328"/>
            <ac:spMk id="13" creationId="{D0BA3741-CB96-6702-8D9B-2D34938F3B44}"/>
          </ac:spMkLst>
        </pc:spChg>
      </pc:sldChg>
      <pc:sldChg chg="modSp mod">
        <pc:chgData name="Helen LEDERER" userId="81799c97-6450-4fbb-9b3c-2fce78e53416" providerId="ADAL" clId="{BAAC2928-ED08-45E5-BC61-1C7DD8E30E5F}" dt="2026-07-20T11:58:59.725" v="4599" actId="790"/>
        <pc:sldMkLst>
          <pc:docMk/>
          <pc:sldMk cId="3298229199" sldId="329"/>
        </pc:sldMkLst>
        <pc:spChg chg="mod">
          <ac:chgData name="Helen LEDERER" userId="81799c97-6450-4fbb-9b3c-2fce78e53416" providerId="ADAL" clId="{BAAC2928-ED08-45E5-BC61-1C7DD8E30E5F}" dt="2026-07-20T11:58:59.725" v="4599" actId="790"/>
          <ac:spMkLst>
            <pc:docMk/>
            <pc:sldMk cId="3298229199" sldId="329"/>
            <ac:spMk id="2" creationId="{8A661F18-0667-222F-B3D6-4224B8866D9D}"/>
          </ac:spMkLst>
        </pc:spChg>
        <pc:spChg chg="mod">
          <ac:chgData name="Helen LEDERER" userId="81799c97-6450-4fbb-9b3c-2fce78e53416" providerId="ADAL" clId="{BAAC2928-ED08-45E5-BC61-1C7DD8E30E5F}" dt="2026-07-20T11:58:59.725" v="4599" actId="790"/>
          <ac:spMkLst>
            <pc:docMk/>
            <pc:sldMk cId="3298229199" sldId="329"/>
            <ac:spMk id="5" creationId="{66E368A9-8410-1B9A-40DF-AF2F7FAD2A17}"/>
          </ac:spMkLst>
        </pc:spChg>
        <pc:spChg chg="mod">
          <ac:chgData name="Helen LEDERER" userId="81799c97-6450-4fbb-9b3c-2fce78e53416" providerId="ADAL" clId="{BAAC2928-ED08-45E5-BC61-1C7DD8E30E5F}" dt="2026-07-20T11:58:59.725" v="4599" actId="790"/>
          <ac:spMkLst>
            <pc:docMk/>
            <pc:sldMk cId="3298229199" sldId="329"/>
            <ac:spMk id="6" creationId="{AA7FBA9B-016A-0A90-63AC-7F264A76D6BB}"/>
          </ac:spMkLst>
        </pc:spChg>
        <pc:spChg chg="mod">
          <ac:chgData name="Helen LEDERER" userId="81799c97-6450-4fbb-9b3c-2fce78e53416" providerId="ADAL" clId="{BAAC2928-ED08-45E5-BC61-1C7DD8E30E5F}" dt="2026-07-20T11:58:59.725" v="4599" actId="790"/>
          <ac:spMkLst>
            <pc:docMk/>
            <pc:sldMk cId="3298229199" sldId="329"/>
            <ac:spMk id="8" creationId="{8919B4FF-E381-C72F-5B8C-106248B0EBDD}"/>
          </ac:spMkLst>
        </pc:spChg>
        <pc:spChg chg="mod">
          <ac:chgData name="Helen LEDERER" userId="81799c97-6450-4fbb-9b3c-2fce78e53416" providerId="ADAL" clId="{BAAC2928-ED08-45E5-BC61-1C7DD8E30E5F}" dt="2026-07-20T11:58:59.725" v="4599" actId="790"/>
          <ac:spMkLst>
            <pc:docMk/>
            <pc:sldMk cId="3298229199" sldId="329"/>
            <ac:spMk id="12" creationId="{6FE14903-19BA-1926-B49F-345F5AED6011}"/>
          </ac:spMkLst>
        </pc:spChg>
        <pc:spChg chg="mod">
          <ac:chgData name="Helen LEDERER" userId="81799c97-6450-4fbb-9b3c-2fce78e53416" providerId="ADAL" clId="{BAAC2928-ED08-45E5-BC61-1C7DD8E30E5F}" dt="2026-07-20T11:58:59.725" v="4599" actId="790"/>
          <ac:spMkLst>
            <pc:docMk/>
            <pc:sldMk cId="3298229199" sldId="329"/>
            <ac:spMk id="15" creationId="{59E5151B-66CD-B5CB-DD61-0B290E7A59D4}"/>
          </ac:spMkLst>
        </pc:spChg>
      </pc:sldChg>
      <pc:sldChg chg="modSp mod">
        <pc:chgData name="Helen LEDERER" userId="81799c97-6450-4fbb-9b3c-2fce78e53416" providerId="ADAL" clId="{BAAC2928-ED08-45E5-BC61-1C7DD8E30E5F}" dt="2026-08-11T16:06:57.593" v="33049" actId="1076"/>
        <pc:sldMkLst>
          <pc:docMk/>
          <pc:sldMk cId="781931655" sldId="330"/>
        </pc:sldMkLst>
        <pc:spChg chg="mod">
          <ac:chgData name="Helen LEDERER" userId="81799c97-6450-4fbb-9b3c-2fce78e53416" providerId="ADAL" clId="{BAAC2928-ED08-45E5-BC61-1C7DD8E30E5F}" dt="2026-08-11T16:06:57.593" v="33049" actId="1076"/>
          <ac:spMkLst>
            <pc:docMk/>
            <pc:sldMk cId="781931655" sldId="330"/>
            <ac:spMk id="2" creationId="{ED71E3C3-E22D-87D3-C470-251FF40A1276}"/>
          </ac:spMkLst>
        </pc:spChg>
        <pc:spChg chg="mod">
          <ac:chgData name="Helen LEDERER" userId="81799c97-6450-4fbb-9b3c-2fce78e53416" providerId="ADAL" clId="{BAAC2928-ED08-45E5-BC61-1C7DD8E30E5F}" dt="2026-07-20T11:58:59.725" v="4599" actId="790"/>
          <ac:spMkLst>
            <pc:docMk/>
            <pc:sldMk cId="781931655" sldId="330"/>
            <ac:spMk id="3" creationId="{412248D4-94A8-DA69-F126-F7314D01B6AA}"/>
          </ac:spMkLst>
        </pc:spChg>
        <pc:spChg chg="mod">
          <ac:chgData name="Helen LEDERER" userId="81799c97-6450-4fbb-9b3c-2fce78e53416" providerId="ADAL" clId="{BAAC2928-ED08-45E5-BC61-1C7DD8E30E5F}" dt="2026-07-20T11:58:59.725" v="4599" actId="790"/>
          <ac:spMkLst>
            <pc:docMk/>
            <pc:sldMk cId="781931655" sldId="330"/>
            <ac:spMk id="6" creationId="{FB4886E1-7209-1126-D0CE-4256AD6D09E0}"/>
          </ac:spMkLst>
        </pc:spChg>
        <pc:spChg chg="mod">
          <ac:chgData name="Helen LEDERER" userId="81799c97-6450-4fbb-9b3c-2fce78e53416" providerId="ADAL" clId="{BAAC2928-ED08-45E5-BC61-1C7DD8E30E5F}" dt="2026-07-20T11:58:59.725" v="4599" actId="790"/>
          <ac:spMkLst>
            <pc:docMk/>
            <pc:sldMk cId="781931655" sldId="330"/>
            <ac:spMk id="9" creationId="{6E6684A8-A3A1-1B0D-1B05-8F9C068E8771}"/>
          </ac:spMkLst>
        </pc:spChg>
        <pc:spChg chg="mod">
          <ac:chgData name="Helen LEDERER" userId="81799c97-6450-4fbb-9b3c-2fce78e53416" providerId="ADAL" clId="{BAAC2928-ED08-45E5-BC61-1C7DD8E30E5F}" dt="2026-07-20T11:58:59.725" v="4599" actId="790"/>
          <ac:spMkLst>
            <pc:docMk/>
            <pc:sldMk cId="781931655" sldId="330"/>
            <ac:spMk id="11" creationId="{B29747D0-CC3A-6D5F-B247-6E56DB4B84DD}"/>
          </ac:spMkLst>
        </pc:spChg>
        <pc:spChg chg="mod">
          <ac:chgData name="Helen LEDERER" userId="81799c97-6450-4fbb-9b3c-2fce78e53416" providerId="ADAL" clId="{BAAC2928-ED08-45E5-BC61-1C7DD8E30E5F}" dt="2026-07-20T11:58:59.725" v="4599" actId="790"/>
          <ac:spMkLst>
            <pc:docMk/>
            <pc:sldMk cId="781931655" sldId="330"/>
            <ac:spMk id="13" creationId="{6639E9E7-0B94-463B-E4A9-CB627CD4F883}"/>
          </ac:spMkLst>
        </pc:spChg>
      </pc:sldChg>
      <pc:sldChg chg="addSp delSp modSp mod modNotesTx">
        <pc:chgData name="Helen LEDERER" userId="81799c97-6450-4fbb-9b3c-2fce78e53416" providerId="ADAL" clId="{BAAC2928-ED08-45E5-BC61-1C7DD8E30E5F}" dt="2026-07-22T13:02:42.190" v="18719" actId="13244"/>
        <pc:sldMkLst>
          <pc:docMk/>
          <pc:sldMk cId="572842867" sldId="331"/>
        </pc:sldMkLst>
        <pc:spChg chg="mod">
          <ac:chgData name="Helen LEDERER" userId="81799c97-6450-4fbb-9b3c-2fce78e53416" providerId="ADAL" clId="{BAAC2928-ED08-45E5-BC61-1C7DD8E30E5F}" dt="2026-07-20T11:58:59.725" v="4599" actId="790"/>
          <ac:spMkLst>
            <pc:docMk/>
            <pc:sldMk cId="572842867" sldId="331"/>
            <ac:spMk id="2" creationId="{72DB722D-B450-85AC-EDB2-060E4017D974}"/>
          </ac:spMkLst>
        </pc:spChg>
        <pc:spChg chg="mod">
          <ac:chgData name="Helen LEDERER" userId="81799c97-6450-4fbb-9b3c-2fce78e53416" providerId="ADAL" clId="{BAAC2928-ED08-45E5-BC61-1C7DD8E30E5F}" dt="2026-07-20T11:58:59.725" v="4599" actId="790"/>
          <ac:spMkLst>
            <pc:docMk/>
            <pc:sldMk cId="572842867" sldId="331"/>
            <ac:spMk id="6" creationId="{38028F69-546A-3E21-46E9-0813A946A3A9}"/>
          </ac:spMkLst>
        </pc:spChg>
        <pc:spChg chg="ord">
          <ac:chgData name="Helen LEDERER" userId="81799c97-6450-4fbb-9b3c-2fce78e53416" providerId="ADAL" clId="{BAAC2928-ED08-45E5-BC61-1C7DD8E30E5F}" dt="2026-07-22T13:02:42.190" v="18719" actId="13244"/>
          <ac:spMkLst>
            <pc:docMk/>
            <pc:sldMk cId="572842867" sldId="331"/>
            <ac:spMk id="7" creationId="{D31D9E39-CA74-525F-1D49-CBA07A88982D}"/>
          </ac:spMkLst>
        </pc:spChg>
        <pc:spChg chg="mod">
          <ac:chgData name="Helen LEDERER" userId="81799c97-6450-4fbb-9b3c-2fce78e53416" providerId="ADAL" clId="{BAAC2928-ED08-45E5-BC61-1C7DD8E30E5F}" dt="2026-07-20T11:58:59.725" v="4599" actId="790"/>
          <ac:spMkLst>
            <pc:docMk/>
            <pc:sldMk cId="572842867" sldId="331"/>
            <ac:spMk id="9" creationId="{62CDF390-FA06-B8D8-FAB4-5D54BA894B32}"/>
          </ac:spMkLst>
        </pc:spChg>
      </pc:sldChg>
      <pc:sldChg chg="addSp delSp modSp mod modNotesTx">
        <pc:chgData name="Helen LEDERER" userId="81799c97-6450-4fbb-9b3c-2fce78e53416" providerId="ADAL" clId="{BAAC2928-ED08-45E5-BC61-1C7DD8E30E5F}" dt="2026-07-20T11:58:59.725" v="4599" actId="790"/>
        <pc:sldMkLst>
          <pc:docMk/>
          <pc:sldMk cId="4227206483" sldId="332"/>
        </pc:sldMkLst>
        <pc:spChg chg="mod">
          <ac:chgData name="Helen LEDERER" userId="81799c97-6450-4fbb-9b3c-2fce78e53416" providerId="ADAL" clId="{BAAC2928-ED08-45E5-BC61-1C7DD8E30E5F}" dt="2026-07-20T11:58:59.725" v="4599" actId="790"/>
          <ac:spMkLst>
            <pc:docMk/>
            <pc:sldMk cId="4227206483" sldId="332"/>
            <ac:spMk id="2" creationId="{F1A5ED1C-D377-8E9D-569B-D774DC3F94E7}"/>
          </ac:spMkLst>
        </pc:spChg>
        <pc:graphicFrameChg chg="add mod modGraphic">
          <ac:chgData name="Helen LEDERER" userId="81799c97-6450-4fbb-9b3c-2fce78e53416" providerId="ADAL" clId="{BAAC2928-ED08-45E5-BC61-1C7DD8E30E5F}" dt="2026-07-20T11:58:59.725" v="4599" actId="790"/>
          <ac:graphicFrameMkLst>
            <pc:docMk/>
            <pc:sldMk cId="4227206483" sldId="332"/>
            <ac:graphicFrameMk id="19" creationId="{546771BF-06EA-33C9-6B9F-C4F4679AF174}"/>
          </ac:graphicFrameMkLst>
        </pc:graphicFrameChg>
        <pc:picChg chg="add mod ord modCrop">
          <ac:chgData name="Helen LEDERER" userId="81799c97-6450-4fbb-9b3c-2fce78e53416" providerId="ADAL" clId="{BAAC2928-ED08-45E5-BC61-1C7DD8E30E5F}" dt="2026-07-20T10:48:07.802" v="2591" actId="1076"/>
          <ac:picMkLst>
            <pc:docMk/>
            <pc:sldMk cId="4227206483" sldId="332"/>
            <ac:picMk id="10" creationId="{3733E684-7DB3-182D-2DB5-20D0FD598AF2}"/>
          </ac:picMkLst>
        </pc:picChg>
      </pc:sldChg>
      <pc:sldChg chg="addSp delSp modSp mod">
        <pc:chgData name="Helen LEDERER" userId="81799c97-6450-4fbb-9b3c-2fce78e53416" providerId="ADAL" clId="{BAAC2928-ED08-45E5-BC61-1C7DD8E30E5F}" dt="2026-07-21T09:50:47.471" v="7456" actId="13243"/>
        <pc:sldMkLst>
          <pc:docMk/>
          <pc:sldMk cId="151822598" sldId="333"/>
        </pc:sldMkLst>
        <pc:spChg chg="mod">
          <ac:chgData name="Helen LEDERER" userId="81799c97-6450-4fbb-9b3c-2fce78e53416" providerId="ADAL" clId="{BAAC2928-ED08-45E5-BC61-1C7DD8E30E5F}" dt="2026-07-20T11:58:59.725" v="4599" actId="790"/>
          <ac:spMkLst>
            <pc:docMk/>
            <pc:sldMk cId="151822598" sldId="333"/>
            <ac:spMk id="6" creationId="{80C0CEBD-32B9-FBC4-9407-AD6B28ECAD63}"/>
          </ac:spMkLst>
        </pc:spChg>
        <pc:spChg chg="mod">
          <ac:chgData name="Helen LEDERER" userId="81799c97-6450-4fbb-9b3c-2fce78e53416" providerId="ADAL" clId="{BAAC2928-ED08-45E5-BC61-1C7DD8E30E5F}" dt="2026-07-20T11:58:59.725" v="4599" actId="790"/>
          <ac:spMkLst>
            <pc:docMk/>
            <pc:sldMk cId="151822598" sldId="333"/>
            <ac:spMk id="8" creationId="{554A0D01-D2AC-60D1-B0C9-EDEB38DB6E59}"/>
          </ac:spMkLst>
        </pc:spChg>
        <pc:graphicFrameChg chg="add mod modGraphic">
          <ac:chgData name="Helen LEDERER" userId="81799c97-6450-4fbb-9b3c-2fce78e53416" providerId="ADAL" clId="{BAAC2928-ED08-45E5-BC61-1C7DD8E30E5F}" dt="2026-07-21T09:50:47.471" v="7456" actId="13243"/>
          <ac:graphicFrameMkLst>
            <pc:docMk/>
            <pc:sldMk cId="151822598" sldId="333"/>
            <ac:graphicFrameMk id="4" creationId="{40CA0D09-56E1-6DB4-0638-D1F02BC8FD86}"/>
          </ac:graphicFrameMkLst>
        </pc:graphicFrameChg>
      </pc:sldChg>
      <pc:sldChg chg="addSp delSp modSp new mod modNotesTx">
        <pc:chgData name="Helen LEDERER" userId="81799c97-6450-4fbb-9b3c-2fce78e53416" providerId="ADAL" clId="{BAAC2928-ED08-45E5-BC61-1C7DD8E30E5F}" dt="2026-08-11T16:13:31.147" v="34454" actId="962"/>
        <pc:sldMkLst>
          <pc:docMk/>
          <pc:sldMk cId="1783258255" sldId="335"/>
        </pc:sldMkLst>
        <pc:spChg chg="mod">
          <ac:chgData name="Helen LEDERER" userId="81799c97-6450-4fbb-9b3c-2fce78e53416" providerId="ADAL" clId="{BAAC2928-ED08-45E5-BC61-1C7DD8E30E5F}" dt="2026-08-11T16:11:00.449" v="33965" actId="1036"/>
          <ac:spMkLst>
            <pc:docMk/>
            <pc:sldMk cId="1783258255" sldId="335"/>
            <ac:spMk id="2" creationId="{1F176941-F522-D016-B534-C7C6E5BF8787}"/>
          </ac:spMkLst>
        </pc:spChg>
        <pc:spChg chg="add mod">
          <ac:chgData name="Helen LEDERER" userId="81799c97-6450-4fbb-9b3c-2fce78e53416" providerId="ADAL" clId="{BAAC2928-ED08-45E5-BC61-1C7DD8E30E5F}" dt="2026-07-20T11:58:59.725" v="4599" actId="790"/>
          <ac:spMkLst>
            <pc:docMk/>
            <pc:sldMk cId="1783258255" sldId="335"/>
            <ac:spMk id="5" creationId="{5B7CDEDC-5305-2207-EC78-F6E4628384C7}"/>
          </ac:spMkLst>
        </pc:spChg>
        <pc:spChg chg="add mod">
          <ac:chgData name="Helen LEDERER" userId="81799c97-6450-4fbb-9b3c-2fce78e53416" providerId="ADAL" clId="{BAAC2928-ED08-45E5-BC61-1C7DD8E30E5F}" dt="2026-07-20T11:58:59.725" v="4599" actId="790"/>
          <ac:spMkLst>
            <pc:docMk/>
            <pc:sldMk cId="1783258255" sldId="335"/>
            <ac:spMk id="7" creationId="{BA0A2492-3953-95A2-757E-1A26541556D9}"/>
          </ac:spMkLst>
        </pc:spChg>
        <pc:spChg chg="add mod ord">
          <ac:chgData name="Helen LEDERER" userId="81799c97-6450-4fbb-9b3c-2fce78e53416" providerId="ADAL" clId="{BAAC2928-ED08-45E5-BC61-1C7DD8E30E5F}" dt="2026-07-20T12:01:11.744" v="4617" actId="962"/>
          <ac:spMkLst>
            <pc:docMk/>
            <pc:sldMk cId="1783258255" sldId="335"/>
            <ac:spMk id="9" creationId="{D11C4FD4-AF3D-C54B-9147-8796545E947E}"/>
          </ac:spMkLst>
        </pc:spChg>
        <pc:spChg chg="add mod ord">
          <ac:chgData name="Helen LEDERER" userId="81799c97-6450-4fbb-9b3c-2fce78e53416" providerId="ADAL" clId="{BAAC2928-ED08-45E5-BC61-1C7DD8E30E5F}" dt="2026-08-11T16:13:31.147" v="34454" actId="962"/>
          <ac:spMkLst>
            <pc:docMk/>
            <pc:sldMk cId="1783258255" sldId="335"/>
            <ac:spMk id="10" creationId="{BAD7720F-E19E-D738-B708-BBAD7A69890F}"/>
          </ac:spMkLst>
        </pc:spChg>
        <pc:graphicFrameChg chg="add mod modGraphic">
          <ac:chgData name="Helen LEDERER" userId="81799c97-6450-4fbb-9b3c-2fce78e53416" providerId="ADAL" clId="{BAAC2928-ED08-45E5-BC61-1C7DD8E30E5F}" dt="2026-07-21T14:39:34.830" v="7672" actId="13239"/>
          <ac:graphicFrameMkLst>
            <pc:docMk/>
            <pc:sldMk cId="1783258255" sldId="335"/>
            <ac:graphicFrameMk id="8" creationId="{B05CD362-8B68-2A5D-A4CA-6A33CE812BEB}"/>
          </ac:graphicFrameMkLst>
        </pc:graphicFrameChg>
      </pc:sldChg>
      <pc:sldChg chg="addSp delSp modSp new mod ord modNotesTx">
        <pc:chgData name="Helen LEDERER" userId="81799c97-6450-4fbb-9b3c-2fce78e53416" providerId="ADAL" clId="{BAAC2928-ED08-45E5-BC61-1C7DD8E30E5F}" dt="2026-08-11T16:20:07.063" v="34484" actId="13244"/>
        <pc:sldMkLst>
          <pc:docMk/>
          <pc:sldMk cId="2082208599" sldId="337"/>
        </pc:sldMkLst>
        <pc:spChg chg="mod">
          <ac:chgData name="Helen LEDERER" userId="81799c97-6450-4fbb-9b3c-2fce78e53416" providerId="ADAL" clId="{BAAC2928-ED08-45E5-BC61-1C7DD8E30E5F}" dt="2026-07-20T12:18:08.614" v="4996" actId="1076"/>
          <ac:spMkLst>
            <pc:docMk/>
            <pc:sldMk cId="2082208599" sldId="337"/>
            <ac:spMk id="2" creationId="{F298E0B6-C146-9441-2E6D-3F881B247196}"/>
          </ac:spMkLst>
        </pc:spChg>
        <pc:spChg chg="ord">
          <ac:chgData name="Helen LEDERER" userId="81799c97-6450-4fbb-9b3c-2fce78e53416" providerId="ADAL" clId="{BAAC2928-ED08-45E5-BC61-1C7DD8E30E5F}" dt="2026-08-11T16:20:07.063" v="34484" actId="13244"/>
          <ac:spMkLst>
            <pc:docMk/>
            <pc:sldMk cId="2082208599" sldId="337"/>
            <ac:spMk id="3" creationId="{8EAAC733-CA08-1C70-809E-4B0826207AFF}"/>
          </ac:spMkLst>
        </pc:spChg>
        <pc:picChg chg="add del mod">
          <ac:chgData name="Helen LEDERER" userId="81799c97-6450-4fbb-9b3c-2fce78e53416" providerId="ADAL" clId="{BAAC2928-ED08-45E5-BC61-1C7DD8E30E5F}" dt="2026-08-11T16:18:14.444" v="34469" actId="931"/>
          <ac:picMkLst>
            <pc:docMk/>
            <pc:sldMk cId="2082208599" sldId="337"/>
            <ac:picMk id="5" creationId="{F3AC3455-2A7E-715E-74B5-3C50F2D85020}"/>
          </ac:picMkLst>
        </pc:picChg>
        <pc:picChg chg="add del mod">
          <ac:chgData name="Helen LEDERER" userId="81799c97-6450-4fbb-9b3c-2fce78e53416" providerId="ADAL" clId="{BAAC2928-ED08-45E5-BC61-1C7DD8E30E5F}" dt="2026-08-11T16:19:42.182" v="34479" actId="478"/>
          <ac:picMkLst>
            <pc:docMk/>
            <pc:sldMk cId="2082208599" sldId="337"/>
            <ac:picMk id="6" creationId="{CCB6F33C-55F2-155B-0613-3ACB0E74306C}"/>
          </ac:picMkLst>
        </pc:picChg>
        <pc:picChg chg="add del mod">
          <ac:chgData name="Helen LEDERER" userId="81799c97-6450-4fbb-9b3c-2fce78e53416" providerId="ADAL" clId="{BAAC2928-ED08-45E5-BC61-1C7DD8E30E5F}" dt="2026-08-11T16:18:12.830" v="34467" actId="931"/>
          <ac:picMkLst>
            <pc:docMk/>
            <pc:sldMk cId="2082208599" sldId="337"/>
            <ac:picMk id="8" creationId="{7CFCB7B9-3C89-EB64-2211-8082D9EEBC78}"/>
          </ac:picMkLst>
        </pc:picChg>
        <pc:picChg chg="add del mod">
          <ac:chgData name="Helen LEDERER" userId="81799c97-6450-4fbb-9b3c-2fce78e53416" providerId="ADAL" clId="{BAAC2928-ED08-45E5-BC61-1C7DD8E30E5F}" dt="2026-08-11T16:18:49.905" v="34475" actId="931"/>
          <ac:picMkLst>
            <pc:docMk/>
            <pc:sldMk cId="2082208599" sldId="337"/>
            <ac:picMk id="10" creationId="{256823A8-AACB-F7F1-BA70-A8173A692F05}"/>
          </ac:picMkLst>
        </pc:picChg>
        <pc:picChg chg="add mod">
          <ac:chgData name="Helen LEDERER" userId="81799c97-6450-4fbb-9b3c-2fce78e53416" providerId="ADAL" clId="{BAAC2928-ED08-45E5-BC61-1C7DD8E30E5F}" dt="2026-08-11T16:20:03.212" v="34483" actId="962"/>
          <ac:picMkLst>
            <pc:docMk/>
            <pc:sldMk cId="2082208599" sldId="337"/>
            <ac:picMk id="12" creationId="{7AE9F0ED-84B4-CBC5-3CD5-AE167C123212}"/>
          </ac:picMkLst>
        </pc:picChg>
      </pc:sldChg>
      <pc:sldChg chg="addSp delSp modSp new mod ord modClrScheme modShow chgLayout modNotesTx">
        <pc:chgData name="Helen LEDERER" userId="81799c97-6450-4fbb-9b3c-2fce78e53416" providerId="ADAL" clId="{BAAC2928-ED08-45E5-BC61-1C7DD8E30E5F}" dt="2026-08-04T09:14:04.736" v="26477" actId="207"/>
        <pc:sldMkLst>
          <pc:docMk/>
          <pc:sldMk cId="1712055125" sldId="338"/>
        </pc:sldMkLst>
        <pc:spChg chg="add mod ord">
          <ac:chgData name="Helen LEDERER" userId="81799c97-6450-4fbb-9b3c-2fce78e53416" providerId="ADAL" clId="{BAAC2928-ED08-45E5-BC61-1C7DD8E30E5F}" dt="2026-07-20T12:43:37.032" v="6304" actId="1076"/>
          <ac:spMkLst>
            <pc:docMk/>
            <pc:sldMk cId="1712055125" sldId="338"/>
            <ac:spMk id="5" creationId="{3254F6B2-34EF-70CC-265E-74578FF9BF17}"/>
          </ac:spMkLst>
        </pc:spChg>
        <pc:spChg chg="add mod ord">
          <ac:chgData name="Helen LEDERER" userId="81799c97-6450-4fbb-9b3c-2fce78e53416" providerId="ADAL" clId="{BAAC2928-ED08-45E5-BC61-1C7DD8E30E5F}" dt="2026-07-21T10:37:51.179" v="7657" actId="962"/>
          <ac:spMkLst>
            <pc:docMk/>
            <pc:sldMk cId="1712055125" sldId="338"/>
            <ac:spMk id="11" creationId="{7831C9FB-D57D-F1D7-EDEB-A6F9DE746861}"/>
          </ac:spMkLst>
        </pc:spChg>
        <pc:spChg chg="add mod">
          <ac:chgData name="Helen LEDERER" userId="81799c97-6450-4fbb-9b3c-2fce78e53416" providerId="ADAL" clId="{BAAC2928-ED08-45E5-BC61-1C7DD8E30E5F}" dt="2026-07-21T10:37:45.812" v="7653" actId="962"/>
          <ac:spMkLst>
            <pc:docMk/>
            <pc:sldMk cId="1712055125" sldId="338"/>
            <ac:spMk id="12" creationId="{4DE5AC1A-D5BD-33B3-6EB7-E28B7666B965}"/>
          </ac:spMkLst>
        </pc:spChg>
        <pc:spChg chg="add mod">
          <ac:chgData name="Helen LEDERER" userId="81799c97-6450-4fbb-9b3c-2fce78e53416" providerId="ADAL" clId="{BAAC2928-ED08-45E5-BC61-1C7DD8E30E5F}" dt="2026-07-21T10:38:08.641" v="7659" actId="962"/>
          <ac:spMkLst>
            <pc:docMk/>
            <pc:sldMk cId="1712055125" sldId="338"/>
            <ac:spMk id="13" creationId="{CD74797E-EB25-E7FA-9843-B57B6B9B3026}"/>
          </ac:spMkLst>
        </pc:spChg>
      </pc:sldChg>
      <pc:sldChg chg="addSp delSp modSp new mod modClrScheme chgLayout">
        <pc:chgData name="Helen LEDERER" userId="81799c97-6450-4fbb-9b3c-2fce78e53416" providerId="ADAL" clId="{BAAC2928-ED08-45E5-BC61-1C7DD8E30E5F}" dt="2026-07-21T14:51:05.272" v="7913" actId="13244"/>
        <pc:sldMkLst>
          <pc:docMk/>
          <pc:sldMk cId="2336512969" sldId="339"/>
        </pc:sldMkLst>
        <pc:spChg chg="add mod ord">
          <ac:chgData name="Helen LEDERER" userId="81799c97-6450-4fbb-9b3c-2fce78e53416" providerId="ADAL" clId="{BAAC2928-ED08-45E5-BC61-1C7DD8E30E5F}" dt="2026-07-21T14:41:03.265" v="7700" actId="5793"/>
          <ac:spMkLst>
            <pc:docMk/>
            <pc:sldMk cId="2336512969" sldId="339"/>
            <ac:spMk id="6" creationId="{D6F39BA4-1B22-8D56-373B-1120179CF6B1}"/>
          </ac:spMkLst>
        </pc:spChg>
        <pc:spChg chg="add mod">
          <ac:chgData name="Helen LEDERER" userId="81799c97-6450-4fbb-9b3c-2fce78e53416" providerId="ADAL" clId="{BAAC2928-ED08-45E5-BC61-1C7DD8E30E5F}" dt="2026-07-21T14:43:05.873" v="7773" actId="1076"/>
          <ac:spMkLst>
            <pc:docMk/>
            <pc:sldMk cId="2336512969" sldId="339"/>
            <ac:spMk id="9" creationId="{63F85A53-541E-1733-DF15-A14FDF45C984}"/>
          </ac:spMkLst>
        </pc:spChg>
        <pc:spChg chg="add mod">
          <ac:chgData name="Helen LEDERER" userId="81799c97-6450-4fbb-9b3c-2fce78e53416" providerId="ADAL" clId="{BAAC2928-ED08-45E5-BC61-1C7DD8E30E5F}" dt="2026-07-21T14:50:51.677" v="7911" actId="2711"/>
          <ac:spMkLst>
            <pc:docMk/>
            <pc:sldMk cId="2336512969" sldId="339"/>
            <ac:spMk id="18" creationId="{EB0775B2-5FCF-28A2-39B0-25564F65C01F}"/>
          </ac:spMkLst>
        </pc:spChg>
        <pc:spChg chg="add mod">
          <ac:chgData name="Helen LEDERER" userId="81799c97-6450-4fbb-9b3c-2fce78e53416" providerId="ADAL" clId="{BAAC2928-ED08-45E5-BC61-1C7DD8E30E5F}" dt="2026-07-21T14:50:55.949" v="7912" actId="2711"/>
          <ac:spMkLst>
            <pc:docMk/>
            <pc:sldMk cId="2336512969" sldId="339"/>
            <ac:spMk id="20" creationId="{33801E19-25F8-8C1E-E38D-690C7816D68C}"/>
          </ac:spMkLst>
        </pc:spChg>
        <pc:picChg chg="add mod">
          <ac:chgData name="Helen LEDERER" userId="81799c97-6450-4fbb-9b3c-2fce78e53416" providerId="ADAL" clId="{BAAC2928-ED08-45E5-BC61-1C7DD8E30E5F}" dt="2026-07-21T14:44:01.291" v="7776" actId="962"/>
          <ac:picMkLst>
            <pc:docMk/>
            <pc:sldMk cId="2336512969" sldId="339"/>
            <ac:picMk id="11" creationId="{DE07E335-DE6C-F1C4-4C0D-83BDEC4AB327}"/>
          </ac:picMkLst>
        </pc:picChg>
        <pc:picChg chg="add mod">
          <ac:chgData name="Helen LEDERER" userId="81799c97-6450-4fbb-9b3c-2fce78e53416" providerId="ADAL" clId="{BAAC2928-ED08-45E5-BC61-1C7DD8E30E5F}" dt="2026-07-21T14:45:30.449" v="7781" actId="962"/>
          <ac:picMkLst>
            <pc:docMk/>
            <pc:sldMk cId="2336512969" sldId="339"/>
            <ac:picMk id="14" creationId="{43B5344F-F8BF-5073-CC55-F6AB315F5F3A}"/>
          </ac:picMkLst>
        </pc:picChg>
      </pc:sldChg>
      <pc:sldChg chg="addSp delSp modSp new mod modClrScheme chgLayout modNotesTx">
        <pc:chgData name="Helen LEDERER" userId="81799c97-6450-4fbb-9b3c-2fce78e53416" providerId="ADAL" clId="{BAAC2928-ED08-45E5-BC61-1C7DD8E30E5F}" dt="2026-07-22T06:40:33.620" v="10862" actId="13244"/>
        <pc:sldMkLst>
          <pc:docMk/>
          <pc:sldMk cId="124048396" sldId="340"/>
        </pc:sldMkLst>
        <pc:spChg chg="add mod ord">
          <ac:chgData name="Helen LEDERER" userId="81799c97-6450-4fbb-9b3c-2fce78e53416" providerId="ADAL" clId="{BAAC2928-ED08-45E5-BC61-1C7DD8E30E5F}" dt="2026-07-22T05:51:45.581" v="9870" actId="1076"/>
          <ac:spMkLst>
            <pc:docMk/>
            <pc:sldMk cId="124048396" sldId="340"/>
            <ac:spMk id="5" creationId="{6DAB7ADF-3BC9-3FF5-D3E0-22DDFA344029}"/>
          </ac:spMkLst>
        </pc:spChg>
        <pc:spChg chg="add mod ord">
          <ac:chgData name="Helen LEDERER" userId="81799c97-6450-4fbb-9b3c-2fce78e53416" providerId="ADAL" clId="{BAAC2928-ED08-45E5-BC61-1C7DD8E30E5F}" dt="2026-07-22T05:51:28.891" v="9867" actId="1076"/>
          <ac:spMkLst>
            <pc:docMk/>
            <pc:sldMk cId="124048396" sldId="340"/>
            <ac:spMk id="6" creationId="{A4DACD71-5989-3CE5-DDB3-4078558B1740}"/>
          </ac:spMkLst>
        </pc:spChg>
        <pc:spChg chg="add del mod ord">
          <ac:chgData name="Helen LEDERER" userId="81799c97-6450-4fbb-9b3c-2fce78e53416" providerId="ADAL" clId="{BAAC2928-ED08-45E5-BC61-1C7DD8E30E5F}" dt="2026-07-22T06:25:22.172" v="10251" actId="164"/>
          <ac:spMkLst>
            <pc:docMk/>
            <pc:sldMk cId="124048396" sldId="340"/>
            <ac:spMk id="8" creationId="{513EF3A0-8932-E899-884E-59E871FA0F41}"/>
          </ac:spMkLst>
        </pc:spChg>
        <pc:spChg chg="add mod ord">
          <ac:chgData name="Helen LEDERER" userId="81799c97-6450-4fbb-9b3c-2fce78e53416" providerId="ADAL" clId="{BAAC2928-ED08-45E5-BC61-1C7DD8E30E5F}" dt="2026-07-22T06:25:22.172" v="10251" actId="164"/>
          <ac:spMkLst>
            <pc:docMk/>
            <pc:sldMk cId="124048396" sldId="340"/>
            <ac:spMk id="20" creationId="{8B261BCE-3667-F08C-C7F9-465B13E25982}"/>
          </ac:spMkLst>
        </pc:spChg>
        <pc:spChg chg="add mod ord">
          <ac:chgData name="Helen LEDERER" userId="81799c97-6450-4fbb-9b3c-2fce78e53416" providerId="ADAL" clId="{BAAC2928-ED08-45E5-BC61-1C7DD8E30E5F}" dt="2026-07-22T06:25:22.172" v="10251" actId="164"/>
          <ac:spMkLst>
            <pc:docMk/>
            <pc:sldMk cId="124048396" sldId="340"/>
            <ac:spMk id="22" creationId="{8DFE003E-2407-6ABD-F985-F3C8BEB49C70}"/>
          </ac:spMkLst>
        </pc:spChg>
        <pc:spChg chg="add mod ord">
          <ac:chgData name="Helen LEDERER" userId="81799c97-6450-4fbb-9b3c-2fce78e53416" providerId="ADAL" clId="{BAAC2928-ED08-45E5-BC61-1C7DD8E30E5F}" dt="2026-07-22T06:25:22.172" v="10251" actId="164"/>
          <ac:spMkLst>
            <pc:docMk/>
            <pc:sldMk cId="124048396" sldId="340"/>
            <ac:spMk id="24" creationId="{B3368D6E-C796-9886-72E2-8FCCDD5CB00D}"/>
          </ac:spMkLst>
        </pc:spChg>
        <pc:spChg chg="add mod">
          <ac:chgData name="Helen LEDERER" userId="81799c97-6450-4fbb-9b3c-2fce78e53416" providerId="ADAL" clId="{BAAC2928-ED08-45E5-BC61-1C7DD8E30E5F}" dt="2026-07-22T06:32:53.978" v="10444" actId="1076"/>
          <ac:spMkLst>
            <pc:docMk/>
            <pc:sldMk cId="124048396" sldId="340"/>
            <ac:spMk id="25" creationId="{2ACEF5D8-0A6D-A937-9929-CD673B78C148}"/>
          </ac:spMkLst>
        </pc:spChg>
        <pc:spChg chg="add mod">
          <ac:chgData name="Helen LEDERER" userId="81799c97-6450-4fbb-9b3c-2fce78e53416" providerId="ADAL" clId="{BAAC2928-ED08-45E5-BC61-1C7DD8E30E5F}" dt="2026-07-22T06:32:40.880" v="10443" actId="1076"/>
          <ac:spMkLst>
            <pc:docMk/>
            <pc:sldMk cId="124048396" sldId="340"/>
            <ac:spMk id="27" creationId="{54545862-199E-7219-04D5-D76F6CA4A045}"/>
          </ac:spMkLst>
        </pc:spChg>
        <pc:spChg chg="add mod">
          <ac:chgData name="Helen LEDERER" userId="81799c97-6450-4fbb-9b3c-2fce78e53416" providerId="ADAL" clId="{BAAC2928-ED08-45E5-BC61-1C7DD8E30E5F}" dt="2026-07-22T06:33:12.696" v="10446" actId="1076"/>
          <ac:spMkLst>
            <pc:docMk/>
            <pc:sldMk cId="124048396" sldId="340"/>
            <ac:spMk id="29" creationId="{72F5CDD5-267A-90EB-3134-7F90372B2A0F}"/>
          </ac:spMkLst>
        </pc:spChg>
        <pc:spChg chg="add mod">
          <ac:chgData name="Helen LEDERER" userId="81799c97-6450-4fbb-9b3c-2fce78e53416" providerId="ADAL" clId="{BAAC2928-ED08-45E5-BC61-1C7DD8E30E5F}" dt="2026-07-22T06:33:00.569" v="10445" actId="1076"/>
          <ac:spMkLst>
            <pc:docMk/>
            <pc:sldMk cId="124048396" sldId="340"/>
            <ac:spMk id="31" creationId="{BAA55ECC-7380-BBBD-AC87-7080BB8185DD}"/>
          </ac:spMkLst>
        </pc:spChg>
        <pc:spChg chg="add mod">
          <ac:chgData name="Helen LEDERER" userId="81799c97-6450-4fbb-9b3c-2fce78e53416" providerId="ADAL" clId="{BAAC2928-ED08-45E5-BC61-1C7DD8E30E5F}" dt="2026-07-22T06:33:41.392" v="10448" actId="14100"/>
          <ac:spMkLst>
            <pc:docMk/>
            <pc:sldMk cId="124048396" sldId="340"/>
            <ac:spMk id="33" creationId="{000E15A8-A336-DF0B-1EEA-9BE88C7486CD}"/>
          </ac:spMkLst>
        </pc:spChg>
        <pc:spChg chg="add mod">
          <ac:chgData name="Helen LEDERER" userId="81799c97-6450-4fbb-9b3c-2fce78e53416" providerId="ADAL" clId="{BAAC2928-ED08-45E5-BC61-1C7DD8E30E5F}" dt="2026-07-22T06:35:23.273" v="10552" actId="962"/>
          <ac:spMkLst>
            <pc:docMk/>
            <pc:sldMk cId="124048396" sldId="340"/>
            <ac:spMk id="34" creationId="{03DD243B-4418-971F-5EDD-AEB1ADAFDD81}"/>
          </ac:spMkLst>
        </pc:spChg>
        <pc:grpChg chg="add mod ord">
          <ac:chgData name="Helen LEDERER" userId="81799c97-6450-4fbb-9b3c-2fce78e53416" providerId="ADAL" clId="{BAAC2928-ED08-45E5-BC61-1C7DD8E30E5F}" dt="2026-07-22T06:30:42.702" v="10430" actId="1076"/>
          <ac:grpSpMkLst>
            <pc:docMk/>
            <pc:sldMk cId="124048396" sldId="340"/>
            <ac:grpSpMk id="32" creationId="{F43E89A9-E7CF-9969-EF24-ED2B9206DD59}"/>
          </ac:grpSpMkLst>
        </pc:grpChg>
        <pc:graphicFrameChg chg="add del mod modGraphic">
          <ac:chgData name="Helen LEDERER" userId="81799c97-6450-4fbb-9b3c-2fce78e53416" providerId="ADAL" clId="{BAAC2928-ED08-45E5-BC61-1C7DD8E30E5F}" dt="2026-07-22T06:40:21.408" v="10861" actId="962"/>
          <ac:graphicFrameMkLst>
            <pc:docMk/>
            <pc:sldMk cId="124048396" sldId="340"/>
            <ac:graphicFrameMk id="7" creationId="{9D692897-D95A-7D31-AEC6-51FC32657559}"/>
          </ac:graphicFrameMkLst>
        </pc:graphicFrameChg>
        <pc:picChg chg="add mod">
          <ac:chgData name="Helen LEDERER" userId="81799c97-6450-4fbb-9b3c-2fce78e53416" providerId="ADAL" clId="{BAAC2928-ED08-45E5-BC61-1C7DD8E30E5F}" dt="2026-07-22T06:35:44.734" v="10557" actId="962"/>
          <ac:picMkLst>
            <pc:docMk/>
            <pc:sldMk cId="124048396" sldId="340"/>
            <ac:picMk id="38" creationId="{BEA859F3-0E6E-07C2-716B-8C6677E6DE15}"/>
          </ac:picMkLst>
        </pc:picChg>
        <pc:picChg chg="add mod">
          <ac:chgData name="Helen LEDERER" userId="81799c97-6450-4fbb-9b3c-2fce78e53416" providerId="ADAL" clId="{BAAC2928-ED08-45E5-BC61-1C7DD8E30E5F}" dt="2026-07-22T06:35:51.374" v="10559" actId="962"/>
          <ac:picMkLst>
            <pc:docMk/>
            <pc:sldMk cId="124048396" sldId="340"/>
            <ac:picMk id="40" creationId="{E8056388-DDF1-4094-FE46-17AF129C73BA}"/>
          </ac:picMkLst>
        </pc:picChg>
      </pc:sldChg>
      <pc:sldChg chg="addSp delSp modSp add mod ord modNotesTx">
        <pc:chgData name="Helen LEDERER" userId="81799c97-6450-4fbb-9b3c-2fce78e53416" providerId="ADAL" clId="{BAAC2928-ED08-45E5-BC61-1C7DD8E30E5F}" dt="2026-07-24T08:03:45.924" v="23264" actId="948"/>
        <pc:sldMkLst>
          <pc:docMk/>
          <pc:sldMk cId="156441727" sldId="341"/>
        </pc:sldMkLst>
        <pc:spChg chg="mod">
          <ac:chgData name="Helen LEDERER" userId="81799c97-6450-4fbb-9b3c-2fce78e53416" providerId="ADAL" clId="{BAAC2928-ED08-45E5-BC61-1C7DD8E30E5F}" dt="2026-07-21T14:55:24.297" v="7940" actId="20577"/>
          <ac:spMkLst>
            <pc:docMk/>
            <pc:sldMk cId="156441727" sldId="341"/>
            <ac:spMk id="2" creationId="{E06F4F33-EB7C-1AE5-80F2-FE510135DE78}"/>
          </ac:spMkLst>
        </pc:spChg>
        <pc:spChg chg="add del mod">
          <ac:chgData name="Helen LEDERER" userId="81799c97-6450-4fbb-9b3c-2fce78e53416" providerId="ADAL" clId="{BAAC2928-ED08-45E5-BC61-1C7DD8E30E5F}" dt="2026-07-24T08:02:37.765" v="23252" actId="14100"/>
          <ac:spMkLst>
            <pc:docMk/>
            <pc:sldMk cId="156441727" sldId="341"/>
            <ac:spMk id="3" creationId="{BD95F2FC-491C-A42C-C91B-DE135D274AFE}"/>
          </ac:spMkLst>
        </pc:spChg>
        <pc:spChg chg="add del mod">
          <ac:chgData name="Helen LEDERER" userId="81799c97-6450-4fbb-9b3c-2fce78e53416" providerId="ADAL" clId="{BAAC2928-ED08-45E5-BC61-1C7DD8E30E5F}" dt="2026-07-24T08:02:41.649" v="23253" actId="14100"/>
          <ac:spMkLst>
            <pc:docMk/>
            <pc:sldMk cId="156441727" sldId="341"/>
            <ac:spMk id="15" creationId="{15D331C2-D91F-F6D0-D7DA-582DC1321C72}"/>
          </ac:spMkLst>
        </pc:spChg>
        <pc:spChg chg="add mod">
          <ac:chgData name="Helen LEDERER" userId="81799c97-6450-4fbb-9b3c-2fce78e53416" providerId="ADAL" clId="{BAAC2928-ED08-45E5-BC61-1C7DD8E30E5F}" dt="2026-07-24T08:03:23.562" v="23260" actId="948"/>
          <ac:spMkLst>
            <pc:docMk/>
            <pc:sldMk cId="156441727" sldId="341"/>
            <ac:spMk id="17" creationId="{349BD8A1-A68E-DDE8-5738-0B5CEBF80ED2}"/>
          </ac:spMkLst>
        </pc:spChg>
        <pc:spChg chg="add mod">
          <ac:chgData name="Helen LEDERER" userId="81799c97-6450-4fbb-9b3c-2fce78e53416" providerId="ADAL" clId="{BAAC2928-ED08-45E5-BC61-1C7DD8E30E5F}" dt="2026-07-24T08:03:34.415" v="23262" actId="948"/>
          <ac:spMkLst>
            <pc:docMk/>
            <pc:sldMk cId="156441727" sldId="341"/>
            <ac:spMk id="20" creationId="{F12ADF49-04EE-42FA-1B20-CD2CFF2D967A}"/>
          </ac:spMkLst>
        </pc:spChg>
        <pc:spChg chg="add mod">
          <ac:chgData name="Helen LEDERER" userId="81799c97-6450-4fbb-9b3c-2fce78e53416" providerId="ADAL" clId="{BAAC2928-ED08-45E5-BC61-1C7DD8E30E5F}" dt="2026-07-24T08:03:45.924" v="23264" actId="948"/>
          <ac:spMkLst>
            <pc:docMk/>
            <pc:sldMk cId="156441727" sldId="341"/>
            <ac:spMk id="22" creationId="{7BC15B0D-BE28-65A0-148A-88355FB6D229}"/>
          </ac:spMkLst>
        </pc:spChg>
        <pc:spChg chg="add mod">
          <ac:chgData name="Helen LEDERER" userId="81799c97-6450-4fbb-9b3c-2fce78e53416" providerId="ADAL" clId="{BAAC2928-ED08-45E5-BC61-1C7DD8E30E5F}" dt="2026-07-22T05:41:04.167" v="8824" actId="164"/>
          <ac:spMkLst>
            <pc:docMk/>
            <pc:sldMk cId="156441727" sldId="341"/>
            <ac:spMk id="23" creationId="{D596BA30-1BFE-43D8-19D8-ED88CD61DE6A}"/>
          </ac:spMkLst>
        </pc:spChg>
        <pc:grpChg chg="add mod">
          <ac:chgData name="Helen LEDERER" userId="81799c97-6450-4fbb-9b3c-2fce78e53416" providerId="ADAL" clId="{BAAC2928-ED08-45E5-BC61-1C7DD8E30E5F}" dt="2026-07-24T08:03:00.694" v="23257" actId="1076"/>
          <ac:grpSpMkLst>
            <pc:docMk/>
            <pc:sldMk cId="156441727" sldId="341"/>
            <ac:grpSpMk id="24" creationId="{5D8BDB85-E4A7-0A23-A5B5-9F3C94BC5AA5}"/>
          </ac:grpSpMkLst>
        </pc:grpChg>
        <pc:picChg chg="mod">
          <ac:chgData name="Helen LEDERER" userId="81799c97-6450-4fbb-9b3c-2fce78e53416" providerId="ADAL" clId="{BAAC2928-ED08-45E5-BC61-1C7DD8E30E5F}" dt="2026-07-22T13:09:51.077" v="18720" actId="962"/>
          <ac:picMkLst>
            <pc:docMk/>
            <pc:sldMk cId="156441727" sldId="341"/>
            <ac:picMk id="10" creationId="{F97775ED-A22A-18C4-C0F1-C178BFCC0F69}"/>
          </ac:picMkLst>
        </pc:picChg>
      </pc:sldChg>
      <pc:sldChg chg="addSp delSp modSp new mod modNotesTx">
        <pc:chgData name="Helen LEDERER" userId="81799c97-6450-4fbb-9b3c-2fce78e53416" providerId="ADAL" clId="{BAAC2928-ED08-45E5-BC61-1C7DD8E30E5F}" dt="2026-07-22T07:39:02.209" v="11187" actId="20577"/>
        <pc:sldMkLst>
          <pc:docMk/>
          <pc:sldMk cId="2488352189" sldId="343"/>
        </pc:sldMkLst>
        <pc:spChg chg="mod">
          <ac:chgData name="Helen LEDERER" userId="81799c97-6450-4fbb-9b3c-2fce78e53416" providerId="ADAL" clId="{BAAC2928-ED08-45E5-BC61-1C7DD8E30E5F}" dt="2026-07-22T07:33:29.126" v="11090" actId="27636"/>
          <ac:spMkLst>
            <pc:docMk/>
            <pc:sldMk cId="2488352189" sldId="343"/>
            <ac:spMk id="2" creationId="{96591D45-36DA-8594-310A-1106BA67FCDC}"/>
          </ac:spMkLst>
        </pc:spChg>
        <pc:spChg chg="add">
          <ac:chgData name="Helen LEDERER" userId="81799c97-6450-4fbb-9b3c-2fce78e53416" providerId="ADAL" clId="{BAAC2928-ED08-45E5-BC61-1C7DD8E30E5F}" dt="2026-07-22T07:33:09.864" v="11024" actId="22"/>
          <ac:spMkLst>
            <pc:docMk/>
            <pc:sldMk cId="2488352189" sldId="343"/>
            <ac:spMk id="7" creationId="{6424D488-F005-B23C-2E42-9BB965F44E3F}"/>
          </ac:spMkLst>
        </pc:spChg>
        <pc:spChg chg="add mod">
          <ac:chgData name="Helen LEDERER" userId="81799c97-6450-4fbb-9b3c-2fce78e53416" providerId="ADAL" clId="{BAAC2928-ED08-45E5-BC61-1C7DD8E30E5F}" dt="2026-07-22T07:38:43.407" v="11184" actId="12"/>
          <ac:spMkLst>
            <pc:docMk/>
            <pc:sldMk cId="2488352189" sldId="343"/>
            <ac:spMk id="10" creationId="{2726BAD3-A44B-CAF5-99EB-D7E76D29C5CC}"/>
          </ac:spMkLst>
        </pc:spChg>
        <pc:picChg chg="add mod">
          <ac:chgData name="Helen LEDERER" userId="81799c97-6450-4fbb-9b3c-2fce78e53416" providerId="ADAL" clId="{BAAC2928-ED08-45E5-BC61-1C7DD8E30E5F}" dt="2026-07-22T07:34:58.862" v="11098" actId="962"/>
          <ac:picMkLst>
            <pc:docMk/>
            <pc:sldMk cId="2488352189" sldId="343"/>
            <ac:picMk id="9" creationId="{F775E1B1-7F95-978B-9E53-097549EEA8F3}"/>
          </ac:picMkLst>
        </pc:picChg>
      </pc:sldChg>
      <pc:sldChg chg="addSp delSp modSp new mod">
        <pc:chgData name="Helen LEDERER" userId="81799c97-6450-4fbb-9b3c-2fce78e53416" providerId="ADAL" clId="{BAAC2928-ED08-45E5-BC61-1C7DD8E30E5F}" dt="2026-07-24T07:15:48.863" v="22647" actId="962"/>
        <pc:sldMkLst>
          <pc:docMk/>
          <pc:sldMk cId="1083196838" sldId="344"/>
        </pc:sldMkLst>
        <pc:spChg chg="mod">
          <ac:chgData name="Helen LEDERER" userId="81799c97-6450-4fbb-9b3c-2fce78e53416" providerId="ADAL" clId="{BAAC2928-ED08-45E5-BC61-1C7DD8E30E5F}" dt="2026-07-22T07:40:18.382" v="11244" actId="14100"/>
          <ac:spMkLst>
            <pc:docMk/>
            <pc:sldMk cId="1083196838" sldId="344"/>
            <ac:spMk id="2" creationId="{AB3B3424-8D84-BE7C-DBE7-03DA39CF5EB9}"/>
          </ac:spMkLst>
        </pc:spChg>
        <pc:spChg chg="add mod ord">
          <ac:chgData name="Helen LEDERER" userId="81799c97-6450-4fbb-9b3c-2fce78e53416" providerId="ADAL" clId="{BAAC2928-ED08-45E5-BC61-1C7DD8E30E5F}" dt="2026-07-22T08:47:41.443" v="12442" actId="164"/>
          <ac:spMkLst>
            <pc:docMk/>
            <pc:sldMk cId="1083196838" sldId="344"/>
            <ac:spMk id="7" creationId="{EB3A6110-1CA0-4C95-591C-9468F64706F4}"/>
          </ac:spMkLst>
        </pc:spChg>
        <pc:spChg chg="add mod ord">
          <ac:chgData name="Helen LEDERER" userId="81799c97-6450-4fbb-9b3c-2fce78e53416" providerId="ADAL" clId="{BAAC2928-ED08-45E5-BC61-1C7DD8E30E5F}" dt="2026-07-22T08:47:41.443" v="12442" actId="164"/>
          <ac:spMkLst>
            <pc:docMk/>
            <pc:sldMk cId="1083196838" sldId="344"/>
            <ac:spMk id="9" creationId="{D117B662-1FBB-25EC-82DC-FE754EF13923}"/>
          </ac:spMkLst>
        </pc:spChg>
        <pc:spChg chg="add mod ord">
          <ac:chgData name="Helen LEDERER" userId="81799c97-6450-4fbb-9b3c-2fce78e53416" providerId="ADAL" clId="{BAAC2928-ED08-45E5-BC61-1C7DD8E30E5F}" dt="2026-07-22T08:47:41.443" v="12442" actId="164"/>
          <ac:spMkLst>
            <pc:docMk/>
            <pc:sldMk cId="1083196838" sldId="344"/>
            <ac:spMk id="11" creationId="{2A26F9EB-33BD-F8A4-F62A-7F33494633C2}"/>
          </ac:spMkLst>
        </pc:spChg>
        <pc:spChg chg="add mod ord">
          <ac:chgData name="Helen LEDERER" userId="81799c97-6450-4fbb-9b3c-2fce78e53416" providerId="ADAL" clId="{BAAC2928-ED08-45E5-BC61-1C7DD8E30E5F}" dt="2026-07-22T08:47:41.443" v="12442" actId="164"/>
          <ac:spMkLst>
            <pc:docMk/>
            <pc:sldMk cId="1083196838" sldId="344"/>
            <ac:spMk id="13" creationId="{BD7B0139-C9A0-8E3D-A44D-B2404727CBB9}"/>
          </ac:spMkLst>
        </pc:spChg>
        <pc:spChg chg="add mod">
          <ac:chgData name="Helen LEDERER" userId="81799c97-6450-4fbb-9b3c-2fce78e53416" providerId="ADAL" clId="{BAAC2928-ED08-45E5-BC61-1C7DD8E30E5F}" dt="2026-07-22T08:47:41.443" v="12442" actId="164"/>
          <ac:spMkLst>
            <pc:docMk/>
            <pc:sldMk cId="1083196838" sldId="344"/>
            <ac:spMk id="14" creationId="{E7492204-3005-7AA0-9C3E-6BBC5DAFC0A2}"/>
          </ac:spMkLst>
        </pc:spChg>
        <pc:spChg chg="add mod">
          <ac:chgData name="Helen LEDERER" userId="81799c97-6450-4fbb-9b3c-2fce78e53416" providerId="ADAL" clId="{BAAC2928-ED08-45E5-BC61-1C7DD8E30E5F}" dt="2026-07-22T08:47:41.443" v="12442" actId="164"/>
          <ac:spMkLst>
            <pc:docMk/>
            <pc:sldMk cId="1083196838" sldId="344"/>
            <ac:spMk id="16" creationId="{F6E80472-CCEE-EE5A-BBA4-ED54610206E9}"/>
          </ac:spMkLst>
        </pc:spChg>
        <pc:spChg chg="add mod">
          <ac:chgData name="Helen LEDERER" userId="81799c97-6450-4fbb-9b3c-2fce78e53416" providerId="ADAL" clId="{BAAC2928-ED08-45E5-BC61-1C7DD8E30E5F}" dt="2026-07-22T08:47:41.443" v="12442" actId="164"/>
          <ac:spMkLst>
            <pc:docMk/>
            <pc:sldMk cId="1083196838" sldId="344"/>
            <ac:spMk id="18" creationId="{EDA8E775-6771-B42F-035A-1EC31C5FFD5C}"/>
          </ac:spMkLst>
        </pc:spChg>
        <pc:spChg chg="add mod">
          <ac:chgData name="Helen LEDERER" userId="81799c97-6450-4fbb-9b3c-2fce78e53416" providerId="ADAL" clId="{BAAC2928-ED08-45E5-BC61-1C7DD8E30E5F}" dt="2026-07-22T08:47:41.443" v="12442" actId="164"/>
          <ac:spMkLst>
            <pc:docMk/>
            <pc:sldMk cId="1083196838" sldId="344"/>
            <ac:spMk id="20" creationId="{081BE645-23A9-1DFA-DFCD-13478B34A04D}"/>
          </ac:spMkLst>
        </pc:spChg>
        <pc:grpChg chg="add mod">
          <ac:chgData name="Helen LEDERER" userId="81799c97-6450-4fbb-9b3c-2fce78e53416" providerId="ADAL" clId="{BAAC2928-ED08-45E5-BC61-1C7DD8E30E5F}" dt="2026-07-24T07:15:48.863" v="22647" actId="962"/>
          <ac:grpSpMkLst>
            <pc:docMk/>
            <pc:sldMk cId="1083196838" sldId="344"/>
            <ac:grpSpMk id="21" creationId="{4993A5DC-5653-1A78-84C5-EB90CAABC23C}"/>
          </ac:grpSpMkLst>
        </pc:grpChg>
      </pc:sldChg>
      <pc:sldChg chg="modSp add mod ord modNotesTx">
        <pc:chgData name="Helen LEDERER" userId="81799c97-6450-4fbb-9b3c-2fce78e53416" providerId="ADAL" clId="{BAAC2928-ED08-45E5-BC61-1C7DD8E30E5F}" dt="2026-07-22T09:25:48.158" v="13544" actId="1036"/>
        <pc:sldMkLst>
          <pc:docMk/>
          <pc:sldMk cId="233712743" sldId="345"/>
        </pc:sldMkLst>
        <pc:spChg chg="mod">
          <ac:chgData name="Helen LEDERER" userId="81799c97-6450-4fbb-9b3c-2fce78e53416" providerId="ADAL" clId="{BAAC2928-ED08-45E5-BC61-1C7DD8E30E5F}" dt="2026-07-22T09:25:48.158" v="13544" actId="1036"/>
          <ac:spMkLst>
            <pc:docMk/>
            <pc:sldMk cId="233712743" sldId="345"/>
            <ac:spMk id="5" creationId="{54E8AC13-4622-3EEE-41C3-B99CB5C2BDE9}"/>
          </ac:spMkLst>
        </pc:spChg>
        <pc:spChg chg="mod">
          <ac:chgData name="Helen LEDERER" userId="81799c97-6450-4fbb-9b3c-2fce78e53416" providerId="ADAL" clId="{BAAC2928-ED08-45E5-BC61-1C7DD8E30E5F}" dt="2026-07-22T09:11:51.332" v="13535" actId="962"/>
          <ac:spMkLst>
            <pc:docMk/>
            <pc:sldMk cId="233712743" sldId="345"/>
            <ac:spMk id="11" creationId="{B4D5BBA0-5F3E-9921-4F3C-C73EF071BCD2}"/>
          </ac:spMkLst>
        </pc:spChg>
        <pc:spChg chg="mod">
          <ac:chgData name="Helen LEDERER" userId="81799c97-6450-4fbb-9b3c-2fce78e53416" providerId="ADAL" clId="{BAAC2928-ED08-45E5-BC61-1C7DD8E30E5F}" dt="2026-07-22T09:05:31.214" v="13460" actId="20577"/>
          <ac:spMkLst>
            <pc:docMk/>
            <pc:sldMk cId="233712743" sldId="345"/>
            <ac:spMk id="12" creationId="{19A03D43-1BFC-1FEA-E490-3F3F19D4E7D8}"/>
          </ac:spMkLst>
        </pc:spChg>
        <pc:spChg chg="mod">
          <ac:chgData name="Helen LEDERER" userId="81799c97-6450-4fbb-9b3c-2fce78e53416" providerId="ADAL" clId="{BAAC2928-ED08-45E5-BC61-1C7DD8E30E5F}" dt="2026-07-22T09:11:59.182" v="13539" actId="962"/>
          <ac:spMkLst>
            <pc:docMk/>
            <pc:sldMk cId="233712743" sldId="345"/>
            <ac:spMk id="13" creationId="{6FF38DE4-DB99-CAC7-4CA0-16672EEE6FF4}"/>
          </ac:spMkLst>
        </pc:spChg>
      </pc:sldChg>
      <pc:sldChg chg="addSp delSp modSp new mod modNotesTx">
        <pc:chgData name="Helen LEDERER" userId="81799c97-6450-4fbb-9b3c-2fce78e53416" providerId="ADAL" clId="{BAAC2928-ED08-45E5-BC61-1C7DD8E30E5F}" dt="2026-07-22T09:28:33.266" v="13562" actId="13244"/>
        <pc:sldMkLst>
          <pc:docMk/>
          <pc:sldMk cId="11567585" sldId="346"/>
        </pc:sldMkLst>
        <pc:spChg chg="mod">
          <ac:chgData name="Helen LEDERER" userId="81799c97-6450-4fbb-9b3c-2fce78e53416" providerId="ADAL" clId="{BAAC2928-ED08-45E5-BC61-1C7DD8E30E5F}" dt="2026-07-22T09:27:25.125" v="13556" actId="404"/>
          <ac:spMkLst>
            <pc:docMk/>
            <pc:sldMk cId="11567585" sldId="346"/>
            <ac:spMk id="2" creationId="{C77A8DAD-E439-517D-47CB-BCA2DC3EFC6B}"/>
          </ac:spMkLst>
        </pc:spChg>
        <pc:picChg chg="add mod modCrop">
          <ac:chgData name="Helen LEDERER" userId="81799c97-6450-4fbb-9b3c-2fce78e53416" providerId="ADAL" clId="{BAAC2928-ED08-45E5-BC61-1C7DD8E30E5F}" dt="2026-07-22T09:28:27.454" v="13561" actId="962"/>
          <ac:picMkLst>
            <pc:docMk/>
            <pc:sldMk cId="11567585" sldId="346"/>
            <ac:picMk id="6" creationId="{B220574F-AE37-49F6-447D-A434F4EFBC65}"/>
          </ac:picMkLst>
        </pc:picChg>
      </pc:sldChg>
      <pc:sldChg chg="addSp delSp modSp add mod modNotesTx">
        <pc:chgData name="Helen LEDERER" userId="81799c97-6450-4fbb-9b3c-2fce78e53416" providerId="ADAL" clId="{BAAC2928-ED08-45E5-BC61-1C7DD8E30E5F}" dt="2026-07-24T08:07:33.236" v="23266" actId="20577"/>
        <pc:sldMkLst>
          <pc:docMk/>
          <pc:sldMk cId="3797820274" sldId="349"/>
        </pc:sldMkLst>
        <pc:spChg chg="mod ord">
          <ac:chgData name="Helen LEDERER" userId="81799c97-6450-4fbb-9b3c-2fce78e53416" providerId="ADAL" clId="{BAAC2928-ED08-45E5-BC61-1C7DD8E30E5F}" dt="2026-07-24T07:29:27.784" v="22988" actId="962"/>
          <ac:spMkLst>
            <pc:docMk/>
            <pc:sldMk cId="3797820274" sldId="349"/>
            <ac:spMk id="9" creationId="{5A693197-10F1-EAA2-23EC-D9ECF180AD9A}"/>
          </ac:spMkLst>
        </pc:spChg>
        <pc:spChg chg="add mod">
          <ac:chgData name="Helen LEDERER" userId="81799c97-6450-4fbb-9b3c-2fce78e53416" providerId="ADAL" clId="{BAAC2928-ED08-45E5-BC61-1C7DD8E30E5F}" dt="2026-07-24T08:07:33.236" v="23266" actId="20577"/>
          <ac:spMkLst>
            <pc:docMk/>
            <pc:sldMk cId="3797820274" sldId="349"/>
            <ac:spMk id="27" creationId="{49E22419-3738-7FB7-B80C-DA4E2C692914}"/>
          </ac:spMkLst>
        </pc:spChg>
        <pc:spChg chg="add mod">
          <ac:chgData name="Helen LEDERER" userId="81799c97-6450-4fbb-9b3c-2fce78e53416" providerId="ADAL" clId="{BAAC2928-ED08-45E5-BC61-1C7DD8E30E5F}" dt="2026-07-22T10:45:24.189" v="15234" actId="2711"/>
          <ac:spMkLst>
            <pc:docMk/>
            <pc:sldMk cId="3797820274" sldId="349"/>
            <ac:spMk id="31" creationId="{4CECEEBF-8416-1246-682F-0DC735B3E9F9}"/>
          </ac:spMkLst>
        </pc:spChg>
        <pc:spChg chg="add mod">
          <ac:chgData name="Helen LEDERER" userId="81799c97-6450-4fbb-9b3c-2fce78e53416" providerId="ADAL" clId="{BAAC2928-ED08-45E5-BC61-1C7DD8E30E5F}" dt="2026-07-22T10:46:25.845" v="15240" actId="14100"/>
          <ac:spMkLst>
            <pc:docMk/>
            <pc:sldMk cId="3797820274" sldId="349"/>
            <ac:spMk id="33" creationId="{145183D0-77D1-0616-4D01-1FE8EAA7F8AB}"/>
          </ac:spMkLst>
        </pc:spChg>
        <pc:spChg chg="add mod">
          <ac:chgData name="Helen LEDERER" userId="81799c97-6450-4fbb-9b3c-2fce78e53416" providerId="ADAL" clId="{BAAC2928-ED08-45E5-BC61-1C7DD8E30E5F}" dt="2026-07-22T10:45:39.923" v="15237" actId="2711"/>
          <ac:spMkLst>
            <pc:docMk/>
            <pc:sldMk cId="3797820274" sldId="349"/>
            <ac:spMk id="35" creationId="{D3033068-79CC-8EA4-CEB1-83443F0F9407}"/>
          </ac:spMkLst>
        </pc:spChg>
        <pc:grpChg chg="add mod">
          <ac:chgData name="Helen LEDERER" userId="81799c97-6450-4fbb-9b3c-2fce78e53416" providerId="ADAL" clId="{BAAC2928-ED08-45E5-BC61-1C7DD8E30E5F}" dt="2026-07-22T10:38:06.184" v="14897" actId="962"/>
          <ac:grpSpMkLst>
            <pc:docMk/>
            <pc:sldMk cId="3797820274" sldId="349"/>
            <ac:grpSpMk id="2" creationId="{35579B0B-60B0-05B5-513F-125697F94EF6}"/>
          </ac:grpSpMkLst>
        </pc:grpChg>
        <pc:grpChg chg="add mod">
          <ac:chgData name="Helen LEDERER" userId="81799c97-6450-4fbb-9b3c-2fce78e53416" providerId="ADAL" clId="{BAAC2928-ED08-45E5-BC61-1C7DD8E30E5F}" dt="2026-07-24T07:30:32.950" v="23244" actId="962"/>
          <ac:grpSpMkLst>
            <pc:docMk/>
            <pc:sldMk cId="3797820274" sldId="349"/>
            <ac:grpSpMk id="36" creationId="{BDA937B3-6321-4AE3-3F42-DAC54100E914}"/>
          </ac:grpSpMkLst>
        </pc:grpChg>
        <pc:cxnChg chg="mod">
          <ac:chgData name="Helen LEDERER" userId="81799c97-6450-4fbb-9b3c-2fce78e53416" providerId="ADAL" clId="{BAAC2928-ED08-45E5-BC61-1C7DD8E30E5F}" dt="2026-07-22T10:25:37.571" v="14663"/>
          <ac:cxnSpMkLst>
            <pc:docMk/>
            <pc:sldMk cId="3797820274" sldId="349"/>
            <ac:cxnSpMk id="3" creationId="{E7AD1D54-D3AB-B2D4-F828-67E92830944A}"/>
          </ac:cxnSpMkLst>
        </pc:cxnChg>
        <pc:cxnChg chg="mod">
          <ac:chgData name="Helen LEDERER" userId="81799c97-6450-4fbb-9b3c-2fce78e53416" providerId="ADAL" clId="{BAAC2928-ED08-45E5-BC61-1C7DD8E30E5F}" dt="2026-07-22T10:25:37.571" v="14663"/>
          <ac:cxnSpMkLst>
            <pc:docMk/>
            <pc:sldMk cId="3797820274" sldId="349"/>
            <ac:cxnSpMk id="11" creationId="{75D43050-08BE-D7D7-21B1-88AE20611435}"/>
          </ac:cxnSpMkLst>
        </pc:cxnChg>
        <pc:cxnChg chg="mod">
          <ac:chgData name="Helen LEDERER" userId="81799c97-6450-4fbb-9b3c-2fce78e53416" providerId="ADAL" clId="{BAAC2928-ED08-45E5-BC61-1C7DD8E30E5F}" dt="2026-07-22T10:25:37.571" v="14663"/>
          <ac:cxnSpMkLst>
            <pc:docMk/>
            <pc:sldMk cId="3797820274" sldId="349"/>
            <ac:cxnSpMk id="20" creationId="{A5D792A3-0F5E-CBCE-ED68-CC6234ADB991}"/>
          </ac:cxnSpMkLst>
        </pc:cxnChg>
        <pc:cxnChg chg="mod">
          <ac:chgData name="Helen LEDERER" userId="81799c97-6450-4fbb-9b3c-2fce78e53416" providerId="ADAL" clId="{BAAC2928-ED08-45E5-BC61-1C7DD8E30E5F}" dt="2026-07-22T10:25:37.571" v="14663"/>
          <ac:cxnSpMkLst>
            <pc:docMk/>
            <pc:sldMk cId="3797820274" sldId="349"/>
            <ac:cxnSpMk id="22" creationId="{2A75D0C8-E010-1CF9-CE8A-47BDE916D8F5}"/>
          </ac:cxnSpMkLst>
        </pc:cxnChg>
        <pc:cxnChg chg="mod">
          <ac:chgData name="Helen LEDERER" userId="81799c97-6450-4fbb-9b3c-2fce78e53416" providerId="ADAL" clId="{BAAC2928-ED08-45E5-BC61-1C7DD8E30E5F}" dt="2026-07-22T10:25:37.571" v="14663"/>
          <ac:cxnSpMkLst>
            <pc:docMk/>
            <pc:sldMk cId="3797820274" sldId="349"/>
            <ac:cxnSpMk id="23" creationId="{8B3884AE-A7CC-CA53-F44F-F3796A1C1533}"/>
          </ac:cxnSpMkLst>
        </pc:cxnChg>
        <pc:cxnChg chg="mod">
          <ac:chgData name="Helen LEDERER" userId="81799c97-6450-4fbb-9b3c-2fce78e53416" providerId="ADAL" clId="{BAAC2928-ED08-45E5-BC61-1C7DD8E30E5F}" dt="2026-07-22T10:25:37.571" v="14663"/>
          <ac:cxnSpMkLst>
            <pc:docMk/>
            <pc:sldMk cId="3797820274" sldId="349"/>
            <ac:cxnSpMk id="24" creationId="{8E3B3BAB-2ADA-5B1C-B77F-DF8194D13352}"/>
          </ac:cxnSpMkLst>
        </pc:cxnChg>
      </pc:sldChg>
      <pc:sldChg chg="addSp delSp modSp new mod ord modClrScheme chgLayout modNotesTx">
        <pc:chgData name="Helen LEDERER" userId="81799c97-6450-4fbb-9b3c-2fce78e53416" providerId="ADAL" clId="{BAAC2928-ED08-45E5-BC61-1C7DD8E30E5F}" dt="2026-07-22T12:08:28.842" v="15991" actId="122"/>
        <pc:sldMkLst>
          <pc:docMk/>
          <pc:sldMk cId="2838785912" sldId="350"/>
        </pc:sldMkLst>
        <pc:spChg chg="add mod ord">
          <ac:chgData name="Helen LEDERER" userId="81799c97-6450-4fbb-9b3c-2fce78e53416" providerId="ADAL" clId="{BAAC2928-ED08-45E5-BC61-1C7DD8E30E5F}" dt="2026-07-22T12:08:28.842" v="15991" actId="122"/>
          <ac:spMkLst>
            <pc:docMk/>
            <pc:sldMk cId="2838785912" sldId="350"/>
            <ac:spMk id="5" creationId="{A8415A52-BBD0-8BC1-54DE-F2A016FAB5AE}"/>
          </ac:spMkLst>
        </pc:spChg>
        <pc:spChg chg="add mod">
          <ac:chgData name="Helen LEDERER" userId="81799c97-6450-4fbb-9b3c-2fce78e53416" providerId="ADAL" clId="{BAAC2928-ED08-45E5-BC61-1C7DD8E30E5F}" dt="2026-07-22T11:53:46.191" v="15371" actId="255"/>
          <ac:spMkLst>
            <pc:docMk/>
            <pc:sldMk cId="2838785912" sldId="350"/>
            <ac:spMk id="6" creationId="{367EF905-9F90-870F-5E69-33A82F868D9B}"/>
          </ac:spMkLst>
        </pc:spChg>
        <pc:spChg chg="add mod">
          <ac:chgData name="Helen LEDERER" userId="81799c97-6450-4fbb-9b3c-2fce78e53416" providerId="ADAL" clId="{BAAC2928-ED08-45E5-BC61-1C7DD8E30E5F}" dt="2026-07-22T11:54:11.359" v="15404" actId="20577"/>
          <ac:spMkLst>
            <pc:docMk/>
            <pc:sldMk cId="2838785912" sldId="350"/>
            <ac:spMk id="14" creationId="{8A36C080-4DDD-47FE-CA6B-452281E75437}"/>
          </ac:spMkLst>
        </pc:spChg>
        <pc:spChg chg="add mod">
          <ac:chgData name="Helen LEDERER" userId="81799c97-6450-4fbb-9b3c-2fce78e53416" providerId="ADAL" clId="{BAAC2928-ED08-45E5-BC61-1C7DD8E30E5F}" dt="2026-07-22T11:55:09.392" v="15451" actId="14100"/>
          <ac:spMkLst>
            <pc:docMk/>
            <pc:sldMk cId="2838785912" sldId="350"/>
            <ac:spMk id="16" creationId="{3623F63E-4C61-DE6A-446C-C0310DCBC97C}"/>
          </ac:spMkLst>
        </pc:spChg>
        <pc:spChg chg="add mod">
          <ac:chgData name="Helen LEDERER" userId="81799c97-6450-4fbb-9b3c-2fce78e53416" providerId="ADAL" clId="{BAAC2928-ED08-45E5-BC61-1C7DD8E30E5F}" dt="2026-07-22T11:56:04.220" v="15503" actId="14100"/>
          <ac:spMkLst>
            <pc:docMk/>
            <pc:sldMk cId="2838785912" sldId="350"/>
            <ac:spMk id="18" creationId="{562C8C13-0DB5-88C9-9C61-A9BC79B81071}"/>
          </ac:spMkLst>
        </pc:spChg>
        <pc:spChg chg="add mod ord">
          <ac:chgData name="Helen LEDERER" userId="81799c97-6450-4fbb-9b3c-2fce78e53416" providerId="ADAL" clId="{BAAC2928-ED08-45E5-BC61-1C7DD8E30E5F}" dt="2026-07-22T12:01:55.840" v="15775" actId="20577"/>
          <ac:spMkLst>
            <pc:docMk/>
            <pc:sldMk cId="2838785912" sldId="350"/>
            <ac:spMk id="20" creationId="{135AB34F-906B-6379-797D-02059F915A90}"/>
          </ac:spMkLst>
        </pc:spChg>
        <pc:spChg chg="add mod ord">
          <ac:chgData name="Helen LEDERER" userId="81799c97-6450-4fbb-9b3c-2fce78e53416" providerId="ADAL" clId="{BAAC2928-ED08-45E5-BC61-1C7DD8E30E5F}" dt="2026-07-22T12:04:22.202" v="15850" actId="13244"/>
          <ac:spMkLst>
            <pc:docMk/>
            <pc:sldMk cId="2838785912" sldId="350"/>
            <ac:spMk id="22" creationId="{9B2AA215-D83B-A9AA-7AA3-919E7C32A30B}"/>
          </ac:spMkLst>
        </pc:spChg>
        <pc:spChg chg="add mod ord">
          <ac:chgData name="Helen LEDERER" userId="81799c97-6450-4fbb-9b3c-2fce78e53416" providerId="ADAL" clId="{BAAC2928-ED08-45E5-BC61-1C7DD8E30E5F}" dt="2026-07-22T12:06:40.722" v="15978" actId="20577"/>
          <ac:spMkLst>
            <pc:docMk/>
            <pc:sldMk cId="2838785912" sldId="350"/>
            <ac:spMk id="24" creationId="{E2684D57-8B4B-821A-EB91-16E5BDAF6D68}"/>
          </ac:spMkLst>
        </pc:spChg>
        <pc:spChg chg="add mod">
          <ac:chgData name="Helen LEDERER" userId="81799c97-6450-4fbb-9b3c-2fce78e53416" providerId="ADAL" clId="{BAAC2928-ED08-45E5-BC61-1C7DD8E30E5F}" dt="2026-07-22T12:06:46.498" v="15981" actId="20577"/>
          <ac:spMkLst>
            <pc:docMk/>
            <pc:sldMk cId="2838785912" sldId="350"/>
            <ac:spMk id="26" creationId="{906C91DA-0DEA-F027-C1C8-8D03C511FB0A}"/>
          </ac:spMkLst>
        </pc:spChg>
      </pc:sldChg>
      <pc:sldChg chg="addSp delSp modSp new mod modNotesTx">
        <pc:chgData name="Helen LEDERER" userId="81799c97-6450-4fbb-9b3c-2fce78e53416" providerId="ADAL" clId="{BAAC2928-ED08-45E5-BC61-1C7DD8E30E5F}" dt="2026-07-23T16:38:23.914" v="21965" actId="962"/>
        <pc:sldMkLst>
          <pc:docMk/>
          <pc:sldMk cId="525236690" sldId="351"/>
        </pc:sldMkLst>
        <pc:spChg chg="mod">
          <ac:chgData name="Helen LEDERER" userId="81799c97-6450-4fbb-9b3c-2fce78e53416" providerId="ADAL" clId="{BAAC2928-ED08-45E5-BC61-1C7DD8E30E5F}" dt="2026-07-22T12:09:45.734" v="16051" actId="1076"/>
          <ac:spMkLst>
            <pc:docMk/>
            <pc:sldMk cId="525236690" sldId="351"/>
            <ac:spMk id="2" creationId="{7DDB056C-42F4-D1A2-6349-C653C589B86F}"/>
          </ac:spMkLst>
        </pc:spChg>
        <pc:spChg chg="add mod">
          <ac:chgData name="Helen LEDERER" userId="81799c97-6450-4fbb-9b3c-2fce78e53416" providerId="ADAL" clId="{BAAC2928-ED08-45E5-BC61-1C7DD8E30E5F}" dt="2026-07-22T12:36:01.780" v="16552" actId="1076"/>
          <ac:spMkLst>
            <pc:docMk/>
            <pc:sldMk cId="525236690" sldId="351"/>
            <ac:spMk id="4" creationId="{2F98D920-8176-D1E1-DF74-9D812B228657}"/>
          </ac:spMkLst>
        </pc:spChg>
        <pc:spChg chg="add mod">
          <ac:chgData name="Helen LEDERER" userId="81799c97-6450-4fbb-9b3c-2fce78e53416" providerId="ADAL" clId="{BAAC2928-ED08-45E5-BC61-1C7DD8E30E5F}" dt="2026-07-22T12:31:36.347" v="16444" actId="164"/>
          <ac:spMkLst>
            <pc:docMk/>
            <pc:sldMk cId="525236690" sldId="351"/>
            <ac:spMk id="5" creationId="{F8F24C4B-2A2F-756D-1FD1-B2161C56CA47}"/>
          </ac:spMkLst>
        </pc:spChg>
        <pc:spChg chg="add mod">
          <ac:chgData name="Helen LEDERER" userId="81799c97-6450-4fbb-9b3c-2fce78e53416" providerId="ADAL" clId="{BAAC2928-ED08-45E5-BC61-1C7DD8E30E5F}" dt="2026-07-22T12:31:36.347" v="16444" actId="164"/>
          <ac:spMkLst>
            <pc:docMk/>
            <pc:sldMk cId="525236690" sldId="351"/>
            <ac:spMk id="7" creationId="{48EBCC8A-3C86-C0A9-912E-9E4A26039346}"/>
          </ac:spMkLst>
        </pc:spChg>
        <pc:spChg chg="add mod">
          <ac:chgData name="Helen LEDERER" userId="81799c97-6450-4fbb-9b3c-2fce78e53416" providerId="ADAL" clId="{BAAC2928-ED08-45E5-BC61-1C7DD8E30E5F}" dt="2026-07-22T12:48:36.617" v="18241" actId="962"/>
          <ac:spMkLst>
            <pc:docMk/>
            <pc:sldMk cId="525236690" sldId="351"/>
            <ac:spMk id="8" creationId="{BD93012A-8ECB-30FA-90EE-719F332F7A3E}"/>
          </ac:spMkLst>
        </pc:spChg>
        <pc:spChg chg="add mod">
          <ac:chgData name="Helen LEDERER" userId="81799c97-6450-4fbb-9b3c-2fce78e53416" providerId="ADAL" clId="{BAAC2928-ED08-45E5-BC61-1C7DD8E30E5F}" dt="2026-07-22T12:31:36.347" v="16444" actId="164"/>
          <ac:spMkLst>
            <pc:docMk/>
            <pc:sldMk cId="525236690" sldId="351"/>
            <ac:spMk id="11" creationId="{30739AE0-D586-AF40-6220-2E0886E9FB99}"/>
          </ac:spMkLst>
        </pc:spChg>
        <pc:spChg chg="add mod">
          <ac:chgData name="Helen LEDERER" userId="81799c97-6450-4fbb-9b3c-2fce78e53416" providerId="ADAL" clId="{BAAC2928-ED08-45E5-BC61-1C7DD8E30E5F}" dt="2026-07-22T12:31:36.347" v="16444" actId="164"/>
          <ac:spMkLst>
            <pc:docMk/>
            <pc:sldMk cId="525236690" sldId="351"/>
            <ac:spMk id="13" creationId="{40683395-82D2-DD3E-3E18-0A037DA49895}"/>
          </ac:spMkLst>
        </pc:spChg>
        <pc:spChg chg="add mod">
          <ac:chgData name="Helen LEDERER" userId="81799c97-6450-4fbb-9b3c-2fce78e53416" providerId="ADAL" clId="{BAAC2928-ED08-45E5-BC61-1C7DD8E30E5F}" dt="2026-07-22T12:27:56.324" v="16378" actId="1076"/>
          <ac:spMkLst>
            <pc:docMk/>
            <pc:sldMk cId="525236690" sldId="351"/>
            <ac:spMk id="15" creationId="{7F8F2936-7D74-E6ED-ACF7-83FF09B991A2}"/>
          </ac:spMkLst>
        </pc:spChg>
        <pc:spChg chg="add mod">
          <ac:chgData name="Helen LEDERER" userId="81799c97-6450-4fbb-9b3c-2fce78e53416" providerId="ADAL" clId="{BAAC2928-ED08-45E5-BC61-1C7DD8E30E5F}" dt="2026-07-22T12:31:36.347" v="16444" actId="164"/>
          <ac:spMkLst>
            <pc:docMk/>
            <pc:sldMk cId="525236690" sldId="351"/>
            <ac:spMk id="17" creationId="{A15A7D83-D21B-7F3C-BFEB-1D16C03F0C32}"/>
          </ac:spMkLst>
        </pc:spChg>
        <pc:spChg chg="add mod">
          <ac:chgData name="Helen LEDERER" userId="81799c97-6450-4fbb-9b3c-2fce78e53416" providerId="ADAL" clId="{BAAC2928-ED08-45E5-BC61-1C7DD8E30E5F}" dt="2026-07-22T12:31:36.347" v="16444" actId="164"/>
          <ac:spMkLst>
            <pc:docMk/>
            <pc:sldMk cId="525236690" sldId="351"/>
            <ac:spMk id="19" creationId="{CC21EB68-0814-25C4-C6EF-DAF42149CF01}"/>
          </ac:spMkLst>
        </pc:spChg>
        <pc:spChg chg="add mod">
          <ac:chgData name="Helen LEDERER" userId="81799c97-6450-4fbb-9b3c-2fce78e53416" providerId="ADAL" clId="{BAAC2928-ED08-45E5-BC61-1C7DD8E30E5F}" dt="2026-07-22T12:31:36.347" v="16444" actId="164"/>
          <ac:spMkLst>
            <pc:docMk/>
            <pc:sldMk cId="525236690" sldId="351"/>
            <ac:spMk id="21" creationId="{EAFD7874-F55C-4D47-4679-B4B14AE497C6}"/>
          </ac:spMkLst>
        </pc:spChg>
        <pc:spChg chg="add mod">
          <ac:chgData name="Helen LEDERER" userId="81799c97-6450-4fbb-9b3c-2fce78e53416" providerId="ADAL" clId="{BAAC2928-ED08-45E5-BC61-1C7DD8E30E5F}" dt="2026-07-22T12:31:36.347" v="16444" actId="164"/>
          <ac:spMkLst>
            <pc:docMk/>
            <pc:sldMk cId="525236690" sldId="351"/>
            <ac:spMk id="23" creationId="{C9A5E66B-741F-16C1-8724-46AF39A4D195}"/>
          </ac:spMkLst>
        </pc:spChg>
        <pc:spChg chg="add mod">
          <ac:chgData name="Helen LEDERER" userId="81799c97-6450-4fbb-9b3c-2fce78e53416" providerId="ADAL" clId="{BAAC2928-ED08-45E5-BC61-1C7DD8E30E5F}" dt="2026-07-22T12:31:36.347" v="16444" actId="164"/>
          <ac:spMkLst>
            <pc:docMk/>
            <pc:sldMk cId="525236690" sldId="351"/>
            <ac:spMk id="25" creationId="{8C71283F-76CB-90B4-AC81-92BE2D386E75}"/>
          </ac:spMkLst>
        </pc:spChg>
        <pc:spChg chg="add mod">
          <ac:chgData name="Helen LEDERER" userId="81799c97-6450-4fbb-9b3c-2fce78e53416" providerId="ADAL" clId="{BAAC2928-ED08-45E5-BC61-1C7DD8E30E5F}" dt="2026-07-22T12:29:55.081" v="16393" actId="1076"/>
          <ac:spMkLst>
            <pc:docMk/>
            <pc:sldMk cId="525236690" sldId="351"/>
            <ac:spMk id="27" creationId="{3D464B54-523A-F9F8-D601-486B1EE1FAC4}"/>
          </ac:spMkLst>
        </pc:spChg>
        <pc:spChg chg="add mod">
          <ac:chgData name="Helen LEDERER" userId="81799c97-6450-4fbb-9b3c-2fce78e53416" providerId="ADAL" clId="{BAAC2928-ED08-45E5-BC61-1C7DD8E30E5F}" dt="2026-07-22T12:31:36.347" v="16444" actId="164"/>
          <ac:spMkLst>
            <pc:docMk/>
            <pc:sldMk cId="525236690" sldId="351"/>
            <ac:spMk id="28" creationId="{EA2E0C19-5212-3503-DAB0-93AB23E424D8}"/>
          </ac:spMkLst>
        </pc:spChg>
        <pc:spChg chg="add mod">
          <ac:chgData name="Helen LEDERER" userId="81799c97-6450-4fbb-9b3c-2fce78e53416" providerId="ADAL" clId="{BAAC2928-ED08-45E5-BC61-1C7DD8E30E5F}" dt="2026-07-22T12:51:18.316" v="18591" actId="962"/>
          <ac:spMkLst>
            <pc:docMk/>
            <pc:sldMk cId="525236690" sldId="351"/>
            <ac:spMk id="30" creationId="{325E00A0-B248-C3FA-6D75-7C54E951CC2B}"/>
          </ac:spMkLst>
        </pc:spChg>
        <pc:grpChg chg="mod">
          <ac:chgData name="Helen LEDERER" userId="81799c97-6450-4fbb-9b3c-2fce78e53416" providerId="ADAL" clId="{BAAC2928-ED08-45E5-BC61-1C7DD8E30E5F}" dt="2026-07-23T16:38:23.914" v="21965" actId="962"/>
          <ac:grpSpMkLst>
            <pc:docMk/>
            <pc:sldMk cId="525236690" sldId="351"/>
            <ac:grpSpMk id="29" creationId="{8419DE12-E6D2-F2BA-A5BE-EB5CA33B2269}"/>
          </ac:grpSpMkLst>
        </pc:grpChg>
      </pc:sldChg>
      <pc:sldChg chg="addSp modSp new mod modNotesTx">
        <pc:chgData name="Helen LEDERER" userId="81799c97-6450-4fbb-9b3c-2fce78e53416" providerId="ADAL" clId="{BAAC2928-ED08-45E5-BC61-1C7DD8E30E5F}" dt="2026-07-22T13:22:02.013" v="18850" actId="13244"/>
        <pc:sldMkLst>
          <pc:docMk/>
          <pc:sldMk cId="3793553972" sldId="352"/>
        </pc:sldMkLst>
        <pc:spChg chg="mod">
          <ac:chgData name="Helen LEDERER" userId="81799c97-6450-4fbb-9b3c-2fce78e53416" providerId="ADAL" clId="{BAAC2928-ED08-45E5-BC61-1C7DD8E30E5F}" dt="2026-07-22T12:59:14.498" v="18717" actId="255"/>
          <ac:spMkLst>
            <pc:docMk/>
            <pc:sldMk cId="3793553972" sldId="352"/>
            <ac:spMk id="2" creationId="{C247CD2F-807E-5BCE-B837-8B8B6093F795}"/>
          </ac:spMkLst>
        </pc:spChg>
        <pc:spChg chg="add mod">
          <ac:chgData name="Helen LEDERER" userId="81799c97-6450-4fbb-9b3c-2fce78e53416" providerId="ADAL" clId="{BAAC2928-ED08-45E5-BC61-1C7DD8E30E5F}" dt="2026-07-22T13:19:12.255" v="18847" actId="164"/>
          <ac:spMkLst>
            <pc:docMk/>
            <pc:sldMk cId="3793553972" sldId="352"/>
            <ac:spMk id="5" creationId="{59E9B429-8B4D-DC69-57AF-21C7D054E87E}"/>
          </ac:spMkLst>
        </pc:spChg>
        <pc:spChg chg="add mod">
          <ac:chgData name="Helen LEDERER" userId="81799c97-6450-4fbb-9b3c-2fce78e53416" providerId="ADAL" clId="{BAAC2928-ED08-45E5-BC61-1C7DD8E30E5F}" dt="2026-07-22T13:19:12.255" v="18847" actId="164"/>
          <ac:spMkLst>
            <pc:docMk/>
            <pc:sldMk cId="3793553972" sldId="352"/>
            <ac:spMk id="7" creationId="{AE1828BF-DC93-6A18-E0EC-E317667ADA2E}"/>
          </ac:spMkLst>
        </pc:spChg>
        <pc:spChg chg="add mod">
          <ac:chgData name="Helen LEDERER" userId="81799c97-6450-4fbb-9b3c-2fce78e53416" providerId="ADAL" clId="{BAAC2928-ED08-45E5-BC61-1C7DD8E30E5F}" dt="2026-07-22T13:19:12.255" v="18847" actId="164"/>
          <ac:spMkLst>
            <pc:docMk/>
            <pc:sldMk cId="3793553972" sldId="352"/>
            <ac:spMk id="9" creationId="{656A31A5-D02A-822B-36D9-DFA504E72FE5}"/>
          </ac:spMkLst>
        </pc:spChg>
        <pc:spChg chg="add mod">
          <ac:chgData name="Helen LEDERER" userId="81799c97-6450-4fbb-9b3c-2fce78e53416" providerId="ADAL" clId="{BAAC2928-ED08-45E5-BC61-1C7DD8E30E5F}" dt="2026-07-22T13:19:12.255" v="18847" actId="164"/>
          <ac:spMkLst>
            <pc:docMk/>
            <pc:sldMk cId="3793553972" sldId="352"/>
            <ac:spMk id="11" creationId="{7FF4E895-B1CD-789B-BBB8-C6BA123B116A}"/>
          </ac:spMkLst>
        </pc:spChg>
        <pc:spChg chg="add mod">
          <ac:chgData name="Helen LEDERER" userId="81799c97-6450-4fbb-9b3c-2fce78e53416" providerId="ADAL" clId="{BAAC2928-ED08-45E5-BC61-1C7DD8E30E5F}" dt="2026-07-22T13:19:12.255" v="18847" actId="164"/>
          <ac:spMkLst>
            <pc:docMk/>
            <pc:sldMk cId="3793553972" sldId="352"/>
            <ac:spMk id="13" creationId="{0B240BD0-4C22-5835-9A54-30D88F4A33B2}"/>
          </ac:spMkLst>
        </pc:spChg>
        <pc:grpChg chg="add mod">
          <ac:chgData name="Helen LEDERER" userId="81799c97-6450-4fbb-9b3c-2fce78e53416" providerId="ADAL" clId="{BAAC2928-ED08-45E5-BC61-1C7DD8E30E5F}" dt="2026-07-22T13:21:54.942" v="18849" actId="962"/>
          <ac:grpSpMkLst>
            <pc:docMk/>
            <pc:sldMk cId="3793553972" sldId="352"/>
            <ac:grpSpMk id="14" creationId="{A35670B0-C14B-526B-2E65-54B59C3963ED}"/>
          </ac:grpSpMkLst>
        </pc:grpChg>
        <pc:picChg chg="add mod ord">
          <ac:chgData name="Helen LEDERER" userId="81799c97-6450-4fbb-9b3c-2fce78e53416" providerId="ADAL" clId="{BAAC2928-ED08-45E5-BC61-1C7DD8E30E5F}" dt="2026-07-22T13:11:35.951" v="18724" actId="962"/>
          <ac:picMkLst>
            <pc:docMk/>
            <pc:sldMk cId="3793553972" sldId="352"/>
            <ac:picMk id="4" creationId="{158C9FCF-714E-13D8-9765-97217B327112}"/>
          </ac:picMkLst>
        </pc:picChg>
      </pc:sldChg>
      <pc:sldChg chg="addSp delSp modSp new mod ord modClrScheme chgLayout modNotesTx">
        <pc:chgData name="Helen LEDERER" userId="81799c97-6450-4fbb-9b3c-2fce78e53416" providerId="ADAL" clId="{BAAC2928-ED08-45E5-BC61-1C7DD8E30E5F}" dt="2026-07-24T07:18:25.547" v="22656" actId="948"/>
        <pc:sldMkLst>
          <pc:docMk/>
          <pc:sldMk cId="2212163732" sldId="353"/>
        </pc:sldMkLst>
        <pc:spChg chg="mod">
          <ac:chgData name="Helen LEDERER" userId="81799c97-6450-4fbb-9b3c-2fce78e53416" providerId="ADAL" clId="{BAAC2928-ED08-45E5-BC61-1C7DD8E30E5F}" dt="2026-07-22T13:23:07.241" v="18901" actId="26606"/>
          <ac:spMkLst>
            <pc:docMk/>
            <pc:sldMk cId="2212163732" sldId="353"/>
            <ac:spMk id="2" creationId="{2C09508A-D73A-FCF2-C7C4-77B2B751AFE7}"/>
          </ac:spMkLst>
        </pc:spChg>
        <pc:spChg chg="add mod">
          <ac:chgData name="Helen LEDERER" userId="81799c97-6450-4fbb-9b3c-2fce78e53416" providerId="ADAL" clId="{BAAC2928-ED08-45E5-BC61-1C7DD8E30E5F}" dt="2026-07-24T07:18:25.547" v="22656" actId="948"/>
          <ac:spMkLst>
            <pc:docMk/>
            <pc:sldMk cId="2212163732" sldId="353"/>
            <ac:spMk id="8" creationId="{3448DE38-DFCB-E7E8-99D3-49F3F9E84A91}"/>
          </ac:spMkLst>
        </pc:spChg>
        <pc:picChg chg="add mod">
          <ac:chgData name="Helen LEDERER" userId="81799c97-6450-4fbb-9b3c-2fce78e53416" providerId="ADAL" clId="{BAAC2928-ED08-45E5-BC61-1C7DD8E30E5F}" dt="2026-07-22T13:23:27.402" v="18905" actId="962"/>
          <ac:picMkLst>
            <pc:docMk/>
            <pc:sldMk cId="2212163732" sldId="353"/>
            <ac:picMk id="5" creationId="{F124FCA3-3852-1EE2-2637-3B3D7E544DEB}"/>
          </ac:picMkLst>
        </pc:picChg>
        <pc:picChg chg="add mod">
          <ac:chgData name="Helen LEDERER" userId="81799c97-6450-4fbb-9b3c-2fce78e53416" providerId="ADAL" clId="{BAAC2928-ED08-45E5-BC61-1C7DD8E30E5F}" dt="2026-07-22T13:23:30.783" v="18907" actId="962"/>
          <ac:picMkLst>
            <pc:docMk/>
            <pc:sldMk cId="2212163732" sldId="353"/>
            <ac:picMk id="7" creationId="{8E764FC6-128C-0921-BAA5-95F88F5D0172}"/>
          </ac:picMkLst>
        </pc:picChg>
      </pc:sldChg>
      <pc:sldChg chg="addSp delSp modSp add mod ord modNotesTx">
        <pc:chgData name="Helen LEDERER" userId="81799c97-6450-4fbb-9b3c-2fce78e53416" providerId="ADAL" clId="{BAAC2928-ED08-45E5-BC61-1C7DD8E30E5F}" dt="2026-07-24T08:08:29.933" v="23269" actId="242"/>
        <pc:sldMkLst>
          <pc:docMk/>
          <pc:sldMk cId="2030128246" sldId="354"/>
        </pc:sldMkLst>
        <pc:spChg chg="mod">
          <ac:chgData name="Helen LEDERER" userId="81799c97-6450-4fbb-9b3c-2fce78e53416" providerId="ADAL" clId="{BAAC2928-ED08-45E5-BC61-1C7DD8E30E5F}" dt="2026-07-23T08:16:03.233" v="20022" actId="1076"/>
          <ac:spMkLst>
            <pc:docMk/>
            <pc:sldMk cId="2030128246" sldId="354"/>
            <ac:spMk id="2" creationId="{BA83A691-1EA5-1301-B6C6-6FA5FAA0C774}"/>
          </ac:spMkLst>
        </pc:spChg>
        <pc:spChg chg="mod topLvl">
          <ac:chgData name="Helen LEDERER" userId="81799c97-6450-4fbb-9b3c-2fce78e53416" providerId="ADAL" clId="{BAAC2928-ED08-45E5-BC61-1C7DD8E30E5F}" dt="2026-07-24T08:08:29.933" v="23269" actId="242"/>
          <ac:spMkLst>
            <pc:docMk/>
            <pc:sldMk cId="2030128246" sldId="354"/>
            <ac:spMk id="3" creationId="{B6D65A5D-B1FC-457D-289A-6674A728A7D0}"/>
          </ac:spMkLst>
        </pc:spChg>
        <pc:spChg chg="add mod">
          <ac:chgData name="Helen LEDERER" userId="81799c97-6450-4fbb-9b3c-2fce78e53416" providerId="ADAL" clId="{BAAC2928-ED08-45E5-BC61-1C7DD8E30E5F}" dt="2026-07-23T08:06:23.438" v="20017" actId="164"/>
          <ac:spMkLst>
            <pc:docMk/>
            <pc:sldMk cId="2030128246" sldId="354"/>
            <ac:spMk id="5" creationId="{6588ED4A-A66D-AB3A-D871-4D2B9570DE26}"/>
          </ac:spMkLst>
        </pc:spChg>
        <pc:spChg chg="add mod">
          <ac:chgData name="Helen LEDERER" userId="81799c97-6450-4fbb-9b3c-2fce78e53416" providerId="ADAL" clId="{BAAC2928-ED08-45E5-BC61-1C7DD8E30E5F}" dt="2026-07-23T08:14:26.575" v="20020" actId="164"/>
          <ac:spMkLst>
            <pc:docMk/>
            <pc:sldMk cId="2030128246" sldId="354"/>
            <ac:spMk id="7" creationId="{B426C977-65B0-714D-33A0-00C15EA6B4B6}"/>
          </ac:spMkLst>
        </pc:spChg>
        <pc:spChg chg="add mod">
          <ac:chgData name="Helen LEDERER" userId="81799c97-6450-4fbb-9b3c-2fce78e53416" providerId="ADAL" clId="{BAAC2928-ED08-45E5-BC61-1C7DD8E30E5F}" dt="2026-07-23T08:17:57.519" v="20024" actId="164"/>
          <ac:spMkLst>
            <pc:docMk/>
            <pc:sldMk cId="2030128246" sldId="354"/>
            <ac:spMk id="9" creationId="{BB11106A-8027-2AB9-7035-36CFE5D63216}"/>
          </ac:spMkLst>
        </pc:spChg>
        <pc:spChg chg="add mod">
          <ac:chgData name="Helen LEDERER" userId="81799c97-6450-4fbb-9b3c-2fce78e53416" providerId="ADAL" clId="{BAAC2928-ED08-45E5-BC61-1C7DD8E30E5F}" dt="2026-07-23T08:19:39.863" v="20027" actId="164"/>
          <ac:spMkLst>
            <pc:docMk/>
            <pc:sldMk cId="2030128246" sldId="354"/>
            <ac:spMk id="12" creationId="{CE947CDD-E5DF-EB87-9089-E528E057D19F}"/>
          </ac:spMkLst>
        </pc:spChg>
        <pc:spChg chg="add mod">
          <ac:chgData name="Helen LEDERER" userId="81799c97-6450-4fbb-9b3c-2fce78e53416" providerId="ADAL" clId="{BAAC2928-ED08-45E5-BC61-1C7DD8E30E5F}" dt="2026-07-23T08:19:47.858" v="20028" actId="164"/>
          <ac:spMkLst>
            <pc:docMk/>
            <pc:sldMk cId="2030128246" sldId="354"/>
            <ac:spMk id="14" creationId="{631B0644-BB6B-CA97-304F-24A64D5BA911}"/>
          </ac:spMkLst>
        </pc:spChg>
        <pc:spChg chg="mod topLvl">
          <ac:chgData name="Helen LEDERER" userId="81799c97-6450-4fbb-9b3c-2fce78e53416" providerId="ADAL" clId="{BAAC2928-ED08-45E5-BC61-1C7DD8E30E5F}" dt="2026-07-24T08:08:12.220" v="23267" actId="242"/>
          <ac:spMkLst>
            <pc:docMk/>
            <pc:sldMk cId="2030128246" sldId="354"/>
            <ac:spMk id="15" creationId="{CF5BDC25-4AE7-9C28-9FB3-9F41A2B7885B}"/>
          </ac:spMkLst>
        </pc:spChg>
        <pc:spChg chg="mod topLvl">
          <ac:chgData name="Helen LEDERER" userId="81799c97-6450-4fbb-9b3c-2fce78e53416" providerId="ADAL" clId="{BAAC2928-ED08-45E5-BC61-1C7DD8E30E5F}" dt="2026-07-23T08:17:57.519" v="20024" actId="164"/>
          <ac:spMkLst>
            <pc:docMk/>
            <pc:sldMk cId="2030128246" sldId="354"/>
            <ac:spMk id="17" creationId="{C499BE0A-3448-303D-B8FA-8C96EE2E5152}"/>
          </ac:spMkLst>
        </pc:spChg>
        <pc:spChg chg="mod topLvl">
          <ac:chgData name="Helen LEDERER" userId="81799c97-6450-4fbb-9b3c-2fce78e53416" providerId="ADAL" clId="{BAAC2928-ED08-45E5-BC61-1C7DD8E30E5F}" dt="2026-07-23T08:19:39.863" v="20027" actId="164"/>
          <ac:spMkLst>
            <pc:docMk/>
            <pc:sldMk cId="2030128246" sldId="354"/>
            <ac:spMk id="20" creationId="{D378F92F-4A7D-E5CA-2A2E-274813D92BA7}"/>
          </ac:spMkLst>
        </pc:spChg>
        <pc:spChg chg="mod topLvl">
          <ac:chgData name="Helen LEDERER" userId="81799c97-6450-4fbb-9b3c-2fce78e53416" providerId="ADAL" clId="{BAAC2928-ED08-45E5-BC61-1C7DD8E30E5F}" dt="2026-07-23T08:19:47.858" v="20028" actId="164"/>
          <ac:spMkLst>
            <pc:docMk/>
            <pc:sldMk cId="2030128246" sldId="354"/>
            <ac:spMk id="22" creationId="{E70062BD-FDDE-99FA-1F15-86000FD01369}"/>
          </ac:spMkLst>
        </pc:spChg>
        <pc:grpChg chg="add mod">
          <ac:chgData name="Helen LEDERER" userId="81799c97-6450-4fbb-9b3c-2fce78e53416" providerId="ADAL" clId="{BAAC2928-ED08-45E5-BC61-1C7DD8E30E5F}" dt="2026-07-23T08:11:15.771" v="20019" actId="962"/>
          <ac:grpSpMkLst>
            <pc:docMk/>
            <pc:sldMk cId="2030128246" sldId="354"/>
            <ac:grpSpMk id="27" creationId="{5B231E9D-76C4-1C00-034D-FC7AE9374374}"/>
          </ac:grpSpMkLst>
        </pc:grpChg>
        <pc:grpChg chg="add mod">
          <ac:chgData name="Helen LEDERER" userId="81799c97-6450-4fbb-9b3c-2fce78e53416" providerId="ADAL" clId="{BAAC2928-ED08-45E5-BC61-1C7DD8E30E5F}" dt="2026-07-23T08:17:43.277" v="20023" actId="962"/>
          <ac:grpSpMkLst>
            <pc:docMk/>
            <pc:sldMk cId="2030128246" sldId="354"/>
            <ac:grpSpMk id="28" creationId="{1F72D7FE-C78E-AB8B-92FF-83FB4A7DB012}"/>
          </ac:grpSpMkLst>
        </pc:grpChg>
        <pc:grpChg chg="add mod">
          <ac:chgData name="Helen LEDERER" userId="81799c97-6450-4fbb-9b3c-2fce78e53416" providerId="ADAL" clId="{BAAC2928-ED08-45E5-BC61-1C7DD8E30E5F}" dt="2026-07-23T08:20:08.179" v="20029" actId="962"/>
          <ac:grpSpMkLst>
            <pc:docMk/>
            <pc:sldMk cId="2030128246" sldId="354"/>
            <ac:grpSpMk id="29" creationId="{8BCD5EAD-B0DE-A026-5C51-9E586A239E08}"/>
          </ac:grpSpMkLst>
        </pc:grpChg>
        <pc:grpChg chg="add mod">
          <ac:chgData name="Helen LEDERER" userId="81799c97-6450-4fbb-9b3c-2fce78e53416" providerId="ADAL" clId="{BAAC2928-ED08-45E5-BC61-1C7DD8E30E5F}" dt="2026-07-23T08:22:35.824" v="20034" actId="962"/>
          <ac:grpSpMkLst>
            <pc:docMk/>
            <pc:sldMk cId="2030128246" sldId="354"/>
            <ac:grpSpMk id="30" creationId="{4938AEED-3B17-6A24-B248-D3AA686BE8A2}"/>
          </ac:grpSpMkLst>
        </pc:grpChg>
        <pc:grpChg chg="add mod">
          <ac:chgData name="Helen LEDERER" userId="81799c97-6450-4fbb-9b3c-2fce78e53416" providerId="ADAL" clId="{BAAC2928-ED08-45E5-BC61-1C7DD8E30E5F}" dt="2026-07-23T08:24:01.869" v="20036" actId="962"/>
          <ac:grpSpMkLst>
            <pc:docMk/>
            <pc:sldMk cId="2030128246" sldId="354"/>
            <ac:grpSpMk id="31" creationId="{CCD8B1AD-4FD3-DAC0-564D-CE3D0E717F95}"/>
          </ac:grpSpMkLst>
        </pc:grpChg>
        <pc:picChg chg="mod">
          <ac:chgData name="Helen LEDERER" userId="81799c97-6450-4fbb-9b3c-2fce78e53416" providerId="ADAL" clId="{BAAC2928-ED08-45E5-BC61-1C7DD8E30E5F}" dt="2026-07-23T08:05:42.745" v="20014" actId="962"/>
          <ac:picMkLst>
            <pc:docMk/>
            <pc:sldMk cId="2030128246" sldId="354"/>
            <ac:picMk id="10" creationId="{D4485AFD-A186-0997-A9F5-558C91476723}"/>
          </ac:picMkLst>
        </pc:picChg>
      </pc:sldChg>
      <pc:sldChg chg="addSp delSp modSp new mod modNotesTx">
        <pc:chgData name="Helen LEDERER" userId="81799c97-6450-4fbb-9b3c-2fce78e53416" providerId="ADAL" clId="{BAAC2928-ED08-45E5-BC61-1C7DD8E30E5F}" dt="2026-07-23T08:39:21.828" v="20672" actId="20577"/>
        <pc:sldMkLst>
          <pc:docMk/>
          <pc:sldMk cId="607784380" sldId="355"/>
        </pc:sldMkLst>
        <pc:spChg chg="mod">
          <ac:chgData name="Helen LEDERER" userId="81799c97-6450-4fbb-9b3c-2fce78e53416" providerId="ADAL" clId="{BAAC2928-ED08-45E5-BC61-1C7DD8E30E5F}" dt="2026-07-23T08:33:31.546" v="20202" actId="1076"/>
          <ac:spMkLst>
            <pc:docMk/>
            <pc:sldMk cId="607784380" sldId="355"/>
            <ac:spMk id="2" creationId="{21959797-A1B7-4D19-2CD9-956D4B6B2DDE}"/>
          </ac:spMkLst>
        </pc:spChg>
        <pc:spChg chg="add mod">
          <ac:chgData name="Helen LEDERER" userId="81799c97-6450-4fbb-9b3c-2fce78e53416" providerId="ADAL" clId="{BAAC2928-ED08-45E5-BC61-1C7DD8E30E5F}" dt="2026-07-23T08:33:44.427" v="20203" actId="1076"/>
          <ac:spMkLst>
            <pc:docMk/>
            <pc:sldMk cId="607784380" sldId="355"/>
            <ac:spMk id="5" creationId="{691934B5-6ABB-372E-2BC2-FC0D3CF92564}"/>
          </ac:spMkLst>
        </pc:spChg>
        <pc:spChg chg="add mod">
          <ac:chgData name="Helen LEDERER" userId="81799c97-6450-4fbb-9b3c-2fce78e53416" providerId="ADAL" clId="{BAAC2928-ED08-45E5-BC61-1C7DD8E30E5F}" dt="2026-07-23T08:35:17.230" v="20284" actId="113"/>
          <ac:spMkLst>
            <pc:docMk/>
            <pc:sldMk cId="607784380" sldId="355"/>
            <ac:spMk id="19" creationId="{DEB5BC71-0764-8B86-D836-4B3AF75D8F6F}"/>
          </ac:spMkLst>
        </pc:spChg>
        <pc:spChg chg="add mod">
          <ac:chgData name="Helen LEDERER" userId="81799c97-6450-4fbb-9b3c-2fce78e53416" providerId="ADAL" clId="{BAAC2928-ED08-45E5-BC61-1C7DD8E30E5F}" dt="2026-07-23T08:35:51.396" v="20367" actId="20577"/>
          <ac:spMkLst>
            <pc:docMk/>
            <pc:sldMk cId="607784380" sldId="355"/>
            <ac:spMk id="21" creationId="{BD682309-84C5-5CC8-98E7-4D932A0188BF}"/>
          </ac:spMkLst>
        </pc:spChg>
        <pc:spChg chg="add mod">
          <ac:chgData name="Helen LEDERER" userId="81799c97-6450-4fbb-9b3c-2fce78e53416" providerId="ADAL" clId="{BAAC2928-ED08-45E5-BC61-1C7DD8E30E5F}" dt="2026-07-23T08:36:29.334" v="20422" actId="20577"/>
          <ac:spMkLst>
            <pc:docMk/>
            <pc:sldMk cId="607784380" sldId="355"/>
            <ac:spMk id="23" creationId="{7190379B-8E2D-1E52-35FE-06E30DA874A9}"/>
          </ac:spMkLst>
        </pc:spChg>
        <pc:spChg chg="add mod">
          <ac:chgData name="Helen LEDERER" userId="81799c97-6450-4fbb-9b3c-2fce78e53416" providerId="ADAL" clId="{BAAC2928-ED08-45E5-BC61-1C7DD8E30E5F}" dt="2026-07-23T08:37:23.951" v="20498" actId="20577"/>
          <ac:spMkLst>
            <pc:docMk/>
            <pc:sldMk cId="607784380" sldId="355"/>
            <ac:spMk id="25" creationId="{0E21119A-5542-C431-9679-671C79CB21AD}"/>
          </ac:spMkLst>
        </pc:spChg>
        <pc:spChg chg="add mod">
          <ac:chgData name="Helen LEDERER" userId="81799c97-6450-4fbb-9b3c-2fce78e53416" providerId="ADAL" clId="{BAAC2928-ED08-45E5-BC61-1C7DD8E30E5F}" dt="2026-07-23T08:37:51.142" v="20548" actId="113"/>
          <ac:spMkLst>
            <pc:docMk/>
            <pc:sldMk cId="607784380" sldId="355"/>
            <ac:spMk id="27" creationId="{7A2D31B5-CA4C-0972-01A0-F93D76736DCC}"/>
          </ac:spMkLst>
        </pc:spChg>
        <pc:spChg chg="add mod">
          <ac:chgData name="Helen LEDERER" userId="81799c97-6450-4fbb-9b3c-2fce78e53416" providerId="ADAL" clId="{BAAC2928-ED08-45E5-BC61-1C7DD8E30E5F}" dt="2026-07-23T08:38:18.629" v="20610" actId="20577"/>
          <ac:spMkLst>
            <pc:docMk/>
            <pc:sldMk cId="607784380" sldId="355"/>
            <ac:spMk id="29" creationId="{D890396E-BF1F-4A83-BAF6-494552EFA921}"/>
          </ac:spMkLst>
        </pc:spChg>
        <pc:spChg chg="add mod">
          <ac:chgData name="Helen LEDERER" userId="81799c97-6450-4fbb-9b3c-2fce78e53416" providerId="ADAL" clId="{BAAC2928-ED08-45E5-BC61-1C7DD8E30E5F}" dt="2026-07-23T08:38:36.638" v="20667" actId="113"/>
          <ac:spMkLst>
            <pc:docMk/>
            <pc:sldMk cId="607784380" sldId="355"/>
            <ac:spMk id="31" creationId="{4605F5C7-2624-178F-004E-EEF60E258C2F}"/>
          </ac:spMkLst>
        </pc:spChg>
      </pc:sldChg>
      <pc:sldChg chg="addSp delSp modSp new mod modClrScheme chgLayout modNotesTx">
        <pc:chgData name="Helen LEDERER" userId="81799c97-6450-4fbb-9b3c-2fce78e53416" providerId="ADAL" clId="{BAAC2928-ED08-45E5-BC61-1C7DD8E30E5F}" dt="2026-07-23T08:42:27.602" v="20776" actId="20577"/>
        <pc:sldMkLst>
          <pc:docMk/>
          <pc:sldMk cId="1222658829" sldId="356"/>
        </pc:sldMkLst>
        <pc:spChg chg="add mod ord">
          <ac:chgData name="Helen LEDERER" userId="81799c97-6450-4fbb-9b3c-2fce78e53416" providerId="ADAL" clId="{BAAC2928-ED08-45E5-BC61-1C7DD8E30E5F}" dt="2026-07-23T08:40:43.145" v="20763" actId="1076"/>
          <ac:spMkLst>
            <pc:docMk/>
            <pc:sldMk cId="1222658829" sldId="356"/>
            <ac:spMk id="5" creationId="{B612FDB6-6276-CBF5-3B82-F6D568854BF9}"/>
          </ac:spMkLst>
        </pc:spChg>
        <pc:spChg chg="add mod ord">
          <ac:chgData name="Helen LEDERER" userId="81799c97-6450-4fbb-9b3c-2fce78e53416" providerId="ADAL" clId="{BAAC2928-ED08-45E5-BC61-1C7DD8E30E5F}" dt="2026-07-23T08:40:51.770" v="20764" actId="1076"/>
          <ac:spMkLst>
            <pc:docMk/>
            <pc:sldMk cId="1222658829" sldId="356"/>
            <ac:spMk id="6" creationId="{E25ADEBB-3F10-0E23-CDD3-524FAFB9BA03}"/>
          </ac:spMkLst>
        </pc:spChg>
        <pc:picChg chg="add mod ord modCrop">
          <ac:chgData name="Helen LEDERER" userId="81799c97-6450-4fbb-9b3c-2fce78e53416" providerId="ADAL" clId="{BAAC2928-ED08-45E5-BC61-1C7DD8E30E5F}" dt="2026-07-23T08:42:15.777" v="20775" actId="13244"/>
          <ac:picMkLst>
            <pc:docMk/>
            <pc:sldMk cId="1222658829" sldId="356"/>
            <ac:picMk id="8" creationId="{F15EE1CF-4A68-B764-ABC9-2B45F8912AC2}"/>
          </ac:picMkLst>
        </pc:picChg>
      </pc:sldChg>
      <pc:sldChg chg="addSp delSp modSp new mod modClrScheme delAnim modAnim chgLayout modNotesTx">
        <pc:chgData name="Helen LEDERER" userId="81799c97-6450-4fbb-9b3c-2fce78e53416" providerId="ADAL" clId="{BAAC2928-ED08-45E5-BC61-1C7DD8E30E5F}" dt="2026-07-24T11:04:49.294" v="26476" actId="20577"/>
        <pc:sldMkLst>
          <pc:docMk/>
          <pc:sldMk cId="3110476843" sldId="357"/>
        </pc:sldMkLst>
        <pc:spChg chg="add mod ord">
          <ac:chgData name="Helen LEDERER" userId="81799c97-6450-4fbb-9b3c-2fce78e53416" providerId="ADAL" clId="{BAAC2928-ED08-45E5-BC61-1C7DD8E30E5F}" dt="2026-07-24T08:31:03.025" v="23930"/>
          <ac:spMkLst>
            <pc:docMk/>
            <pc:sldMk cId="3110476843" sldId="357"/>
            <ac:spMk id="5" creationId="{DEA0810E-5326-E41E-0233-D0CF16DDDBA7}"/>
          </ac:spMkLst>
        </pc:spChg>
        <pc:spChg chg="add mod ord">
          <ac:chgData name="Helen LEDERER" userId="81799c97-6450-4fbb-9b3c-2fce78e53416" providerId="ADAL" clId="{BAAC2928-ED08-45E5-BC61-1C7DD8E30E5F}" dt="2026-07-24T08:31:29.012" v="23932" actId="164"/>
          <ac:spMkLst>
            <pc:docMk/>
            <pc:sldMk cId="3110476843" sldId="357"/>
            <ac:spMk id="6" creationId="{BFA2D035-741C-B09E-ED15-20F41EB0A95D}"/>
          </ac:spMkLst>
        </pc:spChg>
        <pc:spChg chg="add mod ord">
          <ac:chgData name="Helen LEDERER" userId="81799c97-6450-4fbb-9b3c-2fce78e53416" providerId="ADAL" clId="{BAAC2928-ED08-45E5-BC61-1C7DD8E30E5F}" dt="2026-07-24T08:31:29.012" v="23932" actId="164"/>
          <ac:spMkLst>
            <pc:docMk/>
            <pc:sldMk cId="3110476843" sldId="357"/>
            <ac:spMk id="8" creationId="{7871E9EF-202B-FABC-F52F-79EA0D763801}"/>
          </ac:spMkLst>
        </pc:spChg>
        <pc:spChg chg="add mod ord">
          <ac:chgData name="Helen LEDERER" userId="81799c97-6450-4fbb-9b3c-2fce78e53416" providerId="ADAL" clId="{BAAC2928-ED08-45E5-BC61-1C7DD8E30E5F}" dt="2026-07-24T08:31:29.012" v="23932" actId="164"/>
          <ac:spMkLst>
            <pc:docMk/>
            <pc:sldMk cId="3110476843" sldId="357"/>
            <ac:spMk id="10" creationId="{C10A0FD3-CDAB-CA5F-6E32-BFAAE18DD2B8}"/>
          </ac:spMkLst>
        </pc:spChg>
        <pc:spChg chg="add mod ord">
          <ac:chgData name="Helen LEDERER" userId="81799c97-6450-4fbb-9b3c-2fce78e53416" providerId="ADAL" clId="{BAAC2928-ED08-45E5-BC61-1C7DD8E30E5F}" dt="2026-07-24T08:31:29.012" v="23932" actId="164"/>
          <ac:spMkLst>
            <pc:docMk/>
            <pc:sldMk cId="3110476843" sldId="357"/>
            <ac:spMk id="12" creationId="{D1D0AF75-9F28-28A4-57A1-B8544C2D024A}"/>
          </ac:spMkLst>
        </pc:spChg>
        <pc:spChg chg="add mod ord">
          <ac:chgData name="Helen LEDERER" userId="81799c97-6450-4fbb-9b3c-2fce78e53416" providerId="ADAL" clId="{BAAC2928-ED08-45E5-BC61-1C7DD8E30E5F}" dt="2026-07-24T08:31:29.012" v="23932" actId="164"/>
          <ac:spMkLst>
            <pc:docMk/>
            <pc:sldMk cId="3110476843" sldId="357"/>
            <ac:spMk id="14" creationId="{A94E1158-29C7-47C5-AA0B-5D483165AA87}"/>
          </ac:spMkLst>
        </pc:spChg>
        <pc:spChg chg="add mod ord">
          <ac:chgData name="Helen LEDERER" userId="81799c97-6450-4fbb-9b3c-2fce78e53416" providerId="ADAL" clId="{BAAC2928-ED08-45E5-BC61-1C7DD8E30E5F}" dt="2026-07-24T08:31:29.012" v="23932" actId="164"/>
          <ac:spMkLst>
            <pc:docMk/>
            <pc:sldMk cId="3110476843" sldId="357"/>
            <ac:spMk id="16" creationId="{D4C8FF75-1B49-6811-A298-DB90918E7CC2}"/>
          </ac:spMkLst>
        </pc:spChg>
        <pc:grpChg chg="add mod">
          <ac:chgData name="Helen LEDERER" userId="81799c97-6450-4fbb-9b3c-2fce78e53416" providerId="ADAL" clId="{BAAC2928-ED08-45E5-BC61-1C7DD8E30E5F}" dt="2026-07-24T08:31:31.975" v="23933" actId="962"/>
          <ac:grpSpMkLst>
            <pc:docMk/>
            <pc:sldMk cId="3110476843" sldId="357"/>
            <ac:grpSpMk id="24" creationId="{B76EAB2B-CCE8-C28E-31C3-3B5BFDB124D8}"/>
          </ac:grpSpMkLst>
        </pc:grpChg>
        <pc:graphicFrameChg chg="add mod ord modGraphic">
          <ac:chgData name="Helen LEDERER" userId="81799c97-6450-4fbb-9b3c-2fce78e53416" providerId="ADAL" clId="{BAAC2928-ED08-45E5-BC61-1C7DD8E30E5F}" dt="2026-07-24T11:02:32.931" v="26475" actId="13239"/>
          <ac:graphicFrameMkLst>
            <pc:docMk/>
            <pc:sldMk cId="3110476843" sldId="357"/>
            <ac:graphicFrameMk id="17" creationId="{C6A1EA88-70D7-4E2F-E5A1-D926B6DE5573}"/>
          </ac:graphicFrameMkLst>
        </pc:graphicFrameChg>
      </pc:sldChg>
      <pc:sldChg chg="addSp delSp modSp new mod modClrScheme chgLayout modNotesTx">
        <pc:chgData name="Helen LEDERER" userId="81799c97-6450-4fbb-9b3c-2fce78e53416" providerId="ADAL" clId="{BAAC2928-ED08-45E5-BC61-1C7DD8E30E5F}" dt="2026-07-24T09:18:01.998" v="25175" actId="20577"/>
        <pc:sldMkLst>
          <pc:docMk/>
          <pc:sldMk cId="2180073723" sldId="358"/>
        </pc:sldMkLst>
        <pc:spChg chg="add mod ord">
          <ac:chgData name="Helen LEDERER" userId="81799c97-6450-4fbb-9b3c-2fce78e53416" providerId="ADAL" clId="{BAAC2928-ED08-45E5-BC61-1C7DD8E30E5F}" dt="2026-07-24T09:17:45.794" v="25174" actId="962"/>
          <ac:spMkLst>
            <pc:docMk/>
            <pc:sldMk cId="2180073723" sldId="358"/>
            <ac:spMk id="5" creationId="{80035C64-3F3D-9386-3B60-7C98CF4202E6}"/>
          </ac:spMkLst>
        </pc:spChg>
        <pc:spChg chg="add mod">
          <ac:chgData name="Helen LEDERER" userId="81799c97-6450-4fbb-9b3c-2fce78e53416" providerId="ADAL" clId="{BAAC2928-ED08-45E5-BC61-1C7DD8E30E5F}" dt="2026-07-24T09:11:03.856" v="24255" actId="1076"/>
          <ac:spMkLst>
            <pc:docMk/>
            <pc:sldMk cId="2180073723" sldId="358"/>
            <ac:spMk id="6" creationId="{2D61C5D0-B1D1-680F-23B2-DB6F489D9120}"/>
          </ac:spMkLst>
        </pc:spChg>
        <pc:spChg chg="add mod">
          <ac:chgData name="Helen LEDERER" userId="81799c97-6450-4fbb-9b3c-2fce78e53416" providerId="ADAL" clId="{BAAC2928-ED08-45E5-BC61-1C7DD8E30E5F}" dt="2026-07-24T09:11:03.856" v="24255" actId="1076"/>
          <ac:spMkLst>
            <pc:docMk/>
            <pc:sldMk cId="2180073723" sldId="358"/>
            <ac:spMk id="12" creationId="{158B61D8-CBFB-8090-E623-CC8B59B2CC0A}"/>
          </ac:spMkLst>
        </pc:spChg>
        <pc:spChg chg="add mod">
          <ac:chgData name="Helen LEDERER" userId="81799c97-6450-4fbb-9b3c-2fce78e53416" providerId="ADAL" clId="{BAAC2928-ED08-45E5-BC61-1C7DD8E30E5F}" dt="2026-07-24T09:11:37.922" v="24386" actId="20577"/>
          <ac:spMkLst>
            <pc:docMk/>
            <pc:sldMk cId="2180073723" sldId="358"/>
            <ac:spMk id="14" creationId="{999CD449-6AE3-B830-E5B1-A511AA15CF7D}"/>
          </ac:spMkLst>
        </pc:spChg>
        <pc:spChg chg="add mod">
          <ac:chgData name="Helen LEDERER" userId="81799c97-6450-4fbb-9b3c-2fce78e53416" providerId="ADAL" clId="{BAAC2928-ED08-45E5-BC61-1C7DD8E30E5F}" dt="2026-07-24T09:12:58.394" v="24535" actId="948"/>
          <ac:spMkLst>
            <pc:docMk/>
            <pc:sldMk cId="2180073723" sldId="358"/>
            <ac:spMk id="16" creationId="{912B81A7-A02D-0B64-B3AA-01C728CC0A38}"/>
          </ac:spMkLst>
        </pc:spChg>
        <pc:spChg chg="add mod">
          <ac:chgData name="Helen LEDERER" userId="81799c97-6450-4fbb-9b3c-2fce78e53416" providerId="ADAL" clId="{BAAC2928-ED08-45E5-BC61-1C7DD8E30E5F}" dt="2026-07-24T09:13:37.261" v="24659" actId="948"/>
          <ac:spMkLst>
            <pc:docMk/>
            <pc:sldMk cId="2180073723" sldId="358"/>
            <ac:spMk id="18" creationId="{74A99F41-B150-E24E-07E7-EEBBF804964B}"/>
          </ac:spMkLst>
        </pc:spChg>
      </pc:sldChg>
      <pc:sldChg chg="addSp delSp modSp new mod ord modClrScheme modShow chgLayout">
        <pc:chgData name="Helen LEDERER" userId="81799c97-6450-4fbb-9b3c-2fce78e53416" providerId="ADAL" clId="{BAAC2928-ED08-45E5-BC61-1C7DD8E30E5F}" dt="2026-08-11T16:22:23.580" v="34490" actId="1076"/>
        <pc:sldMkLst>
          <pc:docMk/>
          <pc:sldMk cId="3758848147" sldId="360"/>
        </pc:sldMkLst>
        <pc:spChg chg="add mod ord">
          <ac:chgData name="Helen LEDERER" userId="81799c97-6450-4fbb-9b3c-2fce78e53416" providerId="ADAL" clId="{BAAC2928-ED08-45E5-BC61-1C7DD8E30E5F}" dt="2026-08-11T16:22:12.827" v="34487" actId="948"/>
          <ac:spMkLst>
            <pc:docMk/>
            <pc:sldMk cId="3758848147" sldId="360"/>
            <ac:spMk id="5" creationId="{6387FAAD-744C-689E-783F-D441AF34CA97}"/>
          </ac:spMkLst>
        </pc:spChg>
        <pc:spChg chg="add mod ord">
          <ac:chgData name="Helen LEDERER" userId="81799c97-6450-4fbb-9b3c-2fce78e53416" providerId="ADAL" clId="{BAAC2928-ED08-45E5-BC61-1C7DD8E30E5F}" dt="2026-08-11T16:22:23.580" v="34490" actId="1076"/>
          <ac:spMkLst>
            <pc:docMk/>
            <pc:sldMk cId="3758848147" sldId="360"/>
            <ac:spMk id="6" creationId="{CBE37F7E-48FB-AC1B-DDF9-FF1FF1F43BC2}"/>
          </ac:spMkLst>
        </pc:spChg>
        <pc:picChg chg="add mod">
          <ac:chgData name="Helen LEDERER" userId="81799c97-6450-4fbb-9b3c-2fce78e53416" providerId="ADAL" clId="{BAAC2928-ED08-45E5-BC61-1C7DD8E30E5F}" dt="2026-07-23T14:42:30.237" v="21156" actId="962"/>
          <ac:picMkLst>
            <pc:docMk/>
            <pc:sldMk cId="3758848147" sldId="360"/>
            <ac:picMk id="8" creationId="{3ED67866-7334-4807-261C-751A8E36785B}"/>
          </ac:picMkLst>
        </pc:picChg>
      </pc:sldChg>
      <pc:sldChg chg="addSp delSp modSp new mod modClrScheme modShow chgLayout modNotesTx">
        <pc:chgData name="Helen LEDERER" userId="81799c97-6450-4fbb-9b3c-2fce78e53416" providerId="ADAL" clId="{BAAC2928-ED08-45E5-BC61-1C7DD8E30E5F}" dt="2026-07-24T09:39:43.498" v="25561" actId="729"/>
        <pc:sldMkLst>
          <pc:docMk/>
          <pc:sldMk cId="1096408315" sldId="361"/>
        </pc:sldMkLst>
        <pc:spChg chg="add mod ord">
          <ac:chgData name="Helen LEDERER" userId="81799c97-6450-4fbb-9b3c-2fce78e53416" providerId="ADAL" clId="{BAAC2928-ED08-45E5-BC61-1C7DD8E30E5F}" dt="2026-07-23T14:39:16.571" v="21040" actId="255"/>
          <ac:spMkLst>
            <pc:docMk/>
            <pc:sldMk cId="1096408315" sldId="361"/>
            <ac:spMk id="5" creationId="{790D702F-4E54-5993-3250-87365C9C1375}"/>
          </ac:spMkLst>
        </pc:spChg>
        <pc:spChg chg="add mod ord">
          <ac:chgData name="Helen LEDERER" userId="81799c97-6450-4fbb-9b3c-2fce78e53416" providerId="ADAL" clId="{BAAC2928-ED08-45E5-BC61-1C7DD8E30E5F}" dt="2026-07-24T09:37:46.734" v="25553" actId="27636"/>
          <ac:spMkLst>
            <pc:docMk/>
            <pc:sldMk cId="1096408315" sldId="361"/>
            <ac:spMk id="6" creationId="{7B2C1D1E-E68F-2808-7854-6D94302F5ED7}"/>
          </ac:spMkLst>
        </pc:spChg>
        <pc:picChg chg="add mod">
          <ac:chgData name="Helen LEDERER" userId="81799c97-6450-4fbb-9b3c-2fce78e53416" providerId="ADAL" clId="{BAAC2928-ED08-45E5-BC61-1C7DD8E30E5F}" dt="2026-07-23T14:42:42.037" v="21158" actId="962"/>
          <ac:picMkLst>
            <pc:docMk/>
            <pc:sldMk cId="1096408315" sldId="361"/>
            <ac:picMk id="8" creationId="{0DAEC448-3207-1C21-440D-077874F89068}"/>
          </ac:picMkLst>
        </pc:picChg>
      </pc:sldChg>
      <pc:sldChg chg="addSp modSp new mod modShow modNotesTx">
        <pc:chgData name="Helen LEDERER" userId="81799c97-6450-4fbb-9b3c-2fce78e53416" providerId="ADAL" clId="{BAAC2928-ED08-45E5-BC61-1C7DD8E30E5F}" dt="2026-08-04T09:17:28.393" v="26487" actId="948"/>
        <pc:sldMkLst>
          <pc:docMk/>
          <pc:sldMk cId="3111851971" sldId="362"/>
        </pc:sldMkLst>
        <pc:spChg chg="mod">
          <ac:chgData name="Helen LEDERER" userId="81799c97-6450-4fbb-9b3c-2fce78e53416" providerId="ADAL" clId="{BAAC2928-ED08-45E5-BC61-1C7DD8E30E5F}" dt="2026-07-23T14:44:34.543" v="21224" actId="1076"/>
          <ac:spMkLst>
            <pc:docMk/>
            <pc:sldMk cId="3111851971" sldId="362"/>
            <ac:spMk id="2" creationId="{43E3B4F3-5072-F148-E07D-032439676677}"/>
          </ac:spMkLst>
        </pc:spChg>
        <pc:spChg chg="mod">
          <ac:chgData name="Helen LEDERER" userId="81799c97-6450-4fbb-9b3c-2fce78e53416" providerId="ADAL" clId="{BAAC2928-ED08-45E5-BC61-1C7DD8E30E5F}" dt="2026-08-04T09:17:28.393" v="26487" actId="948"/>
          <ac:spMkLst>
            <pc:docMk/>
            <pc:sldMk cId="3111851971" sldId="362"/>
            <ac:spMk id="3" creationId="{5A717C13-CE31-3CE4-4BD1-47362CD200B8}"/>
          </ac:spMkLst>
        </pc:spChg>
        <pc:picChg chg="add mod">
          <ac:chgData name="Helen LEDERER" userId="81799c97-6450-4fbb-9b3c-2fce78e53416" providerId="ADAL" clId="{BAAC2928-ED08-45E5-BC61-1C7DD8E30E5F}" dt="2026-07-23T14:48:56.663" v="21387" actId="962"/>
          <ac:picMkLst>
            <pc:docMk/>
            <pc:sldMk cId="3111851971" sldId="362"/>
            <ac:picMk id="6" creationId="{4ED4B13A-5ABA-8250-CE65-34F4F5F44BB0}"/>
          </ac:picMkLst>
        </pc:picChg>
      </pc:sldChg>
      <pc:sldChg chg="addSp modSp new mod modShow modNotesTx">
        <pc:chgData name="Helen LEDERER" userId="81799c97-6450-4fbb-9b3c-2fce78e53416" providerId="ADAL" clId="{BAAC2928-ED08-45E5-BC61-1C7DD8E30E5F}" dt="2026-08-04T09:17:03.940" v="26486" actId="1076"/>
        <pc:sldMkLst>
          <pc:docMk/>
          <pc:sldMk cId="4035202600" sldId="363"/>
        </pc:sldMkLst>
        <pc:spChg chg="mod">
          <ac:chgData name="Helen LEDERER" userId="81799c97-6450-4fbb-9b3c-2fce78e53416" providerId="ADAL" clId="{BAAC2928-ED08-45E5-BC61-1C7DD8E30E5F}" dt="2026-07-23T14:50:39.288" v="21472" actId="255"/>
          <ac:spMkLst>
            <pc:docMk/>
            <pc:sldMk cId="4035202600" sldId="363"/>
            <ac:spMk id="2" creationId="{168BD9D0-3A8D-3516-5AB1-06D6903F6D68}"/>
          </ac:spMkLst>
        </pc:spChg>
        <pc:spChg chg="mod">
          <ac:chgData name="Helen LEDERER" userId="81799c97-6450-4fbb-9b3c-2fce78e53416" providerId="ADAL" clId="{BAAC2928-ED08-45E5-BC61-1C7DD8E30E5F}" dt="2026-08-04T09:17:03.940" v="26486" actId="1076"/>
          <ac:spMkLst>
            <pc:docMk/>
            <pc:sldMk cId="4035202600" sldId="363"/>
            <ac:spMk id="3" creationId="{1EF9BC3A-65AB-C757-881F-54E4D363474B}"/>
          </ac:spMkLst>
        </pc:spChg>
        <pc:picChg chg="add mod">
          <ac:chgData name="Helen LEDERER" userId="81799c97-6450-4fbb-9b3c-2fce78e53416" providerId="ADAL" clId="{BAAC2928-ED08-45E5-BC61-1C7DD8E30E5F}" dt="2026-07-23T14:51:42.845" v="21499" actId="962"/>
          <ac:picMkLst>
            <pc:docMk/>
            <pc:sldMk cId="4035202600" sldId="363"/>
            <ac:picMk id="8" creationId="{76B7419B-424E-03D2-3C63-9B42F4584186}"/>
          </ac:picMkLst>
        </pc:picChg>
      </pc:sldChg>
      <pc:sldChg chg="addSp modSp new mod modShow modNotesTx">
        <pc:chgData name="Helen LEDERER" userId="81799c97-6450-4fbb-9b3c-2fce78e53416" providerId="ADAL" clId="{BAAC2928-ED08-45E5-BC61-1C7DD8E30E5F}" dt="2026-07-24T09:39:53.798" v="25564" actId="729"/>
        <pc:sldMkLst>
          <pc:docMk/>
          <pc:sldMk cId="522157378" sldId="364"/>
        </pc:sldMkLst>
        <pc:spChg chg="mod">
          <ac:chgData name="Helen LEDERER" userId="81799c97-6450-4fbb-9b3c-2fce78e53416" providerId="ADAL" clId="{BAAC2928-ED08-45E5-BC61-1C7DD8E30E5F}" dt="2026-07-23T14:53:00.542" v="21583" actId="1076"/>
          <ac:spMkLst>
            <pc:docMk/>
            <pc:sldMk cId="522157378" sldId="364"/>
            <ac:spMk id="2" creationId="{243A00D6-E32F-785C-AA0D-9474949D46EF}"/>
          </ac:spMkLst>
        </pc:spChg>
        <pc:spChg chg="mod">
          <ac:chgData name="Helen LEDERER" userId="81799c97-6450-4fbb-9b3c-2fce78e53416" providerId="ADAL" clId="{BAAC2928-ED08-45E5-BC61-1C7DD8E30E5F}" dt="2026-07-23T14:57:56.820" v="21847" actId="14100"/>
          <ac:spMkLst>
            <pc:docMk/>
            <pc:sldMk cId="522157378" sldId="364"/>
            <ac:spMk id="3" creationId="{71503607-2A52-7885-D6A7-A78D334E8723}"/>
          </ac:spMkLst>
        </pc:spChg>
        <pc:picChg chg="add mod">
          <ac:chgData name="Helen LEDERER" userId="81799c97-6450-4fbb-9b3c-2fce78e53416" providerId="ADAL" clId="{BAAC2928-ED08-45E5-BC61-1C7DD8E30E5F}" dt="2026-07-23T14:53:16.039" v="21585" actId="962"/>
          <ac:picMkLst>
            <pc:docMk/>
            <pc:sldMk cId="522157378" sldId="364"/>
            <ac:picMk id="6" creationId="{300A9973-8344-C1F2-1732-16097F9600F0}"/>
          </ac:picMkLst>
        </pc:picChg>
      </pc:sldChg>
      <pc:sldChg chg="addSp delSp modSp new mod modNotesTx">
        <pc:chgData name="Helen LEDERER" userId="81799c97-6450-4fbb-9b3c-2fce78e53416" providerId="ADAL" clId="{BAAC2928-ED08-45E5-BC61-1C7DD8E30E5F}" dt="2026-08-04T09:26:33.792" v="26492" actId="962"/>
        <pc:sldMkLst>
          <pc:docMk/>
          <pc:sldMk cId="2524836169" sldId="365"/>
        </pc:sldMkLst>
        <pc:spChg chg="mod">
          <ac:chgData name="Helen LEDERER" userId="81799c97-6450-4fbb-9b3c-2fce78e53416" providerId="ADAL" clId="{BAAC2928-ED08-45E5-BC61-1C7DD8E30E5F}" dt="2026-07-24T10:42:44.288" v="25649" actId="403"/>
          <ac:spMkLst>
            <pc:docMk/>
            <pc:sldMk cId="2524836169" sldId="365"/>
            <ac:spMk id="2" creationId="{41A98796-0F0F-C7CC-0360-086F3C123D19}"/>
          </ac:spMkLst>
        </pc:spChg>
        <pc:spChg chg="add mod">
          <ac:chgData name="Helen LEDERER" userId="81799c97-6450-4fbb-9b3c-2fce78e53416" providerId="ADAL" clId="{BAAC2928-ED08-45E5-BC61-1C7DD8E30E5F}" dt="2026-08-04T09:23:48.614" v="26488" actId="164"/>
          <ac:spMkLst>
            <pc:docMk/>
            <pc:sldMk cId="2524836169" sldId="365"/>
            <ac:spMk id="5" creationId="{0436D9AA-649D-BB9D-0D4A-8106BC169156}"/>
          </ac:spMkLst>
        </pc:spChg>
        <pc:spChg chg="add mod">
          <ac:chgData name="Helen LEDERER" userId="81799c97-6450-4fbb-9b3c-2fce78e53416" providerId="ADAL" clId="{BAAC2928-ED08-45E5-BC61-1C7DD8E30E5F}" dt="2026-08-04T09:23:48.614" v="26488" actId="164"/>
          <ac:spMkLst>
            <pc:docMk/>
            <pc:sldMk cId="2524836169" sldId="365"/>
            <ac:spMk id="9" creationId="{B3D35224-0CDC-61A1-E4D8-1B43BA699D8C}"/>
          </ac:spMkLst>
        </pc:spChg>
        <pc:spChg chg="add mod">
          <ac:chgData name="Helen LEDERER" userId="81799c97-6450-4fbb-9b3c-2fce78e53416" providerId="ADAL" clId="{BAAC2928-ED08-45E5-BC61-1C7DD8E30E5F}" dt="2026-08-04T09:23:48.614" v="26488" actId="164"/>
          <ac:spMkLst>
            <pc:docMk/>
            <pc:sldMk cId="2524836169" sldId="365"/>
            <ac:spMk id="11" creationId="{150B9C2F-7D69-558E-5915-3CF59B934B20}"/>
          </ac:spMkLst>
        </pc:spChg>
        <pc:spChg chg="add mod">
          <ac:chgData name="Helen LEDERER" userId="81799c97-6450-4fbb-9b3c-2fce78e53416" providerId="ADAL" clId="{BAAC2928-ED08-45E5-BC61-1C7DD8E30E5F}" dt="2026-08-04T09:23:48.614" v="26488" actId="164"/>
          <ac:spMkLst>
            <pc:docMk/>
            <pc:sldMk cId="2524836169" sldId="365"/>
            <ac:spMk id="13" creationId="{B06B8566-C5F8-280F-2903-BF6BE04B0E44}"/>
          </ac:spMkLst>
        </pc:spChg>
        <pc:spChg chg="add mod">
          <ac:chgData name="Helen LEDERER" userId="81799c97-6450-4fbb-9b3c-2fce78e53416" providerId="ADAL" clId="{BAAC2928-ED08-45E5-BC61-1C7DD8E30E5F}" dt="2026-08-04T09:23:48.614" v="26488" actId="164"/>
          <ac:spMkLst>
            <pc:docMk/>
            <pc:sldMk cId="2524836169" sldId="365"/>
            <ac:spMk id="15" creationId="{F4E51492-C15D-AEED-0591-D5B04C4E78D6}"/>
          </ac:spMkLst>
        </pc:spChg>
        <pc:spChg chg="add mod">
          <ac:chgData name="Helen LEDERER" userId="81799c97-6450-4fbb-9b3c-2fce78e53416" providerId="ADAL" clId="{BAAC2928-ED08-45E5-BC61-1C7DD8E30E5F}" dt="2026-08-04T09:23:48.614" v="26488" actId="164"/>
          <ac:spMkLst>
            <pc:docMk/>
            <pc:sldMk cId="2524836169" sldId="365"/>
            <ac:spMk id="16" creationId="{A80091F4-A3D6-4750-052C-10136A831799}"/>
          </ac:spMkLst>
        </pc:spChg>
        <pc:grpChg chg="add del mod">
          <ac:chgData name="Helen LEDERER" userId="81799c97-6450-4fbb-9b3c-2fce78e53416" providerId="ADAL" clId="{BAAC2928-ED08-45E5-BC61-1C7DD8E30E5F}" dt="2026-08-04T09:26:33.792" v="26492" actId="962"/>
          <ac:grpSpMkLst>
            <pc:docMk/>
            <pc:sldMk cId="2524836169" sldId="365"/>
            <ac:grpSpMk id="3" creationId="{418284EA-C0CD-BB6F-9F85-707B8CDF8D49}"/>
          </ac:grpSpMkLst>
        </pc:grpChg>
      </pc:sldChg>
      <pc:sldChg chg="addSp delSp modSp new mod modNotesTx">
        <pc:chgData name="Helen LEDERER" userId="81799c97-6450-4fbb-9b3c-2fce78e53416" providerId="ADAL" clId="{BAAC2928-ED08-45E5-BC61-1C7DD8E30E5F}" dt="2026-08-04T09:44:50.080" v="26498" actId="962"/>
        <pc:sldMkLst>
          <pc:docMk/>
          <pc:sldMk cId="237281639" sldId="366"/>
        </pc:sldMkLst>
        <pc:spChg chg="mod">
          <ac:chgData name="Helen LEDERER" userId="81799c97-6450-4fbb-9b3c-2fce78e53416" providerId="ADAL" clId="{BAAC2928-ED08-45E5-BC61-1C7DD8E30E5F}" dt="2026-07-23T15:01:56.224" v="21920" actId="122"/>
          <ac:spMkLst>
            <pc:docMk/>
            <pc:sldMk cId="237281639" sldId="366"/>
            <ac:spMk id="2" creationId="{62E618C5-EAC6-F462-86F8-9BEC173B9583}"/>
          </ac:spMkLst>
        </pc:spChg>
        <pc:spChg chg="add mod">
          <ac:chgData name="Helen LEDERER" userId="81799c97-6450-4fbb-9b3c-2fce78e53416" providerId="ADAL" clId="{BAAC2928-ED08-45E5-BC61-1C7DD8E30E5F}" dt="2026-07-23T15:04:13.100" v="21955" actId="1076"/>
          <ac:spMkLst>
            <pc:docMk/>
            <pc:sldMk cId="237281639" sldId="366"/>
            <ac:spMk id="7" creationId="{3456EB82-1390-07E1-6728-A14AC7FD03DC}"/>
          </ac:spMkLst>
        </pc:spChg>
        <pc:picChg chg="add mod ord">
          <ac:chgData name="Helen LEDERER" userId="81799c97-6450-4fbb-9b3c-2fce78e53416" providerId="ADAL" clId="{BAAC2928-ED08-45E5-BC61-1C7DD8E30E5F}" dt="2026-08-04T09:44:50.080" v="26498" actId="962"/>
          <ac:picMkLst>
            <pc:docMk/>
            <pc:sldMk cId="237281639" sldId="366"/>
            <ac:picMk id="6" creationId="{5484C1E8-9E9D-0269-AED5-F34A17B6402B}"/>
          </ac:picMkLst>
        </pc:picChg>
      </pc:sldChg>
      <pc:sldChg chg="modSp add mod ord">
        <pc:chgData name="Helen LEDERER" userId="81799c97-6450-4fbb-9b3c-2fce78e53416" providerId="ADAL" clId="{BAAC2928-ED08-45E5-BC61-1C7DD8E30E5F}" dt="2026-07-23T16:37:51.067" v="21964" actId="962"/>
        <pc:sldMkLst>
          <pc:docMk/>
          <pc:sldMk cId="3565349754" sldId="367"/>
        </pc:sldMkLst>
        <pc:picChg chg="mod">
          <ac:chgData name="Helen LEDERER" userId="81799c97-6450-4fbb-9b3c-2fce78e53416" providerId="ADAL" clId="{BAAC2928-ED08-45E5-BC61-1C7DD8E30E5F}" dt="2026-07-23T16:37:51.067" v="21964" actId="962"/>
          <ac:picMkLst>
            <pc:docMk/>
            <pc:sldMk cId="3565349754" sldId="367"/>
            <ac:picMk id="8" creationId="{5DF8B539-DB84-BE92-F101-0B72038E76AA}"/>
          </ac:picMkLst>
        </pc:picChg>
      </pc:sldChg>
      <pc:sldChg chg="addSp delSp modSp new mod modNotesTx">
        <pc:chgData name="Helen LEDERER" userId="81799c97-6450-4fbb-9b3c-2fce78e53416" providerId="ADAL" clId="{BAAC2928-ED08-45E5-BC61-1C7DD8E30E5F}" dt="2026-07-24T11:01:32.849" v="26473" actId="404"/>
        <pc:sldMkLst>
          <pc:docMk/>
          <pc:sldMk cId="811113017" sldId="368"/>
        </pc:sldMkLst>
        <pc:spChg chg="mod">
          <ac:chgData name="Helen LEDERER" userId="81799c97-6450-4fbb-9b3c-2fce78e53416" providerId="ADAL" clId="{BAAC2928-ED08-45E5-BC61-1C7DD8E30E5F}" dt="2026-07-24T11:01:18.133" v="26471" actId="207"/>
          <ac:spMkLst>
            <pc:docMk/>
            <pc:sldMk cId="811113017" sldId="368"/>
            <ac:spMk id="2" creationId="{BB3CB780-E4B6-EDF4-DFC7-D3F78DB883D6}"/>
          </ac:spMkLst>
        </pc:spChg>
        <pc:spChg chg="mod">
          <ac:chgData name="Helen LEDERER" userId="81799c97-6450-4fbb-9b3c-2fce78e53416" providerId="ADAL" clId="{BAAC2928-ED08-45E5-BC61-1C7DD8E30E5F}" dt="2026-07-24T11:01:32.849" v="26473" actId="404"/>
          <ac:spMkLst>
            <pc:docMk/>
            <pc:sldMk cId="811113017" sldId="368"/>
            <ac:spMk id="3" creationId="{7F4E84A9-2073-64CC-4200-1CB53CA32825}"/>
          </ac:spMkLst>
        </pc:spChg>
        <pc:picChg chg="add">
          <ac:chgData name="Helen LEDERER" userId="81799c97-6450-4fbb-9b3c-2fce78e53416" providerId="ADAL" clId="{BAAC2928-ED08-45E5-BC61-1C7DD8E30E5F}" dt="2026-07-23T16:51:07.555" v="22104" actId="22"/>
          <ac:picMkLst>
            <pc:docMk/>
            <pc:sldMk cId="811113017" sldId="368"/>
            <ac:picMk id="10" creationId="{81924AC0-EC72-87DF-837D-C4E5684DDA7B}"/>
          </ac:picMkLst>
        </pc:picChg>
      </pc:sldChg>
      <pc:sldChg chg="addSp delSp modSp new mod ord modClrScheme chgLayout modNotesTx">
        <pc:chgData name="Helen LEDERER" userId="81799c97-6450-4fbb-9b3c-2fce78e53416" providerId="ADAL" clId="{BAAC2928-ED08-45E5-BC61-1C7DD8E30E5F}" dt="2026-08-04T09:58:05.539" v="27169"/>
        <pc:sldMkLst>
          <pc:docMk/>
          <pc:sldMk cId="4017008022" sldId="369"/>
        </pc:sldMkLst>
        <pc:spChg chg="add mod ord">
          <ac:chgData name="Helen LEDERER" userId="81799c97-6450-4fbb-9b3c-2fce78e53416" providerId="ADAL" clId="{BAAC2928-ED08-45E5-BC61-1C7DD8E30E5F}" dt="2026-07-23T16:53:19.762" v="22174" actId="1076"/>
          <ac:spMkLst>
            <pc:docMk/>
            <pc:sldMk cId="4017008022" sldId="369"/>
            <ac:spMk id="5" creationId="{EA1D2640-9BE4-58A4-315C-7BC0E2D5AE74}"/>
          </ac:spMkLst>
        </pc:spChg>
        <pc:spChg chg="add mod">
          <ac:chgData name="Helen LEDERER" userId="81799c97-6450-4fbb-9b3c-2fce78e53416" providerId="ADAL" clId="{BAAC2928-ED08-45E5-BC61-1C7DD8E30E5F}" dt="2026-07-23T17:08:05.021" v="22428" actId="164"/>
          <ac:spMkLst>
            <pc:docMk/>
            <pc:sldMk cId="4017008022" sldId="369"/>
            <ac:spMk id="6" creationId="{3587E1B7-D80E-99D8-95DF-7DFB444B4128}"/>
          </ac:spMkLst>
        </pc:spChg>
        <pc:spChg chg="add mod">
          <ac:chgData name="Helen LEDERER" userId="81799c97-6450-4fbb-9b3c-2fce78e53416" providerId="ADAL" clId="{BAAC2928-ED08-45E5-BC61-1C7DD8E30E5F}" dt="2026-07-23T17:08:05.021" v="22428" actId="164"/>
          <ac:spMkLst>
            <pc:docMk/>
            <pc:sldMk cId="4017008022" sldId="369"/>
            <ac:spMk id="8" creationId="{0DBADFFB-FCFE-5662-3E33-2899154CE0E8}"/>
          </ac:spMkLst>
        </pc:spChg>
        <pc:spChg chg="add mod">
          <ac:chgData name="Helen LEDERER" userId="81799c97-6450-4fbb-9b3c-2fce78e53416" providerId="ADAL" clId="{BAAC2928-ED08-45E5-BC61-1C7DD8E30E5F}" dt="2026-07-23T17:08:05.021" v="22428" actId="164"/>
          <ac:spMkLst>
            <pc:docMk/>
            <pc:sldMk cId="4017008022" sldId="369"/>
            <ac:spMk id="10" creationId="{5BB0D073-58FF-6682-FB3D-A7556AF62643}"/>
          </ac:spMkLst>
        </pc:spChg>
        <pc:spChg chg="add mod">
          <ac:chgData name="Helen LEDERER" userId="81799c97-6450-4fbb-9b3c-2fce78e53416" providerId="ADAL" clId="{BAAC2928-ED08-45E5-BC61-1C7DD8E30E5F}" dt="2026-07-23T17:08:05.021" v="22428" actId="164"/>
          <ac:spMkLst>
            <pc:docMk/>
            <pc:sldMk cId="4017008022" sldId="369"/>
            <ac:spMk id="12" creationId="{2739DFB3-DBEC-BF2C-CE18-53CD1F7E4CC4}"/>
          </ac:spMkLst>
        </pc:spChg>
        <pc:spChg chg="add mod">
          <ac:chgData name="Helen LEDERER" userId="81799c97-6450-4fbb-9b3c-2fce78e53416" providerId="ADAL" clId="{BAAC2928-ED08-45E5-BC61-1C7DD8E30E5F}" dt="2026-07-23T17:08:05.021" v="22428" actId="164"/>
          <ac:spMkLst>
            <pc:docMk/>
            <pc:sldMk cId="4017008022" sldId="369"/>
            <ac:spMk id="14" creationId="{11917E00-88B5-AE48-56D1-EE59C4F99BD5}"/>
          </ac:spMkLst>
        </pc:spChg>
        <pc:spChg chg="add mod">
          <ac:chgData name="Helen LEDERER" userId="81799c97-6450-4fbb-9b3c-2fce78e53416" providerId="ADAL" clId="{BAAC2928-ED08-45E5-BC61-1C7DD8E30E5F}" dt="2026-07-23T17:08:05.021" v="22428" actId="164"/>
          <ac:spMkLst>
            <pc:docMk/>
            <pc:sldMk cId="4017008022" sldId="369"/>
            <ac:spMk id="15" creationId="{58F087D3-7658-1486-F909-457EE33687A6}"/>
          </ac:spMkLst>
        </pc:spChg>
        <pc:grpChg chg="add mod">
          <ac:chgData name="Helen LEDERER" userId="81799c97-6450-4fbb-9b3c-2fce78e53416" providerId="ADAL" clId="{BAAC2928-ED08-45E5-BC61-1C7DD8E30E5F}" dt="2026-08-04T09:54:34.582" v="27160" actId="962"/>
          <ac:grpSpMkLst>
            <pc:docMk/>
            <pc:sldMk cId="4017008022" sldId="369"/>
            <ac:grpSpMk id="16" creationId="{62F7EC30-3BD7-D54F-8115-69BDD807EE3C}"/>
          </ac:grpSpMkLst>
        </pc:grpChg>
      </pc:sldChg>
      <pc:sldChg chg="addSp delSp modSp new mod ord modShow">
        <pc:chgData name="Helen LEDERER" userId="81799c97-6450-4fbb-9b3c-2fce78e53416" providerId="ADAL" clId="{BAAC2928-ED08-45E5-BC61-1C7DD8E30E5F}" dt="2026-08-11T16:23:28.246" v="34491" actId="13238"/>
        <pc:sldMkLst>
          <pc:docMk/>
          <pc:sldMk cId="1842133330" sldId="370"/>
        </pc:sldMkLst>
        <pc:spChg chg="mod">
          <ac:chgData name="Helen LEDERER" userId="81799c97-6450-4fbb-9b3c-2fce78e53416" providerId="ADAL" clId="{BAAC2928-ED08-45E5-BC61-1C7DD8E30E5F}" dt="2026-07-23T17:10:39.262" v="22494" actId="1076"/>
          <ac:spMkLst>
            <pc:docMk/>
            <pc:sldMk cId="1842133330" sldId="370"/>
            <ac:spMk id="2" creationId="{5DF56B74-0C51-B857-E376-60807F1E794C}"/>
          </ac:spMkLst>
        </pc:spChg>
        <pc:spChg chg="ord">
          <ac:chgData name="Helen LEDERER" userId="81799c97-6450-4fbb-9b3c-2fce78e53416" providerId="ADAL" clId="{BAAC2928-ED08-45E5-BC61-1C7DD8E30E5F}" dt="2026-08-05T15:14:41.745" v="32946" actId="13244"/>
          <ac:spMkLst>
            <pc:docMk/>
            <pc:sldMk cId="1842133330" sldId="370"/>
            <ac:spMk id="5" creationId="{67723A82-BE19-C682-D7A1-C4851DEF827C}"/>
          </ac:spMkLst>
        </pc:spChg>
        <pc:graphicFrameChg chg="add mod modGraphic">
          <ac:chgData name="Helen LEDERER" userId="81799c97-6450-4fbb-9b3c-2fce78e53416" providerId="ADAL" clId="{BAAC2928-ED08-45E5-BC61-1C7DD8E30E5F}" dt="2026-08-11T16:23:28.246" v="34491" actId="13238"/>
          <ac:graphicFrameMkLst>
            <pc:docMk/>
            <pc:sldMk cId="1842133330" sldId="370"/>
            <ac:graphicFrameMk id="3" creationId="{CAA9CC74-1BC7-1026-0CC6-73A7E31DD876}"/>
          </ac:graphicFrameMkLst>
        </pc:graphicFrameChg>
        <pc:graphicFrameChg chg="add mod ord modGraphic">
          <ac:chgData name="Helen LEDERER" userId="81799c97-6450-4fbb-9b3c-2fce78e53416" providerId="ADAL" clId="{BAAC2928-ED08-45E5-BC61-1C7DD8E30E5F}" dt="2026-08-05T15:29:32.665" v="33042"/>
          <ac:graphicFrameMkLst>
            <pc:docMk/>
            <pc:sldMk cId="1842133330" sldId="370"/>
            <ac:graphicFrameMk id="6" creationId="{A3A93060-2026-5EB4-2055-0E44EABC8874}"/>
          </ac:graphicFrameMkLst>
        </pc:graphicFrameChg>
      </pc:sldChg>
      <pc:sldChg chg="modSp add mod">
        <pc:chgData name="Helen LEDERER" userId="81799c97-6450-4fbb-9b3c-2fce78e53416" providerId="ADAL" clId="{BAAC2928-ED08-45E5-BC61-1C7DD8E30E5F}" dt="2026-07-24T07:25:46.352" v="22676" actId="962"/>
        <pc:sldMkLst>
          <pc:docMk/>
          <pc:sldMk cId="1205966276" sldId="371"/>
        </pc:sldMkLst>
        <pc:spChg chg="mod ord">
          <ac:chgData name="Helen LEDERER" userId="81799c97-6450-4fbb-9b3c-2fce78e53416" providerId="ADAL" clId="{BAAC2928-ED08-45E5-BC61-1C7DD8E30E5F}" dt="2026-07-24T07:25:46.352" v="22676" actId="962"/>
          <ac:spMkLst>
            <pc:docMk/>
            <pc:sldMk cId="1205966276" sldId="371"/>
            <ac:spMk id="24" creationId="{745AA1EF-A50E-EA07-2054-FF0F6F645CDF}"/>
          </ac:spMkLst>
        </pc:spChg>
      </pc:sldChg>
      <pc:sldChg chg="ord">
        <pc:chgData name="Helen LEDERER" userId="81799c97-6450-4fbb-9b3c-2fce78e53416" providerId="ADAL" clId="{BAAC2928-ED08-45E5-BC61-1C7DD8E30E5F}" dt="2026-08-04T09:58:14.688" v="27171"/>
        <pc:sldMkLst>
          <pc:docMk/>
          <pc:sldMk cId="1457871358" sldId="374"/>
        </pc:sldMkLst>
      </pc:sldChg>
      <pc:sldChg chg="add">
        <pc:chgData name="Helen LEDERER" userId="81799c97-6450-4fbb-9b3c-2fce78e53416" providerId="ADAL" clId="{BAAC2928-ED08-45E5-BC61-1C7DD8E30E5F}" dt="2026-08-04T09:56:28.985" v="27161" actId="2890"/>
        <pc:sldMkLst>
          <pc:docMk/>
          <pc:sldMk cId="1573983648" sldId="375"/>
        </pc:sldMkLst>
      </pc:sldChg>
      <pc:sldChg chg="addSp delSp modSp add mod ord">
        <pc:chgData name="Helen LEDERER" userId="81799c97-6450-4fbb-9b3c-2fce78e53416" providerId="ADAL" clId="{BAAC2928-ED08-45E5-BC61-1C7DD8E30E5F}" dt="2026-08-11T16:30:46.668" v="34499" actId="13244"/>
        <pc:sldMkLst>
          <pc:docMk/>
          <pc:sldMk cId="4059845247" sldId="376"/>
        </pc:sldMkLst>
        <pc:spChg chg="ord">
          <ac:chgData name="Helen LEDERER" userId="81799c97-6450-4fbb-9b3c-2fce78e53416" providerId="ADAL" clId="{BAAC2928-ED08-45E5-BC61-1C7DD8E30E5F}" dt="2026-08-11T16:30:46.668" v="34499" actId="13244"/>
          <ac:spMkLst>
            <pc:docMk/>
            <pc:sldMk cId="4059845247" sldId="376"/>
            <ac:spMk id="2" creationId="{EF8F2AFD-F886-EE4D-5067-851B612F55D2}"/>
          </ac:spMkLst>
        </pc:spChg>
        <pc:spChg chg="mod">
          <ac:chgData name="Helen LEDERER" userId="81799c97-6450-4fbb-9b3c-2fce78e53416" providerId="ADAL" clId="{BAAC2928-ED08-45E5-BC61-1C7DD8E30E5F}" dt="2026-08-04T09:58:42.818" v="27203" actId="5793"/>
          <ac:spMkLst>
            <pc:docMk/>
            <pc:sldMk cId="4059845247" sldId="376"/>
            <ac:spMk id="5" creationId="{6E229E33-7145-A710-E04C-1F66703DC861}"/>
          </ac:spMkLst>
        </pc:spChg>
        <pc:spChg chg="add mod ord">
          <ac:chgData name="Helen LEDERER" userId="81799c97-6450-4fbb-9b3c-2fce78e53416" providerId="ADAL" clId="{BAAC2928-ED08-45E5-BC61-1C7DD8E30E5F}" dt="2026-08-04T10:04:39.076" v="27412" actId="13244"/>
          <ac:spMkLst>
            <pc:docMk/>
            <pc:sldMk cId="4059845247" sldId="376"/>
            <ac:spMk id="8" creationId="{82758D99-6656-CF9E-6A83-2359B12C97FF}"/>
          </ac:spMkLst>
        </pc:spChg>
        <pc:spChg chg="mod ord">
          <ac:chgData name="Helen LEDERER" userId="81799c97-6450-4fbb-9b3c-2fce78e53416" providerId="ADAL" clId="{BAAC2928-ED08-45E5-BC61-1C7DD8E30E5F}" dt="2026-08-11T16:30:43.520" v="34498" actId="13244"/>
          <ac:spMkLst>
            <pc:docMk/>
            <pc:sldMk cId="4059845247" sldId="376"/>
            <ac:spMk id="10" creationId="{E9F1D7B9-B324-279A-3E36-41EF4167449D}"/>
          </ac:spMkLst>
        </pc:spChg>
        <pc:picChg chg="add mod">
          <ac:chgData name="Helen LEDERER" userId="81799c97-6450-4fbb-9b3c-2fce78e53416" providerId="ADAL" clId="{BAAC2928-ED08-45E5-BC61-1C7DD8E30E5F}" dt="2026-08-11T16:30:42.591" v="34497" actId="962"/>
          <ac:picMkLst>
            <pc:docMk/>
            <pc:sldMk cId="4059845247" sldId="376"/>
            <ac:picMk id="4" creationId="{84791BDB-EE6E-4F34-4E78-068BC695DB1D}"/>
          </ac:picMkLst>
        </pc:picChg>
        <pc:picChg chg="del mod">
          <ac:chgData name="Helen LEDERER" userId="81799c97-6450-4fbb-9b3c-2fce78e53416" providerId="ADAL" clId="{BAAC2928-ED08-45E5-BC61-1C7DD8E30E5F}" dt="2026-08-11T16:24:07.902" v="34492" actId="478"/>
          <ac:picMkLst>
            <pc:docMk/>
            <pc:sldMk cId="4059845247" sldId="376"/>
            <ac:picMk id="7" creationId="{E37C7D90-4C0E-9B56-016B-752B62DD186A}"/>
          </ac:picMkLst>
        </pc:picChg>
      </pc:sldChg>
      <pc:sldChg chg="delSp modSp add mod ord modShow modNotesTx">
        <pc:chgData name="Helen LEDERER" userId="81799c97-6450-4fbb-9b3c-2fce78e53416" providerId="ADAL" clId="{BAAC2928-ED08-45E5-BC61-1C7DD8E30E5F}" dt="2026-08-04T10:24:54.473" v="28950" actId="27636"/>
        <pc:sldMkLst>
          <pc:docMk/>
          <pc:sldMk cId="1693643067" sldId="377"/>
        </pc:sldMkLst>
        <pc:spChg chg="mod">
          <ac:chgData name="Helen LEDERER" userId="81799c97-6450-4fbb-9b3c-2fce78e53416" providerId="ADAL" clId="{BAAC2928-ED08-45E5-BC61-1C7DD8E30E5F}" dt="2026-08-04T10:22:28.892" v="28545" actId="20577"/>
          <ac:spMkLst>
            <pc:docMk/>
            <pc:sldMk cId="1693643067" sldId="377"/>
            <ac:spMk id="2" creationId="{54490030-DD70-D1BF-862D-24085AF07B0E}"/>
          </ac:spMkLst>
        </pc:spChg>
        <pc:spChg chg="mod">
          <ac:chgData name="Helen LEDERER" userId="81799c97-6450-4fbb-9b3c-2fce78e53416" providerId="ADAL" clId="{BAAC2928-ED08-45E5-BC61-1C7DD8E30E5F}" dt="2026-08-04T10:24:54.473" v="28950" actId="27636"/>
          <ac:spMkLst>
            <pc:docMk/>
            <pc:sldMk cId="1693643067" sldId="377"/>
            <ac:spMk id="3" creationId="{55D5C016-D129-77B3-BADF-DEDB4BCDA9C5}"/>
          </ac:spMkLst>
        </pc:spChg>
      </pc:sldChg>
      <pc:sldChg chg="add">
        <pc:chgData name="Helen LEDERER" userId="81799c97-6450-4fbb-9b3c-2fce78e53416" providerId="ADAL" clId="{BAAC2928-ED08-45E5-BC61-1C7DD8E30E5F}" dt="2026-08-04T10:22:16.626" v="28509" actId="2890"/>
        <pc:sldMkLst>
          <pc:docMk/>
          <pc:sldMk cId="3181356126" sldId="378"/>
        </pc:sldMkLst>
      </pc:sldChg>
      <pc:sldChg chg="addSp modSp new mod modShow">
        <pc:chgData name="Helen LEDERER" userId="81799c97-6450-4fbb-9b3c-2fce78e53416" providerId="ADAL" clId="{BAAC2928-ED08-45E5-BC61-1C7DD8E30E5F}" dt="2026-08-04T11:26:36.702" v="29610" actId="729"/>
        <pc:sldMkLst>
          <pc:docMk/>
          <pc:sldMk cId="2116939158" sldId="379"/>
        </pc:sldMkLst>
        <pc:spChg chg="mod">
          <ac:chgData name="Helen LEDERER" userId="81799c97-6450-4fbb-9b3c-2fce78e53416" providerId="ADAL" clId="{BAAC2928-ED08-45E5-BC61-1C7DD8E30E5F}" dt="2026-08-04T10:26:00.232" v="29015" actId="1076"/>
          <ac:spMkLst>
            <pc:docMk/>
            <pc:sldMk cId="2116939158" sldId="379"/>
            <ac:spMk id="2" creationId="{0B2A27F5-EDC1-D04E-71D1-54E2482627FA}"/>
          </ac:spMkLst>
        </pc:spChg>
        <pc:spChg chg="add mod">
          <ac:chgData name="Helen LEDERER" userId="81799c97-6450-4fbb-9b3c-2fce78e53416" providerId="ADAL" clId="{BAAC2928-ED08-45E5-BC61-1C7DD8E30E5F}" dt="2026-08-04T11:26:00.637" v="29609" actId="948"/>
          <ac:spMkLst>
            <pc:docMk/>
            <pc:sldMk cId="2116939158" sldId="379"/>
            <ac:spMk id="4" creationId="{42EDF907-3A53-3476-AD57-C5F11ED92970}"/>
          </ac:spMkLst>
        </pc:spChg>
        <pc:spChg chg="add mod">
          <ac:chgData name="Helen LEDERER" userId="81799c97-6450-4fbb-9b3c-2fce78e53416" providerId="ADAL" clId="{BAAC2928-ED08-45E5-BC61-1C7DD8E30E5F}" dt="2026-08-04T11:25:46.453" v="29608" actId="242"/>
          <ac:spMkLst>
            <pc:docMk/>
            <pc:sldMk cId="2116939158" sldId="379"/>
            <ac:spMk id="6" creationId="{51FE713E-C5D0-E6C0-A7D8-080CA79D9525}"/>
          </ac:spMkLst>
        </pc:spChg>
      </pc:sldChg>
      <pc:sldChg chg="addSp delSp modSp new mod modClrScheme modShow chgLayout modNotesTx">
        <pc:chgData name="Helen LEDERER" userId="81799c97-6450-4fbb-9b3c-2fce78e53416" providerId="ADAL" clId="{BAAC2928-ED08-45E5-BC61-1C7DD8E30E5F}" dt="2026-08-04T11:52:12.642" v="30436" actId="729"/>
        <pc:sldMkLst>
          <pc:docMk/>
          <pc:sldMk cId="2561878284" sldId="380"/>
        </pc:sldMkLst>
        <pc:spChg chg="add mod ord">
          <ac:chgData name="Helen LEDERER" userId="81799c97-6450-4fbb-9b3c-2fce78e53416" providerId="ADAL" clId="{BAAC2928-ED08-45E5-BC61-1C7DD8E30E5F}" dt="2026-08-04T11:30:26.958" v="29659" actId="1076"/>
          <ac:spMkLst>
            <pc:docMk/>
            <pc:sldMk cId="2561878284" sldId="380"/>
            <ac:spMk id="4" creationId="{AFE5EE20-70F8-F338-8029-1D60C1952183}"/>
          </ac:spMkLst>
        </pc:spChg>
        <pc:spChg chg="add mod">
          <ac:chgData name="Helen LEDERER" userId="81799c97-6450-4fbb-9b3c-2fce78e53416" providerId="ADAL" clId="{BAAC2928-ED08-45E5-BC61-1C7DD8E30E5F}" dt="2026-08-04T11:30:36.688" v="29660" actId="948"/>
          <ac:spMkLst>
            <pc:docMk/>
            <pc:sldMk cId="2561878284" sldId="380"/>
            <ac:spMk id="12" creationId="{6DE1F12E-D89C-895D-10AE-CF2D26C8995C}"/>
          </ac:spMkLst>
        </pc:spChg>
        <pc:spChg chg="add mod">
          <ac:chgData name="Helen LEDERER" userId="81799c97-6450-4fbb-9b3c-2fce78e53416" providerId="ADAL" clId="{BAAC2928-ED08-45E5-BC61-1C7DD8E30E5F}" dt="2026-08-04T11:32:27.674" v="29720" actId="14100"/>
          <ac:spMkLst>
            <pc:docMk/>
            <pc:sldMk cId="2561878284" sldId="380"/>
            <ac:spMk id="13" creationId="{951ED72C-2B59-07EC-9A79-D5732AEE1475}"/>
          </ac:spMkLst>
        </pc:spChg>
        <pc:spChg chg="add mod">
          <ac:chgData name="Helen LEDERER" userId="81799c97-6450-4fbb-9b3c-2fce78e53416" providerId="ADAL" clId="{BAAC2928-ED08-45E5-BC61-1C7DD8E30E5F}" dt="2026-08-04T11:33:22.016" v="29755" actId="790"/>
          <ac:spMkLst>
            <pc:docMk/>
            <pc:sldMk cId="2561878284" sldId="380"/>
            <ac:spMk id="16" creationId="{747F979B-50AD-3C98-0B54-686E5528EEBF}"/>
          </ac:spMkLst>
        </pc:spChg>
        <pc:picChg chg="add mod">
          <ac:chgData name="Helen LEDERER" userId="81799c97-6450-4fbb-9b3c-2fce78e53416" providerId="ADAL" clId="{BAAC2928-ED08-45E5-BC61-1C7DD8E30E5F}" dt="2026-08-04T11:34:17.392" v="29761" actId="1440"/>
          <ac:picMkLst>
            <pc:docMk/>
            <pc:sldMk cId="2561878284" sldId="380"/>
            <ac:picMk id="11" creationId="{7366D396-87CA-5BC7-5921-78B2E0A931E5}"/>
          </ac:picMkLst>
        </pc:picChg>
        <pc:picChg chg="add mod">
          <ac:chgData name="Helen LEDERER" userId="81799c97-6450-4fbb-9b3c-2fce78e53416" providerId="ADAL" clId="{BAAC2928-ED08-45E5-BC61-1C7DD8E30E5F}" dt="2026-08-04T11:34:22.159" v="29762" actId="1440"/>
          <ac:picMkLst>
            <pc:docMk/>
            <pc:sldMk cId="2561878284" sldId="380"/>
            <ac:picMk id="15" creationId="{3BB2384E-89C0-DB16-412B-7B318EF9964D}"/>
          </ac:picMkLst>
        </pc:picChg>
      </pc:sldChg>
      <pc:sldChg chg="addSp delSp modSp add mod ord modShow modNotesTx">
        <pc:chgData name="Helen LEDERER" userId="81799c97-6450-4fbb-9b3c-2fce78e53416" providerId="ADAL" clId="{BAAC2928-ED08-45E5-BC61-1C7DD8E30E5F}" dt="2026-08-04T11:52:01.027" v="30435" actId="34476"/>
        <pc:sldMkLst>
          <pc:docMk/>
          <pc:sldMk cId="573339154" sldId="381"/>
        </pc:sldMkLst>
        <pc:spChg chg="mod">
          <ac:chgData name="Helen LEDERER" userId="81799c97-6450-4fbb-9b3c-2fce78e53416" providerId="ADAL" clId="{BAAC2928-ED08-45E5-BC61-1C7DD8E30E5F}" dt="2026-08-04T11:36:51.290" v="29854" actId="20577"/>
          <ac:spMkLst>
            <pc:docMk/>
            <pc:sldMk cId="573339154" sldId="381"/>
            <ac:spMk id="2" creationId="{753D28B3-ED8D-286B-7303-79A922B77B6D}"/>
          </ac:spMkLst>
        </pc:spChg>
        <pc:spChg chg="mod">
          <ac:chgData name="Helen LEDERER" userId="81799c97-6450-4fbb-9b3c-2fce78e53416" providerId="ADAL" clId="{BAAC2928-ED08-45E5-BC61-1C7DD8E30E5F}" dt="2026-08-04T11:50:15.731" v="30335" actId="1582"/>
          <ac:spMkLst>
            <pc:docMk/>
            <pc:sldMk cId="573339154" sldId="381"/>
            <ac:spMk id="4" creationId="{D0A867E8-E5BF-B993-04CC-B8FFFF32FD5D}"/>
          </ac:spMkLst>
        </pc:spChg>
        <pc:spChg chg="add mod">
          <ac:chgData name="Helen LEDERER" userId="81799c97-6450-4fbb-9b3c-2fce78e53416" providerId="ADAL" clId="{BAAC2928-ED08-45E5-BC61-1C7DD8E30E5F}" dt="2026-08-04T11:50:15.731" v="30335" actId="1582"/>
          <ac:spMkLst>
            <pc:docMk/>
            <pc:sldMk cId="573339154" sldId="381"/>
            <ac:spMk id="7" creationId="{67CDAA80-66EA-4636-EA7B-3E45A0DDD868}"/>
          </ac:spMkLst>
        </pc:spChg>
      </pc:sldChg>
      <pc:sldChg chg="addSp delSp modSp add mod ord modShow modNotesTx">
        <pc:chgData name="Helen LEDERER" userId="81799c97-6450-4fbb-9b3c-2fce78e53416" providerId="ADAL" clId="{BAAC2928-ED08-45E5-BC61-1C7DD8E30E5F}" dt="2026-08-04T12:52:45.741" v="32428" actId="20577"/>
        <pc:sldMkLst>
          <pc:docMk/>
          <pc:sldMk cId="1971301422" sldId="382"/>
        </pc:sldMkLst>
        <pc:spChg chg="mod">
          <ac:chgData name="Helen LEDERER" userId="81799c97-6450-4fbb-9b3c-2fce78e53416" providerId="ADAL" clId="{BAAC2928-ED08-45E5-BC61-1C7DD8E30E5F}" dt="2026-08-04T12:49:51.746" v="32111" actId="20577"/>
          <ac:spMkLst>
            <pc:docMk/>
            <pc:sldMk cId="1971301422" sldId="382"/>
            <ac:spMk id="2" creationId="{CB51E47A-2F2B-94A6-3ACD-D0128DE15A0B}"/>
          </ac:spMkLst>
        </pc:spChg>
        <pc:spChg chg="mod">
          <ac:chgData name="Helen LEDERER" userId="81799c97-6450-4fbb-9b3c-2fce78e53416" providerId="ADAL" clId="{BAAC2928-ED08-45E5-BC61-1C7DD8E30E5F}" dt="2026-08-04T12:52:01.113" v="32421" actId="20577"/>
          <ac:spMkLst>
            <pc:docMk/>
            <pc:sldMk cId="1971301422" sldId="382"/>
            <ac:spMk id="3" creationId="{DBC27A0B-0EB1-0E92-AF54-C12815132DFB}"/>
          </ac:spMkLst>
        </pc:spChg>
        <pc:spChg chg="add mod">
          <ac:chgData name="Helen LEDERER" userId="81799c97-6450-4fbb-9b3c-2fce78e53416" providerId="ADAL" clId="{BAAC2928-ED08-45E5-BC61-1C7DD8E30E5F}" dt="2026-08-04T12:46:15.390" v="31778" actId="962"/>
          <ac:spMkLst>
            <pc:docMk/>
            <pc:sldMk cId="1971301422" sldId="382"/>
            <ac:spMk id="14" creationId="{7848F3D1-B5B3-9379-7A42-697A5B99F599}"/>
          </ac:spMkLst>
        </pc:spChg>
        <pc:picChg chg="add mod">
          <ac:chgData name="Helen LEDERER" userId="81799c97-6450-4fbb-9b3c-2fce78e53416" providerId="ADAL" clId="{BAAC2928-ED08-45E5-BC61-1C7DD8E30E5F}" dt="2026-08-04T12:52:32.143" v="32426" actId="962"/>
          <ac:picMkLst>
            <pc:docMk/>
            <pc:sldMk cId="1971301422" sldId="382"/>
            <ac:picMk id="18" creationId="{9A60B675-0EE5-ED3F-B6DD-2BE3F34509C7}"/>
          </ac:picMkLst>
        </pc:picChg>
      </pc:sldChg>
      <pc:sldChg chg="add">
        <pc:chgData name="Helen LEDERER" userId="81799c97-6450-4fbb-9b3c-2fce78e53416" providerId="ADAL" clId="{BAAC2928-ED08-45E5-BC61-1C7DD8E30E5F}" dt="2026-08-04T11:54:56.622" v="30714" actId="2890"/>
        <pc:sldMkLst>
          <pc:docMk/>
          <pc:sldMk cId="4243351111" sldId="383"/>
        </pc:sldMkLst>
      </pc:sldChg>
      <pc:sldChg chg="add">
        <pc:chgData name="Helen LEDERER" userId="81799c97-6450-4fbb-9b3c-2fce78e53416" providerId="ADAL" clId="{BAAC2928-ED08-45E5-BC61-1C7DD8E30E5F}" dt="2026-08-04T12:09:52.246" v="30978" actId="2890"/>
        <pc:sldMkLst>
          <pc:docMk/>
          <pc:sldMk cId="3856457706" sldId="384"/>
        </pc:sldMkLst>
      </pc:sldChg>
      <pc:sldChg chg="add modNotesTx">
        <pc:chgData name="Helen LEDERER" userId="81799c97-6450-4fbb-9b3c-2fce78e53416" providerId="ADAL" clId="{BAAC2928-ED08-45E5-BC61-1C7DD8E30E5F}" dt="2026-08-04T12:18:03.803" v="31216" actId="20577"/>
        <pc:sldMkLst>
          <pc:docMk/>
          <pc:sldMk cId="3593264296" sldId="385"/>
        </pc:sldMkLst>
      </pc:sldChg>
      <pc:sldChg chg="add">
        <pc:chgData name="Helen LEDERER" userId="81799c97-6450-4fbb-9b3c-2fce78e53416" providerId="ADAL" clId="{BAAC2928-ED08-45E5-BC61-1C7DD8E30E5F}" dt="2026-08-04T12:33:22.555" v="31460" actId="2890"/>
        <pc:sldMkLst>
          <pc:docMk/>
          <pc:sldMk cId="4243728225" sldId="386"/>
        </pc:sldMkLst>
      </pc:sldChg>
      <pc:sldChg chg="modSp add mod">
        <pc:chgData name="Helen LEDERER" userId="81799c97-6450-4fbb-9b3c-2fce78e53416" providerId="ADAL" clId="{BAAC2928-ED08-45E5-BC61-1C7DD8E30E5F}" dt="2026-08-04T12:48:31.756" v="32051" actId="27636"/>
        <pc:sldMkLst>
          <pc:docMk/>
          <pc:sldMk cId="2239979233" sldId="387"/>
        </pc:sldMkLst>
        <pc:spChg chg="mod">
          <ac:chgData name="Helen LEDERER" userId="81799c97-6450-4fbb-9b3c-2fce78e53416" providerId="ADAL" clId="{BAAC2928-ED08-45E5-BC61-1C7DD8E30E5F}" dt="2026-08-04T12:48:31.756" v="32051" actId="27636"/>
          <ac:spMkLst>
            <pc:docMk/>
            <pc:sldMk cId="2239979233" sldId="387"/>
            <ac:spMk id="3" creationId="{582D19C3-48E7-0DF6-3C74-5421F0ED927B}"/>
          </ac:spMkLst>
        </pc:spChg>
      </pc:sldChg>
      <pc:sldChg chg="add">
        <pc:chgData name="Helen LEDERER" userId="81799c97-6450-4fbb-9b3c-2fce78e53416" providerId="ADAL" clId="{BAAC2928-ED08-45E5-BC61-1C7DD8E30E5F}" dt="2026-08-04T12:49:26.047" v="32095" actId="2890"/>
        <pc:sldMkLst>
          <pc:docMk/>
          <pc:sldMk cId="1075428403" sldId="388"/>
        </pc:sldMkLst>
      </pc:sldChg>
      <pc:sldChg chg="modSp mod">
        <pc:chgData name="Helen LEDERER" userId="81799c97-6450-4fbb-9b3c-2fce78e53416" providerId="ADAL" clId="{BAAC2928-ED08-45E5-BC61-1C7DD8E30E5F}" dt="2026-08-11T16:31:34.771" v="34504" actId="14100"/>
        <pc:sldMkLst>
          <pc:docMk/>
          <pc:sldMk cId="22242134" sldId="389"/>
        </pc:sldMkLst>
        <pc:spChg chg="mod">
          <ac:chgData name="Helen LEDERER" userId="81799c97-6450-4fbb-9b3c-2fce78e53416" providerId="ADAL" clId="{BAAC2928-ED08-45E5-BC61-1C7DD8E30E5F}" dt="2026-08-11T16:31:22.207" v="34500" actId="14100"/>
          <ac:spMkLst>
            <pc:docMk/>
            <pc:sldMk cId="22242134" sldId="389"/>
            <ac:spMk id="7" creationId="{E4AC72B9-52E8-A268-EC04-27B45098A1E9}"/>
          </ac:spMkLst>
        </pc:spChg>
        <pc:spChg chg="mod">
          <ac:chgData name="Helen LEDERER" userId="81799c97-6450-4fbb-9b3c-2fce78e53416" providerId="ADAL" clId="{BAAC2928-ED08-45E5-BC61-1C7DD8E30E5F}" dt="2026-08-11T16:31:28.016" v="34502" actId="14100"/>
          <ac:spMkLst>
            <pc:docMk/>
            <pc:sldMk cId="22242134" sldId="389"/>
            <ac:spMk id="9" creationId="{26CDF48A-05AB-4459-69D6-8451FE856880}"/>
          </ac:spMkLst>
        </pc:spChg>
        <pc:spChg chg="mod">
          <ac:chgData name="Helen LEDERER" userId="81799c97-6450-4fbb-9b3c-2fce78e53416" providerId="ADAL" clId="{BAAC2928-ED08-45E5-BC61-1C7DD8E30E5F}" dt="2026-08-11T16:31:34.771" v="34504" actId="14100"/>
          <ac:spMkLst>
            <pc:docMk/>
            <pc:sldMk cId="22242134" sldId="389"/>
            <ac:spMk id="11" creationId="{9EFDA1DC-76A0-3EBC-598E-E120D8FF2636}"/>
          </ac:spMkLst>
        </pc:spChg>
      </pc:sldChg>
      <pc:sldChg chg="modSp mod">
        <pc:chgData name="Helen LEDERER" userId="81799c97-6450-4fbb-9b3c-2fce78e53416" providerId="ADAL" clId="{BAAC2928-ED08-45E5-BC61-1C7DD8E30E5F}" dt="2026-08-11T16:35:39.830" v="34507" actId="962"/>
        <pc:sldMkLst>
          <pc:docMk/>
          <pc:sldMk cId="3271279279" sldId="390"/>
        </pc:sldMkLst>
        <pc:spChg chg="mod">
          <ac:chgData name="Helen LEDERER" userId="81799c97-6450-4fbb-9b3c-2fce78e53416" providerId="ADAL" clId="{BAAC2928-ED08-45E5-BC61-1C7DD8E30E5F}" dt="2026-08-11T16:35:39.830" v="34507" actId="962"/>
          <ac:spMkLst>
            <pc:docMk/>
            <pc:sldMk cId="3271279279" sldId="390"/>
            <ac:spMk id="11" creationId="{6BB5B030-A146-5A14-4DFD-5AC4DFBB4802}"/>
          </ac:spMkLst>
        </pc:spChg>
        <pc:picChg chg="mod">
          <ac:chgData name="Helen LEDERER" userId="81799c97-6450-4fbb-9b3c-2fce78e53416" providerId="ADAL" clId="{BAAC2928-ED08-45E5-BC61-1C7DD8E30E5F}" dt="2026-08-11T16:35:37.681" v="34506" actId="962"/>
          <ac:picMkLst>
            <pc:docMk/>
            <pc:sldMk cId="3271279279" sldId="390"/>
            <ac:picMk id="9" creationId="{E9E886FB-74EC-0EF7-21AA-51E0550520C5}"/>
          </ac:picMkLst>
        </pc:picChg>
      </pc:sldChg>
      <pc:sldChg chg="addSp delSp modSp mod">
        <pc:chgData name="Helen LEDERER" userId="81799c97-6450-4fbb-9b3c-2fce78e53416" providerId="ADAL" clId="{BAAC2928-ED08-45E5-BC61-1C7DD8E30E5F}" dt="2026-08-11T16:49:21.045" v="34705" actId="13244"/>
        <pc:sldMkLst>
          <pc:docMk/>
          <pc:sldMk cId="3791433383" sldId="391"/>
        </pc:sldMkLst>
        <pc:spChg chg="del mod">
          <ac:chgData name="Helen LEDERER" userId="81799c97-6450-4fbb-9b3c-2fce78e53416" providerId="ADAL" clId="{BAAC2928-ED08-45E5-BC61-1C7DD8E30E5F}" dt="2026-08-11T16:43:01.406" v="34624" actId="478"/>
          <ac:spMkLst>
            <pc:docMk/>
            <pc:sldMk cId="3791433383" sldId="391"/>
            <ac:spMk id="5" creationId="{4815A48F-D9E2-35EA-0C7A-E43B7DE855EF}"/>
          </ac:spMkLst>
        </pc:spChg>
        <pc:spChg chg="del mod">
          <ac:chgData name="Helen LEDERER" userId="81799c97-6450-4fbb-9b3c-2fce78e53416" providerId="ADAL" clId="{BAAC2928-ED08-45E5-BC61-1C7DD8E30E5F}" dt="2026-08-11T16:43:05.013" v="34635" actId="478"/>
          <ac:spMkLst>
            <pc:docMk/>
            <pc:sldMk cId="3791433383" sldId="391"/>
            <ac:spMk id="7" creationId="{06A0EE5F-80CE-B915-671E-9F6CE71D9A46}"/>
          </ac:spMkLst>
        </pc:spChg>
        <pc:spChg chg="mod">
          <ac:chgData name="Helen LEDERER" userId="81799c97-6450-4fbb-9b3c-2fce78e53416" providerId="ADAL" clId="{BAAC2928-ED08-45E5-BC61-1C7DD8E30E5F}" dt="2026-08-11T16:48:38.713" v="34701" actId="1076"/>
          <ac:spMkLst>
            <pc:docMk/>
            <pc:sldMk cId="3791433383" sldId="391"/>
            <ac:spMk id="8" creationId="{5909B52E-98CC-BC21-A33F-BB13B5D28012}"/>
          </ac:spMkLst>
        </pc:spChg>
        <pc:spChg chg="mod">
          <ac:chgData name="Helen LEDERER" userId="81799c97-6450-4fbb-9b3c-2fce78e53416" providerId="ADAL" clId="{BAAC2928-ED08-45E5-BC61-1C7DD8E30E5F}" dt="2026-08-11T16:48:46.985" v="34702" actId="1076"/>
          <ac:spMkLst>
            <pc:docMk/>
            <pc:sldMk cId="3791433383" sldId="391"/>
            <ac:spMk id="10" creationId="{86E81F83-FB35-AA7D-FFA7-C66A453EBCE2}"/>
          </ac:spMkLst>
        </pc:spChg>
        <pc:spChg chg="mod">
          <ac:chgData name="Helen LEDERER" userId="81799c97-6450-4fbb-9b3c-2fce78e53416" providerId="ADAL" clId="{BAAC2928-ED08-45E5-BC61-1C7DD8E30E5F}" dt="2026-08-11T16:48:52.780" v="34703" actId="1076"/>
          <ac:spMkLst>
            <pc:docMk/>
            <pc:sldMk cId="3791433383" sldId="391"/>
            <ac:spMk id="12" creationId="{8D065DB7-1AF3-C7C3-C0DC-D5FBD66D5EF4}"/>
          </ac:spMkLst>
        </pc:spChg>
        <pc:spChg chg="mod">
          <ac:chgData name="Helen LEDERER" userId="81799c97-6450-4fbb-9b3c-2fce78e53416" providerId="ADAL" clId="{BAAC2928-ED08-45E5-BC61-1C7DD8E30E5F}" dt="2026-08-11T16:42:50.367" v="34620" actId="962"/>
          <ac:spMkLst>
            <pc:docMk/>
            <pc:sldMk cId="3791433383" sldId="391"/>
            <ac:spMk id="14" creationId="{8A8971E0-8641-F21E-4A62-8DFCC9F72A22}"/>
          </ac:spMkLst>
        </pc:spChg>
        <pc:spChg chg="mod">
          <ac:chgData name="Helen LEDERER" userId="81799c97-6450-4fbb-9b3c-2fce78e53416" providerId="ADAL" clId="{BAAC2928-ED08-45E5-BC61-1C7DD8E30E5F}" dt="2026-08-11T16:49:05.632" v="34704" actId="1076"/>
          <ac:spMkLst>
            <pc:docMk/>
            <pc:sldMk cId="3791433383" sldId="391"/>
            <ac:spMk id="16" creationId="{05598905-537A-3175-8F07-985BC795CEE3}"/>
          </ac:spMkLst>
        </pc:spChg>
        <pc:spChg chg="del mod">
          <ac:chgData name="Helen LEDERER" userId="81799c97-6450-4fbb-9b3c-2fce78e53416" providerId="ADAL" clId="{BAAC2928-ED08-45E5-BC61-1C7DD8E30E5F}" dt="2026-08-11T16:43:01.421" v="34628"/>
          <ac:spMkLst>
            <pc:docMk/>
            <pc:sldMk cId="3791433383" sldId="391"/>
            <ac:spMk id="18" creationId="{8B076783-EACE-0BC3-E3D4-88EF71FC1553}"/>
          </ac:spMkLst>
        </pc:spChg>
        <pc:spChg chg="del mod">
          <ac:chgData name="Helen LEDERER" userId="81799c97-6450-4fbb-9b3c-2fce78e53416" providerId="ADAL" clId="{BAAC2928-ED08-45E5-BC61-1C7DD8E30E5F}" dt="2026-08-11T16:43:01.413" v="34626"/>
          <ac:spMkLst>
            <pc:docMk/>
            <pc:sldMk cId="3791433383" sldId="391"/>
            <ac:spMk id="20" creationId="{90CE2233-7350-2F3D-1099-18DAA04D23C7}"/>
          </ac:spMkLst>
        </pc:spChg>
        <pc:spChg chg="del mod">
          <ac:chgData name="Helen LEDERER" userId="81799c97-6450-4fbb-9b3c-2fce78e53416" providerId="ADAL" clId="{BAAC2928-ED08-45E5-BC61-1C7DD8E30E5F}" dt="2026-08-11T16:40:25.634" v="34596" actId="478"/>
          <ac:spMkLst>
            <pc:docMk/>
            <pc:sldMk cId="3791433383" sldId="391"/>
            <ac:spMk id="22" creationId="{BFBDB111-73BF-9711-A0E1-B17A19D81475}"/>
          </ac:spMkLst>
        </pc:spChg>
        <pc:spChg chg="del mod">
          <ac:chgData name="Helen LEDERER" userId="81799c97-6450-4fbb-9b3c-2fce78e53416" providerId="ADAL" clId="{BAAC2928-ED08-45E5-BC61-1C7DD8E30E5F}" dt="2026-08-11T16:40:09.116" v="34592"/>
          <ac:spMkLst>
            <pc:docMk/>
            <pc:sldMk cId="3791433383" sldId="391"/>
            <ac:spMk id="24" creationId="{733B35B0-3F87-C4A5-21A3-8031CE8F6E9A}"/>
          </ac:spMkLst>
        </pc:spChg>
        <pc:spChg chg="del mod">
          <ac:chgData name="Helen LEDERER" userId="81799c97-6450-4fbb-9b3c-2fce78e53416" providerId="ADAL" clId="{BAAC2928-ED08-45E5-BC61-1C7DD8E30E5F}" dt="2026-08-11T16:40:09.104" v="34590" actId="478"/>
          <ac:spMkLst>
            <pc:docMk/>
            <pc:sldMk cId="3791433383" sldId="391"/>
            <ac:spMk id="26" creationId="{D71F358F-C9FC-3536-120D-208935AE1808}"/>
          </ac:spMkLst>
        </pc:spChg>
        <pc:spChg chg="del mod">
          <ac:chgData name="Helen LEDERER" userId="81799c97-6450-4fbb-9b3c-2fce78e53416" providerId="ADAL" clId="{BAAC2928-ED08-45E5-BC61-1C7DD8E30E5F}" dt="2026-08-11T16:47:26.454" v="34690"/>
          <ac:spMkLst>
            <pc:docMk/>
            <pc:sldMk cId="3791433383" sldId="391"/>
            <ac:spMk id="28" creationId="{9DA75D62-3ED2-D798-B177-8C61D7E43FBF}"/>
          </ac:spMkLst>
        </pc:spChg>
        <pc:spChg chg="del mod">
          <ac:chgData name="Helen LEDERER" userId="81799c97-6450-4fbb-9b3c-2fce78e53416" providerId="ADAL" clId="{BAAC2928-ED08-45E5-BC61-1C7DD8E30E5F}" dt="2026-08-11T16:47:26.455" v="34692"/>
          <ac:spMkLst>
            <pc:docMk/>
            <pc:sldMk cId="3791433383" sldId="391"/>
            <ac:spMk id="30" creationId="{3E2DF17B-DD9B-CB43-CEEB-12C6A36E741B}"/>
          </ac:spMkLst>
        </pc:spChg>
        <pc:spChg chg="del mod">
          <ac:chgData name="Helen LEDERER" userId="81799c97-6450-4fbb-9b3c-2fce78e53416" providerId="ADAL" clId="{BAAC2928-ED08-45E5-BC61-1C7DD8E30E5F}" dt="2026-08-11T16:47:26.454" v="34688"/>
          <ac:spMkLst>
            <pc:docMk/>
            <pc:sldMk cId="3791433383" sldId="391"/>
            <ac:spMk id="32" creationId="{DAEA293D-C974-714B-A2C9-3F82FA0EFDF5}"/>
          </ac:spMkLst>
        </pc:spChg>
        <pc:spChg chg="del mod">
          <ac:chgData name="Helen LEDERER" userId="81799c97-6450-4fbb-9b3c-2fce78e53416" providerId="ADAL" clId="{BAAC2928-ED08-45E5-BC61-1C7DD8E30E5F}" dt="2026-08-11T16:43:01.436" v="34632"/>
          <ac:spMkLst>
            <pc:docMk/>
            <pc:sldMk cId="3791433383" sldId="391"/>
            <ac:spMk id="34" creationId="{93BDCFFF-CCE9-D3AF-7319-37EF767F27D3}"/>
          </ac:spMkLst>
        </pc:spChg>
        <pc:spChg chg="del mod">
          <ac:chgData name="Helen LEDERER" userId="81799c97-6450-4fbb-9b3c-2fce78e53416" providerId="ADAL" clId="{BAAC2928-ED08-45E5-BC61-1C7DD8E30E5F}" dt="2026-08-11T16:43:01.429" v="34630"/>
          <ac:spMkLst>
            <pc:docMk/>
            <pc:sldMk cId="3791433383" sldId="391"/>
            <ac:spMk id="36" creationId="{481D0984-134C-D22D-8889-D274C248753E}"/>
          </ac:spMkLst>
        </pc:spChg>
        <pc:graphicFrameChg chg="add mod ord modGraphic">
          <ac:chgData name="Helen LEDERER" userId="81799c97-6450-4fbb-9b3c-2fce78e53416" providerId="ADAL" clId="{BAAC2928-ED08-45E5-BC61-1C7DD8E30E5F}" dt="2026-08-11T16:49:21.045" v="34705" actId="13244"/>
          <ac:graphicFrameMkLst>
            <pc:docMk/>
            <pc:sldMk cId="3791433383" sldId="391"/>
            <ac:graphicFrameMk id="3" creationId="{5C374124-66CE-A0B0-BAB9-0AACB69C9E1D}"/>
          </ac:graphicFrameMkLst>
        </pc:graphicFrameChg>
        <pc:graphicFrameChg chg="add del mod modGraphic">
          <ac:chgData name="Helen LEDERER" userId="81799c97-6450-4fbb-9b3c-2fce78e53416" providerId="ADAL" clId="{BAAC2928-ED08-45E5-BC61-1C7DD8E30E5F}" dt="2026-08-11T16:44:27.564" v="34644" actId="478"/>
          <ac:graphicFrameMkLst>
            <pc:docMk/>
            <pc:sldMk cId="3791433383" sldId="391"/>
            <ac:graphicFrameMk id="4" creationId="{6608C8CE-065E-87ED-C18C-8B9D27C0C1CB}"/>
          </ac:graphicFrameMkLst>
        </pc:graphicFrameChg>
      </pc:sldChg>
      <pc:sldChg chg="addSp modSp mod">
        <pc:chgData name="Helen LEDERER" userId="81799c97-6450-4fbb-9b3c-2fce78e53416" providerId="ADAL" clId="{BAAC2928-ED08-45E5-BC61-1C7DD8E30E5F}" dt="2026-08-11T16:51:49.790" v="34708" actId="962"/>
        <pc:sldMkLst>
          <pc:docMk/>
          <pc:sldMk cId="1028529543" sldId="393"/>
        </pc:sldMkLst>
        <pc:spChg chg="mod">
          <ac:chgData name="Helen LEDERER" userId="81799c97-6450-4fbb-9b3c-2fce78e53416" providerId="ADAL" clId="{BAAC2928-ED08-45E5-BC61-1C7DD8E30E5F}" dt="2026-08-11T16:50:48.604" v="34707" actId="164"/>
          <ac:spMkLst>
            <pc:docMk/>
            <pc:sldMk cId="1028529543" sldId="393"/>
            <ac:spMk id="7" creationId="{9CFFF41D-ACF1-9C64-CA3A-91EDF0F8BF6C}"/>
          </ac:spMkLst>
        </pc:spChg>
        <pc:spChg chg="mod">
          <ac:chgData name="Helen LEDERER" userId="81799c97-6450-4fbb-9b3c-2fce78e53416" providerId="ADAL" clId="{BAAC2928-ED08-45E5-BC61-1C7DD8E30E5F}" dt="2026-08-11T16:50:48.604" v="34707" actId="164"/>
          <ac:spMkLst>
            <pc:docMk/>
            <pc:sldMk cId="1028529543" sldId="393"/>
            <ac:spMk id="10" creationId="{CAAF00DB-6705-F8C5-4C7E-FD36BE541566}"/>
          </ac:spMkLst>
        </pc:spChg>
        <pc:spChg chg="mod">
          <ac:chgData name="Helen LEDERER" userId="81799c97-6450-4fbb-9b3c-2fce78e53416" providerId="ADAL" clId="{BAAC2928-ED08-45E5-BC61-1C7DD8E30E5F}" dt="2026-08-11T16:50:48.604" v="34707" actId="164"/>
          <ac:spMkLst>
            <pc:docMk/>
            <pc:sldMk cId="1028529543" sldId="393"/>
            <ac:spMk id="14" creationId="{142276C7-5956-2443-ED71-55C538C2A831}"/>
          </ac:spMkLst>
        </pc:spChg>
        <pc:spChg chg="mod">
          <ac:chgData name="Helen LEDERER" userId="81799c97-6450-4fbb-9b3c-2fce78e53416" providerId="ADAL" clId="{BAAC2928-ED08-45E5-BC61-1C7DD8E30E5F}" dt="2026-08-11T16:50:48.604" v="34707" actId="164"/>
          <ac:spMkLst>
            <pc:docMk/>
            <pc:sldMk cId="1028529543" sldId="393"/>
            <ac:spMk id="15" creationId="{F01AFC4E-25E1-69D4-B2A2-C88FA95CA472}"/>
          </ac:spMkLst>
        </pc:spChg>
        <pc:spChg chg="mod">
          <ac:chgData name="Helen LEDERER" userId="81799c97-6450-4fbb-9b3c-2fce78e53416" providerId="ADAL" clId="{BAAC2928-ED08-45E5-BC61-1C7DD8E30E5F}" dt="2026-08-11T16:50:48.604" v="34707" actId="164"/>
          <ac:spMkLst>
            <pc:docMk/>
            <pc:sldMk cId="1028529543" sldId="393"/>
            <ac:spMk id="17" creationId="{60E1181A-1F74-1675-364E-89F844CF325B}"/>
          </ac:spMkLst>
        </pc:spChg>
        <pc:spChg chg="mod">
          <ac:chgData name="Helen LEDERER" userId="81799c97-6450-4fbb-9b3c-2fce78e53416" providerId="ADAL" clId="{BAAC2928-ED08-45E5-BC61-1C7DD8E30E5F}" dt="2026-08-11T16:50:48.604" v="34707" actId="164"/>
          <ac:spMkLst>
            <pc:docMk/>
            <pc:sldMk cId="1028529543" sldId="393"/>
            <ac:spMk id="18" creationId="{365023EE-0D25-0DE7-48F4-BE5B1B2C4B96}"/>
          </ac:spMkLst>
        </pc:spChg>
        <pc:spChg chg="mod">
          <ac:chgData name="Helen LEDERER" userId="81799c97-6450-4fbb-9b3c-2fce78e53416" providerId="ADAL" clId="{BAAC2928-ED08-45E5-BC61-1C7DD8E30E5F}" dt="2026-08-11T16:50:48.604" v="34707" actId="164"/>
          <ac:spMkLst>
            <pc:docMk/>
            <pc:sldMk cId="1028529543" sldId="393"/>
            <ac:spMk id="20" creationId="{256DA584-ADEE-3CAB-25A6-B6C7F1B9756E}"/>
          </ac:spMkLst>
        </pc:spChg>
        <pc:spChg chg="mod">
          <ac:chgData name="Helen LEDERER" userId="81799c97-6450-4fbb-9b3c-2fce78e53416" providerId="ADAL" clId="{BAAC2928-ED08-45E5-BC61-1C7DD8E30E5F}" dt="2026-08-11T16:50:48.604" v="34707" actId="164"/>
          <ac:spMkLst>
            <pc:docMk/>
            <pc:sldMk cId="1028529543" sldId="393"/>
            <ac:spMk id="24" creationId="{DDD8E3D9-B2FA-37D9-C7FB-1D4517676313}"/>
          </ac:spMkLst>
        </pc:spChg>
        <pc:spChg chg="mod">
          <ac:chgData name="Helen LEDERER" userId="81799c97-6450-4fbb-9b3c-2fce78e53416" providerId="ADAL" clId="{BAAC2928-ED08-45E5-BC61-1C7DD8E30E5F}" dt="2026-08-11T16:50:48.604" v="34707" actId="164"/>
          <ac:spMkLst>
            <pc:docMk/>
            <pc:sldMk cId="1028529543" sldId="393"/>
            <ac:spMk id="26" creationId="{FCAA7588-5238-0B70-50DC-0D0EA9483F48}"/>
          </ac:spMkLst>
        </pc:spChg>
        <pc:spChg chg="mod">
          <ac:chgData name="Helen LEDERER" userId="81799c97-6450-4fbb-9b3c-2fce78e53416" providerId="ADAL" clId="{BAAC2928-ED08-45E5-BC61-1C7DD8E30E5F}" dt="2026-08-11T16:50:48.604" v="34707" actId="164"/>
          <ac:spMkLst>
            <pc:docMk/>
            <pc:sldMk cId="1028529543" sldId="393"/>
            <ac:spMk id="28" creationId="{BA471437-340E-81D8-6E11-5A3B2595AC81}"/>
          </ac:spMkLst>
        </pc:spChg>
        <pc:grpChg chg="mod">
          <ac:chgData name="Helen LEDERER" userId="81799c97-6450-4fbb-9b3c-2fce78e53416" providerId="ADAL" clId="{BAAC2928-ED08-45E5-BC61-1C7DD8E30E5F}" dt="2026-08-11T16:51:49.790" v="34708" actId="962"/>
          <ac:grpSpMkLst>
            <pc:docMk/>
            <pc:sldMk cId="1028529543" sldId="393"/>
            <ac:grpSpMk id="3" creationId="{0DC7617A-1146-9385-65C5-AECACF986DCD}"/>
          </ac:grpSpMkLst>
        </pc:grpChg>
      </pc:sldChg>
      <pc:sldChg chg="addSp modSp mod">
        <pc:chgData name="Helen LEDERER" userId="81799c97-6450-4fbb-9b3c-2fce78e53416" providerId="ADAL" clId="{BAAC2928-ED08-45E5-BC61-1C7DD8E30E5F}" dt="2026-08-11T16:53:44.145" v="34710" actId="962"/>
        <pc:sldMkLst>
          <pc:docMk/>
          <pc:sldMk cId="3807745560" sldId="395"/>
        </pc:sldMkLst>
        <pc:spChg chg="mod">
          <ac:chgData name="Helen LEDERER" userId="81799c97-6450-4fbb-9b3c-2fce78e53416" providerId="ADAL" clId="{BAAC2928-ED08-45E5-BC61-1C7DD8E30E5F}" dt="2026-08-11T16:53:33.627" v="34709" actId="164"/>
          <ac:spMkLst>
            <pc:docMk/>
            <pc:sldMk cId="3807745560" sldId="395"/>
            <ac:spMk id="4" creationId="{5F8A457A-6CE5-E83C-381E-6DA7BA0B5B03}"/>
          </ac:spMkLst>
        </pc:spChg>
        <pc:spChg chg="mod">
          <ac:chgData name="Helen LEDERER" userId="81799c97-6450-4fbb-9b3c-2fce78e53416" providerId="ADAL" clId="{BAAC2928-ED08-45E5-BC61-1C7DD8E30E5F}" dt="2026-08-11T16:53:33.627" v="34709" actId="164"/>
          <ac:spMkLst>
            <pc:docMk/>
            <pc:sldMk cId="3807745560" sldId="395"/>
            <ac:spMk id="10" creationId="{E603A8CA-7FF3-1154-B846-3AEED291E985}"/>
          </ac:spMkLst>
        </pc:spChg>
        <pc:spChg chg="mod">
          <ac:chgData name="Helen LEDERER" userId="81799c97-6450-4fbb-9b3c-2fce78e53416" providerId="ADAL" clId="{BAAC2928-ED08-45E5-BC61-1C7DD8E30E5F}" dt="2026-08-11T16:53:33.627" v="34709" actId="164"/>
          <ac:spMkLst>
            <pc:docMk/>
            <pc:sldMk cId="3807745560" sldId="395"/>
            <ac:spMk id="12" creationId="{3DDE45E2-A041-ED66-7516-A5FE70EC1B62}"/>
          </ac:spMkLst>
        </pc:spChg>
        <pc:spChg chg="mod">
          <ac:chgData name="Helen LEDERER" userId="81799c97-6450-4fbb-9b3c-2fce78e53416" providerId="ADAL" clId="{BAAC2928-ED08-45E5-BC61-1C7DD8E30E5F}" dt="2026-08-11T16:53:33.627" v="34709" actId="164"/>
          <ac:spMkLst>
            <pc:docMk/>
            <pc:sldMk cId="3807745560" sldId="395"/>
            <ac:spMk id="14" creationId="{E58017A2-11E0-F5C6-1335-C6E0FFCA5800}"/>
          </ac:spMkLst>
        </pc:spChg>
        <pc:spChg chg="mod">
          <ac:chgData name="Helen LEDERER" userId="81799c97-6450-4fbb-9b3c-2fce78e53416" providerId="ADAL" clId="{BAAC2928-ED08-45E5-BC61-1C7DD8E30E5F}" dt="2026-08-11T16:53:33.627" v="34709" actId="164"/>
          <ac:spMkLst>
            <pc:docMk/>
            <pc:sldMk cId="3807745560" sldId="395"/>
            <ac:spMk id="15" creationId="{60CD3BD4-B062-2FF1-DB44-01EAC6577B5C}"/>
          </ac:spMkLst>
        </pc:spChg>
        <pc:spChg chg="mod">
          <ac:chgData name="Helen LEDERER" userId="81799c97-6450-4fbb-9b3c-2fce78e53416" providerId="ADAL" clId="{BAAC2928-ED08-45E5-BC61-1C7DD8E30E5F}" dt="2026-08-11T16:53:33.627" v="34709" actId="164"/>
          <ac:spMkLst>
            <pc:docMk/>
            <pc:sldMk cId="3807745560" sldId="395"/>
            <ac:spMk id="17" creationId="{26A7F78B-984D-9AAC-E056-86F99BF81135}"/>
          </ac:spMkLst>
        </pc:spChg>
        <pc:spChg chg="mod">
          <ac:chgData name="Helen LEDERER" userId="81799c97-6450-4fbb-9b3c-2fce78e53416" providerId="ADAL" clId="{BAAC2928-ED08-45E5-BC61-1C7DD8E30E5F}" dt="2026-08-11T16:53:33.627" v="34709" actId="164"/>
          <ac:spMkLst>
            <pc:docMk/>
            <pc:sldMk cId="3807745560" sldId="395"/>
            <ac:spMk id="20" creationId="{BB531591-6312-5464-998C-544DCE4F5864}"/>
          </ac:spMkLst>
        </pc:spChg>
        <pc:spChg chg="mod">
          <ac:chgData name="Helen LEDERER" userId="81799c97-6450-4fbb-9b3c-2fce78e53416" providerId="ADAL" clId="{BAAC2928-ED08-45E5-BC61-1C7DD8E30E5F}" dt="2026-08-11T16:53:33.627" v="34709" actId="164"/>
          <ac:spMkLst>
            <pc:docMk/>
            <pc:sldMk cId="3807745560" sldId="395"/>
            <ac:spMk id="26" creationId="{9F98DD2D-1E29-B591-A986-67A74947E3FA}"/>
          </ac:spMkLst>
        </pc:spChg>
        <pc:spChg chg="mod">
          <ac:chgData name="Helen LEDERER" userId="81799c97-6450-4fbb-9b3c-2fce78e53416" providerId="ADAL" clId="{BAAC2928-ED08-45E5-BC61-1C7DD8E30E5F}" dt="2026-08-11T16:53:33.627" v="34709" actId="164"/>
          <ac:spMkLst>
            <pc:docMk/>
            <pc:sldMk cId="3807745560" sldId="395"/>
            <ac:spMk id="28" creationId="{6F496E71-A928-67FF-8D84-99A03A932380}"/>
          </ac:spMkLst>
        </pc:spChg>
        <pc:spChg chg="mod">
          <ac:chgData name="Helen LEDERER" userId="81799c97-6450-4fbb-9b3c-2fce78e53416" providerId="ADAL" clId="{BAAC2928-ED08-45E5-BC61-1C7DD8E30E5F}" dt="2026-08-11T16:53:33.627" v="34709" actId="164"/>
          <ac:spMkLst>
            <pc:docMk/>
            <pc:sldMk cId="3807745560" sldId="395"/>
            <ac:spMk id="30" creationId="{C278D376-C800-986C-379F-7AC28D48A831}"/>
          </ac:spMkLst>
        </pc:spChg>
        <pc:grpChg chg="mod">
          <ac:chgData name="Helen LEDERER" userId="81799c97-6450-4fbb-9b3c-2fce78e53416" providerId="ADAL" clId="{BAAC2928-ED08-45E5-BC61-1C7DD8E30E5F}" dt="2026-08-11T16:53:44.145" v="34710" actId="962"/>
          <ac:grpSpMkLst>
            <pc:docMk/>
            <pc:sldMk cId="3807745560" sldId="395"/>
            <ac:grpSpMk id="3" creationId="{99AAF820-F03E-2854-1F8F-090FB05A2FCE}"/>
          </ac:grpSpMkLst>
        </pc:grpChg>
      </pc:sldChg>
      <pc:sldChg chg="modSp mod">
        <pc:chgData name="Helen LEDERER" userId="81799c97-6450-4fbb-9b3c-2fce78e53416" providerId="ADAL" clId="{BAAC2928-ED08-45E5-BC61-1C7DD8E30E5F}" dt="2026-08-11T17:11:11.385" v="34751" actId="1076"/>
        <pc:sldMkLst>
          <pc:docMk/>
          <pc:sldMk cId="3525002965" sldId="396"/>
        </pc:sldMkLst>
        <pc:spChg chg="mod">
          <ac:chgData name="Helen LEDERER" userId="81799c97-6450-4fbb-9b3c-2fce78e53416" providerId="ADAL" clId="{BAAC2928-ED08-45E5-BC61-1C7DD8E30E5F}" dt="2026-08-11T17:11:11.385" v="34751" actId="1076"/>
          <ac:spMkLst>
            <pc:docMk/>
            <pc:sldMk cId="3525002965" sldId="396"/>
            <ac:spMk id="8" creationId="{27625D46-3964-BC19-AC9E-9CC9ED027184}"/>
          </ac:spMkLst>
        </pc:spChg>
        <pc:picChg chg="mod">
          <ac:chgData name="Helen LEDERER" userId="81799c97-6450-4fbb-9b3c-2fce78e53416" providerId="ADAL" clId="{BAAC2928-ED08-45E5-BC61-1C7DD8E30E5F}" dt="2026-08-11T17:11:03.087" v="34750" actId="1076"/>
          <ac:picMkLst>
            <pc:docMk/>
            <pc:sldMk cId="3525002965" sldId="396"/>
            <ac:picMk id="10" creationId="{835F6EB6-E5E0-7607-6EB1-219C621D83F0}"/>
          </ac:picMkLst>
        </pc:picChg>
      </pc:sldChg>
      <pc:sldChg chg="addSp modSp mod">
        <pc:chgData name="Helen LEDERER" userId="81799c97-6450-4fbb-9b3c-2fce78e53416" providerId="ADAL" clId="{BAAC2928-ED08-45E5-BC61-1C7DD8E30E5F}" dt="2026-08-11T17:09:14.701" v="34741" actId="962"/>
        <pc:sldMkLst>
          <pc:docMk/>
          <pc:sldMk cId="379113076" sldId="397"/>
        </pc:sldMkLst>
        <pc:spChg chg="mod">
          <ac:chgData name="Helen LEDERER" userId="81799c97-6450-4fbb-9b3c-2fce78e53416" providerId="ADAL" clId="{BAAC2928-ED08-45E5-BC61-1C7DD8E30E5F}" dt="2026-08-11T17:07:32.109" v="34739" actId="164"/>
          <ac:spMkLst>
            <pc:docMk/>
            <pc:sldMk cId="379113076" sldId="397"/>
            <ac:spMk id="5" creationId="{54FE99C1-D416-D36B-61A1-012A18F1CC90}"/>
          </ac:spMkLst>
        </pc:spChg>
        <pc:spChg chg="mod">
          <ac:chgData name="Helen LEDERER" userId="81799c97-6450-4fbb-9b3c-2fce78e53416" providerId="ADAL" clId="{BAAC2928-ED08-45E5-BC61-1C7DD8E30E5F}" dt="2026-08-11T17:07:32.109" v="34739" actId="164"/>
          <ac:spMkLst>
            <pc:docMk/>
            <pc:sldMk cId="379113076" sldId="397"/>
            <ac:spMk id="7" creationId="{E99BDB0A-02D9-93A6-50F0-4DB3EC5EFA30}"/>
          </ac:spMkLst>
        </pc:spChg>
        <pc:spChg chg="mod">
          <ac:chgData name="Helen LEDERER" userId="81799c97-6450-4fbb-9b3c-2fce78e53416" providerId="ADAL" clId="{BAAC2928-ED08-45E5-BC61-1C7DD8E30E5F}" dt="2026-08-11T17:07:32.109" v="34739" actId="164"/>
          <ac:spMkLst>
            <pc:docMk/>
            <pc:sldMk cId="379113076" sldId="397"/>
            <ac:spMk id="9" creationId="{90696A32-81F7-0638-76F5-97EFCDBAF158}"/>
          </ac:spMkLst>
        </pc:spChg>
        <pc:spChg chg="mod">
          <ac:chgData name="Helen LEDERER" userId="81799c97-6450-4fbb-9b3c-2fce78e53416" providerId="ADAL" clId="{BAAC2928-ED08-45E5-BC61-1C7DD8E30E5F}" dt="2026-08-11T17:07:32.109" v="34739" actId="164"/>
          <ac:spMkLst>
            <pc:docMk/>
            <pc:sldMk cId="379113076" sldId="397"/>
            <ac:spMk id="11" creationId="{0EF398C0-C8D8-06A3-842E-A4FA208F8426}"/>
          </ac:spMkLst>
        </pc:spChg>
        <pc:grpChg chg="add mod">
          <ac:chgData name="Helen LEDERER" userId="81799c97-6450-4fbb-9b3c-2fce78e53416" providerId="ADAL" clId="{BAAC2928-ED08-45E5-BC61-1C7DD8E30E5F}" dt="2026-08-11T17:09:14.701" v="34741" actId="962"/>
          <ac:grpSpMkLst>
            <pc:docMk/>
            <pc:sldMk cId="379113076" sldId="397"/>
            <ac:grpSpMk id="3" creationId="{11A1DB0E-A84D-1ECC-8FF9-E42B9E4BF6A9}"/>
          </ac:grpSpMkLst>
        </pc:grpChg>
      </pc:sldChg>
      <pc:sldChg chg="modSp mod">
        <pc:chgData name="Helen LEDERER" userId="81799c97-6450-4fbb-9b3c-2fce78e53416" providerId="ADAL" clId="{BAAC2928-ED08-45E5-BC61-1C7DD8E30E5F}" dt="2026-08-11T16:55:19.489" v="34722" actId="403"/>
        <pc:sldMkLst>
          <pc:docMk/>
          <pc:sldMk cId="2498647248" sldId="398"/>
        </pc:sldMkLst>
        <pc:spChg chg="mod">
          <ac:chgData name="Helen LEDERER" userId="81799c97-6450-4fbb-9b3c-2fce78e53416" providerId="ADAL" clId="{BAAC2928-ED08-45E5-BC61-1C7DD8E30E5F}" dt="2026-08-11T16:55:19.489" v="34722" actId="403"/>
          <ac:spMkLst>
            <pc:docMk/>
            <pc:sldMk cId="2498647248" sldId="398"/>
            <ac:spMk id="3" creationId="{1AE89077-26E9-1215-CE60-85028510AAE3}"/>
          </ac:spMkLst>
        </pc:spChg>
      </pc:sldChg>
      <pc:sldChg chg="addSp modSp mod">
        <pc:chgData name="Helen LEDERER" userId="81799c97-6450-4fbb-9b3c-2fce78e53416" providerId="ADAL" clId="{BAAC2928-ED08-45E5-BC61-1C7DD8E30E5F}" dt="2026-08-11T16:58:17.453" v="34729" actId="13244"/>
        <pc:sldMkLst>
          <pc:docMk/>
          <pc:sldMk cId="4035482639" sldId="399"/>
        </pc:sldMkLst>
        <pc:spChg chg="mod">
          <ac:chgData name="Helen LEDERER" userId="81799c97-6450-4fbb-9b3c-2fce78e53416" providerId="ADAL" clId="{BAAC2928-ED08-45E5-BC61-1C7DD8E30E5F}" dt="2026-08-11T16:56:49.009" v="34723" actId="164"/>
          <ac:spMkLst>
            <pc:docMk/>
            <pc:sldMk cId="4035482639" sldId="399"/>
            <ac:spMk id="6" creationId="{91716CAA-CA98-AA75-EE4C-79757F761E88}"/>
          </ac:spMkLst>
        </pc:spChg>
        <pc:spChg chg="mod">
          <ac:chgData name="Helen LEDERER" userId="81799c97-6450-4fbb-9b3c-2fce78e53416" providerId="ADAL" clId="{BAAC2928-ED08-45E5-BC61-1C7DD8E30E5F}" dt="2026-08-11T16:56:49.009" v="34723" actId="164"/>
          <ac:spMkLst>
            <pc:docMk/>
            <pc:sldMk cId="4035482639" sldId="399"/>
            <ac:spMk id="8" creationId="{38AE7C0F-FF4C-CE4E-366E-1ECA3F38F581}"/>
          </ac:spMkLst>
        </pc:spChg>
        <pc:spChg chg="mod">
          <ac:chgData name="Helen LEDERER" userId="81799c97-6450-4fbb-9b3c-2fce78e53416" providerId="ADAL" clId="{BAAC2928-ED08-45E5-BC61-1C7DD8E30E5F}" dt="2026-08-11T16:56:49.009" v="34723" actId="164"/>
          <ac:spMkLst>
            <pc:docMk/>
            <pc:sldMk cId="4035482639" sldId="399"/>
            <ac:spMk id="9" creationId="{A059422D-287D-F75B-DB77-05E9B73787EA}"/>
          </ac:spMkLst>
        </pc:spChg>
        <pc:spChg chg="mod">
          <ac:chgData name="Helen LEDERER" userId="81799c97-6450-4fbb-9b3c-2fce78e53416" providerId="ADAL" clId="{BAAC2928-ED08-45E5-BC61-1C7DD8E30E5F}" dt="2026-08-11T16:56:49.009" v="34723" actId="164"/>
          <ac:spMkLst>
            <pc:docMk/>
            <pc:sldMk cId="4035482639" sldId="399"/>
            <ac:spMk id="11" creationId="{8083E5AA-1FB7-2AB1-23A6-4835CE30D280}"/>
          </ac:spMkLst>
        </pc:spChg>
        <pc:spChg chg="mod">
          <ac:chgData name="Helen LEDERER" userId="81799c97-6450-4fbb-9b3c-2fce78e53416" providerId="ADAL" clId="{BAAC2928-ED08-45E5-BC61-1C7DD8E30E5F}" dt="2026-08-11T16:56:49.009" v="34723" actId="164"/>
          <ac:spMkLst>
            <pc:docMk/>
            <pc:sldMk cId="4035482639" sldId="399"/>
            <ac:spMk id="13" creationId="{421F0267-E09E-1C53-E4A7-FD544B0D3C63}"/>
          </ac:spMkLst>
        </pc:spChg>
        <pc:spChg chg="mod">
          <ac:chgData name="Helen LEDERER" userId="81799c97-6450-4fbb-9b3c-2fce78e53416" providerId="ADAL" clId="{BAAC2928-ED08-45E5-BC61-1C7DD8E30E5F}" dt="2026-08-11T16:56:49.009" v="34723" actId="164"/>
          <ac:spMkLst>
            <pc:docMk/>
            <pc:sldMk cId="4035482639" sldId="399"/>
            <ac:spMk id="15" creationId="{19B63CBB-11A9-DD43-BF50-052FF1F0586E}"/>
          </ac:spMkLst>
        </pc:spChg>
        <pc:spChg chg="mod">
          <ac:chgData name="Helen LEDERER" userId="81799c97-6450-4fbb-9b3c-2fce78e53416" providerId="ADAL" clId="{BAAC2928-ED08-45E5-BC61-1C7DD8E30E5F}" dt="2026-08-11T16:56:49.009" v="34723" actId="164"/>
          <ac:spMkLst>
            <pc:docMk/>
            <pc:sldMk cId="4035482639" sldId="399"/>
            <ac:spMk id="16" creationId="{CABBC221-3112-F4F6-4457-43048276341A}"/>
          </ac:spMkLst>
        </pc:spChg>
        <pc:spChg chg="mod">
          <ac:chgData name="Helen LEDERER" userId="81799c97-6450-4fbb-9b3c-2fce78e53416" providerId="ADAL" clId="{BAAC2928-ED08-45E5-BC61-1C7DD8E30E5F}" dt="2026-08-11T16:57:08.799" v="34725" actId="164"/>
          <ac:spMkLst>
            <pc:docMk/>
            <pc:sldMk cId="4035482639" sldId="399"/>
            <ac:spMk id="18" creationId="{5049B614-6FBA-C351-2AE6-D5A5E1E286CF}"/>
          </ac:spMkLst>
        </pc:spChg>
        <pc:spChg chg="mod">
          <ac:chgData name="Helen LEDERER" userId="81799c97-6450-4fbb-9b3c-2fce78e53416" providerId="ADAL" clId="{BAAC2928-ED08-45E5-BC61-1C7DD8E30E5F}" dt="2026-08-11T16:57:08.799" v="34725" actId="164"/>
          <ac:spMkLst>
            <pc:docMk/>
            <pc:sldMk cId="4035482639" sldId="399"/>
            <ac:spMk id="20" creationId="{BF28872E-3CA5-365E-1BC2-5AF833DB6AF4}"/>
          </ac:spMkLst>
        </pc:spChg>
        <pc:spChg chg="mod">
          <ac:chgData name="Helen LEDERER" userId="81799c97-6450-4fbb-9b3c-2fce78e53416" providerId="ADAL" clId="{BAAC2928-ED08-45E5-BC61-1C7DD8E30E5F}" dt="2026-08-11T16:57:08.799" v="34725" actId="164"/>
          <ac:spMkLst>
            <pc:docMk/>
            <pc:sldMk cId="4035482639" sldId="399"/>
            <ac:spMk id="22" creationId="{54CA921C-6EDA-DB33-6C8D-115B6CE41974}"/>
          </ac:spMkLst>
        </pc:spChg>
        <pc:spChg chg="mod">
          <ac:chgData name="Helen LEDERER" userId="81799c97-6450-4fbb-9b3c-2fce78e53416" providerId="ADAL" clId="{BAAC2928-ED08-45E5-BC61-1C7DD8E30E5F}" dt="2026-08-11T16:57:08.799" v="34725" actId="164"/>
          <ac:spMkLst>
            <pc:docMk/>
            <pc:sldMk cId="4035482639" sldId="399"/>
            <ac:spMk id="24" creationId="{B72E3773-A98D-DCF3-DFEC-CD0F89189805}"/>
          </ac:spMkLst>
        </pc:spChg>
        <pc:spChg chg="mod">
          <ac:chgData name="Helen LEDERER" userId="81799c97-6450-4fbb-9b3c-2fce78e53416" providerId="ADAL" clId="{BAAC2928-ED08-45E5-BC61-1C7DD8E30E5F}" dt="2026-08-11T16:57:08.799" v="34725" actId="164"/>
          <ac:spMkLst>
            <pc:docMk/>
            <pc:sldMk cId="4035482639" sldId="399"/>
            <ac:spMk id="26" creationId="{DF5E5B4E-6C7C-8801-535B-D9BD3F2DE04F}"/>
          </ac:spMkLst>
        </pc:spChg>
        <pc:spChg chg="mod">
          <ac:chgData name="Helen LEDERER" userId="81799c97-6450-4fbb-9b3c-2fce78e53416" providerId="ADAL" clId="{BAAC2928-ED08-45E5-BC61-1C7DD8E30E5F}" dt="2026-08-11T16:57:08.799" v="34725" actId="164"/>
          <ac:spMkLst>
            <pc:docMk/>
            <pc:sldMk cId="4035482639" sldId="399"/>
            <ac:spMk id="28" creationId="{56B82ADE-47DA-7A66-5870-948DDACD4544}"/>
          </ac:spMkLst>
        </pc:spChg>
        <pc:spChg chg="mod">
          <ac:chgData name="Helen LEDERER" userId="81799c97-6450-4fbb-9b3c-2fce78e53416" providerId="ADAL" clId="{BAAC2928-ED08-45E5-BC61-1C7DD8E30E5F}" dt="2026-08-11T16:57:08.799" v="34725" actId="164"/>
          <ac:spMkLst>
            <pc:docMk/>
            <pc:sldMk cId="4035482639" sldId="399"/>
            <ac:spMk id="30" creationId="{05824B15-6EE1-004E-821E-5503110836B0}"/>
          </ac:spMkLst>
        </pc:spChg>
        <pc:spChg chg="mod">
          <ac:chgData name="Helen LEDERER" userId="81799c97-6450-4fbb-9b3c-2fce78e53416" providerId="ADAL" clId="{BAAC2928-ED08-45E5-BC61-1C7DD8E30E5F}" dt="2026-08-11T16:57:08.799" v="34725" actId="164"/>
          <ac:spMkLst>
            <pc:docMk/>
            <pc:sldMk cId="4035482639" sldId="399"/>
            <ac:spMk id="32" creationId="{B9551066-7F39-BDB8-9969-91462F805EC7}"/>
          </ac:spMkLst>
        </pc:spChg>
        <pc:spChg chg="mod">
          <ac:chgData name="Helen LEDERER" userId="81799c97-6450-4fbb-9b3c-2fce78e53416" providerId="ADAL" clId="{BAAC2928-ED08-45E5-BC61-1C7DD8E30E5F}" dt="2026-08-11T16:56:49.009" v="34723" actId="164"/>
          <ac:spMkLst>
            <pc:docMk/>
            <pc:sldMk cId="4035482639" sldId="399"/>
            <ac:spMk id="34" creationId="{16BF0F52-2BD6-12BE-17B3-3E416F171824}"/>
          </ac:spMkLst>
        </pc:spChg>
        <pc:spChg chg="mod ord">
          <ac:chgData name="Helen LEDERER" userId="81799c97-6450-4fbb-9b3c-2fce78e53416" providerId="ADAL" clId="{BAAC2928-ED08-45E5-BC61-1C7DD8E30E5F}" dt="2026-08-11T16:58:17.453" v="34729" actId="13244"/>
          <ac:spMkLst>
            <pc:docMk/>
            <pc:sldMk cId="4035482639" sldId="399"/>
            <ac:spMk id="35" creationId="{2CF9B59B-90B8-F44C-44C0-C0AD46959E3D}"/>
          </ac:spMkLst>
        </pc:spChg>
        <pc:grpChg chg="add mod ord">
          <ac:chgData name="Helen LEDERER" userId="81799c97-6450-4fbb-9b3c-2fce78e53416" providerId="ADAL" clId="{BAAC2928-ED08-45E5-BC61-1C7DD8E30E5F}" dt="2026-08-11T16:58:12.520" v="34728" actId="13244"/>
          <ac:grpSpMkLst>
            <pc:docMk/>
            <pc:sldMk cId="4035482639" sldId="399"/>
            <ac:grpSpMk id="3" creationId="{5604084B-0B4C-5DD2-0755-11881DAED644}"/>
          </ac:grpSpMkLst>
        </pc:grpChg>
        <pc:grpChg chg="add mod">
          <ac:chgData name="Helen LEDERER" userId="81799c97-6450-4fbb-9b3c-2fce78e53416" providerId="ADAL" clId="{BAAC2928-ED08-45E5-BC61-1C7DD8E30E5F}" dt="2026-08-11T16:57:47.650" v="34726" actId="962"/>
          <ac:grpSpMkLst>
            <pc:docMk/>
            <pc:sldMk cId="4035482639" sldId="399"/>
            <ac:grpSpMk id="4" creationId="{B6134A3D-6E79-0D38-3B31-169D7083A2F9}"/>
          </ac:grpSpMkLst>
        </pc:grpChg>
      </pc:sldChg>
      <pc:sldChg chg="addSp modSp mod">
        <pc:chgData name="Helen LEDERER" userId="81799c97-6450-4fbb-9b3c-2fce78e53416" providerId="ADAL" clId="{BAAC2928-ED08-45E5-BC61-1C7DD8E30E5F}" dt="2026-08-11T16:59:50.831" v="34731" actId="962"/>
        <pc:sldMkLst>
          <pc:docMk/>
          <pc:sldMk cId="1161080204" sldId="400"/>
        </pc:sldMkLst>
        <pc:spChg chg="mod">
          <ac:chgData name="Helen LEDERER" userId="81799c97-6450-4fbb-9b3c-2fce78e53416" providerId="ADAL" clId="{BAAC2928-ED08-45E5-BC61-1C7DD8E30E5F}" dt="2026-08-11T16:59:36.061" v="34730" actId="164"/>
          <ac:spMkLst>
            <pc:docMk/>
            <pc:sldMk cId="1161080204" sldId="400"/>
            <ac:spMk id="7" creationId="{E107DA8C-3289-D75D-E56B-13D147E6D46C}"/>
          </ac:spMkLst>
        </pc:spChg>
        <pc:spChg chg="mod">
          <ac:chgData name="Helen LEDERER" userId="81799c97-6450-4fbb-9b3c-2fce78e53416" providerId="ADAL" clId="{BAAC2928-ED08-45E5-BC61-1C7DD8E30E5F}" dt="2026-08-11T16:59:36.061" v="34730" actId="164"/>
          <ac:spMkLst>
            <pc:docMk/>
            <pc:sldMk cId="1161080204" sldId="400"/>
            <ac:spMk id="8" creationId="{C3E9C03C-52CD-3612-B55D-24E2AF6BF4F7}"/>
          </ac:spMkLst>
        </pc:spChg>
        <pc:spChg chg="mod">
          <ac:chgData name="Helen LEDERER" userId="81799c97-6450-4fbb-9b3c-2fce78e53416" providerId="ADAL" clId="{BAAC2928-ED08-45E5-BC61-1C7DD8E30E5F}" dt="2026-08-11T16:59:36.061" v="34730" actId="164"/>
          <ac:spMkLst>
            <pc:docMk/>
            <pc:sldMk cId="1161080204" sldId="400"/>
            <ac:spMk id="10" creationId="{626392C9-E48B-C92B-431D-11AE7EDC7213}"/>
          </ac:spMkLst>
        </pc:spChg>
        <pc:spChg chg="mod">
          <ac:chgData name="Helen LEDERER" userId="81799c97-6450-4fbb-9b3c-2fce78e53416" providerId="ADAL" clId="{BAAC2928-ED08-45E5-BC61-1C7DD8E30E5F}" dt="2026-08-11T16:59:36.061" v="34730" actId="164"/>
          <ac:spMkLst>
            <pc:docMk/>
            <pc:sldMk cId="1161080204" sldId="400"/>
            <ac:spMk id="11" creationId="{97843DF5-3AC4-5E96-6146-DAA596FDA45A}"/>
          </ac:spMkLst>
        </pc:spChg>
        <pc:spChg chg="mod">
          <ac:chgData name="Helen LEDERER" userId="81799c97-6450-4fbb-9b3c-2fce78e53416" providerId="ADAL" clId="{BAAC2928-ED08-45E5-BC61-1C7DD8E30E5F}" dt="2026-08-11T16:59:36.061" v="34730" actId="164"/>
          <ac:spMkLst>
            <pc:docMk/>
            <pc:sldMk cId="1161080204" sldId="400"/>
            <ac:spMk id="14" creationId="{E578CFDE-2CCD-46E4-0A53-803D32BEF58B}"/>
          </ac:spMkLst>
        </pc:spChg>
        <pc:spChg chg="mod">
          <ac:chgData name="Helen LEDERER" userId="81799c97-6450-4fbb-9b3c-2fce78e53416" providerId="ADAL" clId="{BAAC2928-ED08-45E5-BC61-1C7DD8E30E5F}" dt="2026-08-11T16:59:36.061" v="34730" actId="164"/>
          <ac:spMkLst>
            <pc:docMk/>
            <pc:sldMk cId="1161080204" sldId="400"/>
            <ac:spMk id="15" creationId="{234F1A99-3B9C-1BDE-CB4D-B3DE97307A7C}"/>
          </ac:spMkLst>
        </pc:spChg>
        <pc:spChg chg="mod">
          <ac:chgData name="Helen LEDERER" userId="81799c97-6450-4fbb-9b3c-2fce78e53416" providerId="ADAL" clId="{BAAC2928-ED08-45E5-BC61-1C7DD8E30E5F}" dt="2026-08-11T16:59:36.061" v="34730" actId="164"/>
          <ac:spMkLst>
            <pc:docMk/>
            <pc:sldMk cId="1161080204" sldId="400"/>
            <ac:spMk id="16" creationId="{CB9BB929-C439-2935-6FE6-C1AB8899C4BB}"/>
          </ac:spMkLst>
        </pc:spChg>
        <pc:spChg chg="mod">
          <ac:chgData name="Helen LEDERER" userId="81799c97-6450-4fbb-9b3c-2fce78e53416" providerId="ADAL" clId="{BAAC2928-ED08-45E5-BC61-1C7DD8E30E5F}" dt="2026-08-11T16:59:36.061" v="34730" actId="164"/>
          <ac:spMkLst>
            <pc:docMk/>
            <pc:sldMk cId="1161080204" sldId="400"/>
            <ac:spMk id="17" creationId="{BF6B1FCD-0C3F-C534-A8C0-C57624102046}"/>
          </ac:spMkLst>
        </pc:spChg>
        <pc:spChg chg="mod">
          <ac:chgData name="Helen LEDERER" userId="81799c97-6450-4fbb-9b3c-2fce78e53416" providerId="ADAL" clId="{BAAC2928-ED08-45E5-BC61-1C7DD8E30E5F}" dt="2026-08-11T16:59:36.061" v="34730" actId="164"/>
          <ac:spMkLst>
            <pc:docMk/>
            <pc:sldMk cId="1161080204" sldId="400"/>
            <ac:spMk id="18" creationId="{457F1A70-EDD5-E8A6-9768-909A26D24C79}"/>
          </ac:spMkLst>
        </pc:spChg>
        <pc:spChg chg="mod">
          <ac:chgData name="Helen LEDERER" userId="81799c97-6450-4fbb-9b3c-2fce78e53416" providerId="ADAL" clId="{BAAC2928-ED08-45E5-BC61-1C7DD8E30E5F}" dt="2026-08-11T16:59:36.061" v="34730" actId="164"/>
          <ac:spMkLst>
            <pc:docMk/>
            <pc:sldMk cId="1161080204" sldId="400"/>
            <ac:spMk id="24" creationId="{3077DC71-24F2-AD6C-3161-C4FD84553BA4}"/>
          </ac:spMkLst>
        </pc:spChg>
        <pc:grpChg chg="mod">
          <ac:chgData name="Helen LEDERER" userId="81799c97-6450-4fbb-9b3c-2fce78e53416" providerId="ADAL" clId="{BAAC2928-ED08-45E5-BC61-1C7DD8E30E5F}" dt="2026-08-11T16:59:50.831" v="34731" actId="962"/>
          <ac:grpSpMkLst>
            <pc:docMk/>
            <pc:sldMk cId="1161080204" sldId="400"/>
            <ac:grpSpMk id="3" creationId="{65201592-4463-4904-06E7-3F9260D5BCB5}"/>
          </ac:grpSpMkLst>
        </pc:grpChg>
      </pc:sldChg>
      <pc:sldChg chg="addSp modSp mod">
        <pc:chgData name="Helen LEDERER" userId="81799c97-6450-4fbb-9b3c-2fce78e53416" providerId="ADAL" clId="{BAAC2928-ED08-45E5-BC61-1C7DD8E30E5F}" dt="2026-08-11T17:06:31.537" v="34738" actId="962"/>
        <pc:sldMkLst>
          <pc:docMk/>
          <pc:sldMk cId="2304680655" sldId="401"/>
        </pc:sldMkLst>
        <pc:spChg chg="mod">
          <ac:chgData name="Helen LEDERER" userId="81799c97-6450-4fbb-9b3c-2fce78e53416" providerId="ADAL" clId="{BAAC2928-ED08-45E5-BC61-1C7DD8E30E5F}" dt="2026-08-11T17:05:14.282" v="34737" actId="1076"/>
          <ac:spMkLst>
            <pc:docMk/>
            <pc:sldMk cId="2304680655" sldId="401"/>
            <ac:spMk id="2" creationId="{20EC98B1-E889-0E35-81B9-BB08B6D76870}"/>
          </ac:spMkLst>
        </pc:spChg>
        <pc:spChg chg="mod">
          <ac:chgData name="Helen LEDERER" userId="81799c97-6450-4fbb-9b3c-2fce78e53416" providerId="ADAL" clId="{BAAC2928-ED08-45E5-BC61-1C7DD8E30E5F}" dt="2026-08-11T17:00:32.424" v="34732" actId="164"/>
          <ac:spMkLst>
            <pc:docMk/>
            <pc:sldMk cId="2304680655" sldId="401"/>
            <ac:spMk id="12" creationId="{CA0E7930-AECF-CEC3-1655-3FBDE2AD8C59}"/>
          </ac:spMkLst>
        </pc:spChg>
        <pc:spChg chg="mod">
          <ac:chgData name="Helen LEDERER" userId="81799c97-6450-4fbb-9b3c-2fce78e53416" providerId="ADAL" clId="{BAAC2928-ED08-45E5-BC61-1C7DD8E30E5F}" dt="2026-08-11T17:00:32.424" v="34732" actId="164"/>
          <ac:spMkLst>
            <pc:docMk/>
            <pc:sldMk cId="2304680655" sldId="401"/>
            <ac:spMk id="14" creationId="{5AC78869-BDDF-78B7-DABC-DADF2929870A}"/>
          </ac:spMkLst>
        </pc:spChg>
        <pc:spChg chg="mod">
          <ac:chgData name="Helen LEDERER" userId="81799c97-6450-4fbb-9b3c-2fce78e53416" providerId="ADAL" clId="{BAAC2928-ED08-45E5-BC61-1C7DD8E30E5F}" dt="2026-08-11T17:00:32.424" v="34732" actId="164"/>
          <ac:spMkLst>
            <pc:docMk/>
            <pc:sldMk cId="2304680655" sldId="401"/>
            <ac:spMk id="17" creationId="{A278D12B-7BBD-73A7-12B1-A63B5ADE6CE6}"/>
          </ac:spMkLst>
        </pc:spChg>
        <pc:spChg chg="mod">
          <ac:chgData name="Helen LEDERER" userId="81799c97-6450-4fbb-9b3c-2fce78e53416" providerId="ADAL" clId="{BAAC2928-ED08-45E5-BC61-1C7DD8E30E5F}" dt="2026-08-11T17:00:32.424" v="34732" actId="164"/>
          <ac:spMkLst>
            <pc:docMk/>
            <pc:sldMk cId="2304680655" sldId="401"/>
            <ac:spMk id="18" creationId="{9263F6E4-F73E-35FB-FD47-E4E358A5B4E5}"/>
          </ac:spMkLst>
        </pc:spChg>
        <pc:spChg chg="mod">
          <ac:chgData name="Helen LEDERER" userId="81799c97-6450-4fbb-9b3c-2fce78e53416" providerId="ADAL" clId="{BAAC2928-ED08-45E5-BC61-1C7DD8E30E5F}" dt="2026-08-11T17:00:32.424" v="34732" actId="164"/>
          <ac:spMkLst>
            <pc:docMk/>
            <pc:sldMk cId="2304680655" sldId="401"/>
            <ac:spMk id="20" creationId="{D8C3A0AC-A325-1335-06F4-0033C7CD5143}"/>
          </ac:spMkLst>
        </pc:spChg>
        <pc:spChg chg="mod">
          <ac:chgData name="Helen LEDERER" userId="81799c97-6450-4fbb-9b3c-2fce78e53416" providerId="ADAL" clId="{BAAC2928-ED08-45E5-BC61-1C7DD8E30E5F}" dt="2026-08-11T17:00:32.424" v="34732" actId="164"/>
          <ac:spMkLst>
            <pc:docMk/>
            <pc:sldMk cId="2304680655" sldId="401"/>
            <ac:spMk id="22" creationId="{B27F2283-95EA-3E06-E094-2B85419AA305}"/>
          </ac:spMkLst>
        </pc:spChg>
        <pc:spChg chg="mod">
          <ac:chgData name="Helen LEDERER" userId="81799c97-6450-4fbb-9b3c-2fce78e53416" providerId="ADAL" clId="{BAAC2928-ED08-45E5-BC61-1C7DD8E30E5F}" dt="2026-08-11T17:00:32.424" v="34732" actId="164"/>
          <ac:spMkLst>
            <pc:docMk/>
            <pc:sldMk cId="2304680655" sldId="401"/>
            <ac:spMk id="24" creationId="{EFEDCFE4-40D5-1A2E-1C9B-9A9D97A5772D}"/>
          </ac:spMkLst>
        </pc:spChg>
        <pc:spChg chg="mod">
          <ac:chgData name="Helen LEDERER" userId="81799c97-6450-4fbb-9b3c-2fce78e53416" providerId="ADAL" clId="{BAAC2928-ED08-45E5-BC61-1C7DD8E30E5F}" dt="2026-08-11T17:00:32.424" v="34732" actId="164"/>
          <ac:spMkLst>
            <pc:docMk/>
            <pc:sldMk cId="2304680655" sldId="401"/>
            <ac:spMk id="26" creationId="{6BBB7FCA-DC87-272E-315A-8D33F96E475D}"/>
          </ac:spMkLst>
        </pc:spChg>
        <pc:spChg chg="mod">
          <ac:chgData name="Helen LEDERER" userId="81799c97-6450-4fbb-9b3c-2fce78e53416" providerId="ADAL" clId="{BAAC2928-ED08-45E5-BC61-1C7DD8E30E5F}" dt="2026-08-11T17:00:32.424" v="34732" actId="164"/>
          <ac:spMkLst>
            <pc:docMk/>
            <pc:sldMk cId="2304680655" sldId="401"/>
            <ac:spMk id="28" creationId="{3CA1A661-F3B5-E9B0-5DA2-33F020106BAA}"/>
          </ac:spMkLst>
        </pc:spChg>
        <pc:spChg chg="mod">
          <ac:chgData name="Helen LEDERER" userId="81799c97-6450-4fbb-9b3c-2fce78e53416" providerId="ADAL" clId="{BAAC2928-ED08-45E5-BC61-1C7DD8E30E5F}" dt="2026-08-11T17:00:32.424" v="34732" actId="164"/>
          <ac:spMkLst>
            <pc:docMk/>
            <pc:sldMk cId="2304680655" sldId="401"/>
            <ac:spMk id="30" creationId="{A6AB95A5-E842-B036-8A14-4C3E77569059}"/>
          </ac:spMkLst>
        </pc:spChg>
        <pc:grpChg chg="mod">
          <ac:chgData name="Helen LEDERER" userId="81799c97-6450-4fbb-9b3c-2fce78e53416" providerId="ADAL" clId="{BAAC2928-ED08-45E5-BC61-1C7DD8E30E5F}" dt="2026-08-11T17:06:31.537" v="34738" actId="962"/>
          <ac:grpSpMkLst>
            <pc:docMk/>
            <pc:sldMk cId="2304680655" sldId="401"/>
            <ac:grpSpMk id="3" creationId="{D1A55A5F-DEFD-44DA-A46F-1EDB8CC5B5B9}"/>
          </ac:grpSpMkLst>
        </pc:grpChg>
      </pc:sldChg>
      <pc:sldChg chg="add del">
        <pc:chgData name="Helen LEDERER" userId="81799c97-6450-4fbb-9b3c-2fce78e53416" providerId="ADAL" clId="{BAAC2928-ED08-45E5-BC61-1C7DD8E30E5F}" dt="2026-08-11T16:49:29.831" v="34706" actId="47"/>
        <pc:sldMkLst>
          <pc:docMk/>
          <pc:sldMk cId="1173670043" sldId="408"/>
        </pc:sldMkLst>
      </pc:sldChg>
    </pc:docChg>
  </pc:docChgLst>
  <pc:docChgLst>
    <pc:chgData name="Amudha PENTEK" userId="b354404a-4e33-48b9-9452-4877fa7854a3" providerId="ADAL" clId="{DD2A2A80-C448-42E8-89EF-5829F24A062C}"/>
    <pc:docChg chg="undo custSel addSld modSld modSection">
      <pc:chgData name="Amudha PENTEK" userId="b354404a-4e33-48b9-9452-4877fa7854a3" providerId="ADAL" clId="{DD2A2A80-C448-42E8-89EF-5829F24A062C}" dt="2026-08-08T14:58:33.656" v="808" actId="20577"/>
      <pc:docMkLst>
        <pc:docMk/>
      </pc:docMkLst>
      <pc:sldChg chg="modSp mod">
        <pc:chgData name="Amudha PENTEK" userId="b354404a-4e33-48b9-9452-4877fa7854a3" providerId="ADAL" clId="{DD2A2A80-C448-42E8-89EF-5829F24A062C}" dt="2026-08-08T14:58:33.656" v="808" actId="20577"/>
        <pc:sldMkLst>
          <pc:docMk/>
          <pc:sldMk cId="2627569457" sldId="322"/>
        </pc:sldMkLst>
        <pc:spChg chg="mod">
          <ac:chgData name="Amudha PENTEK" userId="b354404a-4e33-48b9-9452-4877fa7854a3" providerId="ADAL" clId="{DD2A2A80-C448-42E8-89EF-5829F24A062C}" dt="2026-08-08T14:58:33.656" v="808" actId="20577"/>
          <ac:spMkLst>
            <pc:docMk/>
            <pc:sldMk cId="2627569457" sldId="322"/>
            <ac:spMk id="3" creationId="{5E7D0F4E-73C1-A2A4-8CC5-F35E75A8D9FE}"/>
          </ac:spMkLst>
        </pc:spChg>
      </pc:sldChg>
      <pc:sldChg chg="addSp modSp new mod modNotesTx">
        <pc:chgData name="Amudha PENTEK" userId="b354404a-4e33-48b9-9452-4877fa7854a3" providerId="ADAL" clId="{DD2A2A80-C448-42E8-89EF-5829F24A062C}" dt="2026-08-04T15:31:42.470" v="790" actId="20577"/>
        <pc:sldMkLst>
          <pc:docMk/>
          <pc:sldMk cId="22242134" sldId="389"/>
        </pc:sldMkLst>
        <pc:spChg chg="mod">
          <ac:chgData name="Amudha PENTEK" userId="b354404a-4e33-48b9-9452-4877fa7854a3" providerId="ADAL" clId="{DD2A2A80-C448-42E8-89EF-5829F24A062C}" dt="2026-08-04T13:01:33.823" v="1"/>
          <ac:spMkLst>
            <pc:docMk/>
            <pc:sldMk cId="22242134" sldId="389"/>
            <ac:spMk id="2" creationId="{1B762922-2157-4229-BFA0-EFA24EE93E56}"/>
          </ac:spMkLst>
        </pc:spChg>
        <pc:spChg chg="add mod">
          <ac:chgData name="Amudha PENTEK" userId="b354404a-4e33-48b9-9452-4877fa7854a3" providerId="ADAL" clId="{DD2A2A80-C448-42E8-89EF-5829F24A062C}" dt="2026-08-04T13:02:57.884" v="17" actId="14100"/>
          <ac:spMkLst>
            <pc:docMk/>
            <pc:sldMk cId="22242134" sldId="389"/>
            <ac:spMk id="7" creationId="{E4AC72B9-52E8-A268-EC04-27B45098A1E9}"/>
          </ac:spMkLst>
        </pc:spChg>
        <pc:spChg chg="add mod">
          <ac:chgData name="Amudha PENTEK" userId="b354404a-4e33-48b9-9452-4877fa7854a3" providerId="ADAL" clId="{DD2A2A80-C448-42E8-89EF-5829F24A062C}" dt="2026-08-04T13:03:01.539" v="18" actId="1076"/>
          <ac:spMkLst>
            <pc:docMk/>
            <pc:sldMk cId="22242134" sldId="389"/>
            <ac:spMk id="9" creationId="{26CDF48A-05AB-4459-69D6-8451FE856880}"/>
          </ac:spMkLst>
        </pc:spChg>
        <pc:spChg chg="add mod">
          <ac:chgData name="Amudha PENTEK" userId="b354404a-4e33-48b9-9452-4877fa7854a3" providerId="ADAL" clId="{DD2A2A80-C448-42E8-89EF-5829F24A062C}" dt="2026-08-04T13:02:48.134" v="16" actId="1076"/>
          <ac:spMkLst>
            <pc:docMk/>
            <pc:sldMk cId="22242134" sldId="389"/>
            <ac:spMk id="11" creationId="{9EFDA1DC-76A0-3EBC-598E-E120D8FF2636}"/>
          </ac:spMkLst>
        </pc:spChg>
        <pc:spChg chg="add mod ord">
          <ac:chgData name="Amudha PENTEK" userId="b354404a-4e33-48b9-9452-4877fa7854a3" providerId="ADAL" clId="{DD2A2A80-C448-42E8-89EF-5829F24A062C}" dt="2026-08-04T15:23:38.538" v="721" actId="13244"/>
          <ac:spMkLst>
            <pc:docMk/>
            <pc:sldMk cId="22242134" sldId="389"/>
            <ac:spMk id="13" creationId="{D33A3667-7FD4-E4A0-EAF3-B07A413C7485}"/>
          </ac:spMkLst>
        </pc:spChg>
        <pc:spChg chg="add mod ord">
          <ac:chgData name="Amudha PENTEK" userId="b354404a-4e33-48b9-9452-4877fa7854a3" providerId="ADAL" clId="{DD2A2A80-C448-42E8-89EF-5829F24A062C}" dt="2026-08-04T15:23:43.299" v="722" actId="13244"/>
          <ac:spMkLst>
            <pc:docMk/>
            <pc:sldMk cId="22242134" sldId="389"/>
            <ac:spMk id="15" creationId="{16296D6A-4D7A-3105-3115-03C093185733}"/>
          </ac:spMkLst>
        </pc:spChg>
        <pc:spChg chg="add mod">
          <ac:chgData name="Amudha PENTEK" userId="b354404a-4e33-48b9-9452-4877fa7854a3" providerId="ADAL" clId="{DD2A2A80-C448-42E8-89EF-5829F24A062C}" dt="2026-08-04T13:14:58.985" v="44" actId="208"/>
          <ac:spMkLst>
            <pc:docMk/>
            <pc:sldMk cId="22242134" sldId="389"/>
            <ac:spMk id="17" creationId="{CEAD04BD-A708-9DA1-E566-630DDB223946}"/>
          </ac:spMkLst>
        </pc:spChg>
        <pc:picChg chg="add mod">
          <ac:chgData name="Amudha PENTEK" userId="b354404a-4e33-48b9-9452-4877fa7854a3" providerId="ADAL" clId="{DD2A2A80-C448-42E8-89EF-5829F24A062C}" dt="2026-08-04T15:23:32.697" v="720" actId="962"/>
          <ac:picMkLst>
            <pc:docMk/>
            <pc:sldMk cId="22242134" sldId="389"/>
            <ac:picMk id="5" creationId="{F486908F-EBCC-74E4-A2F7-5BC7A3F76BCB}"/>
          </ac:picMkLst>
        </pc:picChg>
      </pc:sldChg>
      <pc:sldChg chg="addSp modSp new mod modNotesTx">
        <pc:chgData name="Amudha PENTEK" userId="b354404a-4e33-48b9-9452-4877fa7854a3" providerId="ADAL" clId="{DD2A2A80-C448-42E8-89EF-5829F24A062C}" dt="2026-08-04T15:31:50.769" v="792" actId="20577"/>
        <pc:sldMkLst>
          <pc:docMk/>
          <pc:sldMk cId="3271279279" sldId="390"/>
        </pc:sldMkLst>
        <pc:spChg chg="mod">
          <ac:chgData name="Amudha PENTEK" userId="b354404a-4e33-48b9-9452-4877fa7854a3" providerId="ADAL" clId="{DD2A2A80-C448-42E8-89EF-5829F24A062C}" dt="2026-08-04T13:15:14.307" v="47" actId="27636"/>
          <ac:spMkLst>
            <pc:docMk/>
            <pc:sldMk cId="3271279279" sldId="390"/>
            <ac:spMk id="2" creationId="{960E2F46-7A51-602C-7B06-86B0C9622DFB}"/>
          </ac:spMkLst>
        </pc:spChg>
        <pc:spChg chg="add mod">
          <ac:chgData name="Amudha PENTEK" userId="b354404a-4e33-48b9-9452-4877fa7854a3" providerId="ADAL" clId="{DD2A2A80-C448-42E8-89EF-5829F24A062C}" dt="2026-08-04T13:15:31.985" v="50" actId="1076"/>
          <ac:spMkLst>
            <pc:docMk/>
            <pc:sldMk cId="3271279279" sldId="390"/>
            <ac:spMk id="7" creationId="{BCB8174A-135F-B8D2-984F-4AB49CC436AE}"/>
          </ac:spMkLst>
        </pc:spChg>
        <pc:spChg chg="add mod">
          <ac:chgData name="Amudha PENTEK" userId="b354404a-4e33-48b9-9452-4877fa7854a3" providerId="ADAL" clId="{DD2A2A80-C448-42E8-89EF-5829F24A062C}" dt="2026-08-04T13:18:50.086" v="54" actId="1076"/>
          <ac:spMkLst>
            <pc:docMk/>
            <pc:sldMk cId="3271279279" sldId="390"/>
            <ac:spMk id="11" creationId="{6BB5B030-A146-5A14-4DFD-5AC4DFBB4802}"/>
          </ac:spMkLst>
        </pc:spChg>
        <pc:picChg chg="add mod">
          <ac:chgData name="Amudha PENTEK" userId="b354404a-4e33-48b9-9452-4877fa7854a3" providerId="ADAL" clId="{DD2A2A80-C448-42E8-89EF-5829F24A062C}" dt="2026-08-04T15:23:52.053" v="723" actId="962"/>
          <ac:picMkLst>
            <pc:docMk/>
            <pc:sldMk cId="3271279279" sldId="390"/>
            <ac:picMk id="5" creationId="{97D5DF0E-82DC-39F1-0E68-73750E3321C2}"/>
          </ac:picMkLst>
        </pc:picChg>
        <pc:picChg chg="add mod">
          <ac:chgData name="Amudha PENTEK" userId="b354404a-4e33-48b9-9452-4877fa7854a3" providerId="ADAL" clId="{DD2A2A80-C448-42E8-89EF-5829F24A062C}" dt="2026-08-04T15:23:58.542" v="726" actId="962"/>
          <ac:picMkLst>
            <pc:docMk/>
            <pc:sldMk cId="3271279279" sldId="390"/>
            <ac:picMk id="9" creationId="{E9E886FB-74EC-0EF7-21AA-51E0550520C5}"/>
          </ac:picMkLst>
        </pc:picChg>
      </pc:sldChg>
      <pc:sldChg chg="addSp modSp new mod">
        <pc:chgData name="Amudha PENTEK" userId="b354404a-4e33-48b9-9452-4877fa7854a3" providerId="ADAL" clId="{DD2A2A80-C448-42E8-89EF-5829F24A062C}" dt="2026-08-04T15:25:27.800" v="740" actId="13244"/>
        <pc:sldMkLst>
          <pc:docMk/>
          <pc:sldMk cId="3791433383" sldId="391"/>
        </pc:sldMkLst>
        <pc:spChg chg="mod">
          <ac:chgData name="Amudha PENTEK" userId="b354404a-4e33-48b9-9452-4877fa7854a3" providerId="ADAL" clId="{DD2A2A80-C448-42E8-89EF-5829F24A062C}" dt="2026-08-04T13:32:23.420" v="144" actId="1076"/>
          <ac:spMkLst>
            <pc:docMk/>
            <pc:sldMk cId="3791433383" sldId="391"/>
            <ac:spMk id="2" creationId="{D367281A-EFFA-A18E-4D0A-A3E18F1EA476}"/>
          </ac:spMkLst>
        </pc:spChg>
        <pc:spChg chg="add mod ord">
          <ac:chgData name="Amudha PENTEK" userId="b354404a-4e33-48b9-9452-4877fa7854a3" providerId="ADAL" clId="{DD2A2A80-C448-42E8-89EF-5829F24A062C}" dt="2026-08-04T15:24:58.472" v="733" actId="13244"/>
          <ac:spMkLst>
            <pc:docMk/>
            <pc:sldMk cId="3791433383" sldId="391"/>
            <ac:spMk id="8" creationId="{5909B52E-98CC-BC21-A33F-BB13B5D28012}"/>
          </ac:spMkLst>
        </pc:spChg>
        <pc:spChg chg="add mod">
          <ac:chgData name="Amudha PENTEK" userId="b354404a-4e33-48b9-9452-4877fa7854a3" providerId="ADAL" clId="{DD2A2A80-C448-42E8-89EF-5829F24A062C}" dt="2026-08-04T13:31:36.131" v="133" actId="1076"/>
          <ac:spMkLst>
            <pc:docMk/>
            <pc:sldMk cId="3791433383" sldId="391"/>
            <ac:spMk id="10" creationId="{86E81F83-FB35-AA7D-FFA7-C66A453EBCE2}"/>
          </ac:spMkLst>
        </pc:spChg>
        <pc:spChg chg="add mod">
          <ac:chgData name="Amudha PENTEK" userId="b354404a-4e33-48b9-9452-4877fa7854a3" providerId="ADAL" clId="{DD2A2A80-C448-42E8-89EF-5829F24A062C}" dt="2026-08-04T13:25:37.931" v="92" actId="1076"/>
          <ac:spMkLst>
            <pc:docMk/>
            <pc:sldMk cId="3791433383" sldId="391"/>
            <ac:spMk id="12" creationId="{8D065DB7-1AF3-C7C3-C0DC-D5FBD66D5EF4}"/>
          </ac:spMkLst>
        </pc:spChg>
        <pc:spChg chg="add mod">
          <ac:chgData name="Amudha PENTEK" userId="b354404a-4e33-48b9-9452-4877fa7854a3" providerId="ADAL" clId="{DD2A2A80-C448-42E8-89EF-5829F24A062C}" dt="2026-08-04T13:25:33.689" v="91" actId="1076"/>
          <ac:spMkLst>
            <pc:docMk/>
            <pc:sldMk cId="3791433383" sldId="391"/>
            <ac:spMk id="14" creationId="{8A8971E0-8641-F21E-4A62-8DFCC9F72A22}"/>
          </ac:spMkLst>
        </pc:spChg>
        <pc:spChg chg="add mod">
          <ac:chgData name="Amudha PENTEK" userId="b354404a-4e33-48b9-9452-4877fa7854a3" providerId="ADAL" clId="{DD2A2A80-C448-42E8-89EF-5829F24A062C}" dt="2026-08-04T13:25:30.010" v="90" actId="1076"/>
          <ac:spMkLst>
            <pc:docMk/>
            <pc:sldMk cId="3791433383" sldId="391"/>
            <ac:spMk id="16" creationId="{05598905-537A-3175-8F07-985BC795CEE3}"/>
          </ac:spMkLst>
        </pc:spChg>
      </pc:sldChg>
      <pc:sldChg chg="addSp modSp new mod">
        <pc:chgData name="Amudha PENTEK" userId="b354404a-4e33-48b9-9452-4877fa7854a3" providerId="ADAL" clId="{DD2A2A80-C448-42E8-89EF-5829F24A062C}" dt="2026-08-04T15:25:45.718" v="742" actId="13244"/>
        <pc:sldMkLst>
          <pc:docMk/>
          <pc:sldMk cId="1308709819" sldId="392"/>
        </pc:sldMkLst>
        <pc:spChg chg="mod">
          <ac:chgData name="Amudha PENTEK" userId="b354404a-4e33-48b9-9452-4877fa7854a3" providerId="ADAL" clId="{DD2A2A80-C448-42E8-89EF-5829F24A062C}" dt="2026-08-04T13:33:14.179" v="149" actId="122"/>
          <ac:spMkLst>
            <pc:docMk/>
            <pc:sldMk cId="1308709819" sldId="392"/>
            <ac:spMk id="2" creationId="{C0C51613-C75F-3CA1-3772-FBA9AC08ED2A}"/>
          </ac:spMkLst>
        </pc:spChg>
        <pc:spChg chg="add mod">
          <ac:chgData name="Amudha PENTEK" userId="b354404a-4e33-48b9-9452-4877fa7854a3" providerId="ADAL" clId="{DD2A2A80-C448-42E8-89EF-5829F24A062C}" dt="2026-08-04T13:33:24.483" v="151" actId="1076"/>
          <ac:spMkLst>
            <pc:docMk/>
            <pc:sldMk cId="1308709819" sldId="392"/>
            <ac:spMk id="5" creationId="{214585FD-7A01-73EC-7CA9-6C98633E177B}"/>
          </ac:spMkLst>
        </pc:spChg>
        <pc:spChg chg="add mod ord">
          <ac:chgData name="Amudha PENTEK" userId="b354404a-4e33-48b9-9452-4877fa7854a3" providerId="ADAL" clId="{DD2A2A80-C448-42E8-89EF-5829F24A062C}" dt="2026-08-04T15:25:45.718" v="742" actId="13244"/>
          <ac:spMkLst>
            <pc:docMk/>
            <pc:sldMk cId="1308709819" sldId="392"/>
            <ac:spMk id="7" creationId="{A92F02E2-8424-FD4E-0584-DFC0684698A4}"/>
          </ac:spMkLst>
        </pc:spChg>
        <pc:spChg chg="add mod">
          <ac:chgData name="Amudha PENTEK" userId="b354404a-4e33-48b9-9452-4877fa7854a3" providerId="ADAL" clId="{DD2A2A80-C448-42E8-89EF-5829F24A062C}" dt="2026-08-04T13:38:58.917" v="173" actId="403"/>
          <ac:spMkLst>
            <pc:docMk/>
            <pc:sldMk cId="1308709819" sldId="392"/>
            <ac:spMk id="8" creationId="{EE16ABD6-8FF5-B630-18DD-C818247AD8CF}"/>
          </ac:spMkLst>
        </pc:spChg>
        <pc:picChg chg="add mod">
          <ac:chgData name="Amudha PENTEK" userId="b354404a-4e33-48b9-9452-4877fa7854a3" providerId="ADAL" clId="{DD2A2A80-C448-42E8-89EF-5829F24A062C}" dt="2026-08-04T15:25:41.887" v="741" actId="962"/>
          <ac:picMkLst>
            <pc:docMk/>
            <pc:sldMk cId="1308709819" sldId="392"/>
            <ac:picMk id="10" creationId="{DEE5A739-B1FA-6023-C93F-46A6A1295D63}"/>
          </ac:picMkLst>
        </pc:picChg>
      </pc:sldChg>
      <pc:sldChg chg="addSp modSp new mod">
        <pc:chgData name="Amudha PENTEK" userId="b354404a-4e33-48b9-9452-4877fa7854a3" providerId="ADAL" clId="{DD2A2A80-C448-42E8-89EF-5829F24A062C}" dt="2026-08-04T15:26:13.734" v="747" actId="13244"/>
        <pc:sldMkLst>
          <pc:docMk/>
          <pc:sldMk cId="1028529543" sldId="393"/>
        </pc:sldMkLst>
        <pc:spChg chg="mod">
          <ac:chgData name="Amudha PENTEK" userId="b354404a-4e33-48b9-9452-4877fa7854a3" providerId="ADAL" clId="{DD2A2A80-C448-42E8-89EF-5829F24A062C}" dt="2026-08-04T13:40:17.044" v="184" actId="14100"/>
          <ac:spMkLst>
            <pc:docMk/>
            <pc:sldMk cId="1028529543" sldId="393"/>
            <ac:spMk id="2" creationId="{69E104BC-B49E-319A-8259-A4820B51879F}"/>
          </ac:spMkLst>
        </pc:spChg>
        <pc:spChg chg="add mod">
          <ac:chgData name="Amudha PENTEK" userId="b354404a-4e33-48b9-9452-4877fa7854a3" providerId="ADAL" clId="{DD2A2A80-C448-42E8-89EF-5829F24A062C}" dt="2026-08-04T13:40:42.543" v="188" actId="1076"/>
          <ac:spMkLst>
            <pc:docMk/>
            <pc:sldMk cId="1028529543" sldId="393"/>
            <ac:spMk id="7" creationId="{9CFFF41D-ACF1-9C64-CA3A-91EDF0F8BF6C}"/>
          </ac:spMkLst>
        </pc:spChg>
        <pc:spChg chg="add mod">
          <ac:chgData name="Amudha PENTEK" userId="b354404a-4e33-48b9-9452-4877fa7854a3" providerId="ADAL" clId="{DD2A2A80-C448-42E8-89EF-5829F24A062C}" dt="2026-08-04T13:41:01.373" v="190" actId="207"/>
          <ac:spMkLst>
            <pc:docMk/>
            <pc:sldMk cId="1028529543" sldId="393"/>
            <ac:spMk id="8" creationId="{BE4B81C9-4997-F04A-F93C-55607F3F0C14}"/>
          </ac:spMkLst>
        </pc:spChg>
        <pc:spChg chg="add mod">
          <ac:chgData name="Amudha PENTEK" userId="b354404a-4e33-48b9-9452-4877fa7854a3" providerId="ADAL" clId="{DD2A2A80-C448-42E8-89EF-5829F24A062C}" dt="2026-08-04T13:54:08.748" v="256" actId="208"/>
          <ac:spMkLst>
            <pc:docMk/>
            <pc:sldMk cId="1028529543" sldId="393"/>
            <ac:spMk id="10" creationId="{CAAF00DB-6705-F8C5-4C7E-FD36BE541566}"/>
          </ac:spMkLst>
        </pc:spChg>
        <pc:spChg chg="add mod">
          <ac:chgData name="Amudha PENTEK" userId="b354404a-4e33-48b9-9452-4877fa7854a3" providerId="ADAL" clId="{DD2A2A80-C448-42E8-89EF-5829F24A062C}" dt="2026-08-04T13:54:01.449" v="255" actId="208"/>
          <ac:spMkLst>
            <pc:docMk/>
            <pc:sldMk cId="1028529543" sldId="393"/>
            <ac:spMk id="12" creationId="{FF8FAD9F-B7A8-FA4C-873A-C2D4F203D8F5}"/>
          </ac:spMkLst>
        </pc:spChg>
        <pc:spChg chg="add mod">
          <ac:chgData name="Amudha PENTEK" userId="b354404a-4e33-48b9-9452-4877fa7854a3" providerId="ADAL" clId="{DD2A2A80-C448-42E8-89EF-5829F24A062C}" dt="2026-08-04T13:53:56.916" v="254" actId="208"/>
          <ac:spMkLst>
            <pc:docMk/>
            <pc:sldMk cId="1028529543" sldId="393"/>
            <ac:spMk id="14" creationId="{142276C7-5956-2443-ED71-55C538C2A831}"/>
          </ac:spMkLst>
        </pc:spChg>
        <pc:spChg chg="add mod ord">
          <ac:chgData name="Amudha PENTEK" userId="b354404a-4e33-48b9-9452-4877fa7854a3" providerId="ADAL" clId="{DD2A2A80-C448-42E8-89EF-5829F24A062C}" dt="2026-08-04T15:25:59.900" v="744" actId="13244"/>
          <ac:spMkLst>
            <pc:docMk/>
            <pc:sldMk cId="1028529543" sldId="393"/>
            <ac:spMk id="15" creationId="{F01AFC4E-25E1-69D4-B2A2-C88FA95CA472}"/>
          </ac:spMkLst>
        </pc:spChg>
        <pc:spChg chg="add mod ord">
          <ac:chgData name="Amudha PENTEK" userId="b354404a-4e33-48b9-9452-4877fa7854a3" providerId="ADAL" clId="{DD2A2A80-C448-42E8-89EF-5829F24A062C}" dt="2026-08-04T15:26:04.200" v="745" actId="13244"/>
          <ac:spMkLst>
            <pc:docMk/>
            <pc:sldMk cId="1028529543" sldId="393"/>
            <ac:spMk id="17" creationId="{60E1181A-1F74-1675-364E-89F844CF325B}"/>
          </ac:spMkLst>
        </pc:spChg>
        <pc:spChg chg="add mod">
          <ac:chgData name="Amudha PENTEK" userId="b354404a-4e33-48b9-9452-4877fa7854a3" providerId="ADAL" clId="{DD2A2A80-C448-42E8-89EF-5829F24A062C}" dt="2026-08-04T13:46:14.474" v="221" actId="2710"/>
          <ac:spMkLst>
            <pc:docMk/>
            <pc:sldMk cId="1028529543" sldId="393"/>
            <ac:spMk id="18" creationId="{365023EE-0D25-0DE7-48F4-BE5B1B2C4B96}"/>
          </ac:spMkLst>
        </pc:spChg>
        <pc:spChg chg="add mod">
          <ac:chgData name="Amudha PENTEK" userId="b354404a-4e33-48b9-9452-4877fa7854a3" providerId="ADAL" clId="{DD2A2A80-C448-42E8-89EF-5829F24A062C}" dt="2026-08-04T13:46:27.214" v="223" actId="1076"/>
          <ac:spMkLst>
            <pc:docMk/>
            <pc:sldMk cId="1028529543" sldId="393"/>
            <ac:spMk id="20" creationId="{256DA584-ADEE-3CAB-25A6-B6C7F1B9756E}"/>
          </ac:spMkLst>
        </pc:spChg>
        <pc:spChg chg="add mod">
          <ac:chgData name="Amudha PENTEK" userId="b354404a-4e33-48b9-9452-4877fa7854a3" providerId="ADAL" clId="{DD2A2A80-C448-42E8-89EF-5829F24A062C}" dt="2026-08-04T13:47:44.732" v="241" actId="2710"/>
          <ac:spMkLst>
            <pc:docMk/>
            <pc:sldMk cId="1028529543" sldId="393"/>
            <ac:spMk id="22" creationId="{EEDC5615-5013-D3D6-8283-170EF2C2715D}"/>
          </ac:spMkLst>
        </pc:spChg>
        <pc:spChg chg="add mod">
          <ac:chgData name="Amudha PENTEK" userId="b354404a-4e33-48b9-9452-4877fa7854a3" providerId="ADAL" clId="{DD2A2A80-C448-42E8-89EF-5829F24A062C}" dt="2026-08-04T13:48:02.733" v="247" actId="2710"/>
          <ac:spMkLst>
            <pc:docMk/>
            <pc:sldMk cId="1028529543" sldId="393"/>
            <ac:spMk id="24" creationId="{DDD8E3D9-B2FA-37D9-C7FB-1D4517676313}"/>
          </ac:spMkLst>
        </pc:spChg>
        <pc:spChg chg="add mod">
          <ac:chgData name="Amudha PENTEK" userId="b354404a-4e33-48b9-9452-4877fa7854a3" providerId="ADAL" clId="{DD2A2A80-C448-42E8-89EF-5829F24A062C}" dt="2026-08-04T13:52:52.436" v="253" actId="2710"/>
          <ac:spMkLst>
            <pc:docMk/>
            <pc:sldMk cId="1028529543" sldId="393"/>
            <ac:spMk id="26" creationId="{FCAA7588-5238-0B70-50DC-0D0EA9483F48}"/>
          </ac:spMkLst>
        </pc:spChg>
        <pc:spChg chg="add mod ord">
          <ac:chgData name="Amudha PENTEK" userId="b354404a-4e33-48b9-9452-4877fa7854a3" providerId="ADAL" clId="{DD2A2A80-C448-42E8-89EF-5829F24A062C}" dt="2026-08-04T15:26:12.031" v="746" actId="13244"/>
          <ac:spMkLst>
            <pc:docMk/>
            <pc:sldMk cId="1028529543" sldId="393"/>
            <ac:spMk id="28" creationId="{BA471437-340E-81D8-6E11-5A3B2595AC81}"/>
          </ac:spMkLst>
        </pc:spChg>
        <pc:spChg chg="add mod ord">
          <ac:chgData name="Amudha PENTEK" userId="b354404a-4e33-48b9-9452-4877fa7854a3" providerId="ADAL" clId="{DD2A2A80-C448-42E8-89EF-5829F24A062C}" dt="2026-08-04T15:26:13.734" v="747" actId="13244"/>
          <ac:spMkLst>
            <pc:docMk/>
            <pc:sldMk cId="1028529543" sldId="393"/>
            <ac:spMk id="30" creationId="{126B090E-4E73-E8A7-8E09-1BB9C3795D62}"/>
          </ac:spMkLst>
        </pc:spChg>
        <pc:picChg chg="add mod">
          <ac:chgData name="Amudha PENTEK" userId="b354404a-4e33-48b9-9452-4877fa7854a3" providerId="ADAL" clId="{DD2A2A80-C448-42E8-89EF-5829F24A062C}" dt="2026-08-04T15:25:52.178" v="743" actId="962"/>
          <ac:picMkLst>
            <pc:docMk/>
            <pc:sldMk cId="1028529543" sldId="393"/>
            <ac:picMk id="5" creationId="{53A42088-B47C-02F5-51E8-F00D567E5E87}"/>
          </ac:picMkLst>
        </pc:picChg>
      </pc:sldChg>
      <pc:sldChg chg="addSp delSp modSp new mod modClrScheme chgLayout">
        <pc:chgData name="Amudha PENTEK" userId="b354404a-4e33-48b9-9452-4877fa7854a3" providerId="ADAL" clId="{DD2A2A80-C448-42E8-89EF-5829F24A062C}" dt="2026-08-04T15:27:21.124" v="765" actId="962"/>
        <pc:sldMkLst>
          <pc:docMk/>
          <pc:sldMk cId="3368508274" sldId="394"/>
        </pc:sldMkLst>
        <pc:spChg chg="add mod ord">
          <ac:chgData name="Amudha PENTEK" userId="b354404a-4e33-48b9-9452-4877fa7854a3" providerId="ADAL" clId="{DD2A2A80-C448-42E8-89EF-5829F24A062C}" dt="2026-08-04T13:58:47.416" v="293"/>
          <ac:spMkLst>
            <pc:docMk/>
            <pc:sldMk cId="3368508274" sldId="394"/>
            <ac:spMk id="4" creationId="{A91EEF03-3458-CAAB-7DFB-E8A814500565}"/>
          </ac:spMkLst>
        </pc:spChg>
        <pc:spChg chg="add mod">
          <ac:chgData name="Amudha PENTEK" userId="b354404a-4e33-48b9-9452-4877fa7854a3" providerId="ADAL" clId="{DD2A2A80-C448-42E8-89EF-5829F24A062C}" dt="2026-08-04T13:59:50.899" v="325" actId="27636"/>
          <ac:spMkLst>
            <pc:docMk/>
            <pc:sldMk cId="3368508274" sldId="394"/>
            <ac:spMk id="7" creationId="{294CECCC-2B73-1B14-C5FD-D27B59192681}"/>
          </ac:spMkLst>
        </pc:spChg>
        <pc:picChg chg="add mod">
          <ac:chgData name="Amudha PENTEK" userId="b354404a-4e33-48b9-9452-4877fa7854a3" providerId="ADAL" clId="{DD2A2A80-C448-42E8-89EF-5829F24A062C}" dt="2026-08-04T15:27:21.124" v="765" actId="962"/>
          <ac:picMkLst>
            <pc:docMk/>
            <pc:sldMk cId="3368508274" sldId="394"/>
            <ac:picMk id="9" creationId="{AD1FA741-9149-5942-84F9-48C0A6B503C7}"/>
          </ac:picMkLst>
        </pc:picChg>
      </pc:sldChg>
      <pc:sldChg chg="addSp delSp modSp add mod">
        <pc:chgData name="Amudha PENTEK" userId="b354404a-4e33-48b9-9452-4877fa7854a3" providerId="ADAL" clId="{DD2A2A80-C448-42E8-89EF-5829F24A062C}" dt="2026-08-04T15:27:17.249" v="764" actId="13244"/>
        <pc:sldMkLst>
          <pc:docMk/>
          <pc:sldMk cId="3807745560" sldId="395"/>
        </pc:sldMkLst>
        <pc:spChg chg="mod ord">
          <ac:chgData name="Amudha PENTEK" userId="b354404a-4e33-48b9-9452-4877fa7854a3" providerId="ADAL" clId="{DD2A2A80-C448-42E8-89EF-5829F24A062C}" dt="2026-08-04T15:26:39.699" v="755"/>
          <ac:spMkLst>
            <pc:docMk/>
            <pc:sldMk cId="3807745560" sldId="395"/>
            <ac:spMk id="2" creationId="{1EDD5CB1-FDC8-9BB2-57CF-C4861A778B41}"/>
          </ac:spMkLst>
        </pc:spChg>
        <pc:spChg chg="add mod ord">
          <ac:chgData name="Amudha PENTEK" userId="b354404a-4e33-48b9-9452-4877fa7854a3" providerId="ADAL" clId="{DD2A2A80-C448-42E8-89EF-5829F24A062C}" dt="2026-08-04T15:26:39.699" v="755"/>
          <ac:spMkLst>
            <pc:docMk/>
            <pc:sldMk cId="3807745560" sldId="395"/>
            <ac:spMk id="4" creationId="{5F8A457A-6CE5-E83C-381E-6DA7BA0B5B03}"/>
          </ac:spMkLst>
        </pc:spChg>
        <pc:spChg chg="ord">
          <ac:chgData name="Amudha PENTEK" userId="b354404a-4e33-48b9-9452-4877fa7854a3" providerId="ADAL" clId="{DD2A2A80-C448-42E8-89EF-5829F24A062C}" dt="2026-08-04T15:27:17.249" v="764" actId="13244"/>
          <ac:spMkLst>
            <pc:docMk/>
            <pc:sldMk cId="3807745560" sldId="395"/>
            <ac:spMk id="6" creationId="{CB37E6F4-2F81-13EE-7447-D512AE35D9A4}"/>
          </ac:spMkLst>
        </pc:spChg>
        <pc:spChg chg="ord">
          <ac:chgData name="Amudha PENTEK" userId="b354404a-4e33-48b9-9452-4877fa7854a3" providerId="ADAL" clId="{DD2A2A80-C448-42E8-89EF-5829F24A062C}" dt="2026-08-04T15:26:44.128" v="756" actId="13244"/>
          <ac:spMkLst>
            <pc:docMk/>
            <pc:sldMk cId="3807745560" sldId="395"/>
            <ac:spMk id="7" creationId="{E3B9439E-3B15-80EB-38DC-3E1B7F3C645A}"/>
          </ac:spMkLst>
        </pc:spChg>
        <pc:spChg chg="ord">
          <ac:chgData name="Amudha PENTEK" userId="b354404a-4e33-48b9-9452-4877fa7854a3" providerId="ADAL" clId="{DD2A2A80-C448-42E8-89EF-5829F24A062C}" dt="2026-08-04T15:26:47.202" v="757" actId="13244"/>
          <ac:spMkLst>
            <pc:docMk/>
            <pc:sldMk cId="3807745560" sldId="395"/>
            <ac:spMk id="8" creationId="{34754BB5-F4F5-F01A-6849-49B70ED7EDD3}"/>
          </ac:spMkLst>
        </pc:spChg>
        <pc:spChg chg="ord">
          <ac:chgData name="Amudha PENTEK" userId="b354404a-4e33-48b9-9452-4877fa7854a3" providerId="ADAL" clId="{DD2A2A80-C448-42E8-89EF-5829F24A062C}" dt="2026-08-04T15:26:52.399" v="758" actId="13244"/>
          <ac:spMkLst>
            <pc:docMk/>
            <pc:sldMk cId="3807745560" sldId="395"/>
            <ac:spMk id="10" creationId="{E603A8CA-7FF3-1154-B846-3AEED291E985}"/>
          </ac:spMkLst>
        </pc:spChg>
        <pc:spChg chg="ord">
          <ac:chgData name="Amudha PENTEK" userId="b354404a-4e33-48b9-9452-4877fa7854a3" providerId="ADAL" clId="{DD2A2A80-C448-42E8-89EF-5829F24A062C}" dt="2026-08-04T15:26:39.699" v="755"/>
          <ac:spMkLst>
            <pc:docMk/>
            <pc:sldMk cId="3807745560" sldId="395"/>
            <ac:spMk id="14" creationId="{E58017A2-11E0-F5C6-1335-C6E0FFCA5800}"/>
          </ac:spMkLst>
        </pc:spChg>
        <pc:spChg chg="ord">
          <ac:chgData name="Amudha PENTEK" userId="b354404a-4e33-48b9-9452-4877fa7854a3" providerId="ADAL" clId="{DD2A2A80-C448-42E8-89EF-5829F24A062C}" dt="2026-08-04T15:26:54.392" v="759" actId="13244"/>
          <ac:spMkLst>
            <pc:docMk/>
            <pc:sldMk cId="3807745560" sldId="395"/>
            <ac:spMk id="17" creationId="{26A7F78B-984D-9AAC-E056-86F99BF81135}"/>
          </ac:spMkLst>
        </pc:spChg>
        <pc:spChg chg="mod ord">
          <ac:chgData name="Amudha PENTEK" userId="b354404a-4e33-48b9-9452-4877fa7854a3" providerId="ADAL" clId="{DD2A2A80-C448-42E8-89EF-5829F24A062C}" dt="2026-08-04T15:27:08.992" v="761" actId="13244"/>
          <ac:spMkLst>
            <pc:docMk/>
            <pc:sldMk cId="3807745560" sldId="395"/>
            <ac:spMk id="18" creationId="{8F77F938-073A-2471-FDAE-79B3B0F7BC8D}"/>
          </ac:spMkLst>
        </pc:spChg>
        <pc:spChg chg="ord">
          <ac:chgData name="Amudha PENTEK" userId="b354404a-4e33-48b9-9452-4877fa7854a3" providerId="ADAL" clId="{DD2A2A80-C448-42E8-89EF-5829F24A062C}" dt="2026-08-04T15:27:10.793" v="762" actId="13244"/>
          <ac:spMkLst>
            <pc:docMk/>
            <pc:sldMk cId="3807745560" sldId="395"/>
            <ac:spMk id="20" creationId="{BB531591-6312-5464-998C-544DCE4F5864}"/>
          </ac:spMkLst>
        </pc:spChg>
        <pc:spChg chg="mod ord">
          <ac:chgData name="Amudha PENTEK" userId="b354404a-4e33-48b9-9452-4877fa7854a3" providerId="ADAL" clId="{DD2A2A80-C448-42E8-89EF-5829F24A062C}" dt="2026-08-04T15:27:13.132" v="763" actId="13244"/>
          <ac:spMkLst>
            <pc:docMk/>
            <pc:sldMk cId="3807745560" sldId="395"/>
            <ac:spMk id="22" creationId="{D3434ACD-9B42-5AB9-9521-B95946244C93}"/>
          </ac:spMkLst>
        </pc:spChg>
        <pc:spChg chg="mod ord">
          <ac:chgData name="Amudha PENTEK" userId="b354404a-4e33-48b9-9452-4877fa7854a3" providerId="ADAL" clId="{DD2A2A80-C448-42E8-89EF-5829F24A062C}" dt="2026-08-04T15:26:39.699" v="755"/>
          <ac:spMkLst>
            <pc:docMk/>
            <pc:sldMk cId="3807745560" sldId="395"/>
            <ac:spMk id="24" creationId="{2470B747-7AC9-B021-8F1B-4D45B13415E4}"/>
          </ac:spMkLst>
        </pc:spChg>
        <pc:spChg chg="mod">
          <ac:chgData name="Amudha PENTEK" userId="b354404a-4e33-48b9-9452-4877fa7854a3" providerId="ADAL" clId="{DD2A2A80-C448-42E8-89EF-5829F24A062C}" dt="2026-08-04T13:57:55.796" v="281" actId="2710"/>
          <ac:spMkLst>
            <pc:docMk/>
            <pc:sldMk cId="3807745560" sldId="395"/>
            <ac:spMk id="26" creationId="{9F98DD2D-1E29-B591-A986-67A74947E3FA}"/>
          </ac:spMkLst>
        </pc:spChg>
        <pc:spChg chg="ord">
          <ac:chgData name="Amudha PENTEK" userId="b354404a-4e33-48b9-9452-4877fa7854a3" providerId="ADAL" clId="{DD2A2A80-C448-42E8-89EF-5829F24A062C}" dt="2026-08-04T15:27:00.862" v="760" actId="13244"/>
          <ac:spMkLst>
            <pc:docMk/>
            <pc:sldMk cId="3807745560" sldId="395"/>
            <ac:spMk id="28" creationId="{6F496E71-A928-67FF-8D84-99A03A932380}"/>
          </ac:spMkLst>
        </pc:spChg>
      </pc:sldChg>
      <pc:sldChg chg="addSp delSp modSp new mod">
        <pc:chgData name="Amudha PENTEK" userId="b354404a-4e33-48b9-9452-4877fa7854a3" providerId="ADAL" clId="{DD2A2A80-C448-42E8-89EF-5829F24A062C}" dt="2026-08-04T15:27:28.880" v="766" actId="962"/>
        <pc:sldMkLst>
          <pc:docMk/>
          <pc:sldMk cId="3525002965" sldId="396"/>
        </pc:sldMkLst>
        <pc:spChg chg="mod">
          <ac:chgData name="Amudha PENTEK" userId="b354404a-4e33-48b9-9452-4877fa7854a3" providerId="ADAL" clId="{DD2A2A80-C448-42E8-89EF-5829F24A062C}" dt="2026-08-04T14:00:11.426" v="327"/>
          <ac:spMkLst>
            <pc:docMk/>
            <pc:sldMk cId="3525002965" sldId="396"/>
            <ac:spMk id="2" creationId="{CE552F5A-84CA-6233-8FEB-1E8B7972D384}"/>
          </ac:spMkLst>
        </pc:spChg>
        <pc:spChg chg="add mod">
          <ac:chgData name="Amudha PENTEK" userId="b354404a-4e33-48b9-9452-4877fa7854a3" providerId="ADAL" clId="{DD2A2A80-C448-42E8-89EF-5829F24A062C}" dt="2026-08-04T14:01:26.140" v="351" actId="120"/>
          <ac:spMkLst>
            <pc:docMk/>
            <pc:sldMk cId="3525002965" sldId="396"/>
            <ac:spMk id="6" creationId="{A2A1D88D-2D5C-A1FE-89B3-D5B5A229C1BD}"/>
          </ac:spMkLst>
        </pc:spChg>
        <pc:spChg chg="add mod">
          <ac:chgData name="Amudha PENTEK" userId="b354404a-4e33-48b9-9452-4877fa7854a3" providerId="ADAL" clId="{DD2A2A80-C448-42E8-89EF-5829F24A062C}" dt="2026-08-04T14:01:50.255" v="354" actId="120"/>
          <ac:spMkLst>
            <pc:docMk/>
            <pc:sldMk cId="3525002965" sldId="396"/>
            <ac:spMk id="8" creationId="{27625D46-3964-BC19-AC9E-9CC9ED027184}"/>
          </ac:spMkLst>
        </pc:spChg>
        <pc:picChg chg="add mod">
          <ac:chgData name="Amudha PENTEK" userId="b354404a-4e33-48b9-9452-4877fa7854a3" providerId="ADAL" clId="{DD2A2A80-C448-42E8-89EF-5829F24A062C}" dt="2026-08-04T15:27:28.880" v="766" actId="962"/>
          <ac:picMkLst>
            <pc:docMk/>
            <pc:sldMk cId="3525002965" sldId="396"/>
            <ac:picMk id="10" creationId="{835F6EB6-E5E0-7607-6EB1-219C621D83F0}"/>
          </ac:picMkLst>
        </pc:picChg>
      </pc:sldChg>
      <pc:sldChg chg="addSp delSp modSp new mod">
        <pc:chgData name="Amudha PENTEK" userId="b354404a-4e33-48b9-9452-4877fa7854a3" providerId="ADAL" clId="{DD2A2A80-C448-42E8-89EF-5829F24A062C}" dt="2026-08-04T15:33:28.515" v="796" actId="208"/>
        <pc:sldMkLst>
          <pc:docMk/>
          <pc:sldMk cId="379113076" sldId="397"/>
        </pc:sldMkLst>
        <pc:spChg chg="mod">
          <ac:chgData name="Amudha PENTEK" userId="b354404a-4e33-48b9-9452-4877fa7854a3" providerId="ADAL" clId="{DD2A2A80-C448-42E8-89EF-5829F24A062C}" dt="2026-08-04T14:16:50.928" v="356"/>
          <ac:spMkLst>
            <pc:docMk/>
            <pc:sldMk cId="379113076" sldId="397"/>
            <ac:spMk id="2" creationId="{81752A70-106F-C029-A4E6-183BAF0215DB}"/>
          </ac:spMkLst>
        </pc:spChg>
        <pc:spChg chg="add mod">
          <ac:chgData name="Amudha PENTEK" userId="b354404a-4e33-48b9-9452-4877fa7854a3" providerId="ADAL" clId="{DD2A2A80-C448-42E8-89EF-5829F24A062C}" dt="2026-08-04T14:17:56.293" v="365" actId="403"/>
          <ac:spMkLst>
            <pc:docMk/>
            <pc:sldMk cId="379113076" sldId="397"/>
            <ac:spMk id="5" creationId="{54FE99C1-D416-D36B-61A1-012A18F1CC90}"/>
          </ac:spMkLst>
        </pc:spChg>
        <pc:spChg chg="add mod ord">
          <ac:chgData name="Amudha PENTEK" userId="b354404a-4e33-48b9-9452-4877fa7854a3" providerId="ADAL" clId="{DD2A2A80-C448-42E8-89EF-5829F24A062C}" dt="2026-08-04T15:27:36.274" v="767" actId="13244"/>
          <ac:spMkLst>
            <pc:docMk/>
            <pc:sldMk cId="379113076" sldId="397"/>
            <ac:spMk id="7" creationId="{E99BDB0A-02D9-93A6-50F0-4DB3EC5EFA30}"/>
          </ac:spMkLst>
        </pc:spChg>
        <pc:spChg chg="add mod">
          <ac:chgData name="Amudha PENTEK" userId="b354404a-4e33-48b9-9452-4877fa7854a3" providerId="ADAL" clId="{DD2A2A80-C448-42E8-89EF-5829F24A062C}" dt="2026-08-04T15:33:23.510" v="795" actId="208"/>
          <ac:spMkLst>
            <pc:docMk/>
            <pc:sldMk cId="379113076" sldId="397"/>
            <ac:spMk id="9" creationId="{90696A32-81F7-0638-76F5-97EFCDBAF158}"/>
          </ac:spMkLst>
        </pc:spChg>
        <pc:spChg chg="add mod">
          <ac:chgData name="Amudha PENTEK" userId="b354404a-4e33-48b9-9452-4877fa7854a3" providerId="ADAL" clId="{DD2A2A80-C448-42E8-89EF-5829F24A062C}" dt="2026-08-04T15:33:28.515" v="796" actId="208"/>
          <ac:spMkLst>
            <pc:docMk/>
            <pc:sldMk cId="379113076" sldId="397"/>
            <ac:spMk id="11" creationId="{0EF398C0-C8D8-06A3-842E-A4FA208F8426}"/>
          </ac:spMkLst>
        </pc:spChg>
      </pc:sldChg>
      <pc:sldChg chg="modSp new mod">
        <pc:chgData name="Amudha PENTEK" userId="b354404a-4e33-48b9-9452-4877fa7854a3" providerId="ADAL" clId="{DD2A2A80-C448-42E8-89EF-5829F24A062C}" dt="2026-08-04T14:20:11.652" v="400" actId="20577"/>
        <pc:sldMkLst>
          <pc:docMk/>
          <pc:sldMk cId="2498647248" sldId="398"/>
        </pc:sldMkLst>
        <pc:spChg chg="mod">
          <ac:chgData name="Amudha PENTEK" userId="b354404a-4e33-48b9-9452-4877fa7854a3" providerId="ADAL" clId="{DD2A2A80-C448-42E8-89EF-5829F24A062C}" dt="2026-08-04T14:20:00.172" v="397"/>
          <ac:spMkLst>
            <pc:docMk/>
            <pc:sldMk cId="2498647248" sldId="398"/>
            <ac:spMk id="2" creationId="{B25F6E84-3007-95A8-69EB-4EE472406318}"/>
          </ac:spMkLst>
        </pc:spChg>
        <pc:spChg chg="mod">
          <ac:chgData name="Amudha PENTEK" userId="b354404a-4e33-48b9-9452-4877fa7854a3" providerId="ADAL" clId="{DD2A2A80-C448-42E8-89EF-5829F24A062C}" dt="2026-08-04T14:20:11.652" v="400" actId="20577"/>
          <ac:spMkLst>
            <pc:docMk/>
            <pc:sldMk cId="2498647248" sldId="398"/>
            <ac:spMk id="3" creationId="{1AE89077-26E9-1215-CE60-85028510AAE3}"/>
          </ac:spMkLst>
        </pc:spChg>
      </pc:sldChg>
      <pc:sldChg chg="addSp delSp modSp new mod">
        <pc:chgData name="Amudha PENTEK" userId="b354404a-4e33-48b9-9452-4877fa7854a3" providerId="ADAL" clId="{DD2A2A80-C448-42E8-89EF-5829F24A062C}" dt="2026-08-04T15:28:10.343" v="771" actId="13244"/>
        <pc:sldMkLst>
          <pc:docMk/>
          <pc:sldMk cId="4035482639" sldId="399"/>
        </pc:sldMkLst>
        <pc:spChg chg="mod">
          <ac:chgData name="Amudha PENTEK" userId="b354404a-4e33-48b9-9452-4877fa7854a3" providerId="ADAL" clId="{DD2A2A80-C448-42E8-89EF-5829F24A062C}" dt="2026-08-04T14:21:42.388" v="405" actId="27636"/>
          <ac:spMkLst>
            <pc:docMk/>
            <pc:sldMk cId="4035482639" sldId="399"/>
            <ac:spMk id="2" creationId="{347D0B71-E51B-CB06-634F-00193721D982}"/>
          </ac:spMkLst>
        </pc:spChg>
        <pc:spChg chg="add mod">
          <ac:chgData name="Amudha PENTEK" userId="b354404a-4e33-48b9-9452-4877fa7854a3" providerId="ADAL" clId="{DD2A2A80-C448-42E8-89EF-5829F24A062C}" dt="2026-08-04T14:21:54.102" v="408" actId="1076"/>
          <ac:spMkLst>
            <pc:docMk/>
            <pc:sldMk cId="4035482639" sldId="399"/>
            <ac:spMk id="6" creationId="{91716CAA-CA98-AA75-EE4C-79757F761E88}"/>
          </ac:spMkLst>
        </pc:spChg>
        <pc:spChg chg="add mod">
          <ac:chgData name="Amudha PENTEK" userId="b354404a-4e33-48b9-9452-4877fa7854a3" providerId="ADAL" clId="{DD2A2A80-C448-42E8-89EF-5829F24A062C}" dt="2026-08-04T14:22:51.192" v="412" actId="1076"/>
          <ac:spMkLst>
            <pc:docMk/>
            <pc:sldMk cId="4035482639" sldId="399"/>
            <ac:spMk id="8" creationId="{38AE7C0F-FF4C-CE4E-366E-1ECA3F38F581}"/>
          </ac:spMkLst>
        </pc:spChg>
        <pc:spChg chg="add mod">
          <ac:chgData name="Amudha PENTEK" userId="b354404a-4e33-48b9-9452-4877fa7854a3" providerId="ADAL" clId="{DD2A2A80-C448-42E8-89EF-5829F24A062C}" dt="2026-08-04T14:23:24.058" v="414" actId="207"/>
          <ac:spMkLst>
            <pc:docMk/>
            <pc:sldMk cId="4035482639" sldId="399"/>
            <ac:spMk id="9" creationId="{A059422D-287D-F75B-DB77-05E9B73787EA}"/>
          </ac:spMkLst>
        </pc:spChg>
        <pc:spChg chg="add mod">
          <ac:chgData name="Amudha PENTEK" userId="b354404a-4e33-48b9-9452-4877fa7854a3" providerId="ADAL" clId="{DD2A2A80-C448-42E8-89EF-5829F24A062C}" dt="2026-08-04T14:27:56.545" v="475" actId="208"/>
          <ac:spMkLst>
            <pc:docMk/>
            <pc:sldMk cId="4035482639" sldId="399"/>
            <ac:spMk id="11" creationId="{8083E5AA-1FB7-2AB1-23A6-4835CE30D280}"/>
          </ac:spMkLst>
        </pc:spChg>
        <pc:spChg chg="add mod">
          <ac:chgData name="Amudha PENTEK" userId="b354404a-4e33-48b9-9452-4877fa7854a3" providerId="ADAL" clId="{DD2A2A80-C448-42E8-89EF-5829F24A062C}" dt="2026-08-04T14:27:48.453" v="473" actId="208"/>
          <ac:spMkLst>
            <pc:docMk/>
            <pc:sldMk cId="4035482639" sldId="399"/>
            <ac:spMk id="13" creationId="{421F0267-E09E-1C53-E4A7-FD544B0D3C63}"/>
          </ac:spMkLst>
        </pc:spChg>
        <pc:spChg chg="add mod">
          <ac:chgData name="Amudha PENTEK" userId="b354404a-4e33-48b9-9452-4877fa7854a3" providerId="ADAL" clId="{DD2A2A80-C448-42E8-89EF-5829F24A062C}" dt="2026-08-04T14:27:17.712" v="466" actId="1076"/>
          <ac:spMkLst>
            <pc:docMk/>
            <pc:sldMk cId="4035482639" sldId="399"/>
            <ac:spMk id="15" creationId="{19B63CBB-11A9-DD43-BF50-052FF1F0586E}"/>
          </ac:spMkLst>
        </pc:spChg>
        <pc:spChg chg="add mod ord">
          <ac:chgData name="Amudha PENTEK" userId="b354404a-4e33-48b9-9452-4877fa7854a3" providerId="ADAL" clId="{DD2A2A80-C448-42E8-89EF-5829F24A062C}" dt="2026-08-04T15:27:50.663" v="768" actId="13244"/>
          <ac:spMkLst>
            <pc:docMk/>
            <pc:sldMk cId="4035482639" sldId="399"/>
            <ac:spMk id="16" creationId="{CABBC221-3112-F4F6-4457-43048276341A}"/>
          </ac:spMkLst>
        </pc:spChg>
        <pc:spChg chg="add mod ord">
          <ac:chgData name="Amudha PENTEK" userId="b354404a-4e33-48b9-9452-4877fa7854a3" providerId="ADAL" clId="{DD2A2A80-C448-42E8-89EF-5829F24A062C}" dt="2026-08-04T15:27:52.800" v="769" actId="13244"/>
          <ac:spMkLst>
            <pc:docMk/>
            <pc:sldMk cId="4035482639" sldId="399"/>
            <ac:spMk id="18" creationId="{5049B614-6FBA-C351-2AE6-D5A5E1E286CF}"/>
          </ac:spMkLst>
        </pc:spChg>
        <pc:spChg chg="add mod">
          <ac:chgData name="Amudha PENTEK" userId="b354404a-4e33-48b9-9452-4877fa7854a3" providerId="ADAL" clId="{DD2A2A80-C448-42E8-89EF-5829F24A062C}" dt="2026-08-04T14:25:11.727" v="433" actId="1076"/>
          <ac:spMkLst>
            <pc:docMk/>
            <pc:sldMk cId="4035482639" sldId="399"/>
            <ac:spMk id="20" creationId="{BF28872E-3CA5-365E-1BC2-5AF833DB6AF4}"/>
          </ac:spMkLst>
        </pc:spChg>
        <pc:spChg chg="add mod">
          <ac:chgData name="Amudha PENTEK" userId="b354404a-4e33-48b9-9452-4877fa7854a3" providerId="ADAL" clId="{DD2A2A80-C448-42E8-89EF-5829F24A062C}" dt="2026-08-04T14:26:31.250" v="452" actId="14100"/>
          <ac:spMkLst>
            <pc:docMk/>
            <pc:sldMk cId="4035482639" sldId="399"/>
            <ac:spMk id="22" creationId="{54CA921C-6EDA-DB33-6C8D-115B6CE41974}"/>
          </ac:spMkLst>
        </pc:spChg>
        <pc:spChg chg="add mod">
          <ac:chgData name="Amudha PENTEK" userId="b354404a-4e33-48b9-9452-4877fa7854a3" providerId="ADAL" clId="{DD2A2A80-C448-42E8-89EF-5829F24A062C}" dt="2026-08-04T14:26:34.949" v="453" actId="1076"/>
          <ac:spMkLst>
            <pc:docMk/>
            <pc:sldMk cId="4035482639" sldId="399"/>
            <ac:spMk id="24" creationId="{B72E3773-A98D-DCF3-DFEC-CD0F89189805}"/>
          </ac:spMkLst>
        </pc:spChg>
        <pc:spChg chg="add mod">
          <ac:chgData name="Amudha PENTEK" userId="b354404a-4e33-48b9-9452-4877fa7854a3" providerId="ADAL" clId="{DD2A2A80-C448-42E8-89EF-5829F24A062C}" dt="2026-08-04T14:26:46.052" v="457" actId="1076"/>
          <ac:spMkLst>
            <pc:docMk/>
            <pc:sldMk cId="4035482639" sldId="399"/>
            <ac:spMk id="26" creationId="{DF5E5B4E-6C7C-8801-535B-D9BD3F2DE04F}"/>
          </ac:spMkLst>
        </pc:spChg>
        <pc:spChg chg="add mod">
          <ac:chgData name="Amudha PENTEK" userId="b354404a-4e33-48b9-9452-4877fa7854a3" providerId="ADAL" clId="{DD2A2A80-C448-42E8-89EF-5829F24A062C}" dt="2026-08-04T14:26:51.938" v="459" actId="1076"/>
          <ac:spMkLst>
            <pc:docMk/>
            <pc:sldMk cId="4035482639" sldId="399"/>
            <ac:spMk id="28" creationId="{56B82ADE-47DA-7A66-5870-948DDACD4544}"/>
          </ac:spMkLst>
        </pc:spChg>
        <pc:spChg chg="add mod">
          <ac:chgData name="Amudha PENTEK" userId="b354404a-4e33-48b9-9452-4877fa7854a3" providerId="ADAL" clId="{DD2A2A80-C448-42E8-89EF-5829F24A062C}" dt="2026-08-04T14:27:38.937" v="471" actId="208"/>
          <ac:spMkLst>
            <pc:docMk/>
            <pc:sldMk cId="4035482639" sldId="399"/>
            <ac:spMk id="30" creationId="{05824B15-6EE1-004E-821E-5503110836B0}"/>
          </ac:spMkLst>
        </pc:spChg>
        <pc:spChg chg="add mod">
          <ac:chgData name="Amudha PENTEK" userId="b354404a-4e33-48b9-9452-4877fa7854a3" providerId="ADAL" clId="{DD2A2A80-C448-42E8-89EF-5829F24A062C}" dt="2026-08-04T14:27:26.622" v="468" actId="1076"/>
          <ac:spMkLst>
            <pc:docMk/>
            <pc:sldMk cId="4035482639" sldId="399"/>
            <ac:spMk id="32" creationId="{B9551066-7F39-BDB8-9969-91462F805EC7}"/>
          </ac:spMkLst>
        </pc:spChg>
        <pc:spChg chg="add mod ord">
          <ac:chgData name="Amudha PENTEK" userId="b354404a-4e33-48b9-9452-4877fa7854a3" providerId="ADAL" clId="{DD2A2A80-C448-42E8-89EF-5829F24A062C}" dt="2026-08-04T15:28:05.238" v="770" actId="13244"/>
          <ac:spMkLst>
            <pc:docMk/>
            <pc:sldMk cId="4035482639" sldId="399"/>
            <ac:spMk id="34" creationId="{16BF0F52-2BD6-12BE-17B3-3E416F171824}"/>
          </ac:spMkLst>
        </pc:spChg>
        <pc:spChg chg="add mod ord">
          <ac:chgData name="Amudha PENTEK" userId="b354404a-4e33-48b9-9452-4877fa7854a3" providerId="ADAL" clId="{DD2A2A80-C448-42E8-89EF-5829F24A062C}" dt="2026-08-04T15:28:10.343" v="771" actId="13244"/>
          <ac:spMkLst>
            <pc:docMk/>
            <pc:sldMk cId="4035482639" sldId="399"/>
            <ac:spMk id="35" creationId="{2CF9B59B-90B8-F44C-44C0-C0AD46959E3D}"/>
          </ac:spMkLst>
        </pc:spChg>
      </pc:sldChg>
      <pc:sldChg chg="addSp delSp modSp add mod">
        <pc:chgData name="Amudha PENTEK" userId="b354404a-4e33-48b9-9452-4877fa7854a3" providerId="ADAL" clId="{DD2A2A80-C448-42E8-89EF-5829F24A062C}" dt="2026-08-04T15:28:34.651" v="775" actId="13244"/>
        <pc:sldMkLst>
          <pc:docMk/>
          <pc:sldMk cId="1161080204" sldId="400"/>
        </pc:sldMkLst>
        <pc:spChg chg="mod">
          <ac:chgData name="Amudha PENTEK" userId="b354404a-4e33-48b9-9452-4877fa7854a3" providerId="ADAL" clId="{DD2A2A80-C448-42E8-89EF-5829F24A062C}" dt="2026-08-04T14:32:14.207" v="481" actId="14100"/>
          <ac:spMkLst>
            <pc:docMk/>
            <pc:sldMk cId="1161080204" sldId="400"/>
            <ac:spMk id="2" creationId="{F7B405A3-8E3A-7B0B-A507-259D52A50E79}"/>
          </ac:spMkLst>
        </pc:spChg>
        <pc:spChg chg="add mod">
          <ac:chgData name="Amudha PENTEK" userId="b354404a-4e33-48b9-9452-4877fa7854a3" providerId="ADAL" clId="{DD2A2A80-C448-42E8-89EF-5829F24A062C}" dt="2026-08-04T14:37:03.473" v="527" actId="208"/>
          <ac:spMkLst>
            <pc:docMk/>
            <pc:sldMk cId="1161080204" sldId="400"/>
            <ac:spMk id="6" creationId="{01E22066-DF0C-65C5-3BD6-DDEBAD2C7456}"/>
          </ac:spMkLst>
        </pc:spChg>
        <pc:spChg chg="add mod">
          <ac:chgData name="Amudha PENTEK" userId="b354404a-4e33-48b9-9452-4877fa7854a3" providerId="ADAL" clId="{DD2A2A80-C448-42E8-89EF-5829F24A062C}" dt="2026-08-04T14:37:37.317" v="532" actId="1076"/>
          <ac:spMkLst>
            <pc:docMk/>
            <pc:sldMk cId="1161080204" sldId="400"/>
            <ac:spMk id="11" creationId="{97843DF5-3AC4-5E96-6146-DAA596FDA45A}"/>
          </ac:spMkLst>
        </pc:spChg>
        <pc:spChg chg="ord">
          <ac:chgData name="Amudha PENTEK" userId="b354404a-4e33-48b9-9452-4877fa7854a3" providerId="ADAL" clId="{DD2A2A80-C448-42E8-89EF-5829F24A062C}" dt="2026-08-04T15:28:21.368" v="772" actId="13244"/>
          <ac:spMkLst>
            <pc:docMk/>
            <pc:sldMk cId="1161080204" sldId="400"/>
            <ac:spMk id="15" creationId="{234F1A99-3B9C-1BDE-CB4D-B3DE97307A7C}"/>
          </ac:spMkLst>
        </pc:spChg>
        <pc:spChg chg="add mod">
          <ac:chgData name="Amudha PENTEK" userId="b354404a-4e33-48b9-9452-4877fa7854a3" providerId="ADAL" clId="{DD2A2A80-C448-42E8-89EF-5829F24A062C}" dt="2026-08-04T14:37:40.981" v="533" actId="1076"/>
          <ac:spMkLst>
            <pc:docMk/>
            <pc:sldMk cId="1161080204" sldId="400"/>
            <ac:spMk id="16" creationId="{CB9BB929-C439-2935-6FE6-C1AB8899C4BB}"/>
          </ac:spMkLst>
        </pc:spChg>
        <pc:spChg chg="ord">
          <ac:chgData name="Amudha PENTEK" userId="b354404a-4e33-48b9-9452-4877fa7854a3" providerId="ADAL" clId="{DD2A2A80-C448-42E8-89EF-5829F24A062C}" dt="2026-08-04T15:28:24.623" v="773" actId="13244"/>
          <ac:spMkLst>
            <pc:docMk/>
            <pc:sldMk cId="1161080204" sldId="400"/>
            <ac:spMk id="17" creationId="{BF6B1FCD-0C3F-C534-A8C0-C57624102046}"/>
          </ac:spMkLst>
        </pc:spChg>
        <pc:spChg chg="mod">
          <ac:chgData name="Amudha PENTEK" userId="b354404a-4e33-48b9-9452-4877fa7854a3" providerId="ADAL" clId="{DD2A2A80-C448-42E8-89EF-5829F24A062C}" dt="2026-08-04T14:34:03.054" v="506" actId="14100"/>
          <ac:spMkLst>
            <pc:docMk/>
            <pc:sldMk cId="1161080204" sldId="400"/>
            <ac:spMk id="18" creationId="{457F1A70-EDD5-E8A6-9768-909A26D24C79}"/>
          </ac:spMkLst>
        </pc:spChg>
        <pc:spChg chg="mod">
          <ac:chgData name="Amudha PENTEK" userId="b354404a-4e33-48b9-9452-4877fa7854a3" providerId="ADAL" clId="{DD2A2A80-C448-42E8-89EF-5829F24A062C}" dt="2026-08-04T14:32:40.288" v="484" actId="1076"/>
          <ac:spMkLst>
            <pc:docMk/>
            <pc:sldMk cId="1161080204" sldId="400"/>
            <ac:spMk id="20" creationId="{F4D7A65D-7AC5-E7BA-8DD2-4D25A347E20A}"/>
          </ac:spMkLst>
        </pc:spChg>
        <pc:spChg chg="mod">
          <ac:chgData name="Amudha PENTEK" userId="b354404a-4e33-48b9-9452-4877fa7854a3" providerId="ADAL" clId="{DD2A2A80-C448-42E8-89EF-5829F24A062C}" dt="2026-08-04T14:33:15.540" v="491" actId="14100"/>
          <ac:spMkLst>
            <pc:docMk/>
            <pc:sldMk cId="1161080204" sldId="400"/>
            <ac:spMk id="22" creationId="{D0233F8D-6F59-E72F-3E69-F752935E070E}"/>
          </ac:spMkLst>
        </pc:spChg>
        <pc:spChg chg="mod">
          <ac:chgData name="Amudha PENTEK" userId="b354404a-4e33-48b9-9452-4877fa7854a3" providerId="ADAL" clId="{DD2A2A80-C448-42E8-89EF-5829F24A062C}" dt="2026-08-04T14:33:35.580" v="498" actId="14100"/>
          <ac:spMkLst>
            <pc:docMk/>
            <pc:sldMk cId="1161080204" sldId="400"/>
            <ac:spMk id="24" creationId="{3077DC71-24F2-AD6C-3161-C4FD84553BA4}"/>
          </ac:spMkLst>
        </pc:spChg>
        <pc:spChg chg="mod">
          <ac:chgData name="Amudha PENTEK" userId="b354404a-4e33-48b9-9452-4877fa7854a3" providerId="ADAL" clId="{DD2A2A80-C448-42E8-89EF-5829F24A062C}" dt="2026-08-04T14:33:53.402" v="504" actId="14100"/>
          <ac:spMkLst>
            <pc:docMk/>
            <pc:sldMk cId="1161080204" sldId="400"/>
            <ac:spMk id="26" creationId="{4D3BBB7D-2419-6C77-3D68-DE17C02E3E54}"/>
          </ac:spMkLst>
        </pc:spChg>
        <pc:spChg chg="mod ord">
          <ac:chgData name="Amudha PENTEK" userId="b354404a-4e33-48b9-9452-4877fa7854a3" providerId="ADAL" clId="{DD2A2A80-C448-42E8-89EF-5829F24A062C}" dt="2026-08-04T15:28:32.168" v="774" actId="13244"/>
          <ac:spMkLst>
            <pc:docMk/>
            <pc:sldMk cId="1161080204" sldId="400"/>
            <ac:spMk id="28" creationId="{A33E8B6B-2F0D-0C7C-ACFF-940241C95742}"/>
          </ac:spMkLst>
        </pc:spChg>
        <pc:spChg chg="mod ord">
          <ac:chgData name="Amudha PENTEK" userId="b354404a-4e33-48b9-9452-4877fa7854a3" providerId="ADAL" clId="{DD2A2A80-C448-42E8-89EF-5829F24A062C}" dt="2026-08-04T15:28:34.651" v="775" actId="13244"/>
          <ac:spMkLst>
            <pc:docMk/>
            <pc:sldMk cId="1161080204" sldId="400"/>
            <ac:spMk id="30" creationId="{7ACF4C0D-DA55-CA50-DFB4-129BCD663C77}"/>
          </ac:spMkLst>
        </pc:spChg>
      </pc:sldChg>
      <pc:sldChg chg="delSp modSp add mod">
        <pc:chgData name="Amudha PENTEK" userId="b354404a-4e33-48b9-9452-4877fa7854a3" providerId="ADAL" clId="{DD2A2A80-C448-42E8-89EF-5829F24A062C}" dt="2026-08-04T15:29:07.795" v="781" actId="13244"/>
        <pc:sldMkLst>
          <pc:docMk/>
          <pc:sldMk cId="2304680655" sldId="401"/>
        </pc:sldMkLst>
        <pc:spChg chg="mod">
          <ac:chgData name="Amudha PENTEK" userId="b354404a-4e33-48b9-9452-4877fa7854a3" providerId="ADAL" clId="{DD2A2A80-C448-42E8-89EF-5829F24A062C}" dt="2026-08-04T14:38:17.658" v="535"/>
          <ac:spMkLst>
            <pc:docMk/>
            <pc:sldMk cId="2304680655" sldId="401"/>
            <ac:spMk id="2" creationId="{20EC98B1-E889-0E35-81B9-BB08B6D76870}"/>
          </ac:spMkLst>
        </pc:spChg>
        <pc:spChg chg="mod ord">
          <ac:chgData name="Amudha PENTEK" userId="b354404a-4e33-48b9-9452-4877fa7854a3" providerId="ADAL" clId="{DD2A2A80-C448-42E8-89EF-5829F24A062C}" dt="2026-08-04T15:29:07.795" v="781" actId="13244"/>
          <ac:spMkLst>
            <pc:docMk/>
            <pc:sldMk cId="2304680655" sldId="401"/>
            <ac:spMk id="6" creationId="{A89826EE-F959-7128-A473-DD7161C03381}"/>
          </ac:spMkLst>
        </pc:spChg>
        <pc:spChg chg="ord">
          <ac:chgData name="Amudha PENTEK" userId="b354404a-4e33-48b9-9452-4877fa7854a3" providerId="ADAL" clId="{DD2A2A80-C448-42E8-89EF-5829F24A062C}" dt="2026-08-04T15:28:45.440" v="776" actId="13244"/>
          <ac:spMkLst>
            <pc:docMk/>
            <pc:sldMk cId="2304680655" sldId="401"/>
            <ac:spMk id="8" creationId="{55284495-6D9B-145A-5EFE-723818342DB7}"/>
          </ac:spMkLst>
        </pc:spChg>
        <pc:spChg chg="ord">
          <ac:chgData name="Amudha PENTEK" userId="b354404a-4e33-48b9-9452-4877fa7854a3" providerId="ADAL" clId="{DD2A2A80-C448-42E8-89EF-5829F24A062C}" dt="2026-08-04T15:28:49.735" v="777" actId="13244"/>
          <ac:spMkLst>
            <pc:docMk/>
            <pc:sldMk cId="2304680655" sldId="401"/>
            <ac:spMk id="15" creationId="{64A6C9D4-CD96-82F0-9260-CA7486D9EF88}"/>
          </ac:spMkLst>
        </pc:spChg>
        <pc:spChg chg="ord">
          <ac:chgData name="Amudha PENTEK" userId="b354404a-4e33-48b9-9452-4877fa7854a3" providerId="ADAL" clId="{DD2A2A80-C448-42E8-89EF-5829F24A062C}" dt="2026-08-04T15:28:52.825" v="778" actId="13244"/>
          <ac:spMkLst>
            <pc:docMk/>
            <pc:sldMk cId="2304680655" sldId="401"/>
            <ac:spMk id="17" creationId="{A278D12B-7BBD-73A7-12B1-A63B5ADE6CE6}"/>
          </ac:spMkLst>
        </pc:spChg>
        <pc:spChg chg="mod">
          <ac:chgData name="Amudha PENTEK" userId="b354404a-4e33-48b9-9452-4877fa7854a3" providerId="ADAL" clId="{DD2A2A80-C448-42E8-89EF-5829F24A062C}" dt="2026-08-04T14:38:39.312" v="538" actId="208"/>
          <ac:spMkLst>
            <pc:docMk/>
            <pc:sldMk cId="2304680655" sldId="401"/>
            <ac:spMk id="22" creationId="{B27F2283-95EA-3E06-E094-2B85419AA305}"/>
          </ac:spMkLst>
        </pc:spChg>
        <pc:spChg chg="mod">
          <ac:chgData name="Amudha PENTEK" userId="b354404a-4e33-48b9-9452-4877fa7854a3" providerId="ADAL" clId="{DD2A2A80-C448-42E8-89EF-5829F24A062C}" dt="2026-08-04T14:38:33.367" v="537" actId="208"/>
          <ac:spMkLst>
            <pc:docMk/>
            <pc:sldMk cId="2304680655" sldId="401"/>
            <ac:spMk id="24" creationId="{EFEDCFE4-40D5-1A2E-1C9B-9A9D97A5772D}"/>
          </ac:spMkLst>
        </pc:spChg>
        <pc:spChg chg="mod">
          <ac:chgData name="Amudha PENTEK" userId="b354404a-4e33-48b9-9452-4877fa7854a3" providerId="ADAL" clId="{DD2A2A80-C448-42E8-89EF-5829F24A062C}" dt="2026-08-04T14:38:28.174" v="536" actId="208"/>
          <ac:spMkLst>
            <pc:docMk/>
            <pc:sldMk cId="2304680655" sldId="401"/>
            <ac:spMk id="26" creationId="{6BBB7FCA-DC87-272E-315A-8D33F96E475D}"/>
          </ac:spMkLst>
        </pc:spChg>
        <pc:spChg chg="ord">
          <ac:chgData name="Amudha PENTEK" userId="b354404a-4e33-48b9-9452-4877fa7854a3" providerId="ADAL" clId="{DD2A2A80-C448-42E8-89EF-5829F24A062C}" dt="2026-08-04T15:28:59.061" v="779" actId="13244"/>
          <ac:spMkLst>
            <pc:docMk/>
            <pc:sldMk cId="2304680655" sldId="401"/>
            <ac:spMk id="28" creationId="{3CA1A661-F3B5-E9B0-5DA2-33F020106BAA}"/>
          </ac:spMkLst>
        </pc:spChg>
        <pc:spChg chg="ord">
          <ac:chgData name="Amudha PENTEK" userId="b354404a-4e33-48b9-9452-4877fa7854a3" providerId="ADAL" clId="{DD2A2A80-C448-42E8-89EF-5829F24A062C}" dt="2026-08-04T15:29:02.072" v="780" actId="13244"/>
          <ac:spMkLst>
            <pc:docMk/>
            <pc:sldMk cId="2304680655" sldId="401"/>
            <ac:spMk id="30" creationId="{A6AB95A5-E842-B036-8A14-4C3E77569059}"/>
          </ac:spMkLst>
        </pc:spChg>
      </pc:sldChg>
      <pc:sldChg chg="addSp delSp modSp new mod">
        <pc:chgData name="Amudha PENTEK" userId="b354404a-4e33-48b9-9452-4877fa7854a3" providerId="ADAL" clId="{DD2A2A80-C448-42E8-89EF-5829F24A062C}" dt="2026-08-04T14:41:07.130" v="553" actId="962"/>
        <pc:sldMkLst>
          <pc:docMk/>
          <pc:sldMk cId="353128969" sldId="402"/>
        </pc:sldMkLst>
        <pc:spChg chg="mod">
          <ac:chgData name="Amudha PENTEK" userId="b354404a-4e33-48b9-9452-4877fa7854a3" providerId="ADAL" clId="{DD2A2A80-C448-42E8-89EF-5829F24A062C}" dt="2026-08-04T14:40:52.209" v="550"/>
          <ac:spMkLst>
            <pc:docMk/>
            <pc:sldMk cId="353128969" sldId="402"/>
            <ac:spMk id="2" creationId="{4A0722C7-734E-A0D7-3162-10677E883B32}"/>
          </ac:spMkLst>
        </pc:spChg>
        <pc:picChg chg="add mod">
          <ac:chgData name="Amudha PENTEK" userId="b354404a-4e33-48b9-9452-4877fa7854a3" providerId="ADAL" clId="{DD2A2A80-C448-42E8-89EF-5829F24A062C}" dt="2026-08-04T14:40:45.201" v="549" actId="962"/>
          <ac:picMkLst>
            <pc:docMk/>
            <pc:sldMk cId="353128969" sldId="402"/>
            <ac:picMk id="7" creationId="{84CD76F0-D3D9-F5BD-B9BD-4FB75D99684A}"/>
          </ac:picMkLst>
        </pc:picChg>
        <pc:picChg chg="add mod">
          <ac:chgData name="Amudha PENTEK" userId="b354404a-4e33-48b9-9452-4877fa7854a3" providerId="ADAL" clId="{DD2A2A80-C448-42E8-89EF-5829F24A062C}" dt="2026-08-04T14:41:07.130" v="553" actId="962"/>
          <ac:picMkLst>
            <pc:docMk/>
            <pc:sldMk cId="353128969" sldId="402"/>
            <ac:picMk id="9" creationId="{999769B9-BEEA-CDDA-ED30-08ABE1087432}"/>
          </ac:picMkLst>
        </pc:picChg>
      </pc:sldChg>
      <pc:sldChg chg="addSp modSp new mod">
        <pc:chgData name="Amudha PENTEK" userId="b354404a-4e33-48b9-9452-4877fa7854a3" providerId="ADAL" clId="{DD2A2A80-C448-42E8-89EF-5829F24A062C}" dt="2026-08-04T15:30:34.127" v="782" actId="962"/>
        <pc:sldMkLst>
          <pc:docMk/>
          <pc:sldMk cId="3464213085" sldId="403"/>
        </pc:sldMkLst>
        <pc:spChg chg="mod">
          <ac:chgData name="Amudha PENTEK" userId="b354404a-4e33-48b9-9452-4877fa7854a3" providerId="ADAL" clId="{DD2A2A80-C448-42E8-89EF-5829F24A062C}" dt="2026-08-04T14:41:31.285" v="562" actId="27636"/>
          <ac:spMkLst>
            <pc:docMk/>
            <pc:sldMk cId="3464213085" sldId="403"/>
            <ac:spMk id="2" creationId="{26B55F92-1638-EA36-8FA3-C9C63E8C6A19}"/>
          </ac:spMkLst>
        </pc:spChg>
        <pc:spChg chg="add mod">
          <ac:chgData name="Amudha PENTEK" userId="b354404a-4e33-48b9-9452-4877fa7854a3" providerId="ADAL" clId="{DD2A2A80-C448-42E8-89EF-5829F24A062C}" dt="2026-08-04T14:42:01.591" v="568" actId="1076"/>
          <ac:spMkLst>
            <pc:docMk/>
            <pc:sldMk cId="3464213085" sldId="403"/>
            <ac:spMk id="7" creationId="{A296DA9E-B125-75B5-2D57-CC4240AAC269}"/>
          </ac:spMkLst>
        </pc:spChg>
        <pc:spChg chg="add mod">
          <ac:chgData name="Amudha PENTEK" userId="b354404a-4e33-48b9-9452-4877fa7854a3" providerId="ADAL" clId="{DD2A2A80-C448-42E8-89EF-5829F24A062C}" dt="2026-08-04T15:00:28.417" v="578" actId="403"/>
          <ac:spMkLst>
            <pc:docMk/>
            <pc:sldMk cId="3464213085" sldId="403"/>
            <ac:spMk id="8" creationId="{59909219-DE1D-13A5-66A9-4B3097B21431}"/>
          </ac:spMkLst>
        </pc:spChg>
        <pc:picChg chg="add mod">
          <ac:chgData name="Amudha PENTEK" userId="b354404a-4e33-48b9-9452-4877fa7854a3" providerId="ADAL" clId="{DD2A2A80-C448-42E8-89EF-5829F24A062C}" dt="2026-08-04T15:30:34.127" v="782" actId="962"/>
          <ac:picMkLst>
            <pc:docMk/>
            <pc:sldMk cId="3464213085" sldId="403"/>
            <ac:picMk id="5" creationId="{0F47816E-967E-85B4-BE6B-53EB104DFE33}"/>
          </ac:picMkLst>
        </pc:picChg>
        <pc:picChg chg="add mod">
          <ac:chgData name="Amudha PENTEK" userId="b354404a-4e33-48b9-9452-4877fa7854a3" providerId="ADAL" clId="{DD2A2A80-C448-42E8-89EF-5829F24A062C}" dt="2026-08-04T15:00:49.978" v="581" actId="962"/>
          <ac:picMkLst>
            <pc:docMk/>
            <pc:sldMk cId="3464213085" sldId="403"/>
            <ac:picMk id="10" creationId="{8D05421F-7ED9-6585-4E8E-6D31C478C36F}"/>
          </ac:picMkLst>
        </pc:picChg>
      </pc:sldChg>
      <pc:sldChg chg="addSp modSp new mod modClrScheme chgLayout">
        <pc:chgData name="Amudha PENTEK" userId="b354404a-4e33-48b9-9452-4877fa7854a3" providerId="ADAL" clId="{DD2A2A80-C448-42E8-89EF-5829F24A062C}" dt="2026-08-04T15:01:14.782" v="588" actId="20577"/>
        <pc:sldMkLst>
          <pc:docMk/>
          <pc:sldMk cId="694751963" sldId="404"/>
        </pc:sldMkLst>
        <pc:spChg chg="mod ord">
          <ac:chgData name="Amudha PENTEK" userId="b354404a-4e33-48b9-9452-4877fa7854a3" providerId="ADAL" clId="{DD2A2A80-C448-42E8-89EF-5829F24A062C}" dt="2026-08-04T15:01:05.751" v="585" actId="700"/>
          <ac:spMkLst>
            <pc:docMk/>
            <pc:sldMk cId="694751963" sldId="404"/>
            <ac:spMk id="2" creationId="{F1DF72D8-0C4F-7434-93AA-3F749467E91E}"/>
          </ac:spMkLst>
        </pc:spChg>
        <pc:spChg chg="add mod ord">
          <ac:chgData name="Amudha PENTEK" userId="b354404a-4e33-48b9-9452-4877fa7854a3" providerId="ADAL" clId="{DD2A2A80-C448-42E8-89EF-5829F24A062C}" dt="2026-08-04T15:01:14.782" v="588" actId="20577"/>
          <ac:spMkLst>
            <pc:docMk/>
            <pc:sldMk cId="694751963" sldId="404"/>
            <ac:spMk id="4" creationId="{575FF7D2-0F24-0294-A4D7-8BF32BED767C}"/>
          </ac:spMkLst>
        </pc:spChg>
      </pc:sldChg>
      <pc:sldChg chg="addSp modSp new mod">
        <pc:chgData name="Amudha PENTEK" userId="b354404a-4e33-48b9-9452-4877fa7854a3" providerId="ADAL" clId="{DD2A2A80-C448-42E8-89EF-5829F24A062C}" dt="2026-08-04T15:30:59.628" v="786" actId="13244"/>
        <pc:sldMkLst>
          <pc:docMk/>
          <pc:sldMk cId="3612181249" sldId="405"/>
        </pc:sldMkLst>
        <pc:spChg chg="mod">
          <ac:chgData name="Amudha PENTEK" userId="b354404a-4e33-48b9-9452-4877fa7854a3" providerId="ADAL" clId="{DD2A2A80-C448-42E8-89EF-5829F24A062C}" dt="2026-08-04T15:02:52.901" v="590"/>
          <ac:spMkLst>
            <pc:docMk/>
            <pc:sldMk cId="3612181249" sldId="405"/>
            <ac:spMk id="2" creationId="{3D53E24B-FAD8-B0DF-EF2E-D4A703FFD46E}"/>
          </ac:spMkLst>
        </pc:spChg>
        <pc:spChg chg="mod">
          <ac:chgData name="Amudha PENTEK" userId="b354404a-4e33-48b9-9452-4877fa7854a3" providerId="ADAL" clId="{DD2A2A80-C448-42E8-89EF-5829F24A062C}" dt="2026-08-04T15:30:45.829" v="783" actId="14100"/>
          <ac:spMkLst>
            <pc:docMk/>
            <pc:sldMk cId="3612181249" sldId="405"/>
            <ac:spMk id="3" creationId="{C1CBFE9E-D352-74E7-EEC5-21F3E3F9F52A}"/>
          </ac:spMkLst>
        </pc:spChg>
        <pc:spChg chg="add mod ord">
          <ac:chgData name="Amudha PENTEK" userId="b354404a-4e33-48b9-9452-4877fa7854a3" providerId="ADAL" clId="{DD2A2A80-C448-42E8-89EF-5829F24A062C}" dt="2026-08-04T15:30:51.921" v="784" actId="13244"/>
          <ac:spMkLst>
            <pc:docMk/>
            <pc:sldMk cId="3612181249" sldId="405"/>
            <ac:spMk id="6" creationId="{EDB2EA96-FD43-6A6E-63C6-D7C2E87EAA76}"/>
          </ac:spMkLst>
        </pc:spChg>
        <pc:spChg chg="add mod">
          <ac:chgData name="Amudha PENTEK" userId="b354404a-4e33-48b9-9452-4877fa7854a3" providerId="ADAL" clId="{DD2A2A80-C448-42E8-89EF-5829F24A062C}" dt="2026-08-04T15:03:34.979" v="602" actId="1076"/>
          <ac:spMkLst>
            <pc:docMk/>
            <pc:sldMk cId="3612181249" sldId="405"/>
            <ac:spMk id="8" creationId="{4002331E-3DFC-CBE1-C0BF-2B1E1DD56551}"/>
          </ac:spMkLst>
        </pc:spChg>
        <pc:spChg chg="add mod">
          <ac:chgData name="Amudha PENTEK" userId="b354404a-4e33-48b9-9452-4877fa7854a3" providerId="ADAL" clId="{DD2A2A80-C448-42E8-89EF-5829F24A062C}" dt="2026-08-04T15:08:24.524" v="623" actId="1076"/>
          <ac:spMkLst>
            <pc:docMk/>
            <pc:sldMk cId="3612181249" sldId="405"/>
            <ac:spMk id="10" creationId="{0120A058-8CD4-EE8D-89CC-8DA9A8A1F45A}"/>
          </ac:spMkLst>
        </pc:spChg>
        <pc:spChg chg="add mod ord">
          <ac:chgData name="Amudha PENTEK" userId="b354404a-4e33-48b9-9452-4877fa7854a3" providerId="ADAL" clId="{DD2A2A80-C448-42E8-89EF-5829F24A062C}" dt="2026-08-04T15:30:55.831" v="785" actId="13244"/>
          <ac:spMkLst>
            <pc:docMk/>
            <pc:sldMk cId="3612181249" sldId="405"/>
            <ac:spMk id="12" creationId="{A9AAFCD4-4EEC-F0E7-566E-BB6057F89458}"/>
          </ac:spMkLst>
        </pc:spChg>
        <pc:spChg chg="add mod ord">
          <ac:chgData name="Amudha PENTEK" userId="b354404a-4e33-48b9-9452-4877fa7854a3" providerId="ADAL" clId="{DD2A2A80-C448-42E8-89EF-5829F24A062C}" dt="2026-08-04T15:30:59.628" v="786" actId="13244"/>
          <ac:spMkLst>
            <pc:docMk/>
            <pc:sldMk cId="3612181249" sldId="405"/>
            <ac:spMk id="14" creationId="{5C0C2FF5-E4AB-1B63-634B-C5EC9B171226}"/>
          </ac:spMkLst>
        </pc:spChg>
        <pc:spChg chg="add mod">
          <ac:chgData name="Amudha PENTEK" userId="b354404a-4e33-48b9-9452-4877fa7854a3" providerId="ADAL" clId="{DD2A2A80-C448-42E8-89EF-5829F24A062C}" dt="2026-08-04T15:09:32.854" v="634" actId="14100"/>
          <ac:spMkLst>
            <pc:docMk/>
            <pc:sldMk cId="3612181249" sldId="405"/>
            <ac:spMk id="16" creationId="{98185967-C433-8DA3-4716-3FC731A03256}"/>
          </ac:spMkLst>
        </pc:spChg>
        <pc:spChg chg="add mod">
          <ac:chgData name="Amudha PENTEK" userId="b354404a-4e33-48b9-9452-4877fa7854a3" providerId="ADAL" clId="{DD2A2A80-C448-42E8-89EF-5829F24A062C}" dt="2026-08-04T15:12:31.046" v="637" actId="1076"/>
          <ac:spMkLst>
            <pc:docMk/>
            <pc:sldMk cId="3612181249" sldId="405"/>
            <ac:spMk id="18" creationId="{5021A598-8AC5-41F2-9177-EA0D9137C983}"/>
          </ac:spMkLst>
        </pc:spChg>
        <pc:spChg chg="add mod">
          <ac:chgData name="Amudha PENTEK" userId="b354404a-4e33-48b9-9452-4877fa7854a3" providerId="ADAL" clId="{DD2A2A80-C448-42E8-89EF-5829F24A062C}" dt="2026-08-04T15:13:26.934" v="650" actId="20577"/>
          <ac:spMkLst>
            <pc:docMk/>
            <pc:sldMk cId="3612181249" sldId="405"/>
            <ac:spMk id="19" creationId="{18DCB835-E0C2-6822-D014-C0A0B6D6F600}"/>
          </ac:spMkLst>
        </pc:spChg>
      </pc:sldChg>
      <pc:sldChg chg="addSp modSp new mod">
        <pc:chgData name="Amudha PENTEK" userId="b354404a-4e33-48b9-9452-4877fa7854a3" providerId="ADAL" clId="{DD2A2A80-C448-42E8-89EF-5829F24A062C}" dt="2026-08-04T15:14:13.849" v="659" actId="962"/>
        <pc:sldMkLst>
          <pc:docMk/>
          <pc:sldMk cId="4185722992" sldId="406"/>
        </pc:sldMkLst>
        <pc:spChg chg="mod">
          <ac:chgData name="Amudha PENTEK" userId="b354404a-4e33-48b9-9452-4877fa7854a3" providerId="ADAL" clId="{DD2A2A80-C448-42E8-89EF-5829F24A062C}" dt="2026-08-04T15:13:50.051" v="652"/>
          <ac:spMkLst>
            <pc:docMk/>
            <pc:sldMk cId="4185722992" sldId="406"/>
            <ac:spMk id="2" creationId="{91F3C84B-6672-895C-19EA-EFF337ECF4EE}"/>
          </ac:spMkLst>
        </pc:spChg>
        <pc:spChg chg="mod">
          <ac:chgData name="Amudha PENTEK" userId="b354404a-4e33-48b9-9452-4877fa7854a3" providerId="ADAL" clId="{DD2A2A80-C448-42E8-89EF-5829F24A062C}" dt="2026-08-04T15:13:55.935" v="656" actId="20577"/>
          <ac:spMkLst>
            <pc:docMk/>
            <pc:sldMk cId="4185722992" sldId="406"/>
            <ac:spMk id="3" creationId="{2D87712A-85DB-6D66-429A-758504D63E89}"/>
          </ac:spMkLst>
        </pc:spChg>
        <pc:picChg chg="add mod">
          <ac:chgData name="Amudha PENTEK" userId="b354404a-4e33-48b9-9452-4877fa7854a3" providerId="ADAL" clId="{DD2A2A80-C448-42E8-89EF-5829F24A062C}" dt="2026-08-04T15:14:13.849" v="659" actId="962"/>
          <ac:picMkLst>
            <pc:docMk/>
            <pc:sldMk cId="4185722992" sldId="406"/>
            <ac:picMk id="6" creationId="{2EF16CC9-48E8-E602-1271-5AF49AFCAB11}"/>
          </ac:picMkLst>
        </pc:picChg>
      </pc:sldChg>
      <pc:sldChg chg="addSp delSp modSp new mod">
        <pc:chgData name="Amudha PENTEK" userId="b354404a-4e33-48b9-9452-4877fa7854a3" providerId="ADAL" clId="{DD2A2A80-C448-42E8-89EF-5829F24A062C}" dt="2026-08-04T15:31:16.749" v="788" actId="962"/>
        <pc:sldMkLst>
          <pc:docMk/>
          <pc:sldMk cId="2055564987" sldId="407"/>
        </pc:sldMkLst>
        <pc:spChg chg="mod">
          <ac:chgData name="Amudha PENTEK" userId="b354404a-4e33-48b9-9452-4877fa7854a3" providerId="ADAL" clId="{DD2A2A80-C448-42E8-89EF-5829F24A062C}" dt="2026-08-04T15:14:27.716" v="663" actId="20577"/>
          <ac:spMkLst>
            <pc:docMk/>
            <pc:sldMk cId="2055564987" sldId="407"/>
            <ac:spMk id="2" creationId="{A1E1232A-CC4B-A920-BB2D-A5A93FAD7636}"/>
          </ac:spMkLst>
        </pc:spChg>
        <pc:spChg chg="add mod">
          <ac:chgData name="Amudha PENTEK" userId="b354404a-4e33-48b9-9452-4877fa7854a3" providerId="ADAL" clId="{DD2A2A80-C448-42E8-89EF-5829F24A062C}" dt="2026-08-04T15:18:26.516" v="684" actId="120"/>
          <ac:spMkLst>
            <pc:docMk/>
            <pc:sldMk cId="2055564987" sldId="407"/>
            <ac:spMk id="7" creationId="{DCBD1842-8195-F0F1-8926-A5ADBEAF2ADB}"/>
          </ac:spMkLst>
        </pc:spChg>
        <pc:spChg chg="add mod">
          <ac:chgData name="Amudha PENTEK" userId="b354404a-4e33-48b9-9452-4877fa7854a3" providerId="ADAL" clId="{DD2A2A80-C448-42E8-89EF-5829F24A062C}" dt="2026-08-04T15:20:39.503" v="711" actId="208"/>
          <ac:spMkLst>
            <pc:docMk/>
            <pc:sldMk cId="2055564987" sldId="407"/>
            <ac:spMk id="13" creationId="{2725C41A-A489-CA13-84B1-F0218286DDF7}"/>
          </ac:spMkLst>
        </pc:spChg>
        <pc:spChg chg="add mod">
          <ac:chgData name="Amudha PENTEK" userId="b354404a-4e33-48b9-9452-4877fa7854a3" providerId="ADAL" clId="{DD2A2A80-C448-42E8-89EF-5829F24A062C}" dt="2026-08-04T15:20:44.227" v="712" actId="208"/>
          <ac:spMkLst>
            <pc:docMk/>
            <pc:sldMk cId="2055564987" sldId="407"/>
            <ac:spMk id="15" creationId="{0B824357-8780-0247-3226-3B8BFEF3A952}"/>
          </ac:spMkLst>
        </pc:spChg>
        <pc:spChg chg="add mod">
          <ac:chgData name="Amudha PENTEK" userId="b354404a-4e33-48b9-9452-4877fa7854a3" providerId="ADAL" clId="{DD2A2A80-C448-42E8-89EF-5829F24A062C}" dt="2026-08-04T15:21:04.631" v="715" actId="208"/>
          <ac:spMkLst>
            <pc:docMk/>
            <pc:sldMk cId="2055564987" sldId="407"/>
            <ac:spMk id="17" creationId="{E371656C-07E8-39EB-C53A-873C8152193A}"/>
          </ac:spMkLst>
        </pc:spChg>
        <pc:spChg chg="add mod">
          <ac:chgData name="Amudha PENTEK" userId="b354404a-4e33-48b9-9452-4877fa7854a3" providerId="ADAL" clId="{DD2A2A80-C448-42E8-89EF-5829F24A062C}" dt="2026-08-04T15:20:51.233" v="713" actId="208"/>
          <ac:spMkLst>
            <pc:docMk/>
            <pc:sldMk cId="2055564987" sldId="407"/>
            <ac:spMk id="19" creationId="{E313F0C7-C721-82C1-A9B5-528653174584}"/>
          </ac:spMkLst>
        </pc:spChg>
        <pc:spChg chg="add mod">
          <ac:chgData name="Amudha PENTEK" userId="b354404a-4e33-48b9-9452-4877fa7854a3" providerId="ADAL" clId="{DD2A2A80-C448-42E8-89EF-5829F24A062C}" dt="2026-08-04T15:21:18.344" v="719" actId="14100"/>
          <ac:spMkLst>
            <pc:docMk/>
            <pc:sldMk cId="2055564987" sldId="407"/>
            <ac:spMk id="21" creationId="{95F7FFD7-D60A-A2C0-F90A-C594DA98A666}"/>
          </ac:spMkLst>
        </pc:spChg>
        <pc:spChg chg="add mod">
          <ac:chgData name="Amudha PENTEK" userId="b354404a-4e33-48b9-9452-4877fa7854a3" providerId="ADAL" clId="{DD2A2A80-C448-42E8-89EF-5829F24A062C}" dt="2026-08-04T15:21:10.728" v="716" actId="208"/>
          <ac:spMkLst>
            <pc:docMk/>
            <pc:sldMk cId="2055564987" sldId="407"/>
            <ac:spMk id="23" creationId="{4AE8638E-3617-6788-D03B-AB6C494BB999}"/>
          </ac:spMkLst>
        </pc:spChg>
        <pc:picChg chg="add mod">
          <ac:chgData name="Amudha PENTEK" userId="b354404a-4e33-48b9-9452-4877fa7854a3" providerId="ADAL" clId="{DD2A2A80-C448-42E8-89EF-5829F24A062C}" dt="2026-08-04T15:31:15.775" v="787" actId="962"/>
          <ac:picMkLst>
            <pc:docMk/>
            <pc:sldMk cId="2055564987" sldId="407"/>
            <ac:picMk id="9" creationId="{4F03F587-7461-546B-0CAE-3C40A4A6B395}"/>
          </ac:picMkLst>
        </pc:picChg>
        <pc:picChg chg="add mod">
          <ac:chgData name="Amudha PENTEK" userId="b354404a-4e33-48b9-9452-4877fa7854a3" providerId="ADAL" clId="{DD2A2A80-C448-42E8-89EF-5829F24A062C}" dt="2026-08-04T15:31:16.749" v="788" actId="962"/>
          <ac:picMkLst>
            <pc:docMk/>
            <pc:sldMk cId="2055564987" sldId="407"/>
            <ac:picMk id="11" creationId="{0D41DC73-DB27-D1E4-DC6A-C6003DF136B1}"/>
          </ac:picMkLst>
        </pc:picChg>
      </pc:sldChg>
    </pc:docChg>
  </pc:docChgLst>
  <pc:docChgLst>
    <pc:chgData name="Helen LEDERER" userId="S::h.lederer@hi.org::81799c97-6450-4fbb-9b3c-2fce78e53416" providerId="AD" clId="Web-{72F3D6C2-B517-270D-AD07-F1E4F41E55AB}"/>
    <pc:docChg chg="addSld modSld sldOrd modSection">
      <pc:chgData name="Helen LEDERER" userId="S::h.lederer@hi.org::81799c97-6450-4fbb-9b3c-2fce78e53416" providerId="AD" clId="Web-{72F3D6C2-B517-270D-AD07-F1E4F41E55AB}" dt="2026-07-31T13:00:57.003" v="304"/>
      <pc:docMkLst>
        <pc:docMk/>
      </pc:docMkLst>
      <pc:sldChg chg="addSp delSp modSp add mod ord replId modShow modNotes">
        <pc:chgData name="Helen LEDERER" userId="S::h.lederer@hi.org::81799c97-6450-4fbb-9b3c-2fce78e53416" providerId="AD" clId="Web-{72F3D6C2-B517-270D-AD07-F1E4F41E55AB}" dt="2026-07-31T13:00:57.003" v="304"/>
        <pc:sldMkLst>
          <pc:docMk/>
          <pc:sldMk cId="1457871358" sldId="374"/>
        </pc:sldMkLst>
        <pc:spChg chg="add mod">
          <ac:chgData name="Helen LEDERER" userId="S::h.lederer@hi.org::81799c97-6450-4fbb-9b3c-2fce78e53416" providerId="AD" clId="Web-{72F3D6C2-B517-270D-AD07-F1E4F41E55AB}" dt="2026-07-31T12:56:34.273" v="275" actId="1076"/>
          <ac:spMkLst>
            <pc:docMk/>
            <pc:sldMk cId="1457871358" sldId="374"/>
            <ac:spMk id="3" creationId="{3A5D1B81-99B6-5996-50E3-A46BB4AF51F5}"/>
          </ac:spMkLst>
        </pc:spChg>
        <pc:spChg chg="mod">
          <ac:chgData name="Helen LEDERER" userId="S::h.lederer@hi.org::81799c97-6450-4fbb-9b3c-2fce78e53416" providerId="AD" clId="Web-{72F3D6C2-B517-270D-AD07-F1E4F41E55AB}" dt="2026-07-31T12:56:09.475" v="272" actId="1076"/>
          <ac:spMkLst>
            <pc:docMk/>
            <pc:sldMk cId="1457871358" sldId="374"/>
            <ac:spMk id="5" creationId="{A0B5D4D2-801F-8996-8C66-2BDE9A3FC55C}"/>
          </ac:spMkLst>
        </pc:spChg>
        <pc:spChg chg="mod">
          <ac:chgData name="Helen LEDERER" userId="S::h.lederer@hi.org::81799c97-6450-4fbb-9b3c-2fce78e53416" providerId="AD" clId="Web-{72F3D6C2-B517-270D-AD07-F1E4F41E55AB}" dt="2026-07-31T12:56:30.179" v="274" actId="1076"/>
          <ac:spMkLst>
            <pc:docMk/>
            <pc:sldMk cId="1457871358" sldId="374"/>
            <ac:spMk id="19" creationId="{FFC62C10-6032-F78C-486A-3AC671912FA2}"/>
          </ac:spMkLst>
        </pc:spChg>
        <pc:spChg chg="mod">
          <ac:chgData name="Helen LEDERER" userId="S::h.lederer@hi.org::81799c97-6450-4fbb-9b3c-2fce78e53416" providerId="AD" clId="Web-{72F3D6C2-B517-270D-AD07-F1E4F41E55AB}" dt="2026-07-31T12:55:48.005" v="270" actId="1076"/>
          <ac:spMkLst>
            <pc:docMk/>
            <pc:sldMk cId="1457871358" sldId="374"/>
            <ac:spMk id="21" creationId="{AECC3707-4EBD-30F0-E888-E61D22A0C491}"/>
          </ac:spMkLst>
        </pc:spChg>
        <pc:spChg chg="mod">
          <ac:chgData name="Helen LEDERER" userId="S::h.lederer@hi.org::81799c97-6450-4fbb-9b3c-2fce78e53416" providerId="AD" clId="Web-{72F3D6C2-B517-270D-AD07-F1E4F41E55AB}" dt="2026-07-31T12:58:09.105" v="284" actId="14100"/>
          <ac:spMkLst>
            <pc:docMk/>
            <pc:sldMk cId="1457871358" sldId="374"/>
            <ac:spMk id="25" creationId="{40A15271-6E2E-B31B-907F-CFC06B4E9A90}"/>
          </ac:spMkLst>
        </pc:spChg>
      </pc:sldChg>
    </pc:docChg>
  </pc:docChgLst>
  <pc:docChgLst>
    <pc:chgData name="Helen LEDERER" userId="S::h.lederer@hi.org::81799c97-6450-4fbb-9b3c-2fce78e53416" providerId="AD" clId="Web-{9C6A856B-9792-A9EA-038A-D94E8BD9D474}"/>
    <pc:docChg chg="modSld">
      <pc:chgData name="Helen LEDERER" userId="S::h.lederer@hi.org::81799c97-6450-4fbb-9b3c-2fce78e53416" providerId="AD" clId="Web-{9C6A856B-9792-A9EA-038A-D94E8BD9D474}" dt="2026-07-21T11:00:29.323" v="77" actId="20577"/>
      <pc:docMkLst>
        <pc:docMk/>
      </pc:docMkLst>
      <pc:sldChg chg="modSp">
        <pc:chgData name="Helen LEDERER" userId="S::h.lederer@hi.org::81799c97-6450-4fbb-9b3c-2fce78e53416" providerId="AD" clId="Web-{9C6A856B-9792-A9EA-038A-D94E8BD9D474}" dt="2026-07-21T10:57:35.578" v="6" actId="14100"/>
        <pc:sldMkLst>
          <pc:docMk/>
          <pc:sldMk cId="2980923959" sldId="325"/>
        </pc:sldMkLst>
        <pc:spChg chg="mod">
          <ac:chgData name="Helen LEDERER" userId="S::h.lederer@hi.org::81799c97-6450-4fbb-9b3c-2fce78e53416" providerId="AD" clId="Web-{9C6A856B-9792-A9EA-038A-D94E8BD9D474}" dt="2026-07-21T10:57:35.578" v="6" actId="14100"/>
          <ac:spMkLst>
            <pc:docMk/>
            <pc:sldMk cId="2980923959" sldId="325"/>
            <ac:spMk id="9" creationId="{438AAF7B-9A1C-D270-5524-CB25955E1844}"/>
          </ac:spMkLst>
        </pc:spChg>
      </pc:sldChg>
      <pc:sldChg chg="modSp">
        <pc:chgData name="Helen LEDERER" userId="S::h.lederer@hi.org::81799c97-6450-4fbb-9b3c-2fce78e53416" providerId="AD" clId="Web-{9C6A856B-9792-A9EA-038A-D94E8BD9D474}" dt="2026-07-21T10:59:31.394" v="64"/>
        <pc:sldMkLst>
          <pc:docMk/>
          <pc:sldMk cId="1783258255" sldId="335"/>
        </pc:sldMkLst>
        <pc:spChg chg="mod">
          <ac:chgData name="Helen LEDERER" userId="S::h.lederer@hi.org::81799c97-6450-4fbb-9b3c-2fce78e53416" providerId="AD" clId="Web-{9C6A856B-9792-A9EA-038A-D94E8BD9D474}" dt="2026-07-21T10:59:07.078" v="46" actId="20577"/>
          <ac:spMkLst>
            <pc:docMk/>
            <pc:sldMk cId="1783258255" sldId="335"/>
            <ac:spMk id="7" creationId="{BA0A2492-3953-95A2-757E-1A26541556D9}"/>
          </ac:spMkLst>
        </pc:spChg>
        <pc:graphicFrameChg chg="mod modGraphic">
          <ac:chgData name="Helen LEDERER" userId="S::h.lederer@hi.org::81799c97-6450-4fbb-9b3c-2fce78e53416" providerId="AD" clId="Web-{9C6A856B-9792-A9EA-038A-D94E8BD9D474}" dt="2026-07-21T10:59:31.394" v="64"/>
          <ac:graphicFrameMkLst>
            <pc:docMk/>
            <pc:sldMk cId="1783258255" sldId="335"/>
            <ac:graphicFrameMk id="8" creationId="{B05CD362-8B68-2A5D-A4CA-6A33CE812BEB}"/>
          </ac:graphicFrameMkLst>
        </pc:graphicFrameChg>
      </pc:sldChg>
      <pc:sldChg chg="modSp">
        <pc:chgData name="Helen LEDERER" userId="S::h.lederer@hi.org::81799c97-6450-4fbb-9b3c-2fce78e53416" providerId="AD" clId="Web-{9C6A856B-9792-A9EA-038A-D94E8BD9D474}" dt="2026-07-21T11:00:29.323" v="77" actId="20577"/>
        <pc:sldMkLst>
          <pc:docMk/>
          <pc:sldMk cId="1712055125" sldId="338"/>
        </pc:sldMkLst>
        <pc:spChg chg="mod">
          <ac:chgData name="Helen LEDERER" userId="S::h.lederer@hi.org::81799c97-6450-4fbb-9b3c-2fce78e53416" providerId="AD" clId="Web-{9C6A856B-9792-A9EA-038A-D94E8BD9D474}" dt="2026-07-21T11:00:29.323" v="77" actId="20577"/>
          <ac:spMkLst>
            <pc:docMk/>
            <pc:sldMk cId="1712055125" sldId="338"/>
            <ac:spMk id="13" creationId="{CD74797E-EB25-E7FA-9843-B57B6B9B3026}"/>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7A9B312-A33F-4F23-9961-8923A179209E}" type="doc">
      <dgm:prSet loTypeId="urn:microsoft.com/office/officeart/2005/8/layout/hChevron3" loCatId="process" qsTypeId="urn:microsoft.com/office/officeart/2005/8/quickstyle/simple1" qsCatId="simple" csTypeId="urn:microsoft.com/office/officeart/2005/8/colors/accent1_2" csCatId="accent1" phldr="1"/>
      <dgm:spPr/>
      <dgm:t>
        <a:bodyPr/>
        <a:lstStyle/>
        <a:p>
          <a:endParaRPr lang="en-US"/>
        </a:p>
      </dgm:t>
    </dgm:pt>
    <dgm:pt modelId="{CB2A4B22-5513-430C-8F9F-3A76B0E2BF71}">
      <dgm:prSet phldrT="[Text]"/>
      <dgm:spPr>
        <a:solidFill>
          <a:srgbClr val="073763"/>
        </a:solidFill>
        <a:ln w="38100">
          <a:solidFill>
            <a:schemeClr val="bg1"/>
          </a:solidFill>
        </a:ln>
      </dgm:spPr>
      <dgm:t>
        <a:bodyPr/>
        <a:lstStyle/>
        <a:p>
          <a:pPr>
            <a:buNone/>
          </a:pPr>
          <a:br>
            <a:rPr lang="en-US"/>
          </a:br>
          <a:endParaRPr lang="en-US"/>
        </a:p>
      </dgm:t>
    </dgm:pt>
    <dgm:pt modelId="{8389DCDF-5B4B-4EB8-9CD5-B6410D695BA4}" type="parTrans" cxnId="{827D0A48-D544-4D42-96C7-CC00A0E210ED}">
      <dgm:prSet/>
      <dgm:spPr/>
      <dgm:t>
        <a:bodyPr/>
        <a:lstStyle/>
        <a:p>
          <a:endParaRPr lang="en-US"/>
        </a:p>
      </dgm:t>
    </dgm:pt>
    <dgm:pt modelId="{4FCC597D-3C7A-482F-90D5-08AE4A337D6D}" type="sibTrans" cxnId="{827D0A48-D544-4D42-96C7-CC00A0E210ED}">
      <dgm:prSet/>
      <dgm:spPr/>
      <dgm:t>
        <a:bodyPr/>
        <a:lstStyle/>
        <a:p>
          <a:endParaRPr lang="en-US"/>
        </a:p>
      </dgm:t>
    </dgm:pt>
    <dgm:pt modelId="{90966AD0-3E4F-404C-AC42-E77EFC8BE4EB}">
      <dgm:prSet phldrT="[Text]" phldr="0"/>
      <dgm:spPr>
        <a:solidFill>
          <a:srgbClr val="3D85C6"/>
        </a:solidFill>
        <a:ln w="57150">
          <a:solidFill>
            <a:schemeClr val="bg1"/>
          </a:solidFill>
        </a:ln>
      </dgm:spPr>
      <dgm:t>
        <a:bodyPr/>
        <a:lstStyle/>
        <a:p>
          <a:endParaRPr lang="de-DE"/>
        </a:p>
        <a:p>
          <a:endParaRPr lang="en-US"/>
        </a:p>
      </dgm:t>
    </dgm:pt>
    <dgm:pt modelId="{8B214320-C76A-4EE9-A27C-D7A5794B3683}" type="parTrans" cxnId="{6241C863-6895-4B40-8C0F-1812137903F8}">
      <dgm:prSet/>
      <dgm:spPr/>
      <dgm:t>
        <a:bodyPr/>
        <a:lstStyle/>
        <a:p>
          <a:endParaRPr lang="en-US"/>
        </a:p>
      </dgm:t>
    </dgm:pt>
    <dgm:pt modelId="{DA01968B-D4A4-4803-BC15-AC7C63385A21}" type="sibTrans" cxnId="{6241C863-6895-4B40-8C0F-1812137903F8}">
      <dgm:prSet/>
      <dgm:spPr/>
      <dgm:t>
        <a:bodyPr/>
        <a:lstStyle/>
        <a:p>
          <a:endParaRPr lang="en-US"/>
        </a:p>
      </dgm:t>
    </dgm:pt>
    <dgm:pt modelId="{0CA61330-6002-4544-852D-DB66AA5EF380}">
      <dgm:prSet phldrT="[Text]" phldr="0"/>
      <dgm:spPr>
        <a:solidFill>
          <a:schemeClr val="tx2">
            <a:lumMod val="75000"/>
            <a:lumOff val="25000"/>
          </a:schemeClr>
        </a:solidFill>
        <a:ln w="57150">
          <a:solidFill>
            <a:schemeClr val="bg1"/>
          </a:solidFill>
        </a:ln>
      </dgm:spPr>
      <dgm:t>
        <a:bodyPr/>
        <a:lstStyle/>
        <a:p>
          <a:endParaRPr lang="de-DE"/>
        </a:p>
        <a:p>
          <a:endParaRPr lang="en-US"/>
        </a:p>
      </dgm:t>
    </dgm:pt>
    <dgm:pt modelId="{9D5AF262-4E59-4AB6-BC40-A90AD5421467}" type="sibTrans" cxnId="{3B8B2DBF-F16E-4A9E-8360-28C8A9612D84}">
      <dgm:prSet/>
      <dgm:spPr/>
      <dgm:t>
        <a:bodyPr/>
        <a:lstStyle/>
        <a:p>
          <a:endParaRPr lang="en-US"/>
        </a:p>
      </dgm:t>
    </dgm:pt>
    <dgm:pt modelId="{38CE6030-75EF-48B3-BF77-511BFAB771C8}" type="parTrans" cxnId="{3B8B2DBF-F16E-4A9E-8360-28C8A9612D84}">
      <dgm:prSet/>
      <dgm:spPr/>
      <dgm:t>
        <a:bodyPr/>
        <a:lstStyle/>
        <a:p>
          <a:endParaRPr lang="en-US"/>
        </a:p>
      </dgm:t>
    </dgm:pt>
    <dgm:pt modelId="{79AD353B-EFFA-4B04-A10D-ED3264438C09}" type="pres">
      <dgm:prSet presAssocID="{B7A9B312-A33F-4F23-9961-8923A179209E}" presName="Name0" presStyleCnt="0">
        <dgm:presLayoutVars>
          <dgm:dir/>
          <dgm:resizeHandles val="exact"/>
        </dgm:presLayoutVars>
      </dgm:prSet>
      <dgm:spPr/>
    </dgm:pt>
    <dgm:pt modelId="{D946E3A8-DF3F-46B7-B757-62272FEF169E}" type="pres">
      <dgm:prSet presAssocID="{CB2A4B22-5513-430C-8F9F-3A76B0E2BF71}" presName="parTxOnly" presStyleLbl="node1" presStyleIdx="0" presStyleCnt="3" custLinFactY="-23120" custLinFactNeighborX="-18175" custLinFactNeighborY="-100000">
        <dgm:presLayoutVars>
          <dgm:bulletEnabled val="1"/>
        </dgm:presLayoutVars>
      </dgm:prSet>
      <dgm:spPr/>
    </dgm:pt>
    <dgm:pt modelId="{76D238C5-7244-4037-8760-72B7795DDC96}" type="pres">
      <dgm:prSet presAssocID="{4FCC597D-3C7A-482F-90D5-08AE4A337D6D}" presName="parSpace" presStyleCnt="0"/>
      <dgm:spPr/>
    </dgm:pt>
    <dgm:pt modelId="{97908EFA-FBA2-403A-9D98-F0360143C074}" type="pres">
      <dgm:prSet presAssocID="{0CA61330-6002-4544-852D-DB66AA5EF380}" presName="parTxOnly" presStyleLbl="node1" presStyleIdx="1" presStyleCnt="3" custLinFactY="-16702" custLinFactNeighborX="-1489" custLinFactNeighborY="-100000">
        <dgm:presLayoutVars>
          <dgm:bulletEnabled val="1"/>
        </dgm:presLayoutVars>
      </dgm:prSet>
      <dgm:spPr/>
    </dgm:pt>
    <dgm:pt modelId="{672E0C95-4876-4D95-BC3B-213617F3090F}" type="pres">
      <dgm:prSet presAssocID="{9D5AF262-4E59-4AB6-BC40-A90AD5421467}" presName="parSpace" presStyleCnt="0"/>
      <dgm:spPr/>
    </dgm:pt>
    <dgm:pt modelId="{19584985-68E6-4309-8346-0342C63E8648}" type="pres">
      <dgm:prSet presAssocID="{90966AD0-3E4F-404C-AC42-E77EFC8BE4EB}" presName="parTxOnly" presStyleLbl="node1" presStyleIdx="2" presStyleCnt="3" custLinFactY="-27614" custLinFactNeighborX="11621" custLinFactNeighborY="-100000">
        <dgm:presLayoutVars>
          <dgm:bulletEnabled val="1"/>
        </dgm:presLayoutVars>
      </dgm:prSet>
      <dgm:spPr/>
    </dgm:pt>
  </dgm:ptLst>
  <dgm:cxnLst>
    <dgm:cxn modelId="{6241C863-6895-4B40-8C0F-1812137903F8}" srcId="{B7A9B312-A33F-4F23-9961-8923A179209E}" destId="{90966AD0-3E4F-404C-AC42-E77EFC8BE4EB}" srcOrd="2" destOrd="0" parTransId="{8B214320-C76A-4EE9-A27C-D7A5794B3683}" sibTransId="{DA01968B-D4A4-4803-BC15-AC7C63385A21}"/>
    <dgm:cxn modelId="{827D0A48-D544-4D42-96C7-CC00A0E210ED}" srcId="{B7A9B312-A33F-4F23-9961-8923A179209E}" destId="{CB2A4B22-5513-430C-8F9F-3A76B0E2BF71}" srcOrd="0" destOrd="0" parTransId="{8389DCDF-5B4B-4EB8-9CD5-B6410D695BA4}" sibTransId="{4FCC597D-3C7A-482F-90D5-08AE4A337D6D}"/>
    <dgm:cxn modelId="{B6C08BB3-CBB9-4740-BAA3-B9AE135B4B0B}" type="presOf" srcId="{B7A9B312-A33F-4F23-9961-8923A179209E}" destId="{79AD353B-EFFA-4B04-A10D-ED3264438C09}" srcOrd="0" destOrd="0" presId="urn:microsoft.com/office/officeart/2005/8/layout/hChevron3"/>
    <dgm:cxn modelId="{3B8B2DBF-F16E-4A9E-8360-28C8A9612D84}" srcId="{B7A9B312-A33F-4F23-9961-8923A179209E}" destId="{0CA61330-6002-4544-852D-DB66AA5EF380}" srcOrd="1" destOrd="0" parTransId="{38CE6030-75EF-48B3-BF77-511BFAB771C8}" sibTransId="{9D5AF262-4E59-4AB6-BC40-A90AD5421467}"/>
    <dgm:cxn modelId="{E823A0D8-5A97-413D-B62E-AF19B6ED9EE9}" type="presOf" srcId="{90966AD0-3E4F-404C-AC42-E77EFC8BE4EB}" destId="{19584985-68E6-4309-8346-0342C63E8648}" srcOrd="0" destOrd="0" presId="urn:microsoft.com/office/officeart/2005/8/layout/hChevron3"/>
    <dgm:cxn modelId="{59A9A8EE-A644-4B7E-916F-DEB3AD56B50E}" type="presOf" srcId="{CB2A4B22-5513-430C-8F9F-3A76B0E2BF71}" destId="{D946E3A8-DF3F-46B7-B757-62272FEF169E}" srcOrd="0" destOrd="0" presId="urn:microsoft.com/office/officeart/2005/8/layout/hChevron3"/>
    <dgm:cxn modelId="{61BD39FF-F8AA-46AE-B3CD-F9DCFED5BAEF}" type="presOf" srcId="{0CA61330-6002-4544-852D-DB66AA5EF380}" destId="{97908EFA-FBA2-403A-9D98-F0360143C074}" srcOrd="0" destOrd="0" presId="urn:microsoft.com/office/officeart/2005/8/layout/hChevron3"/>
    <dgm:cxn modelId="{DAFB7593-87DD-40A4-832A-6F366195CEEF}" type="presParOf" srcId="{79AD353B-EFFA-4B04-A10D-ED3264438C09}" destId="{D946E3A8-DF3F-46B7-B757-62272FEF169E}" srcOrd="0" destOrd="0" presId="urn:microsoft.com/office/officeart/2005/8/layout/hChevron3"/>
    <dgm:cxn modelId="{9A3B6E72-48F5-4679-B5C2-25DAC7169CB7}" type="presParOf" srcId="{79AD353B-EFFA-4B04-A10D-ED3264438C09}" destId="{76D238C5-7244-4037-8760-72B7795DDC96}" srcOrd="1" destOrd="0" presId="urn:microsoft.com/office/officeart/2005/8/layout/hChevron3"/>
    <dgm:cxn modelId="{AEE974D1-66E8-45C9-9394-A81A30457DC7}" type="presParOf" srcId="{79AD353B-EFFA-4B04-A10D-ED3264438C09}" destId="{97908EFA-FBA2-403A-9D98-F0360143C074}" srcOrd="2" destOrd="0" presId="urn:microsoft.com/office/officeart/2005/8/layout/hChevron3"/>
    <dgm:cxn modelId="{AFD98DE0-71F6-493D-93A0-A9B3414B3BD8}" type="presParOf" srcId="{79AD353B-EFFA-4B04-A10D-ED3264438C09}" destId="{672E0C95-4876-4D95-BC3B-213617F3090F}" srcOrd="3" destOrd="0" presId="urn:microsoft.com/office/officeart/2005/8/layout/hChevron3"/>
    <dgm:cxn modelId="{6668520E-9199-4FD4-ADE2-07B17E8A495C}" type="presParOf" srcId="{79AD353B-EFFA-4B04-A10D-ED3264438C09}" destId="{19584985-68E6-4309-8346-0342C63E8648}" srcOrd="4"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46E3A8-DF3F-46B7-B757-62272FEF169E}">
      <dsp:nvSpPr>
        <dsp:cNvPr id="0" name=""/>
        <dsp:cNvSpPr/>
      </dsp:nvSpPr>
      <dsp:spPr>
        <a:xfrm>
          <a:off x="0" y="0"/>
          <a:ext cx="4046538" cy="1618615"/>
        </a:xfrm>
        <a:prstGeom prst="homePlate">
          <a:avLst/>
        </a:prstGeom>
        <a:solidFill>
          <a:srgbClr val="073763"/>
        </a:solidFill>
        <a:ln w="381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8694" tIns="109347" rIns="54674" bIns="109347" numCol="1" spcCol="1270" anchor="ctr" anchorCtr="0">
          <a:noAutofit/>
        </a:bodyPr>
        <a:lstStyle/>
        <a:p>
          <a:pPr marL="0" lvl="0" indent="0" algn="ctr" defTabSz="1822450">
            <a:lnSpc>
              <a:spcPct val="90000"/>
            </a:lnSpc>
            <a:spcBef>
              <a:spcPct val="0"/>
            </a:spcBef>
            <a:spcAft>
              <a:spcPct val="35000"/>
            </a:spcAft>
            <a:buNone/>
          </a:pPr>
          <a:br>
            <a:rPr lang="en-US" sz="4100" kern="1200"/>
          </a:br>
          <a:endParaRPr lang="en-US" sz="4100" kern="1200"/>
        </a:p>
      </dsp:txBody>
      <dsp:txXfrm>
        <a:off x="0" y="0"/>
        <a:ext cx="3641884" cy="1618615"/>
      </dsp:txXfrm>
    </dsp:sp>
    <dsp:sp modelId="{97908EFA-FBA2-403A-9D98-F0360143C074}">
      <dsp:nvSpPr>
        <dsp:cNvPr id="0" name=""/>
        <dsp:cNvSpPr/>
      </dsp:nvSpPr>
      <dsp:spPr>
        <a:xfrm>
          <a:off x="3229807" y="0"/>
          <a:ext cx="4046538" cy="1618615"/>
        </a:xfrm>
        <a:prstGeom prst="chevron">
          <a:avLst/>
        </a:prstGeom>
        <a:solidFill>
          <a:schemeClr val="tx2">
            <a:lumMod val="75000"/>
            <a:lumOff val="25000"/>
          </a:schemeClr>
        </a:solidFill>
        <a:ln w="5715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4021" tIns="109347" rIns="54674" bIns="109347" numCol="1" spcCol="1270" anchor="ctr" anchorCtr="0">
          <a:noAutofit/>
        </a:bodyPr>
        <a:lstStyle/>
        <a:p>
          <a:pPr marL="0" lvl="0" indent="0" algn="ctr" defTabSz="1822450">
            <a:lnSpc>
              <a:spcPct val="90000"/>
            </a:lnSpc>
            <a:spcBef>
              <a:spcPct val="0"/>
            </a:spcBef>
            <a:spcAft>
              <a:spcPct val="35000"/>
            </a:spcAft>
            <a:buNone/>
          </a:pPr>
          <a:endParaRPr lang="de-DE" sz="4100" kern="1200"/>
        </a:p>
        <a:p>
          <a:pPr marL="0" lvl="0" indent="0" algn="ctr" defTabSz="1822450">
            <a:lnSpc>
              <a:spcPct val="90000"/>
            </a:lnSpc>
            <a:spcBef>
              <a:spcPct val="0"/>
            </a:spcBef>
            <a:spcAft>
              <a:spcPct val="35000"/>
            </a:spcAft>
            <a:buNone/>
          </a:pPr>
          <a:endParaRPr lang="en-US" sz="4100" kern="1200"/>
        </a:p>
      </dsp:txBody>
      <dsp:txXfrm>
        <a:off x="4039115" y="0"/>
        <a:ext cx="2427923" cy="1618615"/>
      </dsp:txXfrm>
    </dsp:sp>
    <dsp:sp modelId="{19584985-68E6-4309-8346-0342C63E8648}">
      <dsp:nvSpPr>
        <dsp:cNvPr id="0" name=""/>
        <dsp:cNvSpPr/>
      </dsp:nvSpPr>
      <dsp:spPr>
        <a:xfrm>
          <a:off x="6483715" y="0"/>
          <a:ext cx="4046538" cy="1618615"/>
        </a:xfrm>
        <a:prstGeom prst="chevron">
          <a:avLst/>
        </a:prstGeom>
        <a:solidFill>
          <a:srgbClr val="3D85C6"/>
        </a:solidFill>
        <a:ln w="5715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4021" tIns="109347" rIns="54674" bIns="109347" numCol="1" spcCol="1270" anchor="ctr" anchorCtr="0">
          <a:noAutofit/>
        </a:bodyPr>
        <a:lstStyle/>
        <a:p>
          <a:pPr marL="0" lvl="0" indent="0" algn="ctr" defTabSz="1822450">
            <a:lnSpc>
              <a:spcPct val="90000"/>
            </a:lnSpc>
            <a:spcBef>
              <a:spcPct val="0"/>
            </a:spcBef>
            <a:spcAft>
              <a:spcPct val="35000"/>
            </a:spcAft>
            <a:buNone/>
          </a:pPr>
          <a:endParaRPr lang="de-DE" sz="4100" kern="1200"/>
        </a:p>
        <a:p>
          <a:pPr marL="0" lvl="0" indent="0" algn="ctr" defTabSz="1822450">
            <a:lnSpc>
              <a:spcPct val="90000"/>
            </a:lnSpc>
            <a:spcBef>
              <a:spcPct val="0"/>
            </a:spcBef>
            <a:spcAft>
              <a:spcPct val="35000"/>
            </a:spcAft>
            <a:buNone/>
          </a:pPr>
          <a:endParaRPr lang="en-US" sz="4100" kern="1200"/>
        </a:p>
      </dsp:txBody>
      <dsp:txXfrm>
        <a:off x="7293023" y="0"/>
        <a:ext cx="2427923" cy="1618615"/>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s-CO"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calpnetwork.org/cash-and-voucher-assistance/what-is-cva/"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youtube.com/watch?v=3uux-UczgKI&amp;t=110s"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calpnetwork.org/cash-and-voucher-assistance/cva-design-and-delivery/"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disabilityreferencegroup.org/portfolio-items/introduction-to-disability-inclusive-humanitarian-action/"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cbm-global.org/wp-content/uploads/2021/08/CBM-Global_DisabilityInclusiveCashAssistance.pdf"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youtube.com/watch?v=xjnkGCzS4QI"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hi-deutschland-projekte.de/lnob/"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3" Type="http://schemas.openxmlformats.org/officeDocument/2006/relationships/hyperlink" Target="https://www.un.org/development/desa/disabilities/convention-on-the-rights-of-persons-with-disabilities.html" TargetMode="External"/><Relationship Id="rId7" Type="http://schemas.openxmlformats.org/officeDocument/2006/relationships/hyperlink" Target="https://onedrive.live.com/:x:/g/personal/0D2881BEF0969125/IQC3OrNCxDrMQpxxTCtik2cPAaOhxQ-HV4O-twxXZm1JIcs?rtime=RRu32Mdz3kg&amp;redeem=aHR0cHM6Ly8xZHJ2Lm1zL3gvYy8wRDI4ODFCRUYwOTY5MTI1L0ViYzZzMExFT3N4Q25IRk1LMktUWnc4Qm82SEZENGRYZzc2M0RGZG1iVWtoeXc_ZT01dGJyblYmQ1Q9MTc2ODkxNjU0MDE3NSZPUj1PdXRsb29rLUJvZHkmQ0lEPTVBQjNENTk1LTU1NkEtNDZFQi04MkZDLTRCNTRBQkMyQUVGMCZXU0w9MQ" TargetMode="External"/><Relationship Id="rId2" Type="http://schemas.openxmlformats.org/officeDocument/2006/relationships/slide" Target="../slides/slide93.xml"/><Relationship Id="rId1" Type="http://schemas.openxmlformats.org/officeDocument/2006/relationships/notesMaster" Target="../notesMasters/notesMaster1.xml"/><Relationship Id="rId6" Type="http://schemas.openxmlformats.org/officeDocument/2006/relationships/hyperlink" Target="https://social.desa.un.org/publications/un-flagship-report-on-disability-and-development-2024" TargetMode="External"/><Relationship Id="rId5" Type="http://schemas.openxmlformats.org/officeDocument/2006/relationships/hyperlink" Target="https://sdgs.un.org/2030agenda" TargetMode="External"/><Relationship Id="rId4" Type="http://schemas.openxmlformats.org/officeDocument/2006/relationships/hyperlink" Target="https://www.un.org/en/content/disabilitystrategy/"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r>
              <a:rPr lang="en-US" b="1"/>
              <a:t>Note: </a:t>
            </a:r>
            <a:r>
              <a:rPr lang="en-US"/>
              <a:t>If participants are not well-versed in CVA programming, the Facilitator should have participants review the CVA fundamentals on </a:t>
            </a:r>
            <a:r>
              <a:rPr lang="en-US" err="1"/>
              <a:t>CaLP</a:t>
            </a:r>
            <a:r>
              <a:rPr lang="en-US"/>
              <a:t>. Give this homework the day before the session: </a:t>
            </a:r>
            <a:r>
              <a:rPr lang="de-DE">
                <a:hlinkClick r:id="rId3"/>
              </a:rPr>
              <a:t>https://www.calpnetwork.org/cash-and-voucher-assistance/what-is-cva/</a:t>
            </a:r>
            <a:r>
              <a:rPr lang="en-US">
                <a:solidFill>
                  <a:srgbClr val="000000"/>
                </a:solidFill>
              </a:rPr>
              <a:t>. </a:t>
            </a:r>
            <a:r>
              <a:rPr lang="en-US"/>
              <a:t> </a:t>
            </a:r>
            <a:endParaRPr lang="en-US">
              <a:solidFill>
                <a:srgbClr val="444444"/>
              </a:solidFill>
            </a:endParaRPr>
          </a:p>
          <a:p>
            <a:pPr marL="0" indent="0"/>
            <a:endParaRPr lang="en-US">
              <a:solidFill>
                <a:srgbClr val="444444"/>
              </a:solidFill>
            </a:endParaRPr>
          </a:p>
          <a:p>
            <a:endParaRPr lang="en-US"/>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a:solidFill>
                  <a:schemeClr val="dk1"/>
                </a:solidFill>
                <a:latin typeface="Calibri"/>
                <a:ea typeface="Calibri"/>
                <a:cs typeface="Calibri"/>
                <a:sym typeface="Calibri"/>
              </a:rPr>
              <a:t>2</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814192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800"/>
              </a:spcBef>
              <a:spcAft>
                <a:spcPts val="0"/>
              </a:spcAft>
              <a:buSzPts val="1400"/>
              <a:buNone/>
            </a:pPr>
            <a:r>
              <a:rPr lang="en-US" sz="1200" b="1">
                <a:latin typeface="Arial"/>
                <a:ea typeface="Arial"/>
                <a:cs typeface="Arial"/>
                <a:sym typeface="Arial"/>
              </a:rPr>
              <a:t>Facilitator Notes:</a:t>
            </a:r>
          </a:p>
          <a:p>
            <a:pPr marL="0" lvl="0" indent="0" algn="l" rtl="0">
              <a:lnSpc>
                <a:spcPct val="100000"/>
              </a:lnSpc>
              <a:spcBef>
                <a:spcPts val="800"/>
              </a:spcBef>
              <a:spcAft>
                <a:spcPts val="0"/>
              </a:spcAft>
              <a:buSzPts val="1400"/>
              <a:buNone/>
            </a:pPr>
            <a:r>
              <a:rPr lang="en-US" sz="1200">
                <a:latin typeface="Arial"/>
                <a:ea typeface="Arial"/>
                <a:cs typeface="Arial"/>
                <a:sym typeface="Arial"/>
              </a:rPr>
              <a:t>These learning objectives could be adapted by the facilitator to align with participants’ expectations and levels of knowledge and experience.</a:t>
            </a:r>
          </a:p>
          <a:p>
            <a:endParaRPr lang="de-DE"/>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12</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640582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a:p>
            <a:pPr marL="0" marR="0" lvl="0" indent="0" algn="l" rtl="0">
              <a:lnSpc>
                <a:spcPct val="100000"/>
              </a:lnSpc>
              <a:spcBef>
                <a:spcPts val="0"/>
              </a:spcBef>
              <a:spcAft>
                <a:spcPts val="0"/>
              </a:spcAft>
              <a:buClr>
                <a:schemeClr val="dk1"/>
              </a:buClr>
              <a:buSzPts val="1800"/>
              <a:buFont typeface="Arial"/>
              <a:buNone/>
            </a:pPr>
            <a:r>
              <a:rPr lang="en-US" sz="1200" b="1">
                <a:latin typeface="Arial"/>
                <a:ea typeface="Arial"/>
                <a:cs typeface="Arial"/>
                <a:sym typeface="Arial"/>
              </a:rPr>
              <a:t>Important Note: </a:t>
            </a:r>
            <a:r>
              <a:rPr lang="en-US" sz="1200">
                <a:latin typeface="Arial"/>
                <a:ea typeface="Arial"/>
                <a:cs typeface="Arial"/>
                <a:sym typeface="Arial"/>
              </a:rPr>
              <a:t>If participants are CVA food security practitioners, you can skip some of the slides in this section or adapt them according to the participants’ level of experience. It is important to know the participants’ level of experience before facilitating this module so you can better prepare. </a:t>
            </a:r>
          </a:p>
          <a:p>
            <a:pPr marL="0" marR="0" lvl="0" indent="0" algn="l" rtl="0">
              <a:lnSpc>
                <a:spcPct val="100000"/>
              </a:lnSpc>
              <a:spcBef>
                <a:spcPts val="0"/>
              </a:spcBef>
              <a:spcAft>
                <a:spcPts val="0"/>
              </a:spcAft>
              <a:buClr>
                <a:schemeClr val="dk1"/>
              </a:buClr>
              <a:buSzPts val="1800"/>
              <a:buFont typeface="Arial"/>
              <a:buNone/>
            </a:pPr>
            <a:endParaRPr lang="en-US" sz="1200">
              <a:latin typeface="Arial"/>
              <a:ea typeface="Arial"/>
              <a:cs typeface="Arial"/>
              <a:sym typeface="Arial"/>
            </a:endParaRPr>
          </a:p>
          <a:p>
            <a:pPr marL="0" marR="0" lvl="0" indent="0" algn="l" rtl="0">
              <a:lnSpc>
                <a:spcPct val="100000"/>
              </a:lnSpc>
              <a:spcBef>
                <a:spcPts val="0"/>
              </a:spcBef>
              <a:spcAft>
                <a:spcPts val="0"/>
              </a:spcAft>
              <a:buClr>
                <a:schemeClr val="dk1"/>
              </a:buClr>
              <a:buSzPts val="1800"/>
              <a:buFont typeface="Arial"/>
              <a:buNone/>
            </a:pPr>
            <a:r>
              <a:rPr lang="en-US" sz="1200">
                <a:latin typeface="Arial"/>
                <a:ea typeface="Arial"/>
                <a:cs typeface="Arial"/>
                <a:sym typeface="Arial"/>
              </a:rPr>
              <a:t>First, we’ll review the basics of CVA and how it relates to food security. </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13</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411717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US" sz="1200" b="1">
              <a:latin typeface="Arial"/>
              <a:ea typeface="Arial"/>
              <a:cs typeface="Arial"/>
              <a:sym typeface="Arial"/>
            </a:endParaRPr>
          </a:p>
          <a:p>
            <a:pPr marL="0" lvl="0" indent="0" algn="l" rtl="0">
              <a:lnSpc>
                <a:spcPct val="100000"/>
              </a:lnSpc>
              <a:spcBef>
                <a:spcPts val="0"/>
              </a:spcBef>
              <a:spcAft>
                <a:spcPts val="0"/>
              </a:spcAft>
              <a:buSzPts val="1400"/>
              <a:buNone/>
            </a:pPr>
            <a:r>
              <a:rPr lang="en-US" sz="1200">
                <a:latin typeface="Arial"/>
                <a:ea typeface="Arial"/>
                <a:cs typeface="Arial"/>
                <a:sym typeface="Arial"/>
              </a:rPr>
              <a:t>These terms are all used interchangeably to refer all </a:t>
            </a:r>
            <a:r>
              <a:rPr lang="en-US" sz="1200" err="1">
                <a:latin typeface="Arial"/>
                <a:ea typeface="Arial"/>
                <a:cs typeface="Arial"/>
                <a:sym typeface="Arial"/>
              </a:rPr>
              <a:t>programmes</a:t>
            </a:r>
            <a:r>
              <a:rPr lang="en-US" sz="1200">
                <a:latin typeface="Arial"/>
                <a:ea typeface="Arial"/>
                <a:cs typeface="Arial"/>
                <a:sym typeface="Arial"/>
              </a:rPr>
              <a:t> that issue cash or vouchers to beneficiaries to enable them to purchase good or services directly. </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14</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443710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C8CF18-F5CF-9C15-1DA1-EEE946A5A63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831A853-5252-69EB-2855-9B8CF5E0850F}"/>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53E45AF-9FD7-2681-10DB-6FBCEF41CA16}"/>
              </a:ext>
            </a:extLst>
          </p:cNvPr>
          <p:cNvSpPr>
            <a:spLocks noGrp="1"/>
          </p:cNvSpPr>
          <p:nvPr>
            <p:ph type="body" idx="1"/>
          </p:nvPr>
        </p:nvSpPr>
        <p:spPr/>
        <p:txBody>
          <a:bodyPr/>
          <a:lstStyle/>
          <a:p>
            <a:pPr marL="0" lvl="0" indent="0" algn="l" rtl="0">
              <a:lnSpc>
                <a:spcPct val="115000"/>
              </a:lnSpc>
              <a:spcBef>
                <a:spcPts val="1200"/>
              </a:spcBef>
              <a:spcAft>
                <a:spcPts val="0"/>
              </a:spcAft>
              <a:buClr>
                <a:schemeClr val="dk1"/>
              </a:buClr>
              <a:buSzPts val="1100"/>
              <a:buFont typeface="Arial"/>
              <a:buNone/>
            </a:pPr>
            <a:r>
              <a:rPr lang="en-US" sz="1200" b="1">
                <a:latin typeface="Arial"/>
                <a:ea typeface="Arial"/>
                <a:cs typeface="Arial"/>
                <a:sym typeface="Arial"/>
              </a:rPr>
              <a:t>Facilitator Notes: </a:t>
            </a:r>
          </a:p>
          <a:p>
            <a:pPr marL="0" lvl="0" indent="0" algn="l" rtl="0">
              <a:lnSpc>
                <a:spcPct val="115000"/>
              </a:lnSpc>
              <a:spcBef>
                <a:spcPts val="1200"/>
              </a:spcBef>
              <a:spcAft>
                <a:spcPts val="0"/>
              </a:spcAft>
              <a:buClr>
                <a:schemeClr val="dk1"/>
              </a:buClr>
              <a:buSzPts val="1100"/>
              <a:buFont typeface="Arial"/>
              <a:buNone/>
            </a:pPr>
            <a:r>
              <a:rPr lang="en-US" sz="1200" b="1">
                <a:latin typeface="Arial"/>
                <a:ea typeface="Arial"/>
                <a:cs typeface="Arial"/>
                <a:sym typeface="Arial"/>
              </a:rPr>
              <a:t>Notes: You can skip or hide this slide if participants are experienced CVA actors. </a:t>
            </a:r>
          </a:p>
          <a:p>
            <a:pPr marL="0" lvl="0" indent="0" algn="l" rtl="0">
              <a:lnSpc>
                <a:spcPct val="115000"/>
              </a:lnSpc>
              <a:spcBef>
                <a:spcPts val="1200"/>
              </a:spcBef>
              <a:spcAft>
                <a:spcPts val="0"/>
              </a:spcAft>
              <a:buSzPts val="1400"/>
              <a:buNone/>
            </a:pPr>
            <a:r>
              <a:rPr lang="en-US" sz="1200">
                <a:latin typeface="Arial"/>
                <a:ea typeface="Arial"/>
                <a:cs typeface="Arial"/>
                <a:sym typeface="Arial"/>
              </a:rPr>
              <a:t>Ground participants with a clear definition by reading it out loud, “Cash and Voucher Assistance (CVA) refers to the provision of cash transfers or vouchers to crisis-affected people to meet their needs (ex. food needs).”</a:t>
            </a:r>
          </a:p>
          <a:p>
            <a:pPr marL="0" lvl="0" indent="0" algn="l" rtl="0">
              <a:lnSpc>
                <a:spcPct val="115000"/>
              </a:lnSpc>
              <a:spcBef>
                <a:spcPts val="1200"/>
              </a:spcBef>
              <a:spcAft>
                <a:spcPts val="0"/>
              </a:spcAft>
              <a:buSzPts val="1400"/>
              <a:buNone/>
            </a:pPr>
            <a:r>
              <a:rPr lang="en-US" sz="1200">
                <a:latin typeface="Arial"/>
                <a:ea typeface="Arial"/>
                <a:cs typeface="Arial"/>
                <a:sym typeface="Arial"/>
              </a:rPr>
              <a:t>Clarify further that, “In food security programming, CVA allows crisis-affected households to access food through cash or vouchers via markets, instead of through direct in-kind food assistance.”</a:t>
            </a:r>
          </a:p>
          <a:p>
            <a:pPr marL="0" lvl="0" indent="0" algn="l" rtl="0">
              <a:lnSpc>
                <a:spcPct val="115000"/>
              </a:lnSpc>
              <a:spcBef>
                <a:spcPts val="1200"/>
              </a:spcBef>
              <a:spcAft>
                <a:spcPts val="0"/>
              </a:spcAft>
              <a:buSzPts val="1400"/>
              <a:buNone/>
            </a:pPr>
            <a:r>
              <a:rPr lang="en-US" sz="1200">
                <a:latin typeface="Arial"/>
                <a:ea typeface="Arial"/>
                <a:cs typeface="Arial"/>
                <a:sym typeface="Arial"/>
              </a:rPr>
              <a:t>Emphasize an important conceptual point that, “CVA is not a sector. It is not separate from food security. It is a delivery modality, a way of providing assistance. The objectives remain sectoral.”</a:t>
            </a:r>
          </a:p>
          <a:p>
            <a:pPr marL="0" lvl="0" indent="0" algn="l" rtl="0">
              <a:lnSpc>
                <a:spcPct val="115000"/>
              </a:lnSpc>
              <a:spcBef>
                <a:spcPts val="1200"/>
              </a:spcBef>
              <a:spcAft>
                <a:spcPts val="0"/>
              </a:spcAft>
              <a:buSzPts val="1400"/>
              <a:buNone/>
            </a:pPr>
            <a:r>
              <a:rPr lang="en-US" sz="1200">
                <a:latin typeface="Arial"/>
                <a:ea typeface="Arial"/>
                <a:cs typeface="Arial"/>
                <a:sym typeface="Arial"/>
              </a:rPr>
              <a:t>In other words:</a:t>
            </a:r>
          </a:p>
          <a:p>
            <a:pPr marL="457200" lvl="0" indent="-342900" algn="l" rtl="0">
              <a:lnSpc>
                <a:spcPct val="115000"/>
              </a:lnSpc>
              <a:spcBef>
                <a:spcPts val="1200"/>
              </a:spcBef>
              <a:spcAft>
                <a:spcPts val="0"/>
              </a:spcAft>
              <a:buSzPts val="1800"/>
              <a:buFont typeface="Arial"/>
              <a:buChar char="●"/>
            </a:pPr>
            <a:r>
              <a:rPr lang="en-US" sz="1200">
                <a:latin typeface="Arial"/>
                <a:ea typeface="Arial"/>
                <a:cs typeface="Arial"/>
                <a:sym typeface="Arial"/>
              </a:rPr>
              <a:t>If the objective is food security, the outcomes measure food security (ex. food consumption scores, dietary diversity, etc.).</a:t>
            </a:r>
          </a:p>
          <a:p>
            <a:pPr marL="457200" lvl="0" indent="-342900" algn="l" rtl="0">
              <a:lnSpc>
                <a:spcPct val="115000"/>
              </a:lnSpc>
              <a:spcBef>
                <a:spcPts val="0"/>
              </a:spcBef>
              <a:spcAft>
                <a:spcPts val="0"/>
              </a:spcAft>
              <a:buSzPts val="1800"/>
              <a:buFont typeface="Arial"/>
              <a:buChar char="●"/>
            </a:pPr>
            <a:r>
              <a:rPr lang="en-US" sz="1200">
                <a:latin typeface="Arial"/>
                <a:ea typeface="Arial"/>
                <a:cs typeface="Arial"/>
                <a:sym typeface="Arial"/>
              </a:rPr>
              <a:t>If the objective is nutrition, the outcomes must measure nutrition.</a:t>
            </a:r>
          </a:p>
          <a:p>
            <a:pPr marL="457200" lvl="0" indent="-342900" algn="l" rtl="0">
              <a:lnSpc>
                <a:spcPct val="115000"/>
              </a:lnSpc>
              <a:spcBef>
                <a:spcPts val="0"/>
              </a:spcBef>
              <a:spcAft>
                <a:spcPts val="0"/>
              </a:spcAft>
              <a:buSzPts val="1800"/>
              <a:buFont typeface="Arial"/>
              <a:buChar char="●"/>
            </a:pPr>
            <a:r>
              <a:rPr lang="en-US" sz="1200">
                <a:latin typeface="Arial"/>
                <a:ea typeface="Arial"/>
                <a:cs typeface="Arial"/>
                <a:sym typeface="Arial"/>
              </a:rPr>
              <a:t>If the objective is multi-purpose, then outcomes relate to basic needs across sectors (ex. Food, WASH, Shelter).</a:t>
            </a:r>
          </a:p>
          <a:p>
            <a:pPr marL="457200" lvl="0" indent="-342900" algn="l" rtl="0">
              <a:lnSpc>
                <a:spcPct val="115000"/>
              </a:lnSpc>
              <a:spcBef>
                <a:spcPts val="0"/>
              </a:spcBef>
              <a:spcAft>
                <a:spcPts val="0"/>
              </a:spcAft>
              <a:buSzPts val="1800"/>
              <a:buFont typeface="Arial"/>
              <a:buChar char="●"/>
            </a:pPr>
            <a:r>
              <a:rPr lang="en-US" sz="1200">
                <a:latin typeface="Arial"/>
                <a:ea typeface="Arial"/>
                <a:cs typeface="Arial"/>
                <a:sym typeface="Arial"/>
              </a:rPr>
              <a:t>However, CVA also has its separate indicators to measure outcomes and to ensure quality programming. </a:t>
            </a:r>
          </a:p>
          <a:p>
            <a:pPr marL="0" lvl="0" indent="0" algn="l" rtl="0">
              <a:lnSpc>
                <a:spcPct val="115000"/>
              </a:lnSpc>
              <a:spcBef>
                <a:spcPts val="1200"/>
              </a:spcBef>
              <a:spcAft>
                <a:spcPts val="0"/>
              </a:spcAft>
              <a:buSzPts val="1400"/>
              <a:buNone/>
            </a:pPr>
            <a:r>
              <a:rPr lang="en-US" sz="1200">
                <a:latin typeface="Arial"/>
                <a:ea typeface="Arial"/>
                <a:cs typeface="Arial"/>
                <a:sym typeface="Arial"/>
              </a:rPr>
              <a:t>Explain that the slide illustrates four key pillars that define CVA. These pillars help us think through the design and quality of a CVA intervention.</a:t>
            </a:r>
          </a:p>
          <a:p>
            <a:pPr marL="0" lvl="0" indent="0" algn="l" rtl="0">
              <a:lnSpc>
                <a:spcPct val="115000"/>
              </a:lnSpc>
              <a:spcBef>
                <a:spcPts val="1200"/>
              </a:spcBef>
              <a:spcAft>
                <a:spcPts val="0"/>
              </a:spcAft>
              <a:buSzPts val="1400"/>
              <a:buNone/>
            </a:pPr>
            <a:r>
              <a:rPr lang="en-US" sz="1200" b="1">
                <a:latin typeface="Arial"/>
                <a:ea typeface="Arial"/>
                <a:cs typeface="Arial"/>
                <a:sym typeface="Arial"/>
              </a:rPr>
              <a:t>Objectives/Design:</a:t>
            </a:r>
            <a:r>
              <a:rPr lang="en-US" sz="1200">
                <a:latin typeface="Arial"/>
                <a:ea typeface="Arial"/>
                <a:cs typeface="Arial"/>
                <a:sym typeface="Arial"/>
              </a:rPr>
              <a:t> One must consider the </a:t>
            </a:r>
            <a:r>
              <a:rPr lang="en-US" sz="1200" b="1">
                <a:latin typeface="Arial"/>
                <a:ea typeface="Arial"/>
                <a:cs typeface="Arial"/>
                <a:sym typeface="Arial"/>
              </a:rPr>
              <a:t>objectives and design of the intervention. </a:t>
            </a:r>
            <a:r>
              <a:rPr lang="en-US" sz="1200">
                <a:latin typeface="Arial"/>
                <a:ea typeface="Arial"/>
                <a:cs typeface="Arial"/>
                <a:sym typeface="Arial"/>
              </a:rPr>
              <a:t>What is the purpose of this CVA intervention?  Is it: </a:t>
            </a:r>
          </a:p>
          <a:p>
            <a:pPr marL="457200" lvl="0" indent="-342900" algn="l" rtl="0">
              <a:lnSpc>
                <a:spcPct val="115000"/>
              </a:lnSpc>
              <a:spcBef>
                <a:spcPts val="1200"/>
              </a:spcBef>
              <a:spcAft>
                <a:spcPts val="0"/>
              </a:spcAft>
              <a:buClr>
                <a:schemeClr val="dk1"/>
              </a:buClr>
              <a:buSzPts val="1800"/>
              <a:buFont typeface="Arial"/>
              <a:buChar char="●"/>
            </a:pPr>
            <a:r>
              <a:rPr lang="en-US" sz="1200">
                <a:latin typeface="Arial"/>
                <a:ea typeface="Arial"/>
                <a:cs typeface="Arial"/>
                <a:sym typeface="Arial"/>
              </a:rPr>
              <a:t>Sector-specific (ex. cash for food, nutrition-sensitive programming, protection-linked support)?</a:t>
            </a:r>
          </a:p>
          <a:p>
            <a:pPr marL="457200" lvl="0" indent="-342900" algn="l" rtl="0">
              <a:lnSpc>
                <a:spcPct val="115000"/>
              </a:lnSpc>
              <a:spcBef>
                <a:spcPts val="0"/>
              </a:spcBef>
              <a:spcAft>
                <a:spcPts val="0"/>
              </a:spcAft>
              <a:buClr>
                <a:schemeClr val="dk1"/>
              </a:buClr>
              <a:buSzPts val="1800"/>
              <a:buFont typeface="Arial"/>
              <a:buChar char="●"/>
            </a:pPr>
            <a:r>
              <a:rPr lang="en-US" sz="1200">
                <a:latin typeface="Arial"/>
                <a:ea typeface="Arial"/>
                <a:cs typeface="Arial"/>
                <a:sym typeface="Arial"/>
              </a:rPr>
              <a:t>Or multi-purpose cash to allow households to meet a range of basic needs (food, WASH, shelter, health, etc.)?</a:t>
            </a:r>
          </a:p>
          <a:p>
            <a:pPr marL="0" lvl="0" indent="0" algn="l" rtl="0">
              <a:lnSpc>
                <a:spcPct val="115000"/>
              </a:lnSpc>
              <a:spcBef>
                <a:spcPts val="1200"/>
              </a:spcBef>
              <a:spcAft>
                <a:spcPts val="0"/>
              </a:spcAft>
              <a:buSzPts val="1400"/>
              <a:buNone/>
            </a:pPr>
            <a:r>
              <a:rPr lang="en-US" sz="1200">
                <a:latin typeface="Arial"/>
                <a:ea typeface="Arial"/>
                <a:cs typeface="Arial"/>
                <a:sym typeface="Arial"/>
              </a:rPr>
              <a:t>Emphasize that the </a:t>
            </a:r>
            <a:r>
              <a:rPr lang="en-US" sz="1200" err="1">
                <a:latin typeface="Arial"/>
                <a:ea typeface="Arial"/>
                <a:cs typeface="Arial"/>
                <a:sym typeface="Arial"/>
              </a:rPr>
              <a:t>the</a:t>
            </a:r>
            <a:r>
              <a:rPr lang="en-US" sz="1200">
                <a:latin typeface="Arial"/>
                <a:ea typeface="Arial"/>
                <a:cs typeface="Arial"/>
                <a:sym typeface="Arial"/>
              </a:rPr>
              <a:t> objective can determine the transfer value, frequency, monitoring indicators, delivery mechanisms, accountability mechanisms, etc. </a:t>
            </a:r>
          </a:p>
          <a:p>
            <a:pPr marL="0" lvl="0" indent="0" algn="l" rtl="0">
              <a:lnSpc>
                <a:spcPct val="115000"/>
              </a:lnSpc>
              <a:spcBef>
                <a:spcPts val="1200"/>
              </a:spcBef>
              <a:spcAft>
                <a:spcPts val="0"/>
              </a:spcAft>
              <a:buClr>
                <a:schemeClr val="dk1"/>
              </a:buClr>
              <a:buSzPts val="1100"/>
              <a:buFont typeface="Arial"/>
              <a:buNone/>
            </a:pPr>
            <a:r>
              <a:rPr lang="en-US" sz="1200">
                <a:latin typeface="Arial"/>
                <a:ea typeface="Arial"/>
                <a:cs typeface="Arial"/>
                <a:sym typeface="Arial"/>
              </a:rPr>
              <a:t>If it is food security CVA, we should measure:</a:t>
            </a:r>
          </a:p>
          <a:p>
            <a:pPr marL="457200" lvl="0" indent="-342900" algn="l" rtl="0">
              <a:lnSpc>
                <a:spcPct val="115000"/>
              </a:lnSpc>
              <a:spcBef>
                <a:spcPts val="1200"/>
              </a:spcBef>
              <a:spcAft>
                <a:spcPts val="0"/>
              </a:spcAft>
              <a:buClr>
                <a:schemeClr val="dk1"/>
              </a:buClr>
              <a:buSzPts val="1800"/>
              <a:buFont typeface="Arial"/>
              <a:buChar char="●"/>
            </a:pPr>
            <a:r>
              <a:rPr lang="en-US" sz="1200">
                <a:latin typeface="Arial"/>
                <a:ea typeface="Arial"/>
                <a:cs typeface="Arial"/>
                <a:sym typeface="Arial"/>
              </a:rPr>
              <a:t>Food Consumption Score (FCS) and/or Household Dietary Diversity</a:t>
            </a:r>
          </a:p>
          <a:p>
            <a:pPr marL="457200" lvl="0" indent="-342900" algn="l" rtl="0">
              <a:lnSpc>
                <a:spcPct val="115000"/>
              </a:lnSpc>
              <a:spcBef>
                <a:spcPts val="0"/>
              </a:spcBef>
              <a:spcAft>
                <a:spcPts val="0"/>
              </a:spcAft>
              <a:buClr>
                <a:schemeClr val="dk1"/>
              </a:buClr>
              <a:buSzPts val="1800"/>
              <a:buFont typeface="Arial"/>
              <a:buChar char="●"/>
            </a:pPr>
            <a:r>
              <a:rPr lang="en-US" sz="1200">
                <a:latin typeface="Arial"/>
                <a:ea typeface="Arial"/>
                <a:cs typeface="Arial"/>
                <a:sym typeface="Arial"/>
              </a:rPr>
              <a:t>Reduced Coping Strategy Index (</a:t>
            </a:r>
            <a:r>
              <a:rPr lang="en-US" sz="1200" err="1">
                <a:latin typeface="Arial"/>
                <a:ea typeface="Arial"/>
                <a:cs typeface="Arial"/>
                <a:sym typeface="Arial"/>
              </a:rPr>
              <a:t>rCSI</a:t>
            </a:r>
            <a:r>
              <a:rPr lang="en-US" sz="1200">
                <a:latin typeface="Arial"/>
                <a:ea typeface="Arial"/>
                <a:cs typeface="Arial"/>
                <a:sym typeface="Arial"/>
              </a:rPr>
              <a:t>)</a:t>
            </a:r>
          </a:p>
          <a:p>
            <a:pPr marL="457200" lvl="0" indent="-342900" algn="l" rtl="0">
              <a:lnSpc>
                <a:spcPct val="115000"/>
              </a:lnSpc>
              <a:spcBef>
                <a:spcPts val="0"/>
              </a:spcBef>
              <a:spcAft>
                <a:spcPts val="0"/>
              </a:spcAft>
              <a:buClr>
                <a:schemeClr val="dk1"/>
              </a:buClr>
              <a:buSzPts val="1800"/>
              <a:buFont typeface="Arial"/>
              <a:buChar char="●"/>
            </a:pPr>
            <a:r>
              <a:rPr lang="en-US" sz="1200">
                <a:latin typeface="Arial"/>
                <a:ea typeface="Arial"/>
                <a:cs typeface="Arial"/>
                <a:sym typeface="Arial"/>
              </a:rPr>
              <a:t>Market access and utilization</a:t>
            </a:r>
          </a:p>
          <a:p>
            <a:pPr marL="0" lvl="0" indent="0" algn="l" rtl="0">
              <a:lnSpc>
                <a:spcPct val="115000"/>
              </a:lnSpc>
              <a:spcBef>
                <a:spcPts val="1200"/>
              </a:spcBef>
              <a:spcAft>
                <a:spcPts val="0"/>
              </a:spcAft>
              <a:buSzPts val="1400"/>
              <a:buNone/>
            </a:pPr>
            <a:r>
              <a:rPr lang="en-US" sz="1200">
                <a:latin typeface="Arial"/>
                <a:ea typeface="Arial"/>
                <a:cs typeface="Arial"/>
                <a:sym typeface="Arial"/>
              </a:rPr>
              <a:t>CVA must be tied to a clearly defined objectives. That objective may be sector-specific or multi-sectoral.</a:t>
            </a:r>
          </a:p>
          <a:p>
            <a:pPr marL="0" lvl="0" indent="0" algn="l" rtl="0">
              <a:lnSpc>
                <a:spcPct val="115000"/>
              </a:lnSpc>
              <a:spcBef>
                <a:spcPts val="1200"/>
              </a:spcBef>
              <a:spcAft>
                <a:spcPts val="0"/>
              </a:spcAft>
              <a:buSzPts val="1400"/>
              <a:buNone/>
            </a:pPr>
            <a:r>
              <a:rPr lang="en-US" sz="1200" b="1">
                <a:latin typeface="Arial"/>
                <a:ea typeface="Arial"/>
                <a:cs typeface="Arial"/>
                <a:sym typeface="Arial"/>
              </a:rPr>
              <a:t>Qualifying: </a:t>
            </a:r>
            <a:r>
              <a:rPr lang="en-US" sz="1200">
                <a:latin typeface="Arial"/>
                <a:ea typeface="Arial"/>
                <a:cs typeface="Arial"/>
                <a:sym typeface="Arial"/>
              </a:rPr>
              <a:t>CVA can be unconditional or conditional. </a:t>
            </a:r>
            <a:r>
              <a:rPr lang="en-US" sz="1200" b="1">
                <a:latin typeface="Arial"/>
                <a:ea typeface="Arial"/>
                <a:cs typeface="Arial"/>
                <a:sym typeface="Arial"/>
              </a:rPr>
              <a:t>Unconditional</a:t>
            </a:r>
            <a:r>
              <a:rPr lang="en-US" sz="1200">
                <a:latin typeface="Arial"/>
                <a:ea typeface="Arial"/>
                <a:cs typeface="Arial"/>
                <a:sym typeface="Arial"/>
              </a:rPr>
              <a:t> means that recipients receive assistance without having to meet specific obligations. </a:t>
            </a:r>
            <a:r>
              <a:rPr lang="en-US" sz="1200" b="1">
                <a:latin typeface="Arial"/>
                <a:ea typeface="Arial"/>
                <a:cs typeface="Arial"/>
                <a:sym typeface="Arial"/>
              </a:rPr>
              <a:t>Conditional</a:t>
            </a:r>
            <a:r>
              <a:rPr lang="en-US" sz="1200">
                <a:latin typeface="Arial"/>
                <a:ea typeface="Arial"/>
                <a:cs typeface="Arial"/>
                <a:sym typeface="Arial"/>
              </a:rPr>
              <a:t> is that recipients must meet certain agreed actions (e.g., attend training, participate in livelihoods activities, send children to school, etc.). Conditionality should never create barriers or increase exclusion risk, especially for vulnerable groups.</a:t>
            </a:r>
          </a:p>
          <a:p>
            <a:pPr marL="0" lvl="0" indent="0" algn="l" rtl="0">
              <a:lnSpc>
                <a:spcPct val="115000"/>
              </a:lnSpc>
              <a:spcBef>
                <a:spcPts val="1200"/>
              </a:spcBef>
              <a:spcAft>
                <a:spcPts val="0"/>
              </a:spcAft>
              <a:buSzPts val="1400"/>
              <a:buNone/>
            </a:pPr>
            <a:r>
              <a:rPr lang="en-US" sz="1200" b="1">
                <a:latin typeface="Arial"/>
                <a:ea typeface="Arial"/>
                <a:cs typeface="Arial"/>
                <a:sym typeface="Arial"/>
              </a:rPr>
              <a:t>Utilization:</a:t>
            </a:r>
            <a:r>
              <a:rPr lang="en-US" sz="1200">
                <a:latin typeface="Arial"/>
                <a:ea typeface="Arial"/>
                <a:cs typeface="Arial"/>
                <a:sym typeface="Arial"/>
              </a:rPr>
              <a:t> Are there limitations on the use of the CVA, meaning is it </a:t>
            </a:r>
            <a:r>
              <a:rPr lang="en-US" sz="1200" b="1">
                <a:latin typeface="Arial"/>
                <a:ea typeface="Arial"/>
                <a:cs typeface="Arial"/>
                <a:sym typeface="Arial"/>
              </a:rPr>
              <a:t>restricted or unrestricted</a:t>
            </a:r>
            <a:r>
              <a:rPr lang="en-US" sz="1200">
                <a:latin typeface="Arial"/>
                <a:ea typeface="Arial"/>
                <a:cs typeface="Arial"/>
                <a:sym typeface="Arial"/>
              </a:rPr>
              <a:t>. How can recipients spend the cash? </a:t>
            </a:r>
            <a:r>
              <a:rPr lang="en-US" sz="1200" b="1">
                <a:latin typeface="Arial"/>
                <a:ea typeface="Arial"/>
                <a:cs typeface="Arial"/>
                <a:sym typeface="Arial"/>
              </a:rPr>
              <a:t>Unrestricted cash</a:t>
            </a:r>
            <a:r>
              <a:rPr lang="en-US" sz="1200">
                <a:latin typeface="Arial"/>
                <a:ea typeface="Arial"/>
                <a:cs typeface="Arial"/>
                <a:sym typeface="Arial"/>
              </a:rPr>
              <a:t> is when households decide how to spend it. </a:t>
            </a:r>
            <a:r>
              <a:rPr lang="en-US" sz="1200" b="1">
                <a:latin typeface="Arial"/>
                <a:ea typeface="Arial"/>
                <a:cs typeface="Arial"/>
                <a:sym typeface="Arial"/>
              </a:rPr>
              <a:t>Restricted cash</a:t>
            </a:r>
            <a:r>
              <a:rPr lang="en-US" sz="1200">
                <a:latin typeface="Arial"/>
                <a:ea typeface="Arial"/>
                <a:cs typeface="Arial"/>
                <a:sym typeface="Arial"/>
              </a:rPr>
              <a:t>  must be spent at specific vendors or on specific goods. </a:t>
            </a:r>
            <a:r>
              <a:rPr lang="en-US" sz="1200" b="1">
                <a:latin typeface="Arial"/>
                <a:ea typeface="Arial"/>
                <a:cs typeface="Arial"/>
                <a:sym typeface="Arial"/>
              </a:rPr>
              <a:t>Commodity vouchers</a:t>
            </a:r>
            <a:r>
              <a:rPr lang="en-US" sz="1200">
                <a:latin typeface="Arial"/>
                <a:ea typeface="Arial"/>
                <a:cs typeface="Arial"/>
                <a:sym typeface="Arial"/>
              </a:rPr>
              <a:t> for specific food items only or </a:t>
            </a:r>
            <a:r>
              <a:rPr lang="en-US" sz="1200" b="1">
                <a:latin typeface="Arial"/>
                <a:ea typeface="Arial"/>
                <a:cs typeface="Arial"/>
                <a:sym typeface="Arial"/>
              </a:rPr>
              <a:t>value vouchers</a:t>
            </a:r>
            <a:r>
              <a:rPr lang="en-US" sz="1200">
                <a:latin typeface="Arial"/>
                <a:ea typeface="Arial"/>
                <a:cs typeface="Arial"/>
                <a:sym typeface="Arial"/>
              </a:rPr>
              <a:t> provide fixed monetary amount for certain categories. It’s important to note that, greater restriction reduces flexibility but may increase program control. Greater flexibility increases dignity, choice and autonomy.</a:t>
            </a:r>
          </a:p>
          <a:p>
            <a:pPr marL="0" lvl="0" indent="0" algn="l" rtl="0">
              <a:lnSpc>
                <a:spcPct val="115000"/>
              </a:lnSpc>
              <a:spcBef>
                <a:spcPts val="1200"/>
              </a:spcBef>
              <a:spcAft>
                <a:spcPts val="0"/>
              </a:spcAft>
              <a:buSzPts val="1400"/>
              <a:buNone/>
            </a:pPr>
            <a:r>
              <a:rPr lang="en-US" sz="1200" b="1">
                <a:latin typeface="Arial"/>
                <a:ea typeface="Arial"/>
                <a:cs typeface="Arial"/>
                <a:sym typeface="Arial"/>
              </a:rPr>
              <a:t>Modality:</a:t>
            </a:r>
            <a:r>
              <a:rPr lang="en-US" sz="1200">
                <a:latin typeface="Arial"/>
                <a:ea typeface="Arial"/>
                <a:cs typeface="Arial"/>
                <a:sym typeface="Arial"/>
              </a:rPr>
              <a:t> Then deciding the form of assistance or </a:t>
            </a:r>
            <a:r>
              <a:rPr lang="en-US" sz="1200" b="1">
                <a:latin typeface="Arial"/>
                <a:ea typeface="Arial"/>
                <a:cs typeface="Arial"/>
                <a:sym typeface="Arial"/>
              </a:rPr>
              <a:t>modality</a:t>
            </a:r>
            <a:r>
              <a:rPr lang="en-US" sz="1200">
                <a:latin typeface="Arial"/>
                <a:ea typeface="Arial"/>
                <a:cs typeface="Arial"/>
                <a:sym typeface="Arial"/>
              </a:rPr>
              <a:t> physical cash, mobile money, paper or e-vouchers). Emphasize to participants that CVA is a delivery modality, not a sector. </a:t>
            </a:r>
            <a:br>
              <a:rPr lang="en-US" sz="1200">
                <a:latin typeface="Arial"/>
                <a:ea typeface="Arial"/>
                <a:cs typeface="Arial"/>
                <a:sym typeface="Arial"/>
              </a:rPr>
            </a:br>
            <a:endParaRPr lang="en-US" sz="1200">
              <a:latin typeface="Arial"/>
              <a:ea typeface="Arial"/>
              <a:cs typeface="Arial"/>
              <a:sym typeface="Arial"/>
            </a:endParaRPr>
          </a:p>
          <a:p>
            <a:pPr marL="0" lvl="0" indent="0" algn="l" rtl="0">
              <a:lnSpc>
                <a:spcPct val="115000"/>
              </a:lnSpc>
              <a:spcBef>
                <a:spcPts val="1200"/>
              </a:spcBef>
              <a:spcAft>
                <a:spcPts val="0"/>
              </a:spcAft>
              <a:buSzPts val="1400"/>
              <a:buNone/>
            </a:pPr>
            <a:r>
              <a:rPr lang="en-US" sz="1200">
                <a:latin typeface="Arial"/>
                <a:ea typeface="Arial"/>
                <a:cs typeface="Arial"/>
                <a:sym typeface="Arial"/>
              </a:rPr>
              <a:t>The modality chosen must be feasible, safe, accessible and support food security outcomes or specific sector outcomes. Choosing a modality is not just operational it affects inclusion, protection, and access.</a:t>
            </a:r>
          </a:p>
        </p:txBody>
      </p:sp>
      <p:sp>
        <p:nvSpPr>
          <p:cNvPr id="4" name="Foliennummernplatzhalter 3">
            <a:extLst>
              <a:ext uri="{FF2B5EF4-FFF2-40B4-BE49-F238E27FC236}">
                <a16:creationId xmlns:a16="http://schemas.microsoft.com/office/drawing/2014/main" id="{3DC417AE-5A91-296C-128A-5C0EA0A1B87E}"/>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15</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571392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 Notes:</a:t>
            </a:r>
          </a:p>
          <a:p>
            <a:pPr marL="0" lvl="0" indent="0" algn="l" rtl="0">
              <a:lnSpc>
                <a:spcPct val="100000"/>
              </a:lnSpc>
              <a:spcBef>
                <a:spcPts val="0"/>
              </a:spcBef>
              <a:spcAft>
                <a:spcPts val="0"/>
              </a:spcAft>
              <a:buSzPts val="1400"/>
              <a:buNone/>
            </a:pPr>
            <a:r>
              <a:rPr lang="en-US" sz="1200" b="0">
                <a:latin typeface="Arial"/>
                <a:ea typeface="Arial"/>
                <a:cs typeface="Arial"/>
                <a:sym typeface="Arial"/>
              </a:rPr>
              <a:t>Note: for any change to the slide, please change the alternative text of the group object to ensure screen reader users are aware of the changes.</a:t>
            </a:r>
          </a:p>
          <a:p>
            <a:pPr marL="0" lvl="0" indent="0" algn="l" rtl="0">
              <a:lnSpc>
                <a:spcPct val="100000"/>
              </a:lnSpc>
              <a:spcBef>
                <a:spcPts val="0"/>
              </a:spcBef>
              <a:spcAft>
                <a:spcPts val="0"/>
              </a:spcAft>
              <a:buSzPts val="1400"/>
              <a:buNone/>
            </a:pPr>
            <a:endParaRPr lang="en-US" sz="1200" b="0">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r>
              <a:rPr lang="en-US" sz="1200" b="1">
                <a:latin typeface="Arial"/>
                <a:ea typeface="Arial"/>
                <a:cs typeface="Arial"/>
                <a:sym typeface="Arial"/>
              </a:rPr>
              <a:t>You can skip this slide if it’s too redundant.</a:t>
            </a:r>
            <a:r>
              <a:rPr lang="en-US" sz="1200">
                <a:latin typeface="Arial"/>
                <a:ea typeface="Arial"/>
                <a:cs typeface="Arial"/>
                <a:sym typeface="Arial"/>
              </a:rPr>
              <a:t> If you’re showing the slide just mention that this slide illustrates the various modalities that can be used to provide assistance for all most humanitarian sectors. Note that multi-purpose cash transfers is specifically designed in a way to meet the </a:t>
            </a:r>
            <a:r>
              <a:rPr lang="en-US" sz="1200" u="sng">
                <a:latin typeface="Arial"/>
                <a:ea typeface="Arial"/>
                <a:cs typeface="Arial"/>
                <a:sym typeface="Arial"/>
              </a:rPr>
              <a:t>multiple</a:t>
            </a:r>
            <a:r>
              <a:rPr lang="en-US" sz="1200">
                <a:latin typeface="Arial"/>
                <a:ea typeface="Arial"/>
                <a:cs typeface="Arial"/>
                <a:sym typeface="Arial"/>
              </a:rPr>
              <a:t> needs of an individual or household. </a:t>
            </a:r>
            <a:endParaRPr lang="en-US" sz="1200" u="sng">
              <a:latin typeface="Arial"/>
              <a:ea typeface="Arial"/>
              <a:cs typeface="Arial"/>
              <a:sym typeface="Arial"/>
            </a:endParaRP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16</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876939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15000"/>
              </a:lnSpc>
              <a:spcBef>
                <a:spcPts val="1400"/>
              </a:spcBef>
              <a:spcAft>
                <a:spcPts val="0"/>
              </a:spcAft>
              <a:buClr>
                <a:schemeClr val="dk1"/>
              </a:buClr>
              <a:buSzPts val="1100"/>
              <a:buFont typeface="Arial"/>
              <a:buNone/>
            </a:pPr>
            <a:r>
              <a:rPr lang="en-US" sz="1200" b="1">
                <a:latin typeface="Arial"/>
                <a:ea typeface="Arial"/>
                <a:cs typeface="Arial"/>
                <a:sym typeface="Arial"/>
              </a:rPr>
              <a:t>Facilitator Notes</a:t>
            </a:r>
          </a:p>
          <a:p>
            <a:pPr marL="0" lvl="0" indent="0" algn="l" rtl="0">
              <a:lnSpc>
                <a:spcPct val="115000"/>
              </a:lnSpc>
              <a:spcBef>
                <a:spcPts val="1200"/>
              </a:spcBef>
              <a:spcAft>
                <a:spcPts val="0"/>
              </a:spcAft>
              <a:buSzPts val="1400"/>
              <a:buNone/>
            </a:pPr>
            <a:r>
              <a:rPr lang="en-US" sz="1200">
                <a:latin typeface="Arial"/>
                <a:ea typeface="Arial"/>
                <a:cs typeface="Arial"/>
                <a:sym typeface="Arial"/>
              </a:rPr>
              <a:t>Before showing the reasons, ask participants why should we use CVA in Food Security programming? </a:t>
            </a:r>
          </a:p>
          <a:p>
            <a:pPr marL="0" lvl="0" indent="0" algn="l" rtl="0">
              <a:lnSpc>
                <a:spcPct val="115000"/>
              </a:lnSpc>
              <a:spcBef>
                <a:spcPts val="1200"/>
              </a:spcBef>
              <a:spcAft>
                <a:spcPts val="0"/>
              </a:spcAft>
              <a:buClr>
                <a:schemeClr val="dk1"/>
              </a:buClr>
              <a:buSzPts val="1100"/>
              <a:buFont typeface="Arial"/>
              <a:buNone/>
            </a:pPr>
            <a:r>
              <a:rPr lang="en-US" sz="1200">
                <a:latin typeface="Arial"/>
                <a:ea typeface="Arial"/>
                <a:cs typeface="Arial"/>
                <a:sym typeface="Arial"/>
              </a:rPr>
              <a:t>Explain the potential advantages of using CVA in Food Security programming: </a:t>
            </a:r>
          </a:p>
          <a:p>
            <a:pPr marL="457200" lvl="0" indent="-342900" algn="l" rtl="0">
              <a:lnSpc>
                <a:spcPct val="115000"/>
              </a:lnSpc>
              <a:spcBef>
                <a:spcPts val="1200"/>
              </a:spcBef>
              <a:spcAft>
                <a:spcPts val="0"/>
              </a:spcAft>
              <a:buClr>
                <a:schemeClr val="dk1"/>
              </a:buClr>
              <a:buSzPts val="1800"/>
              <a:buChar char="●"/>
            </a:pPr>
            <a:r>
              <a:rPr lang="en-US" sz="1200">
                <a:latin typeface="Arial"/>
                <a:ea typeface="Arial"/>
                <a:cs typeface="Arial"/>
                <a:sym typeface="Arial"/>
              </a:rPr>
              <a:t>CVA allows people to choose the food or goods they need. It is a more empowering and dignified form of assistance, it respects people’s decisions on how they use their resources. </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Market-based response supports recovery of local markets</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Logistics often simpler than in-kind so it’s more cost effective and quicker </a:t>
            </a:r>
          </a:p>
          <a:p>
            <a:pPr marL="457200" lvl="0" indent="-342900" algn="l" rtl="0">
              <a:lnSpc>
                <a:spcPct val="115000"/>
              </a:lnSpc>
              <a:spcBef>
                <a:spcPts val="0"/>
              </a:spcBef>
              <a:spcAft>
                <a:spcPts val="0"/>
              </a:spcAft>
              <a:buClr>
                <a:schemeClr val="dk1"/>
              </a:buClr>
              <a:buSzPts val="1800"/>
              <a:buFont typeface="Arial"/>
              <a:buChar char="●"/>
            </a:pPr>
            <a:r>
              <a:rPr lang="en-US" sz="1200">
                <a:latin typeface="Arial"/>
                <a:ea typeface="Arial"/>
                <a:cs typeface="Arial"/>
                <a:sym typeface="Arial"/>
              </a:rPr>
              <a:t>Can be more flexible in changing contexts</a:t>
            </a:r>
          </a:p>
          <a:p>
            <a:pPr marL="0" lvl="0" indent="0" algn="l" rtl="0">
              <a:lnSpc>
                <a:spcPct val="115000"/>
              </a:lnSpc>
              <a:spcBef>
                <a:spcPts val="1200"/>
              </a:spcBef>
              <a:spcAft>
                <a:spcPts val="0"/>
              </a:spcAft>
              <a:buClr>
                <a:schemeClr val="dk1"/>
              </a:buClr>
              <a:buSzPts val="1100"/>
              <a:buFont typeface="Arial"/>
              <a:buNone/>
            </a:pPr>
            <a:r>
              <a:rPr lang="en-US" sz="1200">
                <a:latin typeface="Arial"/>
                <a:ea typeface="Arial"/>
                <a:cs typeface="Arial"/>
                <a:sym typeface="Arial"/>
              </a:rPr>
              <a:t>But add caution that, “CVA is not always appropriate. Markets must function and must be safe and accessibility must be ensured.”</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17</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020196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EC96A5-0B49-EEAB-3C41-DD287679600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2CE3679-B312-ABBD-AFDE-04B00CA7F0ED}"/>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BAA127C8-8D91-A82F-2FC6-B5627216D9DB}"/>
              </a:ext>
            </a:extLst>
          </p:cNvPr>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US" sz="1200" b="1">
              <a:latin typeface="Arial"/>
              <a:ea typeface="Arial"/>
              <a:cs typeface="Arial"/>
              <a:sym typeface="Arial"/>
            </a:endParaRPr>
          </a:p>
          <a:p>
            <a:pPr marL="0" lvl="0" indent="0" algn="l" rtl="0">
              <a:lnSpc>
                <a:spcPct val="100000"/>
              </a:lnSpc>
              <a:spcBef>
                <a:spcPts val="0"/>
              </a:spcBef>
              <a:spcAft>
                <a:spcPts val="0"/>
              </a:spcAft>
              <a:buSzPts val="1400"/>
              <a:buNone/>
            </a:pPr>
            <a:r>
              <a:rPr lang="en-US" sz="1200">
                <a:latin typeface="Arial"/>
                <a:ea typeface="Arial"/>
                <a:cs typeface="Arial"/>
                <a:sym typeface="Arial"/>
              </a:rPr>
              <a:t>In CVA for food security these are the top most commonly cited disadvantages/limitations across </a:t>
            </a:r>
            <a:r>
              <a:rPr lang="en-US" sz="1200" err="1">
                <a:latin typeface="Arial"/>
                <a:ea typeface="Arial"/>
                <a:cs typeface="Arial"/>
                <a:sym typeface="Arial"/>
              </a:rPr>
              <a:t>CaLP</a:t>
            </a:r>
            <a:r>
              <a:rPr lang="en-US" sz="1200">
                <a:latin typeface="Arial"/>
                <a:ea typeface="Arial"/>
                <a:cs typeface="Arial"/>
                <a:sym typeface="Arial"/>
              </a:rPr>
              <a:t> and major CVA actors. Please note that this is not an exhaustive list. You can ask participants what other potential disadvantages they’ve observed in CVA programming? </a:t>
            </a:r>
          </a:p>
          <a:p>
            <a:pPr marL="0" lvl="0" indent="0" algn="l" rtl="0">
              <a:lnSpc>
                <a:spcPct val="100000"/>
              </a:lnSpc>
              <a:spcBef>
                <a:spcPts val="0"/>
              </a:spcBef>
              <a:spcAft>
                <a:spcPts val="0"/>
              </a:spcAft>
              <a:buSzPts val="1400"/>
              <a:buNone/>
            </a:pPr>
            <a:endParaRPr lang="en-US" sz="1200" b="1">
              <a:latin typeface="Arial"/>
              <a:ea typeface="Arial"/>
              <a:cs typeface="Arial"/>
              <a:sym typeface="Arial"/>
            </a:endParaRPr>
          </a:p>
          <a:p>
            <a:pPr marL="0" lvl="0" indent="0" algn="l" rtl="0">
              <a:lnSpc>
                <a:spcPct val="100000"/>
              </a:lnSpc>
              <a:spcBef>
                <a:spcPts val="0"/>
              </a:spcBef>
              <a:spcAft>
                <a:spcPts val="0"/>
              </a:spcAft>
              <a:buSzPts val="1400"/>
              <a:buNone/>
            </a:pPr>
            <a:r>
              <a:rPr lang="en-US" sz="1200" b="1">
                <a:latin typeface="Arial"/>
                <a:ea typeface="Arial"/>
                <a:cs typeface="Arial"/>
                <a:sym typeface="Arial"/>
              </a:rPr>
              <a:t>Market Limitations</a:t>
            </a:r>
          </a:p>
          <a:p>
            <a:pPr marL="457200" lvl="0" indent="-342900" algn="l" rtl="0">
              <a:lnSpc>
                <a:spcPct val="115000"/>
              </a:lnSpc>
              <a:spcBef>
                <a:spcPts val="1200"/>
              </a:spcBef>
              <a:spcAft>
                <a:spcPts val="0"/>
              </a:spcAft>
              <a:buClr>
                <a:schemeClr val="dk1"/>
              </a:buClr>
              <a:buSzPts val="1800"/>
              <a:buChar char="●"/>
            </a:pPr>
            <a:r>
              <a:rPr lang="en-US" sz="1200">
                <a:latin typeface="Arial"/>
                <a:ea typeface="Arial"/>
                <a:cs typeface="Arial"/>
                <a:sym typeface="Arial"/>
              </a:rPr>
              <a:t>Markets may not function, supply sufficient food, or maintain stable prices.</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Inflation or supply chain disruptions can undermine purchasing power. In markets with a limited supply of goods or services, an influx of cash may lead to inflation, price distortions or shortages of key items.</a:t>
            </a:r>
          </a:p>
          <a:p>
            <a:pPr marL="0" lvl="0" indent="0" algn="l" rtl="0">
              <a:lnSpc>
                <a:spcPct val="115000"/>
              </a:lnSpc>
              <a:spcBef>
                <a:spcPts val="1200"/>
              </a:spcBef>
              <a:spcAft>
                <a:spcPts val="0"/>
              </a:spcAft>
              <a:buSzPts val="1400"/>
              <a:buNone/>
            </a:pPr>
            <a:r>
              <a:rPr lang="en-US" sz="1200" b="1">
                <a:latin typeface="Arial"/>
                <a:ea typeface="Arial"/>
                <a:cs typeface="Arial"/>
                <a:sym typeface="Arial"/>
              </a:rPr>
              <a:t>Financial Risks &amp; Corruption</a:t>
            </a:r>
          </a:p>
          <a:p>
            <a:pPr marL="457200" lvl="0" indent="-342900" algn="l" rtl="0">
              <a:lnSpc>
                <a:spcPct val="115000"/>
              </a:lnSpc>
              <a:spcBef>
                <a:spcPts val="1200"/>
              </a:spcBef>
              <a:spcAft>
                <a:spcPts val="0"/>
              </a:spcAft>
              <a:buSzPts val="1800"/>
              <a:buFont typeface="Arial"/>
              <a:buChar char="●"/>
            </a:pPr>
            <a:r>
              <a:rPr lang="en-US" sz="1200">
                <a:latin typeface="Arial"/>
                <a:ea typeface="Arial"/>
                <a:cs typeface="Arial"/>
                <a:sym typeface="Arial"/>
              </a:rPr>
              <a:t>There is a potential for exploitation and diversion of funds by more powerful by more powerful people.</a:t>
            </a:r>
          </a:p>
          <a:p>
            <a:pPr marL="457200" lvl="0" indent="-342900" algn="l" rtl="0">
              <a:lnSpc>
                <a:spcPct val="115000"/>
              </a:lnSpc>
              <a:spcBef>
                <a:spcPts val="0"/>
              </a:spcBef>
              <a:spcAft>
                <a:spcPts val="0"/>
              </a:spcAft>
              <a:buSzPts val="1800"/>
              <a:buChar char="●"/>
            </a:pPr>
            <a:r>
              <a:rPr lang="en-US" sz="1200">
                <a:latin typeface="Arial"/>
                <a:ea typeface="Arial"/>
                <a:cs typeface="Arial"/>
                <a:sym typeface="Arial"/>
              </a:rPr>
              <a:t>Diversion or fraud within digital systems</a:t>
            </a:r>
          </a:p>
          <a:p>
            <a:pPr marL="457200" lvl="0" indent="-342900" algn="l" rtl="0">
              <a:lnSpc>
                <a:spcPct val="115000"/>
              </a:lnSpc>
              <a:spcBef>
                <a:spcPts val="0"/>
              </a:spcBef>
              <a:spcAft>
                <a:spcPts val="0"/>
              </a:spcAft>
              <a:buSzPts val="1800"/>
              <a:buChar char="●"/>
            </a:pPr>
            <a:r>
              <a:rPr lang="en-US" sz="1200">
                <a:latin typeface="Arial"/>
                <a:ea typeface="Arial"/>
                <a:cs typeface="Arial"/>
                <a:sym typeface="Arial"/>
              </a:rPr>
              <a:t>Data protection and cybersecurity risks</a:t>
            </a:r>
          </a:p>
          <a:p>
            <a:pPr marL="457200" lvl="0" indent="-342900" algn="l" rtl="0">
              <a:lnSpc>
                <a:spcPct val="115000"/>
              </a:lnSpc>
              <a:spcBef>
                <a:spcPts val="0"/>
              </a:spcBef>
              <a:spcAft>
                <a:spcPts val="0"/>
              </a:spcAft>
              <a:buSzPts val="1800"/>
              <a:buChar char="●"/>
            </a:pPr>
            <a:r>
              <a:rPr lang="en-US" sz="1200">
                <a:latin typeface="Arial"/>
                <a:ea typeface="Arial"/>
                <a:cs typeface="Arial"/>
                <a:sym typeface="Arial"/>
              </a:rPr>
              <a:t>Weak Financial Service Provider capacity</a:t>
            </a:r>
          </a:p>
          <a:p>
            <a:pPr marL="457200" lvl="0" indent="-342900" algn="l" rtl="0">
              <a:lnSpc>
                <a:spcPct val="115000"/>
              </a:lnSpc>
              <a:spcBef>
                <a:spcPts val="0"/>
              </a:spcBef>
              <a:spcAft>
                <a:spcPts val="0"/>
              </a:spcAft>
              <a:buSzPts val="1800"/>
              <a:buChar char="●"/>
            </a:pPr>
            <a:r>
              <a:rPr lang="en-US" sz="1200">
                <a:latin typeface="Arial"/>
                <a:ea typeface="Arial"/>
                <a:cs typeface="Arial"/>
                <a:sym typeface="Arial"/>
              </a:rPr>
              <a:t>Corruption at distribution points</a:t>
            </a:r>
          </a:p>
          <a:p>
            <a:pPr marL="0" lvl="0" indent="0" algn="l" rtl="0">
              <a:lnSpc>
                <a:spcPct val="115000"/>
              </a:lnSpc>
              <a:spcBef>
                <a:spcPts val="1200"/>
              </a:spcBef>
              <a:spcAft>
                <a:spcPts val="0"/>
              </a:spcAft>
              <a:buSzPts val="1400"/>
              <a:buNone/>
            </a:pPr>
            <a:r>
              <a:rPr lang="en-US" sz="1200" b="1">
                <a:latin typeface="Arial"/>
                <a:ea typeface="Arial"/>
                <a:cs typeface="Arial"/>
                <a:sym typeface="Arial"/>
              </a:rPr>
              <a:t>Reduced control over outcomes</a:t>
            </a:r>
          </a:p>
          <a:p>
            <a:pPr marL="457200" lvl="0" indent="-342900" algn="l" rtl="0">
              <a:lnSpc>
                <a:spcPct val="115000"/>
              </a:lnSpc>
              <a:spcBef>
                <a:spcPts val="1200"/>
              </a:spcBef>
              <a:spcAft>
                <a:spcPts val="0"/>
              </a:spcAft>
              <a:buSzPts val="1800"/>
              <a:buFont typeface="Arial"/>
              <a:buChar char="●"/>
            </a:pPr>
            <a:r>
              <a:rPr lang="en-US" sz="1200">
                <a:latin typeface="Arial"/>
                <a:ea typeface="Arial"/>
                <a:cs typeface="Arial"/>
                <a:sym typeface="Arial"/>
              </a:rPr>
              <a:t>Agencies cannot ensure food quality, diversity, or nutritional use.</a:t>
            </a:r>
          </a:p>
          <a:p>
            <a:pPr marL="457200" lvl="0" indent="-342900" algn="l" rtl="0">
              <a:lnSpc>
                <a:spcPct val="115000"/>
              </a:lnSpc>
              <a:spcBef>
                <a:spcPts val="0"/>
              </a:spcBef>
              <a:spcAft>
                <a:spcPts val="0"/>
              </a:spcAft>
              <a:buSzPts val="1800"/>
              <a:buFont typeface="Arial"/>
              <a:buChar char="●"/>
            </a:pPr>
            <a:r>
              <a:rPr lang="en-US" sz="1200">
                <a:latin typeface="Arial"/>
                <a:ea typeface="Arial"/>
                <a:cs typeface="Arial"/>
                <a:sym typeface="Arial"/>
              </a:rPr>
              <a:t>Cash may not translate into improved food security without complementary support.</a:t>
            </a:r>
          </a:p>
          <a:p>
            <a:pPr marL="457200" lvl="0" indent="-342900" algn="l" rtl="0">
              <a:lnSpc>
                <a:spcPct val="115000"/>
              </a:lnSpc>
              <a:spcBef>
                <a:spcPts val="0"/>
              </a:spcBef>
              <a:spcAft>
                <a:spcPts val="0"/>
              </a:spcAft>
              <a:buSzPts val="1800"/>
              <a:buFont typeface="Arial"/>
              <a:buChar char="●"/>
            </a:pPr>
            <a:r>
              <a:rPr lang="en-US" sz="1200">
                <a:latin typeface="Arial"/>
                <a:ea typeface="Arial"/>
                <a:cs typeface="Arial"/>
                <a:sym typeface="Arial"/>
              </a:rPr>
              <a:t>Cash enables choice — but does not guarantee impact.</a:t>
            </a:r>
          </a:p>
          <a:p>
            <a:pPr marL="0" lvl="0" indent="0" algn="l" rtl="0">
              <a:lnSpc>
                <a:spcPct val="115000"/>
              </a:lnSpc>
              <a:spcBef>
                <a:spcPts val="1200"/>
              </a:spcBef>
              <a:spcAft>
                <a:spcPts val="0"/>
              </a:spcAft>
              <a:buSzPts val="1400"/>
              <a:buNone/>
            </a:pPr>
            <a:r>
              <a:rPr lang="en-US" sz="1200" b="1">
                <a:latin typeface="Arial"/>
                <a:ea typeface="Arial"/>
                <a:cs typeface="Arial"/>
                <a:sym typeface="Arial"/>
              </a:rPr>
              <a:t>Protection &amp; Security Risks</a:t>
            </a:r>
          </a:p>
          <a:p>
            <a:pPr marL="457200" lvl="0" indent="-342900" algn="l" rtl="0">
              <a:lnSpc>
                <a:spcPct val="115000"/>
              </a:lnSpc>
              <a:spcBef>
                <a:spcPts val="1200"/>
              </a:spcBef>
              <a:spcAft>
                <a:spcPts val="0"/>
              </a:spcAft>
              <a:buClr>
                <a:schemeClr val="dk1"/>
              </a:buClr>
              <a:buSzPts val="1800"/>
              <a:buFont typeface="Arial"/>
              <a:buChar char="●"/>
            </a:pPr>
            <a:r>
              <a:rPr lang="en-US" sz="1200">
                <a:latin typeface="Arial"/>
                <a:ea typeface="Arial"/>
                <a:cs typeface="Arial"/>
                <a:sym typeface="Arial"/>
              </a:rPr>
              <a:t>Risk of theft, exploitation, GBV, or coercion</a:t>
            </a:r>
          </a:p>
          <a:p>
            <a:pPr marL="457200" lvl="0" indent="-342900" algn="l" rtl="0">
              <a:lnSpc>
                <a:spcPct val="115000"/>
              </a:lnSpc>
              <a:spcBef>
                <a:spcPts val="0"/>
              </a:spcBef>
              <a:spcAft>
                <a:spcPts val="0"/>
              </a:spcAft>
              <a:buClr>
                <a:schemeClr val="dk1"/>
              </a:buClr>
              <a:buSzPts val="1800"/>
              <a:buFont typeface="Arial"/>
              <a:buChar char="●"/>
            </a:pPr>
            <a:r>
              <a:rPr lang="en-US" sz="1200">
                <a:latin typeface="Arial"/>
                <a:ea typeface="Arial"/>
                <a:cs typeface="Arial"/>
                <a:sym typeface="Arial"/>
              </a:rPr>
              <a:t>Intra-household control of cash may create tension or harm.</a:t>
            </a:r>
          </a:p>
          <a:p>
            <a:pPr marL="457200" lvl="0" indent="-342900" algn="l" rtl="0">
              <a:lnSpc>
                <a:spcPct val="115000"/>
              </a:lnSpc>
              <a:spcBef>
                <a:spcPts val="0"/>
              </a:spcBef>
              <a:spcAft>
                <a:spcPts val="0"/>
              </a:spcAft>
              <a:buClr>
                <a:schemeClr val="dk1"/>
              </a:buClr>
              <a:buSzPts val="1800"/>
              <a:buFont typeface="Arial"/>
              <a:buChar char="●"/>
            </a:pPr>
            <a:r>
              <a:rPr lang="en-US" sz="1200">
                <a:latin typeface="Arial"/>
                <a:ea typeface="Arial"/>
                <a:cs typeface="Arial"/>
                <a:sym typeface="Arial"/>
              </a:rPr>
              <a:t>Cash can shift power dynamics in unintended ways.</a:t>
            </a:r>
            <a:endParaRPr lang="en-US" sz="1200" b="1">
              <a:latin typeface="Arial"/>
              <a:ea typeface="Arial"/>
              <a:cs typeface="Arial"/>
              <a:sym typeface="Arial"/>
            </a:endParaRPr>
          </a:p>
          <a:p>
            <a:pPr marL="0" lvl="0" indent="0" algn="l" rtl="0">
              <a:lnSpc>
                <a:spcPct val="115000"/>
              </a:lnSpc>
              <a:spcBef>
                <a:spcPts val="1800"/>
              </a:spcBef>
              <a:spcAft>
                <a:spcPts val="0"/>
              </a:spcAft>
              <a:buSzPts val="1400"/>
              <a:buNone/>
            </a:pPr>
            <a:r>
              <a:rPr lang="en-US" sz="1200" b="1">
                <a:latin typeface="Arial"/>
                <a:ea typeface="Arial"/>
                <a:cs typeface="Arial"/>
                <a:sym typeface="Arial"/>
              </a:rPr>
              <a:t>Exclusion Risks</a:t>
            </a:r>
          </a:p>
          <a:p>
            <a:pPr marL="457200" lvl="0" indent="-342900" algn="l" rtl="0">
              <a:lnSpc>
                <a:spcPct val="115000"/>
              </a:lnSpc>
              <a:spcBef>
                <a:spcPts val="1200"/>
              </a:spcBef>
              <a:spcAft>
                <a:spcPts val="0"/>
              </a:spcAft>
              <a:buClr>
                <a:schemeClr val="dk1"/>
              </a:buClr>
              <a:buSzPts val="1800"/>
              <a:buChar char="●"/>
            </a:pPr>
            <a:r>
              <a:rPr lang="en-US" sz="1200">
                <a:latin typeface="Arial"/>
                <a:ea typeface="Arial"/>
                <a:cs typeface="Arial"/>
                <a:sym typeface="Arial"/>
              </a:rPr>
              <a:t>Digital barriers, lack of ID, mobility constraints.</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Certain groups (including persons with disabilities) may face access barriers to FSPs or markets.</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CVA can unintentionally leave the most marginalized behind.</a:t>
            </a:r>
          </a:p>
        </p:txBody>
      </p:sp>
      <p:sp>
        <p:nvSpPr>
          <p:cNvPr id="4" name="Foliennummernplatzhalter 3">
            <a:extLst>
              <a:ext uri="{FF2B5EF4-FFF2-40B4-BE49-F238E27FC236}">
                <a16:creationId xmlns:a16="http://schemas.microsoft.com/office/drawing/2014/main" id="{B7456337-A0C4-B797-5601-58BE9DCAB348}"/>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18</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63202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8AAA37-1F5E-52B3-B250-2807BA447C5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300DAAD-E6AB-5B61-B551-179B2F5BCF59}"/>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ABEFA2B-109A-AEF9-0E79-1FA4AF142054}"/>
              </a:ext>
            </a:extLst>
          </p:cNvPr>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 Notes: </a:t>
            </a:r>
            <a:endParaRPr lang="en-US" sz="12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200" b="1">
                <a:latin typeface="Arial"/>
                <a:ea typeface="Arial"/>
                <a:cs typeface="Arial"/>
                <a:sym typeface="Arial"/>
              </a:rPr>
              <a:t>Notes: You can skip or hide this slide if participants are experienced CVA actors. </a:t>
            </a:r>
          </a:p>
          <a:p>
            <a:pPr marL="0" lvl="0" indent="0" algn="l" rtl="0">
              <a:lnSpc>
                <a:spcPct val="100000"/>
              </a:lnSpc>
              <a:spcBef>
                <a:spcPts val="0"/>
              </a:spcBef>
              <a:spcAft>
                <a:spcPts val="0"/>
              </a:spcAft>
              <a:buSzPts val="1400"/>
              <a:buNone/>
            </a:pPr>
            <a:r>
              <a:rPr lang="en-US" sz="1200">
                <a:latin typeface="Arial"/>
                <a:ea typeface="Arial"/>
                <a:cs typeface="Arial"/>
                <a:sym typeface="Arial"/>
              </a:rPr>
              <a:t>Say that CVA depends on availability of goods, stable prices, supply chains functioning and accessible vendors. </a:t>
            </a: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a:p>
            <a:pPr marL="0" lvl="0" indent="0" algn="l" rtl="0">
              <a:lnSpc>
                <a:spcPct val="100000"/>
              </a:lnSpc>
              <a:spcBef>
                <a:spcPts val="0"/>
              </a:spcBef>
              <a:spcAft>
                <a:spcPts val="0"/>
              </a:spcAft>
              <a:buSzPts val="1400"/>
              <a:buNone/>
            </a:pPr>
            <a:r>
              <a:rPr lang="en-US" sz="1200">
                <a:latin typeface="Arial"/>
                <a:ea typeface="Arial"/>
                <a:cs typeface="Arial"/>
                <a:sym typeface="Arial"/>
              </a:rPr>
              <a:t>Market assessments are essential before choosing CVA.</a:t>
            </a:r>
          </a:p>
        </p:txBody>
      </p:sp>
      <p:sp>
        <p:nvSpPr>
          <p:cNvPr id="4" name="Foliennummernplatzhalter 3">
            <a:extLst>
              <a:ext uri="{FF2B5EF4-FFF2-40B4-BE49-F238E27FC236}">
                <a16:creationId xmlns:a16="http://schemas.microsoft.com/office/drawing/2014/main" id="{7A043DD9-E1F8-D055-C5E1-B376E5A9A37C}"/>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19</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588610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 Notes:</a:t>
            </a:r>
            <a:r>
              <a:rPr lang="en-US" sz="1200">
                <a:latin typeface="Arial"/>
                <a:ea typeface="Arial"/>
                <a:cs typeface="Arial"/>
                <a:sym typeface="Arial"/>
              </a:rPr>
              <a:t> </a:t>
            </a:r>
          </a:p>
          <a:p>
            <a:pPr marL="0" lvl="0" indent="0" algn="l" rtl="0">
              <a:lnSpc>
                <a:spcPct val="107000"/>
              </a:lnSpc>
              <a:spcBef>
                <a:spcPts val="0"/>
              </a:spcBef>
              <a:spcAft>
                <a:spcPts val="0"/>
              </a:spcAft>
              <a:buSzPts val="1400"/>
              <a:buNone/>
            </a:pPr>
            <a:r>
              <a:rPr lang="en-US" sz="1200">
                <a:latin typeface="Arial"/>
                <a:ea typeface="Arial"/>
                <a:cs typeface="Arial"/>
                <a:sym typeface="Arial"/>
              </a:rPr>
              <a:t>This video provides a short overview of whether cash is a good form of assistance and why. After showing the video ask if participants they think cash is a good or bad form of aid and why? </a:t>
            </a:r>
          </a:p>
          <a:p>
            <a:pPr marL="0" lvl="0" indent="0" algn="l" rtl="0">
              <a:lnSpc>
                <a:spcPct val="107000"/>
              </a:lnSpc>
              <a:spcBef>
                <a:spcPts val="0"/>
              </a:spcBef>
              <a:spcAft>
                <a:spcPts val="0"/>
              </a:spcAft>
              <a:buSzPts val="1400"/>
              <a:buNone/>
            </a:pPr>
            <a:endParaRPr lang="en-US" sz="1200">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200">
                <a:latin typeface="Arial"/>
                <a:ea typeface="Arial"/>
                <a:cs typeface="Arial"/>
                <a:sym typeface="Arial"/>
              </a:rPr>
              <a:t>Please note that it is not disability-inclusion specific. Link for Video on </a:t>
            </a:r>
            <a:r>
              <a:rPr lang="en-US" sz="1200" err="1">
                <a:latin typeface="Arial"/>
                <a:ea typeface="Arial"/>
                <a:cs typeface="Arial"/>
                <a:sym typeface="Arial"/>
              </a:rPr>
              <a:t>Youtube</a:t>
            </a:r>
            <a:r>
              <a:rPr lang="en-US" sz="1200">
                <a:latin typeface="Arial"/>
                <a:ea typeface="Arial"/>
                <a:cs typeface="Arial"/>
                <a:sym typeface="Arial"/>
              </a:rPr>
              <a:t> on cash from ICRC available after this colon: </a:t>
            </a:r>
            <a:r>
              <a:rPr lang="en-US" sz="1200" u="sng">
                <a:solidFill>
                  <a:schemeClr val="hlink"/>
                </a:solidFill>
                <a:latin typeface="Arial"/>
                <a:ea typeface="Arial"/>
                <a:cs typeface="Arial"/>
                <a:sym typeface="Arial"/>
                <a:hlinkClick r:id="rId3"/>
              </a:rPr>
              <a:t>https://www.youtube.com/watch?v=3uux-UczgKI&amp;t=110s</a:t>
            </a:r>
            <a:r>
              <a:rPr lang="en-US" sz="1200">
                <a:latin typeface="Arial"/>
                <a:ea typeface="Arial"/>
                <a:cs typeface="Arial"/>
                <a:sym typeface="Arial"/>
              </a:rPr>
              <a:t> </a:t>
            </a:r>
          </a:p>
          <a:p>
            <a:pPr marL="0" lvl="0" indent="0" algn="l" rtl="0">
              <a:lnSpc>
                <a:spcPct val="100000"/>
              </a:lnSpc>
              <a:spcBef>
                <a:spcPts val="0"/>
              </a:spcBef>
              <a:spcAft>
                <a:spcPts val="0"/>
              </a:spcAft>
              <a:buClr>
                <a:schemeClr val="dk1"/>
              </a:buClr>
              <a:buSzPts val="1100"/>
              <a:buFont typeface="Arial"/>
              <a:buNone/>
            </a:pPr>
            <a:endParaRPr lang="en-US" sz="120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Calibri"/>
              <a:buNone/>
            </a:pPr>
            <a:r>
              <a:rPr lang="en-US" sz="1200" b="1">
                <a:latin typeface="Arial"/>
                <a:ea typeface="Arial"/>
                <a:cs typeface="Arial"/>
                <a:sym typeface="Arial"/>
              </a:rPr>
              <a:t>(Play video – Accessibility note: Video contains English subtitles – check setting to enable - and narration but no sign language interpreter) </a:t>
            </a:r>
            <a:endParaRPr lang="en-US" sz="12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endParaRPr lang="en-US" sz="1200">
              <a:latin typeface="Arial"/>
              <a:ea typeface="Arial"/>
              <a:cs typeface="Arial"/>
              <a:sym typeface="Arial"/>
            </a:endParaRPr>
          </a:p>
          <a:p>
            <a:pPr marL="0" lvl="0" indent="0" algn="l" rtl="0">
              <a:lnSpc>
                <a:spcPct val="107916"/>
              </a:lnSpc>
              <a:spcBef>
                <a:spcPts val="0"/>
              </a:spcBef>
              <a:spcAft>
                <a:spcPts val="0"/>
              </a:spcAft>
              <a:buSzPts val="1400"/>
              <a:buNone/>
            </a:pPr>
            <a:r>
              <a:rPr lang="en-US" sz="1200">
                <a:latin typeface="Arial"/>
                <a:ea typeface="Arial"/>
                <a:cs typeface="Arial"/>
                <a:sym typeface="Arial"/>
              </a:rPr>
              <a:t>Feel free to replace this video with another one that is more relevant to the local context, provided it aligns with the quality criteria outlined below: </a:t>
            </a:r>
          </a:p>
          <a:p>
            <a:pPr marL="0" lvl="0" indent="0" algn="l" rtl="0">
              <a:lnSpc>
                <a:spcPct val="107916"/>
              </a:lnSpc>
              <a:spcBef>
                <a:spcPts val="0"/>
              </a:spcBef>
              <a:spcAft>
                <a:spcPts val="0"/>
              </a:spcAft>
              <a:buSzPts val="1400"/>
              <a:buNone/>
            </a:pPr>
            <a:endParaRPr lang="en-US" sz="1200">
              <a:latin typeface="Arial"/>
              <a:ea typeface="Arial"/>
              <a:cs typeface="Arial"/>
              <a:sym typeface="Arial"/>
            </a:endParaRPr>
          </a:p>
          <a:p>
            <a:pPr marL="0" lvl="0" indent="0" algn="l" rtl="0">
              <a:lnSpc>
                <a:spcPct val="107916"/>
              </a:lnSpc>
              <a:spcBef>
                <a:spcPts val="0"/>
              </a:spcBef>
              <a:spcAft>
                <a:spcPts val="0"/>
              </a:spcAft>
              <a:buSzPts val="1400"/>
              <a:buNone/>
            </a:pPr>
            <a:r>
              <a:rPr lang="en-US" sz="1200" b="1">
                <a:latin typeface="Arial"/>
                <a:ea typeface="Arial"/>
                <a:cs typeface="Arial"/>
                <a:sym typeface="Arial"/>
              </a:rPr>
              <a:t>Minimum Quality Criteria for Video Selection:</a:t>
            </a:r>
          </a:p>
          <a:p>
            <a:pPr marL="0" lvl="0" indent="0" algn="l" rtl="0">
              <a:lnSpc>
                <a:spcPct val="107916"/>
              </a:lnSpc>
              <a:spcBef>
                <a:spcPts val="0"/>
              </a:spcBef>
              <a:spcAft>
                <a:spcPts val="0"/>
              </a:spcAft>
              <a:buSzPts val="1400"/>
              <a:buNone/>
            </a:pPr>
            <a:r>
              <a:rPr lang="en-US" sz="1200">
                <a:latin typeface="Arial"/>
                <a:ea typeface="Arial"/>
                <a:cs typeface="Arial"/>
                <a:sym typeface="Arial"/>
              </a:rPr>
              <a:t>When selecting videos for the training, ensure they meet the following criteria:</a:t>
            </a:r>
          </a:p>
          <a:p>
            <a:pPr marL="0" lvl="0" indent="0" algn="l" rtl="0">
              <a:lnSpc>
                <a:spcPct val="107916"/>
              </a:lnSpc>
              <a:spcBef>
                <a:spcPts val="0"/>
              </a:spcBef>
              <a:spcAft>
                <a:spcPts val="0"/>
              </a:spcAft>
              <a:buSzPts val="1400"/>
              <a:buNone/>
            </a:pPr>
            <a:endParaRPr lang="en-US" sz="1200" b="1">
              <a:latin typeface="Arial"/>
              <a:ea typeface="Arial"/>
              <a:cs typeface="Arial"/>
              <a:sym typeface="Arial"/>
            </a:endParaRPr>
          </a:p>
          <a:p>
            <a:pPr marL="0" lvl="0" indent="0" algn="l" rtl="0">
              <a:lnSpc>
                <a:spcPct val="107916"/>
              </a:lnSpc>
              <a:spcBef>
                <a:spcPts val="0"/>
              </a:spcBef>
              <a:spcAft>
                <a:spcPts val="0"/>
              </a:spcAft>
              <a:buSzPts val="1400"/>
              <a:buNone/>
            </a:pPr>
            <a:r>
              <a:rPr lang="en-US" sz="1200" b="1">
                <a:latin typeface="Arial"/>
                <a:ea typeface="Arial"/>
                <a:cs typeface="Arial"/>
                <a:sym typeface="Arial"/>
              </a:rPr>
              <a:t>Rights–Based Approach:</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The language used in the video should align with the principles of the CRPD and the IASC Guidelines on Inclusion of Persons with Disabilities in Humanitarian Action.</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Avoid videos that portray persons with disabilities in a patronizing or charity–based manner.</a:t>
            </a:r>
          </a:p>
          <a:p>
            <a:pPr marL="0" lvl="0" indent="0" algn="l" rtl="0">
              <a:lnSpc>
                <a:spcPct val="107916"/>
              </a:lnSpc>
              <a:spcBef>
                <a:spcPts val="0"/>
              </a:spcBef>
              <a:spcAft>
                <a:spcPts val="0"/>
              </a:spcAft>
              <a:buSzPts val="1400"/>
              <a:buNone/>
            </a:pPr>
            <a:endParaRPr lang="en-US" sz="1200">
              <a:latin typeface="Arial"/>
              <a:ea typeface="Arial"/>
              <a:cs typeface="Arial"/>
              <a:sym typeface="Arial"/>
            </a:endParaRPr>
          </a:p>
          <a:p>
            <a:pPr marL="0" lvl="0" indent="0" algn="l" rtl="0">
              <a:lnSpc>
                <a:spcPct val="107916"/>
              </a:lnSpc>
              <a:spcBef>
                <a:spcPts val="0"/>
              </a:spcBef>
              <a:spcAft>
                <a:spcPts val="0"/>
              </a:spcAft>
              <a:buSzPts val="1400"/>
              <a:buNone/>
            </a:pPr>
            <a:r>
              <a:rPr lang="en-US" sz="1200" b="1">
                <a:latin typeface="Arial"/>
                <a:ea typeface="Arial"/>
                <a:cs typeface="Arial"/>
                <a:sym typeface="Arial"/>
              </a:rPr>
              <a:t>Representation:</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The video should feature individuals with different types of disabilities (e.g., physical, sensory, intellectual, psychosocial) to promote diversity and inclusion.</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Aim to represent a range of ages, genders, and cultural backgrounds when possible.</a:t>
            </a:r>
          </a:p>
          <a:p>
            <a:pPr marL="0" lvl="0" indent="0" algn="l" rtl="0">
              <a:lnSpc>
                <a:spcPct val="107916"/>
              </a:lnSpc>
              <a:spcBef>
                <a:spcPts val="0"/>
              </a:spcBef>
              <a:spcAft>
                <a:spcPts val="0"/>
              </a:spcAft>
              <a:buSzPts val="1400"/>
              <a:buNone/>
            </a:pPr>
            <a:endParaRPr lang="en-US" sz="1200">
              <a:latin typeface="Arial"/>
              <a:ea typeface="Arial"/>
              <a:cs typeface="Arial"/>
              <a:sym typeface="Arial"/>
            </a:endParaRPr>
          </a:p>
          <a:p>
            <a:pPr marL="0" lvl="0" indent="0" algn="l" rtl="0">
              <a:lnSpc>
                <a:spcPct val="107916"/>
              </a:lnSpc>
              <a:spcBef>
                <a:spcPts val="0"/>
              </a:spcBef>
              <a:spcAft>
                <a:spcPts val="0"/>
              </a:spcAft>
              <a:buSzPts val="1400"/>
              <a:buNone/>
            </a:pPr>
            <a:r>
              <a:rPr lang="en-US" sz="1200" b="1">
                <a:latin typeface="Arial"/>
                <a:ea typeface="Arial"/>
                <a:cs typeface="Arial"/>
                <a:sym typeface="Arial"/>
              </a:rPr>
              <a:t>Accuracy and Relevance:</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The content should be factually accurate and directly relevant to the training topic.</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Ensure the video addresses barriers, enablers, and solutions for inclusion.</a:t>
            </a:r>
          </a:p>
          <a:p>
            <a:pPr marL="0" lvl="0" indent="0" algn="l" rtl="0">
              <a:lnSpc>
                <a:spcPct val="107916"/>
              </a:lnSpc>
              <a:spcBef>
                <a:spcPts val="0"/>
              </a:spcBef>
              <a:spcAft>
                <a:spcPts val="0"/>
              </a:spcAft>
              <a:buSzPts val="1400"/>
              <a:buNone/>
            </a:pPr>
            <a:endParaRPr lang="en-US" sz="1200">
              <a:latin typeface="Arial"/>
              <a:ea typeface="Arial"/>
              <a:cs typeface="Arial"/>
              <a:sym typeface="Arial"/>
            </a:endParaRPr>
          </a:p>
          <a:p>
            <a:pPr marL="0" lvl="0" indent="0" algn="l" rtl="0">
              <a:lnSpc>
                <a:spcPct val="107916"/>
              </a:lnSpc>
              <a:spcBef>
                <a:spcPts val="0"/>
              </a:spcBef>
              <a:spcAft>
                <a:spcPts val="0"/>
              </a:spcAft>
              <a:buSzPts val="1400"/>
              <a:buNone/>
            </a:pPr>
            <a:r>
              <a:rPr lang="en-US" sz="1200" b="1">
                <a:latin typeface="Arial"/>
                <a:ea typeface="Arial"/>
                <a:cs typeface="Arial"/>
                <a:sym typeface="Arial"/>
              </a:rPr>
              <a:t>Cultural Sensitivity:</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Avoid videos that may unintentionally promote stereotypes or cultural biases.</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Ensure the examples and visuals used in the video are respectful and inclusive.</a:t>
            </a:r>
          </a:p>
          <a:p>
            <a:pPr marL="0" lvl="0" indent="0" algn="l" rtl="0">
              <a:lnSpc>
                <a:spcPct val="107916"/>
              </a:lnSpc>
              <a:spcBef>
                <a:spcPts val="0"/>
              </a:spcBef>
              <a:spcAft>
                <a:spcPts val="0"/>
              </a:spcAft>
              <a:buSzPts val="1400"/>
              <a:buNone/>
            </a:pPr>
            <a:endParaRPr lang="en-US" sz="1200">
              <a:latin typeface="Arial"/>
              <a:ea typeface="Arial"/>
              <a:cs typeface="Arial"/>
              <a:sym typeface="Arial"/>
            </a:endParaRPr>
          </a:p>
          <a:p>
            <a:pPr marL="0" lvl="0" indent="0" algn="l" rtl="0">
              <a:lnSpc>
                <a:spcPct val="107916"/>
              </a:lnSpc>
              <a:spcBef>
                <a:spcPts val="0"/>
              </a:spcBef>
              <a:spcAft>
                <a:spcPts val="0"/>
              </a:spcAft>
              <a:buSzPts val="1400"/>
              <a:buNone/>
            </a:pPr>
            <a:r>
              <a:rPr lang="en-US" sz="1200" b="1">
                <a:latin typeface="Arial"/>
                <a:ea typeface="Arial"/>
                <a:cs typeface="Arial"/>
                <a:sym typeface="Arial"/>
              </a:rPr>
              <a:t>Technical Quality:</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The video should have clear audio and visuals, with subtitles or captions to ensure accessibility.</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Ensure that the video’s pace and language are appropriate for the audience.</a:t>
            </a:r>
          </a:p>
          <a:p>
            <a:pPr marL="0" lvl="0" indent="0" algn="l" rtl="0">
              <a:lnSpc>
                <a:spcPct val="107916"/>
              </a:lnSpc>
              <a:spcBef>
                <a:spcPts val="0"/>
              </a:spcBef>
              <a:spcAft>
                <a:spcPts val="0"/>
              </a:spcAft>
              <a:buSzPts val="1400"/>
              <a:buNone/>
            </a:pPr>
            <a:endParaRPr lang="en-US" sz="1200">
              <a:latin typeface="Arial"/>
              <a:ea typeface="Arial"/>
              <a:cs typeface="Arial"/>
              <a:sym typeface="Arial"/>
            </a:endParaRPr>
          </a:p>
          <a:p>
            <a:pPr marL="0" lvl="0" indent="0" algn="l" rtl="0">
              <a:lnSpc>
                <a:spcPct val="107916"/>
              </a:lnSpc>
              <a:spcBef>
                <a:spcPts val="0"/>
              </a:spcBef>
              <a:spcAft>
                <a:spcPts val="0"/>
              </a:spcAft>
              <a:buSzPts val="1400"/>
              <a:buNone/>
            </a:pPr>
            <a:r>
              <a:rPr lang="en-US" sz="1200" b="1">
                <a:latin typeface="Arial"/>
                <a:ea typeface="Arial"/>
                <a:cs typeface="Arial"/>
                <a:sym typeface="Arial"/>
              </a:rPr>
              <a:t>Facilitator Role:</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Facilitate a discussion after the video to reinforce the learning objectives and encourage participants to share their reflections or relate the content to their work.</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Address any questions or misconceptions that may arise from the video content.</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Highlight key messages and actionable takeaways relevant to the participants’ local context.</a:t>
            </a:r>
          </a:p>
          <a:p>
            <a:pPr marL="0" lvl="0" indent="0" algn="l" rtl="0">
              <a:lnSpc>
                <a:spcPct val="107916"/>
              </a:lnSpc>
              <a:spcBef>
                <a:spcPts val="0"/>
              </a:spcBef>
              <a:spcAft>
                <a:spcPts val="0"/>
              </a:spcAft>
              <a:buSzPts val="1400"/>
              <a:buNone/>
            </a:pPr>
            <a:endParaRPr lang="en-US" sz="1200" b="1">
              <a:latin typeface="Arial"/>
              <a:ea typeface="Arial"/>
              <a:cs typeface="Arial"/>
              <a:sym typeface="Arial"/>
            </a:endParaRPr>
          </a:p>
          <a:p>
            <a:pPr marL="0" lvl="0" indent="0" algn="l" rtl="0">
              <a:lnSpc>
                <a:spcPct val="107916"/>
              </a:lnSpc>
              <a:spcBef>
                <a:spcPts val="0"/>
              </a:spcBef>
              <a:spcAft>
                <a:spcPts val="0"/>
              </a:spcAft>
              <a:buSzPts val="1400"/>
              <a:buNone/>
            </a:pPr>
            <a:r>
              <a:rPr lang="en-US" sz="1200" b="1">
                <a:latin typeface="Arial"/>
                <a:ea typeface="Arial"/>
                <a:cs typeface="Arial"/>
                <a:sym typeface="Arial"/>
              </a:rPr>
              <a:t>Feel free to replace this video with another one</a:t>
            </a:r>
            <a:r>
              <a:rPr lang="en-US" sz="1200">
                <a:latin typeface="Arial"/>
                <a:ea typeface="Arial"/>
                <a:cs typeface="Arial"/>
                <a:sym typeface="Arial"/>
              </a:rPr>
              <a:t> that is more relevant to the local context, provided it aligns with the quality criteria outlined below.</a:t>
            </a:r>
          </a:p>
          <a:p>
            <a:pPr marL="0" lvl="0" indent="0" algn="l" rtl="0">
              <a:lnSpc>
                <a:spcPct val="107916"/>
              </a:lnSpc>
              <a:spcBef>
                <a:spcPts val="0"/>
              </a:spcBef>
              <a:spcAft>
                <a:spcPts val="0"/>
              </a:spcAft>
              <a:buSzPts val="1400"/>
              <a:buNone/>
            </a:pPr>
            <a:endParaRPr lang="en-US" sz="1200">
              <a:latin typeface="Arial"/>
              <a:ea typeface="Arial"/>
              <a:cs typeface="Arial"/>
              <a:sym typeface="Arial"/>
            </a:endParaRPr>
          </a:p>
          <a:p>
            <a:pPr marL="0" lvl="0" indent="0" algn="l" rtl="0">
              <a:lnSpc>
                <a:spcPct val="107916"/>
              </a:lnSpc>
              <a:spcBef>
                <a:spcPts val="0"/>
              </a:spcBef>
              <a:spcAft>
                <a:spcPts val="0"/>
              </a:spcAft>
              <a:buSzPts val="1400"/>
              <a:buNone/>
            </a:pPr>
            <a:r>
              <a:rPr lang="en-US" sz="1200" b="1">
                <a:latin typeface="Arial"/>
                <a:ea typeface="Arial"/>
                <a:cs typeface="Arial"/>
                <a:sym typeface="Arial"/>
              </a:rPr>
              <a:t>Minimum Quality Criteria for Video Selection:</a:t>
            </a:r>
          </a:p>
          <a:p>
            <a:pPr marL="0" lvl="0" indent="0" algn="l" rtl="0">
              <a:lnSpc>
                <a:spcPct val="107916"/>
              </a:lnSpc>
              <a:spcBef>
                <a:spcPts val="0"/>
              </a:spcBef>
              <a:spcAft>
                <a:spcPts val="0"/>
              </a:spcAft>
              <a:buSzPts val="1400"/>
              <a:buNone/>
            </a:pPr>
            <a:r>
              <a:rPr lang="en-US" sz="1200">
                <a:latin typeface="Arial"/>
                <a:ea typeface="Arial"/>
                <a:cs typeface="Arial"/>
                <a:sym typeface="Arial"/>
              </a:rPr>
              <a:t>When selecting videos for the training, ensure they meet the following criteria:</a:t>
            </a:r>
          </a:p>
          <a:p>
            <a:pPr marL="0" lvl="0" indent="0" algn="l" rtl="0">
              <a:lnSpc>
                <a:spcPct val="107916"/>
              </a:lnSpc>
              <a:spcBef>
                <a:spcPts val="0"/>
              </a:spcBef>
              <a:spcAft>
                <a:spcPts val="0"/>
              </a:spcAft>
              <a:buSzPts val="1400"/>
              <a:buNone/>
            </a:pPr>
            <a:endParaRPr lang="en-US" sz="1200" b="1">
              <a:latin typeface="Arial"/>
              <a:ea typeface="Arial"/>
              <a:cs typeface="Arial"/>
              <a:sym typeface="Arial"/>
            </a:endParaRPr>
          </a:p>
          <a:p>
            <a:pPr marL="0" lvl="0" indent="0" algn="l" rtl="0">
              <a:lnSpc>
                <a:spcPct val="107916"/>
              </a:lnSpc>
              <a:spcBef>
                <a:spcPts val="0"/>
              </a:spcBef>
              <a:spcAft>
                <a:spcPts val="0"/>
              </a:spcAft>
              <a:buSzPts val="1400"/>
              <a:buNone/>
            </a:pPr>
            <a:r>
              <a:rPr lang="en-US" sz="1200" b="1">
                <a:latin typeface="Arial"/>
                <a:ea typeface="Arial"/>
                <a:cs typeface="Arial"/>
                <a:sym typeface="Arial"/>
              </a:rPr>
              <a:t>Rights–Based Approach:</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The language used in the video should align with the principles of the CRPD and the IASC Guidelines on Inclusion of Persons with Disabilities in Humanitarian Action.</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Avoid videos that portray persons with disabilities in a patronizing or charity–based manner.</a:t>
            </a:r>
          </a:p>
          <a:p>
            <a:pPr marL="0" lvl="0" indent="0" algn="l" rtl="0">
              <a:lnSpc>
                <a:spcPct val="107916"/>
              </a:lnSpc>
              <a:spcBef>
                <a:spcPts val="0"/>
              </a:spcBef>
              <a:spcAft>
                <a:spcPts val="0"/>
              </a:spcAft>
              <a:buSzPts val="1400"/>
              <a:buNone/>
            </a:pPr>
            <a:endParaRPr lang="en-US" sz="1200">
              <a:latin typeface="Arial"/>
              <a:ea typeface="Arial"/>
              <a:cs typeface="Arial"/>
              <a:sym typeface="Arial"/>
            </a:endParaRPr>
          </a:p>
          <a:p>
            <a:pPr marL="0" lvl="0" indent="0" algn="l" rtl="0">
              <a:lnSpc>
                <a:spcPct val="107916"/>
              </a:lnSpc>
              <a:spcBef>
                <a:spcPts val="0"/>
              </a:spcBef>
              <a:spcAft>
                <a:spcPts val="0"/>
              </a:spcAft>
              <a:buSzPts val="1400"/>
              <a:buNone/>
            </a:pPr>
            <a:r>
              <a:rPr lang="en-US" sz="1200" b="1">
                <a:latin typeface="Arial"/>
                <a:ea typeface="Arial"/>
                <a:cs typeface="Arial"/>
                <a:sym typeface="Arial"/>
              </a:rPr>
              <a:t>Representation:</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The video should feature individuals with different types of disabilities (e.g., physical, sensory, intellectual, psychosocial) to promote diversity and inclusion.</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Aim to represent a range of ages, genders, and cultural backgrounds when possible.</a:t>
            </a:r>
          </a:p>
          <a:p>
            <a:pPr marL="0" lvl="0" indent="0" algn="l" rtl="0">
              <a:lnSpc>
                <a:spcPct val="107916"/>
              </a:lnSpc>
              <a:spcBef>
                <a:spcPts val="0"/>
              </a:spcBef>
              <a:spcAft>
                <a:spcPts val="0"/>
              </a:spcAft>
              <a:buSzPts val="1400"/>
              <a:buNone/>
            </a:pPr>
            <a:endParaRPr lang="en-US" sz="1200">
              <a:latin typeface="Arial"/>
              <a:ea typeface="Arial"/>
              <a:cs typeface="Arial"/>
              <a:sym typeface="Arial"/>
            </a:endParaRPr>
          </a:p>
          <a:p>
            <a:pPr marL="0" lvl="0" indent="0" algn="l" rtl="0">
              <a:lnSpc>
                <a:spcPct val="107916"/>
              </a:lnSpc>
              <a:spcBef>
                <a:spcPts val="0"/>
              </a:spcBef>
              <a:spcAft>
                <a:spcPts val="0"/>
              </a:spcAft>
              <a:buSzPts val="1400"/>
              <a:buNone/>
            </a:pPr>
            <a:r>
              <a:rPr lang="en-US" sz="1200" b="1">
                <a:latin typeface="Arial"/>
                <a:ea typeface="Arial"/>
                <a:cs typeface="Arial"/>
                <a:sym typeface="Arial"/>
              </a:rPr>
              <a:t>Accuracy and Relevance:</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The content should be factually accurate and directly relevant to the training topic.</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Ensure the video addresses barriers, enablers, and solutions for inclusion.</a:t>
            </a:r>
          </a:p>
          <a:p>
            <a:pPr marL="0" lvl="0" indent="0" algn="l" rtl="0">
              <a:lnSpc>
                <a:spcPct val="107916"/>
              </a:lnSpc>
              <a:spcBef>
                <a:spcPts val="0"/>
              </a:spcBef>
              <a:spcAft>
                <a:spcPts val="0"/>
              </a:spcAft>
              <a:buSzPts val="1400"/>
              <a:buNone/>
            </a:pPr>
            <a:endParaRPr lang="en-US" sz="1200">
              <a:latin typeface="Arial"/>
              <a:ea typeface="Arial"/>
              <a:cs typeface="Arial"/>
              <a:sym typeface="Arial"/>
            </a:endParaRPr>
          </a:p>
          <a:p>
            <a:pPr marL="0" lvl="0" indent="0" algn="l" rtl="0">
              <a:lnSpc>
                <a:spcPct val="107916"/>
              </a:lnSpc>
              <a:spcBef>
                <a:spcPts val="0"/>
              </a:spcBef>
              <a:spcAft>
                <a:spcPts val="0"/>
              </a:spcAft>
              <a:buSzPts val="1400"/>
              <a:buNone/>
            </a:pPr>
            <a:r>
              <a:rPr lang="en-US" sz="1200" b="1">
                <a:latin typeface="Arial"/>
                <a:ea typeface="Arial"/>
                <a:cs typeface="Arial"/>
                <a:sym typeface="Arial"/>
              </a:rPr>
              <a:t>Cultural Sensitivity:</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Avoid videos that may unintentionally promote stereotypes or cultural biases.</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Ensure the examples and visuals used in the video are respectful and inclusive.</a:t>
            </a:r>
          </a:p>
          <a:p>
            <a:pPr marL="0" lvl="0" indent="0" algn="l" rtl="0">
              <a:lnSpc>
                <a:spcPct val="107916"/>
              </a:lnSpc>
              <a:spcBef>
                <a:spcPts val="0"/>
              </a:spcBef>
              <a:spcAft>
                <a:spcPts val="0"/>
              </a:spcAft>
              <a:buSzPts val="1400"/>
              <a:buNone/>
            </a:pPr>
            <a:endParaRPr lang="en-US" sz="1200">
              <a:latin typeface="Arial"/>
              <a:ea typeface="Arial"/>
              <a:cs typeface="Arial"/>
              <a:sym typeface="Arial"/>
            </a:endParaRPr>
          </a:p>
          <a:p>
            <a:pPr marL="0" lvl="0" indent="0" algn="l" rtl="0">
              <a:lnSpc>
                <a:spcPct val="107916"/>
              </a:lnSpc>
              <a:spcBef>
                <a:spcPts val="0"/>
              </a:spcBef>
              <a:spcAft>
                <a:spcPts val="0"/>
              </a:spcAft>
              <a:buSzPts val="1400"/>
              <a:buNone/>
            </a:pPr>
            <a:r>
              <a:rPr lang="en-US" sz="1200" b="1">
                <a:latin typeface="Arial"/>
                <a:ea typeface="Arial"/>
                <a:cs typeface="Arial"/>
                <a:sym typeface="Arial"/>
              </a:rPr>
              <a:t>Technical Quality:</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The video should have clear audio and visuals, with subtitles or captions to ensure accessibility.</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Ensure that the video’s pace and language are appropriate for the audience.</a:t>
            </a:r>
          </a:p>
          <a:p>
            <a:pPr marL="0" lvl="0" indent="0" algn="l" rtl="0">
              <a:lnSpc>
                <a:spcPct val="107916"/>
              </a:lnSpc>
              <a:spcBef>
                <a:spcPts val="0"/>
              </a:spcBef>
              <a:spcAft>
                <a:spcPts val="0"/>
              </a:spcAft>
              <a:buSzPts val="1400"/>
              <a:buNone/>
            </a:pPr>
            <a:endParaRPr lang="en-US" sz="1200">
              <a:latin typeface="Arial"/>
              <a:ea typeface="Arial"/>
              <a:cs typeface="Arial"/>
              <a:sym typeface="Arial"/>
            </a:endParaRPr>
          </a:p>
          <a:p>
            <a:pPr marL="0" lvl="0" indent="0" algn="l" rtl="0">
              <a:lnSpc>
                <a:spcPct val="107916"/>
              </a:lnSpc>
              <a:spcBef>
                <a:spcPts val="0"/>
              </a:spcBef>
              <a:spcAft>
                <a:spcPts val="0"/>
              </a:spcAft>
              <a:buSzPts val="1400"/>
              <a:buNone/>
            </a:pPr>
            <a:r>
              <a:rPr lang="en-US" sz="1200" b="1">
                <a:latin typeface="Arial"/>
                <a:ea typeface="Arial"/>
                <a:cs typeface="Arial"/>
                <a:sym typeface="Arial"/>
              </a:rPr>
              <a:t>Facilitator Role:</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Facilitate a discussion after the video to reinforce the learning objectives and encourage participants to share their reflections or relate the content to their work.</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Address any questions or misconceptions that may arise from the video content.</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Highlight key messages and actionable takeaways relevant to the participants’ local context.</a:t>
            </a:r>
          </a:p>
          <a:p>
            <a:endParaRPr lang="de-DE"/>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20</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809530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 Notes:</a:t>
            </a:r>
          </a:p>
          <a:p>
            <a:pPr marL="0" lvl="0" indent="0" algn="l" rtl="0">
              <a:lnSpc>
                <a:spcPct val="100000"/>
              </a:lnSpc>
              <a:spcBef>
                <a:spcPts val="0"/>
              </a:spcBef>
              <a:spcAft>
                <a:spcPts val="0"/>
              </a:spcAft>
              <a:buSzPts val="1400"/>
              <a:buNone/>
            </a:pPr>
            <a:r>
              <a:rPr lang="en-US" sz="1200" b="1">
                <a:latin typeface="Arial"/>
                <a:ea typeface="Arial"/>
                <a:cs typeface="Arial"/>
                <a:sym typeface="Arial"/>
              </a:rPr>
              <a:t>Go through this slide briefly to illustrate that all</a:t>
            </a:r>
            <a:r>
              <a:rPr lang="en-US" sz="1100" b="1">
                <a:latin typeface="Arial"/>
                <a:ea typeface="Arial"/>
                <a:cs typeface="Arial"/>
                <a:sym typeface="Arial"/>
              </a:rPr>
              <a:t> </a:t>
            </a:r>
            <a:r>
              <a:rPr lang="en-US" sz="1200" b="1">
                <a:latin typeface="Arial"/>
                <a:ea typeface="Arial"/>
                <a:cs typeface="Arial"/>
                <a:sym typeface="Arial"/>
              </a:rPr>
              <a:t>humanitarian interventions follow a </a:t>
            </a:r>
            <a:r>
              <a:rPr lang="en-US" sz="1200" b="1" err="1">
                <a:latin typeface="Arial"/>
                <a:ea typeface="Arial"/>
                <a:cs typeface="Arial"/>
                <a:sym typeface="Arial"/>
              </a:rPr>
              <a:t>programme</a:t>
            </a:r>
            <a:r>
              <a:rPr lang="en-US" sz="1200" b="1">
                <a:latin typeface="Arial"/>
                <a:ea typeface="Arial"/>
                <a:cs typeface="Arial"/>
                <a:sym typeface="Arial"/>
              </a:rPr>
              <a:t> cycle. </a:t>
            </a:r>
            <a:r>
              <a:rPr lang="en-US" sz="1200">
                <a:latin typeface="Arial"/>
                <a:ea typeface="Arial"/>
                <a:cs typeface="Arial"/>
                <a:sym typeface="Arial"/>
              </a:rPr>
              <a:t>Say to participants that,</a:t>
            </a:r>
            <a:r>
              <a:rPr lang="en-US" sz="1200" b="1">
                <a:latin typeface="Arial"/>
                <a:ea typeface="Arial"/>
                <a:cs typeface="Arial"/>
                <a:sym typeface="Arial"/>
              </a:rPr>
              <a:t> </a:t>
            </a:r>
            <a:r>
              <a:rPr lang="en-US" sz="1200">
                <a:latin typeface="Arial"/>
                <a:ea typeface="Arial"/>
                <a:cs typeface="Arial"/>
                <a:sym typeface="Arial"/>
              </a:rPr>
              <a:t>“The core steps are the same for all </a:t>
            </a:r>
            <a:r>
              <a:rPr lang="en-US" sz="1200" err="1">
                <a:latin typeface="Arial"/>
                <a:ea typeface="Arial"/>
                <a:cs typeface="Arial"/>
                <a:sym typeface="Arial"/>
              </a:rPr>
              <a:t>programmes</a:t>
            </a:r>
            <a:r>
              <a:rPr lang="en-US" sz="1200">
                <a:latin typeface="Arial"/>
                <a:ea typeface="Arial"/>
                <a:cs typeface="Arial"/>
                <a:sym typeface="Arial"/>
              </a:rPr>
              <a:t>, with the specifics depending on the type of </a:t>
            </a:r>
            <a:r>
              <a:rPr lang="en-US" sz="1200" err="1">
                <a:latin typeface="Arial"/>
                <a:ea typeface="Arial"/>
                <a:cs typeface="Arial"/>
                <a:sym typeface="Arial"/>
              </a:rPr>
              <a:t>programme</a:t>
            </a:r>
            <a:r>
              <a:rPr lang="en-US" sz="1200">
                <a:latin typeface="Arial"/>
                <a:ea typeface="Arial"/>
                <a:cs typeface="Arial"/>
                <a:sym typeface="Arial"/>
              </a:rPr>
              <a:t>. A typical CVA </a:t>
            </a:r>
            <a:r>
              <a:rPr lang="en-US" sz="1200" err="1">
                <a:latin typeface="Arial"/>
                <a:ea typeface="Arial"/>
                <a:cs typeface="Arial"/>
                <a:sym typeface="Arial"/>
              </a:rPr>
              <a:t>programme</a:t>
            </a:r>
            <a:r>
              <a:rPr lang="en-US" sz="1200">
                <a:latin typeface="Arial"/>
                <a:ea typeface="Arial"/>
                <a:cs typeface="Arial"/>
                <a:sym typeface="Arial"/>
              </a:rPr>
              <a:t> cycle involves: preparedness, assessment and analysis, design and implementation set-up, distribution cycle and monitoring and exit and feedback. 		 	 	 		</a:t>
            </a: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a:latin typeface="Arial"/>
                <a:ea typeface="Arial"/>
                <a:cs typeface="Arial"/>
                <a:sym typeface="Arial"/>
              </a:rPr>
              <a:t>For reference, use the CALP description of the </a:t>
            </a:r>
            <a:r>
              <a:rPr lang="en-US" sz="1200" err="1">
                <a:latin typeface="Arial"/>
                <a:ea typeface="Arial"/>
                <a:cs typeface="Arial"/>
                <a:sym typeface="Arial"/>
              </a:rPr>
              <a:t>programme</a:t>
            </a:r>
            <a:r>
              <a:rPr lang="en-US" sz="1200">
                <a:latin typeface="Arial"/>
                <a:ea typeface="Arial"/>
                <a:cs typeface="Arial"/>
                <a:sym typeface="Arial"/>
              </a:rPr>
              <a:t> cycle, which can be accessed through the following external link: </a:t>
            </a:r>
            <a:r>
              <a:rPr lang="en-US" sz="1200" u="sng">
                <a:solidFill>
                  <a:schemeClr val="hlink"/>
                </a:solidFill>
                <a:latin typeface="Arial"/>
                <a:ea typeface="Arial"/>
                <a:cs typeface="Arial"/>
                <a:sym typeface="Arial"/>
                <a:hlinkClick r:id="rId3"/>
              </a:rPr>
              <a:t>https://www.calpnetwork.org/cash-and-voucher-assistance/cva-design-and-delivery/</a:t>
            </a:r>
            <a:r>
              <a:rPr lang="en-US" sz="1200">
                <a:latin typeface="Arial"/>
                <a:ea typeface="Arial"/>
                <a:cs typeface="Arial"/>
                <a:sym typeface="Arial"/>
              </a:rPr>
              <a:t> </a:t>
            </a:r>
          </a:p>
          <a:p>
            <a:pPr marL="457200" lvl="0" indent="-342900" algn="l" rtl="0">
              <a:lnSpc>
                <a:spcPct val="100000"/>
              </a:lnSpc>
              <a:spcBef>
                <a:spcPts val="0"/>
              </a:spcBef>
              <a:spcAft>
                <a:spcPts val="0"/>
              </a:spcAft>
              <a:buSzPts val="1800"/>
              <a:buFont typeface="Arial"/>
              <a:buChar char="●"/>
            </a:pPr>
            <a:r>
              <a:rPr lang="en-US" sz="1200">
                <a:latin typeface="Arial"/>
                <a:ea typeface="Arial"/>
                <a:cs typeface="Arial"/>
                <a:sym typeface="Arial"/>
              </a:rPr>
              <a:t>Preparedness - This is a crucial step for cash-readiness where organization gather baseline information, identify targeting criteria, payment options, service providers, and build partnerships. It includes building CVA capacities and systems within and across organizations. </a:t>
            </a:r>
          </a:p>
          <a:p>
            <a:pPr marL="457200" lvl="0" indent="0" algn="l" rtl="0">
              <a:lnSpc>
                <a:spcPct val="100000"/>
              </a:lnSpc>
              <a:spcBef>
                <a:spcPts val="0"/>
              </a:spcBef>
              <a:spcAft>
                <a:spcPts val="0"/>
              </a:spcAft>
              <a:buSzPts val="1400"/>
              <a:buNone/>
            </a:pPr>
            <a:endParaRPr lang="en-US" sz="12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US" sz="1200">
                <a:latin typeface="Arial"/>
                <a:ea typeface="Arial"/>
                <a:cs typeface="Arial"/>
                <a:sym typeface="Arial"/>
              </a:rPr>
              <a:t>Assessments &amp; Analysis - This part involves gathering and </a:t>
            </a:r>
            <a:r>
              <a:rPr lang="en-US" sz="1200" err="1">
                <a:latin typeface="Arial"/>
                <a:ea typeface="Arial"/>
                <a:cs typeface="Arial"/>
                <a:sym typeface="Arial"/>
              </a:rPr>
              <a:t>analysing</a:t>
            </a:r>
            <a:r>
              <a:rPr lang="en-US" sz="1200">
                <a:latin typeface="Arial"/>
                <a:ea typeface="Arial"/>
                <a:cs typeface="Arial"/>
                <a:sym typeface="Arial"/>
              </a:rPr>
              <a:t> information to assess the needs and preferences of the population, determine if markets are functioning and accessible, and understand the context and operational feasibility of CVA. It includes an assessment of which payment mechanisms are available and accessible to crisis affected people. All this informs the ‘response analysis’ and the decisions on which types and combinations of assistance to use</a:t>
            </a:r>
          </a:p>
          <a:p>
            <a:pPr marL="457200" lvl="0" indent="0" algn="l" rtl="0">
              <a:lnSpc>
                <a:spcPct val="100000"/>
              </a:lnSpc>
              <a:spcBef>
                <a:spcPts val="0"/>
              </a:spcBef>
              <a:spcAft>
                <a:spcPts val="0"/>
              </a:spcAft>
              <a:buSzPts val="1400"/>
              <a:buNone/>
            </a:pPr>
            <a:endParaRPr lang="en-US" sz="12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US" sz="1200">
                <a:latin typeface="Arial"/>
                <a:ea typeface="Arial"/>
                <a:cs typeface="Arial"/>
                <a:sym typeface="Arial"/>
              </a:rPr>
              <a:t>Design &amp; Implementation - This involves detailed planning for multiple activities including registration, targeting, setting transfer values, selection of payment mechanisms, monitoring, accountability mechanisms, etc. It requires working with partners and suppliers, such as financial service providers (FSPs), to establish the operational processes needed. It also involves engaging with other stakeholders (ex. Cash Working Group, OPDs, etc.)</a:t>
            </a:r>
          </a:p>
          <a:p>
            <a:pPr marL="457200" lvl="0" indent="0" algn="l" rtl="0">
              <a:lnSpc>
                <a:spcPct val="100000"/>
              </a:lnSpc>
              <a:spcBef>
                <a:spcPts val="0"/>
              </a:spcBef>
              <a:spcAft>
                <a:spcPts val="0"/>
              </a:spcAft>
              <a:buSzPts val="1400"/>
              <a:buNone/>
            </a:pPr>
            <a:endParaRPr lang="en-US" sz="12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US" sz="1200">
                <a:latin typeface="Arial"/>
                <a:ea typeface="Arial"/>
                <a:cs typeface="Arial"/>
                <a:sym typeface="Arial"/>
              </a:rPr>
              <a:t>Distribution Cycle &amp; Monitoring - This consists of the selection and registration of recipients, distribution of cash and/or vouchers, and related administrative, financial, monitoring and accountability processes. Various forms of data are collected throughout this period, including feedback from recipients and changes in market prices. Analysis of the data is then used to inform adjustments made to the </a:t>
            </a:r>
            <a:r>
              <a:rPr lang="en-US" sz="1200" err="1">
                <a:latin typeface="Arial"/>
                <a:ea typeface="Arial"/>
                <a:cs typeface="Arial"/>
                <a:sym typeface="Arial"/>
              </a:rPr>
              <a:t>programme</a:t>
            </a:r>
            <a:r>
              <a:rPr lang="en-US" sz="1200">
                <a:latin typeface="Arial"/>
                <a:ea typeface="Arial"/>
                <a:cs typeface="Arial"/>
                <a:sym typeface="Arial"/>
              </a:rPr>
              <a:t> design.</a:t>
            </a:r>
          </a:p>
          <a:p>
            <a:pPr marL="457200" lvl="0" indent="0" algn="l" rtl="0">
              <a:lnSpc>
                <a:spcPct val="100000"/>
              </a:lnSpc>
              <a:spcBef>
                <a:spcPts val="0"/>
              </a:spcBef>
              <a:spcAft>
                <a:spcPts val="0"/>
              </a:spcAft>
              <a:buSzPts val="1400"/>
              <a:buNone/>
            </a:pPr>
            <a:endParaRPr lang="en-US" sz="12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US" sz="1200">
                <a:latin typeface="Arial"/>
                <a:ea typeface="Arial"/>
                <a:cs typeface="Arial"/>
                <a:sym typeface="Arial"/>
              </a:rPr>
              <a:t>Exit &amp; Feedback - An exit strategy should be developed during </a:t>
            </a:r>
            <a:r>
              <a:rPr lang="en-US" sz="1200" err="1">
                <a:latin typeface="Arial"/>
                <a:ea typeface="Arial"/>
                <a:cs typeface="Arial"/>
                <a:sym typeface="Arial"/>
              </a:rPr>
              <a:t>programme</a:t>
            </a:r>
            <a:r>
              <a:rPr lang="en-US" sz="1200">
                <a:latin typeface="Arial"/>
                <a:ea typeface="Arial"/>
                <a:cs typeface="Arial"/>
                <a:sym typeface="Arial"/>
              </a:rPr>
              <a:t> planning.</a:t>
            </a:r>
          </a:p>
          <a:p>
            <a:pPr marL="0" lvl="0" indent="0" algn="l" rtl="0">
              <a:lnSpc>
                <a:spcPct val="175000"/>
              </a:lnSpc>
              <a:spcBef>
                <a:spcPts val="0"/>
              </a:spcBef>
              <a:spcAft>
                <a:spcPts val="0"/>
              </a:spcAft>
              <a:buSzPts val="1400"/>
              <a:buNone/>
            </a:pPr>
            <a:endParaRPr lang="en-US" sz="1200">
              <a:latin typeface="Arial"/>
              <a:ea typeface="Arial"/>
              <a:cs typeface="Arial"/>
              <a:sym typeface="Arial"/>
            </a:endParaRPr>
          </a:p>
          <a:p>
            <a:endParaRPr lang="de-DE">
              <a:latin typeface="Arial" panose="020B0604020202020204" pitchFamily="34" charset="0"/>
              <a:cs typeface="Arial" panose="020B0604020202020204" pitchFamily="34" charset="0"/>
            </a:endParaRP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21</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86844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a:hlinkClick r:id="rId3"/>
              </a:rPr>
              <a:t>Link to Website for the Introduction to Disability-Inclusive Humanitarian Action - Disability Reference Group</a:t>
            </a:r>
            <a:r>
              <a:rPr lang="de-DE"/>
              <a:t>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970637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US" sz="1200" b="1">
              <a:latin typeface="Arial"/>
              <a:ea typeface="Arial"/>
              <a:cs typeface="Arial"/>
              <a:sym typeface="Arial"/>
            </a:endParaRPr>
          </a:p>
          <a:p>
            <a:pPr marL="0" lvl="0" indent="0" algn="l" rtl="0">
              <a:lnSpc>
                <a:spcPct val="100000"/>
              </a:lnSpc>
              <a:spcBef>
                <a:spcPts val="0"/>
              </a:spcBef>
              <a:spcAft>
                <a:spcPts val="0"/>
              </a:spcAft>
              <a:buSzPts val="1400"/>
              <a:buNone/>
            </a:pPr>
            <a:r>
              <a:rPr lang="en-US" sz="1200">
                <a:latin typeface="Arial"/>
                <a:ea typeface="Arial"/>
                <a:cs typeface="Arial"/>
                <a:sym typeface="Arial"/>
              </a:rPr>
              <a:t>This slide illustrates the actions undertaken at each phase. This table is based on information from CBM Global, which can be accessed through the use of this external link to Disability Inclusive Cash Assistance, Learnings from practice in Humanitarian Response: </a:t>
            </a:r>
            <a:r>
              <a:rPr lang="en-US" sz="1200" u="sng">
                <a:solidFill>
                  <a:schemeClr val="hlink"/>
                </a:solidFill>
                <a:latin typeface="Arial"/>
                <a:ea typeface="Arial"/>
                <a:cs typeface="Arial"/>
                <a:sym typeface="Arial"/>
                <a:hlinkClick r:id="rId3"/>
              </a:rPr>
              <a:t>https://cbm-global.org/wp-content/uploads/2021/08/CBM-Global_DisabilityInclusiveCashAssistance.pdf</a:t>
            </a:r>
            <a:r>
              <a:rPr lang="en-US" sz="1200">
                <a:latin typeface="Arial"/>
                <a:ea typeface="Arial"/>
                <a:cs typeface="Arial"/>
                <a:sym typeface="Arial"/>
              </a:rPr>
              <a:t> </a:t>
            </a: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a:p>
            <a:pPr marL="0" lvl="0" indent="0" algn="l" rtl="0">
              <a:lnSpc>
                <a:spcPct val="100000"/>
              </a:lnSpc>
              <a:spcBef>
                <a:spcPts val="0"/>
              </a:spcBef>
              <a:spcAft>
                <a:spcPts val="0"/>
              </a:spcAft>
              <a:buSzPts val="1400"/>
              <a:buNone/>
            </a:pPr>
            <a:r>
              <a:rPr lang="en-US" sz="1200">
                <a:latin typeface="Arial"/>
                <a:ea typeface="Arial"/>
                <a:cs typeface="Arial"/>
                <a:sym typeface="Arial"/>
              </a:rPr>
              <a:t>Transition by saying that you will be using the </a:t>
            </a:r>
            <a:r>
              <a:rPr lang="en-US" sz="1200" err="1">
                <a:latin typeface="Arial"/>
                <a:ea typeface="Arial"/>
                <a:cs typeface="Arial"/>
                <a:sym typeface="Arial"/>
              </a:rPr>
              <a:t>Programme</a:t>
            </a:r>
            <a:r>
              <a:rPr lang="en-US" sz="1200">
                <a:latin typeface="Arial"/>
                <a:ea typeface="Arial"/>
                <a:cs typeface="Arial"/>
                <a:sym typeface="Arial"/>
              </a:rPr>
              <a:t> cycle to unpack how to identify barriers and challenges in CVA. </a:t>
            </a: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a:p>
            <a:pPr marL="0" lvl="0" indent="0" algn="l" rtl="0">
              <a:lnSpc>
                <a:spcPct val="100000"/>
              </a:lnSpc>
              <a:spcBef>
                <a:spcPts val="0"/>
              </a:spcBef>
              <a:spcAft>
                <a:spcPts val="0"/>
              </a:spcAft>
              <a:buSzPts val="1400"/>
              <a:buNone/>
            </a:pPr>
            <a:r>
              <a:rPr lang="en-US" sz="1200">
                <a:latin typeface="Arial"/>
                <a:ea typeface="Arial"/>
                <a:cs typeface="Arial"/>
                <a:sym typeface="Arial"/>
              </a:rPr>
              <a:t>It’s important to highlight that CVA must ensure Accountability &amp; Protection throughout the cycle.  </a:t>
            </a:r>
          </a:p>
          <a:p>
            <a:pPr marL="457200" lvl="0" indent="-342900" algn="l" rtl="0">
              <a:lnSpc>
                <a:spcPct val="100000"/>
              </a:lnSpc>
              <a:spcBef>
                <a:spcPts val="0"/>
              </a:spcBef>
              <a:spcAft>
                <a:spcPts val="0"/>
              </a:spcAft>
              <a:buSzPts val="1800"/>
              <a:buFont typeface="Arial"/>
              <a:buChar char="●"/>
            </a:pPr>
            <a:r>
              <a:rPr lang="en-US" sz="1200">
                <a:latin typeface="Arial"/>
                <a:ea typeface="Arial"/>
                <a:cs typeface="Arial"/>
                <a:sym typeface="Arial"/>
              </a:rPr>
              <a:t>Safe delivery mechanisms</a:t>
            </a:r>
          </a:p>
          <a:p>
            <a:pPr marL="457200" lvl="0" indent="-342900" algn="l" rtl="0">
              <a:lnSpc>
                <a:spcPct val="100000"/>
              </a:lnSpc>
              <a:spcBef>
                <a:spcPts val="0"/>
              </a:spcBef>
              <a:spcAft>
                <a:spcPts val="0"/>
              </a:spcAft>
              <a:buSzPts val="1800"/>
              <a:buFont typeface="Arial"/>
              <a:buChar char="●"/>
            </a:pPr>
            <a:r>
              <a:rPr lang="en-US" sz="1200">
                <a:latin typeface="Arial"/>
                <a:ea typeface="Arial"/>
                <a:cs typeface="Arial"/>
                <a:sym typeface="Arial"/>
              </a:rPr>
              <a:t>Accessible complaints mechanisms</a:t>
            </a:r>
          </a:p>
          <a:p>
            <a:pPr marL="457200" lvl="0" indent="-342900" algn="l" rtl="0">
              <a:lnSpc>
                <a:spcPct val="100000"/>
              </a:lnSpc>
              <a:spcBef>
                <a:spcPts val="0"/>
              </a:spcBef>
              <a:spcAft>
                <a:spcPts val="0"/>
              </a:spcAft>
              <a:buSzPts val="1800"/>
              <a:buFont typeface="Arial"/>
              <a:buChar char="●"/>
            </a:pPr>
            <a:r>
              <a:rPr lang="en-US" sz="1200">
                <a:latin typeface="Arial"/>
                <a:ea typeface="Arial"/>
                <a:cs typeface="Arial"/>
                <a:sym typeface="Arial"/>
              </a:rPr>
              <a:t>Monitoring of unintended consequences</a:t>
            </a:r>
          </a:p>
          <a:p>
            <a:pPr marL="457200" lvl="0" indent="-342900" algn="l" rtl="0">
              <a:lnSpc>
                <a:spcPct val="100000"/>
              </a:lnSpc>
              <a:spcBef>
                <a:spcPts val="0"/>
              </a:spcBef>
              <a:spcAft>
                <a:spcPts val="0"/>
              </a:spcAft>
              <a:buSzPts val="1800"/>
              <a:buFont typeface="Arial"/>
              <a:buChar char="●"/>
            </a:pPr>
            <a:r>
              <a:rPr lang="en-US" sz="1200">
                <a:latin typeface="Arial"/>
                <a:ea typeface="Arial"/>
                <a:cs typeface="Arial"/>
                <a:sym typeface="Arial"/>
              </a:rPr>
              <a:t>Data protection and privacy</a:t>
            </a:r>
          </a:p>
          <a:p>
            <a:endParaRPr lang="de-DE"/>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22</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28486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E3C35-B65E-63AC-D926-B0CE6533317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B8BBEEF-C81F-6FCA-8B10-5F2E68E294C1}"/>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270904B2-FD07-90E2-8202-2C99AA658018}"/>
              </a:ext>
            </a:extLst>
          </p:cNvPr>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 Notes:</a:t>
            </a:r>
            <a:r>
              <a:rPr lang="en-US" sz="1200">
                <a:latin typeface="Arial"/>
                <a:ea typeface="Arial"/>
                <a:cs typeface="Arial"/>
                <a:sym typeface="Arial"/>
              </a:rPr>
              <a:t> </a:t>
            </a: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a:p>
            <a:pPr marL="0" lvl="0" indent="0" algn="l" rtl="0">
              <a:lnSpc>
                <a:spcPct val="100000"/>
              </a:lnSpc>
              <a:spcBef>
                <a:spcPts val="0"/>
              </a:spcBef>
              <a:spcAft>
                <a:spcPts val="0"/>
              </a:spcAft>
              <a:buSzPts val="1400"/>
              <a:buNone/>
            </a:pPr>
            <a:r>
              <a:rPr lang="en-US" sz="1200" b="1">
                <a:latin typeface="Arial"/>
                <a:ea typeface="Arial"/>
                <a:cs typeface="Arial"/>
                <a:sym typeface="Arial"/>
              </a:rPr>
              <a:t>Note: This video is optional. Play this video if participants are not CVA practitioners and need an overview of CVA in humanitarian settings. This video provides a short overview of CVA in humanitarian action, but it is not disability-inclusion specific. Link for video after this colon: </a:t>
            </a:r>
          </a:p>
          <a:p>
            <a:pPr marL="0" lvl="0" indent="0" algn="l" rtl="0">
              <a:lnSpc>
                <a:spcPct val="100000"/>
              </a:lnSpc>
              <a:spcBef>
                <a:spcPts val="0"/>
              </a:spcBef>
              <a:spcAft>
                <a:spcPts val="0"/>
              </a:spcAft>
              <a:buClr>
                <a:schemeClr val="dk1"/>
              </a:buClr>
              <a:buSzPts val="1100"/>
              <a:buFont typeface="Arial"/>
              <a:buNone/>
            </a:pPr>
            <a:r>
              <a:rPr lang="en-US" sz="1200" u="sng">
                <a:solidFill>
                  <a:schemeClr val="hlink"/>
                </a:solidFill>
                <a:latin typeface="Arial"/>
                <a:ea typeface="Arial"/>
                <a:cs typeface="Arial"/>
                <a:sym typeface="Arial"/>
                <a:hlinkClick r:id="rId3"/>
              </a:rPr>
              <a:t>https://www.youtube.com/watch?v=xjnkGCzS4QI</a:t>
            </a:r>
            <a:r>
              <a:rPr lang="en-US" sz="1200">
                <a:latin typeface="Arial"/>
                <a:ea typeface="Arial"/>
                <a:cs typeface="Arial"/>
                <a:sym typeface="Arial"/>
              </a:rPr>
              <a:t> </a:t>
            </a:r>
          </a:p>
          <a:p>
            <a:pPr marL="0" lvl="0" indent="0" algn="l" rtl="0">
              <a:lnSpc>
                <a:spcPct val="100000"/>
              </a:lnSpc>
              <a:spcBef>
                <a:spcPts val="800"/>
              </a:spcBef>
              <a:spcAft>
                <a:spcPts val="0"/>
              </a:spcAft>
              <a:buClr>
                <a:schemeClr val="dk1"/>
              </a:buClr>
              <a:buSzPts val="1200"/>
              <a:buFont typeface="Calibri"/>
              <a:buNone/>
            </a:pPr>
            <a:endParaRPr lang="en-US" sz="120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Calibri"/>
              <a:buNone/>
            </a:pPr>
            <a:r>
              <a:rPr lang="en-US" sz="1200" b="1">
                <a:latin typeface="Arial"/>
                <a:ea typeface="Arial"/>
                <a:cs typeface="Arial"/>
                <a:sym typeface="Arial"/>
              </a:rPr>
              <a:t>(Play video – Accessibility note: Video contains English subtitles – check setting to enable - and narration but no sign language interpreter) </a:t>
            </a:r>
            <a:endParaRPr lang="en-US" sz="12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endParaRPr lang="en-US" sz="1200">
              <a:latin typeface="Arial"/>
              <a:ea typeface="Arial"/>
              <a:cs typeface="Arial"/>
              <a:sym typeface="Arial"/>
            </a:endParaRPr>
          </a:p>
          <a:p>
            <a:pPr marL="0" lvl="0" indent="0" algn="l" rtl="0">
              <a:lnSpc>
                <a:spcPct val="107916"/>
              </a:lnSpc>
              <a:spcBef>
                <a:spcPts val="0"/>
              </a:spcBef>
              <a:spcAft>
                <a:spcPts val="0"/>
              </a:spcAft>
              <a:buSzPts val="1400"/>
              <a:buNone/>
            </a:pPr>
            <a:r>
              <a:rPr lang="en-US" sz="1200">
                <a:latin typeface="Arial"/>
                <a:ea typeface="Arial"/>
                <a:cs typeface="Arial"/>
                <a:sym typeface="Arial"/>
              </a:rPr>
              <a:t>Feel free to replace this video with another one that is more relevant to the local context, provided it aligns with the quality criteria outlined below: </a:t>
            </a:r>
          </a:p>
          <a:p>
            <a:pPr marL="0" lvl="0" indent="0" algn="l" rtl="0">
              <a:lnSpc>
                <a:spcPct val="107916"/>
              </a:lnSpc>
              <a:spcBef>
                <a:spcPts val="0"/>
              </a:spcBef>
              <a:spcAft>
                <a:spcPts val="0"/>
              </a:spcAft>
              <a:buSzPts val="1400"/>
              <a:buNone/>
            </a:pPr>
            <a:endParaRPr lang="en-US" sz="1200">
              <a:latin typeface="Arial"/>
              <a:ea typeface="Arial"/>
              <a:cs typeface="Arial"/>
              <a:sym typeface="Arial"/>
            </a:endParaRPr>
          </a:p>
          <a:p>
            <a:pPr marL="0" lvl="0" indent="0" algn="l" rtl="0">
              <a:lnSpc>
                <a:spcPct val="107916"/>
              </a:lnSpc>
              <a:spcBef>
                <a:spcPts val="0"/>
              </a:spcBef>
              <a:spcAft>
                <a:spcPts val="0"/>
              </a:spcAft>
              <a:buSzPts val="1400"/>
              <a:buNone/>
            </a:pPr>
            <a:r>
              <a:rPr lang="en-US" sz="1200" b="1">
                <a:latin typeface="Arial"/>
                <a:ea typeface="Arial"/>
                <a:cs typeface="Arial"/>
                <a:sym typeface="Arial"/>
              </a:rPr>
              <a:t>Minimum Quality Criteria for Video Selection:</a:t>
            </a:r>
          </a:p>
          <a:p>
            <a:pPr marL="0" lvl="0" indent="0" algn="l" rtl="0">
              <a:lnSpc>
                <a:spcPct val="107916"/>
              </a:lnSpc>
              <a:spcBef>
                <a:spcPts val="0"/>
              </a:spcBef>
              <a:spcAft>
                <a:spcPts val="0"/>
              </a:spcAft>
              <a:buSzPts val="1400"/>
              <a:buNone/>
            </a:pPr>
            <a:r>
              <a:rPr lang="en-US" sz="1200">
                <a:latin typeface="Arial"/>
                <a:ea typeface="Arial"/>
                <a:cs typeface="Arial"/>
                <a:sym typeface="Arial"/>
              </a:rPr>
              <a:t>When selecting videos for the training, ensure they meet the following criteria:</a:t>
            </a:r>
          </a:p>
          <a:p>
            <a:pPr marL="0" lvl="0" indent="0" algn="l" rtl="0">
              <a:lnSpc>
                <a:spcPct val="107916"/>
              </a:lnSpc>
              <a:spcBef>
                <a:spcPts val="0"/>
              </a:spcBef>
              <a:spcAft>
                <a:spcPts val="0"/>
              </a:spcAft>
              <a:buSzPts val="1400"/>
              <a:buNone/>
            </a:pPr>
            <a:endParaRPr lang="en-US" sz="1200" b="1">
              <a:latin typeface="Arial"/>
              <a:ea typeface="Arial"/>
              <a:cs typeface="Arial"/>
              <a:sym typeface="Arial"/>
            </a:endParaRPr>
          </a:p>
          <a:p>
            <a:pPr marL="0" lvl="0" indent="0" algn="l" rtl="0">
              <a:lnSpc>
                <a:spcPct val="107916"/>
              </a:lnSpc>
              <a:spcBef>
                <a:spcPts val="0"/>
              </a:spcBef>
              <a:spcAft>
                <a:spcPts val="0"/>
              </a:spcAft>
              <a:buSzPts val="1400"/>
              <a:buNone/>
            </a:pPr>
            <a:r>
              <a:rPr lang="en-US" sz="1200" b="1">
                <a:latin typeface="Arial"/>
                <a:ea typeface="Arial"/>
                <a:cs typeface="Arial"/>
                <a:sym typeface="Arial"/>
              </a:rPr>
              <a:t>Rights–Based Approach:</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The language used in the video should align with the principles of the CRPD and the IASC Guidelines on Inclusion of Persons with Disabilities in Humanitarian Action.</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Avoid videos that portray persons with disabilities in a patronizing or charity–based manner.</a:t>
            </a:r>
          </a:p>
          <a:p>
            <a:pPr marL="0" lvl="0" indent="0" algn="l" rtl="0">
              <a:lnSpc>
                <a:spcPct val="107916"/>
              </a:lnSpc>
              <a:spcBef>
                <a:spcPts val="0"/>
              </a:spcBef>
              <a:spcAft>
                <a:spcPts val="0"/>
              </a:spcAft>
              <a:buSzPts val="1400"/>
              <a:buNone/>
            </a:pPr>
            <a:endParaRPr lang="en-US" sz="1200">
              <a:latin typeface="Arial"/>
              <a:ea typeface="Arial"/>
              <a:cs typeface="Arial"/>
              <a:sym typeface="Arial"/>
            </a:endParaRPr>
          </a:p>
          <a:p>
            <a:pPr marL="0" lvl="0" indent="0" algn="l" rtl="0">
              <a:lnSpc>
                <a:spcPct val="107916"/>
              </a:lnSpc>
              <a:spcBef>
                <a:spcPts val="0"/>
              </a:spcBef>
              <a:spcAft>
                <a:spcPts val="0"/>
              </a:spcAft>
              <a:buSzPts val="1400"/>
              <a:buNone/>
            </a:pPr>
            <a:r>
              <a:rPr lang="en-US" sz="1200" b="1">
                <a:latin typeface="Arial"/>
                <a:ea typeface="Arial"/>
                <a:cs typeface="Arial"/>
                <a:sym typeface="Arial"/>
              </a:rPr>
              <a:t>Representation:</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The video should feature individuals with different types of disabilities (e.g., physical, sensory, intellectual, psychosocial) to promote diversity and inclusion.</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Aim to represent a range of ages, genders, and cultural backgrounds when possible.</a:t>
            </a:r>
          </a:p>
          <a:p>
            <a:pPr marL="0" lvl="0" indent="0" algn="l" rtl="0">
              <a:lnSpc>
                <a:spcPct val="107916"/>
              </a:lnSpc>
              <a:spcBef>
                <a:spcPts val="0"/>
              </a:spcBef>
              <a:spcAft>
                <a:spcPts val="0"/>
              </a:spcAft>
              <a:buSzPts val="1400"/>
              <a:buNone/>
            </a:pPr>
            <a:endParaRPr lang="en-US" sz="1200">
              <a:latin typeface="Arial"/>
              <a:ea typeface="Arial"/>
              <a:cs typeface="Arial"/>
              <a:sym typeface="Arial"/>
            </a:endParaRPr>
          </a:p>
          <a:p>
            <a:pPr marL="0" lvl="0" indent="0" algn="l" rtl="0">
              <a:lnSpc>
                <a:spcPct val="107916"/>
              </a:lnSpc>
              <a:spcBef>
                <a:spcPts val="0"/>
              </a:spcBef>
              <a:spcAft>
                <a:spcPts val="0"/>
              </a:spcAft>
              <a:buSzPts val="1400"/>
              <a:buNone/>
            </a:pPr>
            <a:r>
              <a:rPr lang="en-US" sz="1200" b="1">
                <a:latin typeface="Arial"/>
                <a:ea typeface="Arial"/>
                <a:cs typeface="Arial"/>
                <a:sym typeface="Arial"/>
              </a:rPr>
              <a:t>Accuracy and Relevance:</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The content should be factually accurate and directly relevant to the training topic.</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Ensure the video addresses barriers, enablers, and solutions for inclusion.</a:t>
            </a:r>
          </a:p>
          <a:p>
            <a:pPr marL="0" lvl="0" indent="0" algn="l" rtl="0">
              <a:lnSpc>
                <a:spcPct val="107916"/>
              </a:lnSpc>
              <a:spcBef>
                <a:spcPts val="0"/>
              </a:spcBef>
              <a:spcAft>
                <a:spcPts val="0"/>
              </a:spcAft>
              <a:buSzPts val="1400"/>
              <a:buNone/>
            </a:pPr>
            <a:endParaRPr lang="en-US" sz="1200">
              <a:latin typeface="Arial"/>
              <a:ea typeface="Arial"/>
              <a:cs typeface="Arial"/>
              <a:sym typeface="Arial"/>
            </a:endParaRPr>
          </a:p>
          <a:p>
            <a:pPr marL="0" lvl="0" indent="0" algn="l" rtl="0">
              <a:lnSpc>
                <a:spcPct val="107916"/>
              </a:lnSpc>
              <a:spcBef>
                <a:spcPts val="0"/>
              </a:spcBef>
              <a:spcAft>
                <a:spcPts val="0"/>
              </a:spcAft>
              <a:buSzPts val="1400"/>
              <a:buNone/>
            </a:pPr>
            <a:r>
              <a:rPr lang="en-US" sz="1200" b="1">
                <a:latin typeface="Arial"/>
                <a:ea typeface="Arial"/>
                <a:cs typeface="Arial"/>
                <a:sym typeface="Arial"/>
              </a:rPr>
              <a:t>Cultural Sensitivity:</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Avoid videos that may unintentionally promote stereotypes or cultural biases.</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Ensure the examples and visuals used in the video are respectful and inclusive.</a:t>
            </a:r>
          </a:p>
          <a:p>
            <a:pPr marL="0" lvl="0" indent="0" algn="l" rtl="0">
              <a:lnSpc>
                <a:spcPct val="107916"/>
              </a:lnSpc>
              <a:spcBef>
                <a:spcPts val="0"/>
              </a:spcBef>
              <a:spcAft>
                <a:spcPts val="0"/>
              </a:spcAft>
              <a:buSzPts val="1400"/>
              <a:buNone/>
            </a:pPr>
            <a:endParaRPr lang="en-US" sz="1200">
              <a:latin typeface="Arial"/>
              <a:ea typeface="Arial"/>
              <a:cs typeface="Arial"/>
              <a:sym typeface="Arial"/>
            </a:endParaRPr>
          </a:p>
          <a:p>
            <a:pPr marL="0" lvl="0" indent="0" algn="l" rtl="0">
              <a:lnSpc>
                <a:spcPct val="107916"/>
              </a:lnSpc>
              <a:spcBef>
                <a:spcPts val="0"/>
              </a:spcBef>
              <a:spcAft>
                <a:spcPts val="0"/>
              </a:spcAft>
              <a:buSzPts val="1400"/>
              <a:buNone/>
            </a:pPr>
            <a:r>
              <a:rPr lang="en-US" sz="1200" b="1">
                <a:latin typeface="Arial"/>
                <a:ea typeface="Arial"/>
                <a:cs typeface="Arial"/>
                <a:sym typeface="Arial"/>
              </a:rPr>
              <a:t>Technical Quality:</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The video should have clear audio and visuals, with subtitles or captions to ensure accessibility.</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Ensure that the video’s pace and language are appropriate for the audience.</a:t>
            </a:r>
          </a:p>
          <a:p>
            <a:pPr marL="0" lvl="0" indent="0" algn="l" rtl="0">
              <a:lnSpc>
                <a:spcPct val="107916"/>
              </a:lnSpc>
              <a:spcBef>
                <a:spcPts val="0"/>
              </a:spcBef>
              <a:spcAft>
                <a:spcPts val="0"/>
              </a:spcAft>
              <a:buSzPts val="1400"/>
              <a:buNone/>
            </a:pPr>
            <a:endParaRPr lang="en-US" sz="1200">
              <a:latin typeface="Arial"/>
              <a:ea typeface="Arial"/>
              <a:cs typeface="Arial"/>
              <a:sym typeface="Arial"/>
            </a:endParaRPr>
          </a:p>
          <a:p>
            <a:pPr marL="0" lvl="0" indent="0" algn="l" rtl="0">
              <a:lnSpc>
                <a:spcPct val="107916"/>
              </a:lnSpc>
              <a:spcBef>
                <a:spcPts val="0"/>
              </a:spcBef>
              <a:spcAft>
                <a:spcPts val="0"/>
              </a:spcAft>
              <a:buSzPts val="1400"/>
              <a:buNone/>
            </a:pPr>
            <a:r>
              <a:rPr lang="en-US" sz="1200" b="1">
                <a:latin typeface="Arial"/>
                <a:ea typeface="Arial"/>
                <a:cs typeface="Arial"/>
                <a:sym typeface="Arial"/>
              </a:rPr>
              <a:t>Facilitator Role:</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Facilitate a discussion after the video to reinforce the learning objectives and encourage participants to share their reflections or relate the content to their work.</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Address any questions or misconceptions that may arise from the video content.</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Highlight key messages and actionable takeaways relevant to the participants’ local context.</a:t>
            </a:r>
          </a:p>
          <a:p>
            <a:pPr marL="0" lvl="0" indent="0" algn="l" rtl="0">
              <a:lnSpc>
                <a:spcPct val="107916"/>
              </a:lnSpc>
              <a:spcBef>
                <a:spcPts val="0"/>
              </a:spcBef>
              <a:spcAft>
                <a:spcPts val="0"/>
              </a:spcAft>
              <a:buSzPts val="1400"/>
              <a:buNone/>
            </a:pPr>
            <a:endParaRPr lang="en-US" sz="1200" b="1">
              <a:latin typeface="Arial"/>
              <a:ea typeface="Arial"/>
              <a:cs typeface="Arial"/>
              <a:sym typeface="Arial"/>
            </a:endParaRPr>
          </a:p>
          <a:p>
            <a:pPr marL="0" lvl="0" indent="0" algn="l" rtl="0">
              <a:lnSpc>
                <a:spcPct val="107916"/>
              </a:lnSpc>
              <a:spcBef>
                <a:spcPts val="0"/>
              </a:spcBef>
              <a:spcAft>
                <a:spcPts val="0"/>
              </a:spcAft>
              <a:buSzPts val="1400"/>
              <a:buNone/>
            </a:pPr>
            <a:r>
              <a:rPr lang="en-US" sz="1200" b="1">
                <a:latin typeface="Arial"/>
                <a:ea typeface="Arial"/>
                <a:cs typeface="Arial"/>
                <a:sym typeface="Arial"/>
              </a:rPr>
              <a:t>Feel free to replace this video with another one</a:t>
            </a:r>
            <a:r>
              <a:rPr lang="en-US" sz="1200">
                <a:latin typeface="Arial"/>
                <a:ea typeface="Arial"/>
                <a:cs typeface="Arial"/>
                <a:sym typeface="Arial"/>
              </a:rPr>
              <a:t> that is more relevant to the local context, provided it aligns with the quality criteria outlined below.</a:t>
            </a:r>
          </a:p>
          <a:p>
            <a:pPr marL="0" lvl="0" indent="0" algn="l" rtl="0">
              <a:lnSpc>
                <a:spcPct val="107916"/>
              </a:lnSpc>
              <a:spcBef>
                <a:spcPts val="0"/>
              </a:spcBef>
              <a:spcAft>
                <a:spcPts val="0"/>
              </a:spcAft>
              <a:buSzPts val="1400"/>
              <a:buNone/>
            </a:pPr>
            <a:endParaRPr lang="en-US" sz="1200">
              <a:latin typeface="Arial"/>
              <a:ea typeface="Arial"/>
              <a:cs typeface="Arial"/>
              <a:sym typeface="Arial"/>
            </a:endParaRPr>
          </a:p>
          <a:p>
            <a:pPr marL="0" lvl="0" indent="0" algn="l" rtl="0">
              <a:lnSpc>
                <a:spcPct val="107916"/>
              </a:lnSpc>
              <a:spcBef>
                <a:spcPts val="0"/>
              </a:spcBef>
              <a:spcAft>
                <a:spcPts val="0"/>
              </a:spcAft>
              <a:buSzPts val="1400"/>
              <a:buNone/>
            </a:pPr>
            <a:r>
              <a:rPr lang="en-US" sz="1200" b="1">
                <a:latin typeface="Arial"/>
                <a:ea typeface="Arial"/>
                <a:cs typeface="Arial"/>
                <a:sym typeface="Arial"/>
              </a:rPr>
              <a:t>Minimum Quality Criteria for Video Selection:</a:t>
            </a:r>
          </a:p>
          <a:p>
            <a:pPr marL="0" lvl="0" indent="0" algn="l" rtl="0">
              <a:lnSpc>
                <a:spcPct val="107916"/>
              </a:lnSpc>
              <a:spcBef>
                <a:spcPts val="0"/>
              </a:spcBef>
              <a:spcAft>
                <a:spcPts val="0"/>
              </a:spcAft>
              <a:buSzPts val="1400"/>
              <a:buNone/>
            </a:pPr>
            <a:r>
              <a:rPr lang="en-US" sz="1200">
                <a:latin typeface="Arial"/>
                <a:ea typeface="Arial"/>
                <a:cs typeface="Arial"/>
                <a:sym typeface="Arial"/>
              </a:rPr>
              <a:t>When selecting videos for the training, ensure they meet the following criteria:</a:t>
            </a:r>
          </a:p>
          <a:p>
            <a:pPr marL="0" lvl="0" indent="0" algn="l" rtl="0">
              <a:lnSpc>
                <a:spcPct val="107916"/>
              </a:lnSpc>
              <a:spcBef>
                <a:spcPts val="0"/>
              </a:spcBef>
              <a:spcAft>
                <a:spcPts val="0"/>
              </a:spcAft>
              <a:buSzPts val="1400"/>
              <a:buNone/>
            </a:pPr>
            <a:endParaRPr lang="en-US" sz="1200" b="1">
              <a:latin typeface="Arial"/>
              <a:ea typeface="Arial"/>
              <a:cs typeface="Arial"/>
              <a:sym typeface="Arial"/>
            </a:endParaRPr>
          </a:p>
          <a:p>
            <a:pPr marL="0" lvl="0" indent="0" algn="l" rtl="0">
              <a:lnSpc>
                <a:spcPct val="107916"/>
              </a:lnSpc>
              <a:spcBef>
                <a:spcPts val="0"/>
              </a:spcBef>
              <a:spcAft>
                <a:spcPts val="0"/>
              </a:spcAft>
              <a:buSzPts val="1400"/>
              <a:buNone/>
            </a:pPr>
            <a:r>
              <a:rPr lang="en-US" sz="1200" b="1">
                <a:latin typeface="Arial"/>
                <a:ea typeface="Arial"/>
                <a:cs typeface="Arial"/>
                <a:sym typeface="Arial"/>
              </a:rPr>
              <a:t>Rights–Based Approach:</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The language used in the video should align with the principles of the CRPD and the IASC Guidelines on Inclusion of Persons with Disabilities in Humanitarian Action.</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Avoid videos that portray persons with disabilities in a patronizing or charity–based manner.</a:t>
            </a:r>
          </a:p>
          <a:p>
            <a:pPr marL="0" lvl="0" indent="0" algn="l" rtl="0">
              <a:lnSpc>
                <a:spcPct val="107916"/>
              </a:lnSpc>
              <a:spcBef>
                <a:spcPts val="0"/>
              </a:spcBef>
              <a:spcAft>
                <a:spcPts val="0"/>
              </a:spcAft>
              <a:buSzPts val="1400"/>
              <a:buNone/>
            </a:pPr>
            <a:endParaRPr lang="en-US" sz="1200">
              <a:latin typeface="Arial"/>
              <a:ea typeface="Arial"/>
              <a:cs typeface="Arial"/>
              <a:sym typeface="Arial"/>
            </a:endParaRPr>
          </a:p>
          <a:p>
            <a:pPr marL="0" lvl="0" indent="0" algn="l" rtl="0">
              <a:lnSpc>
                <a:spcPct val="107916"/>
              </a:lnSpc>
              <a:spcBef>
                <a:spcPts val="0"/>
              </a:spcBef>
              <a:spcAft>
                <a:spcPts val="0"/>
              </a:spcAft>
              <a:buSzPts val="1400"/>
              <a:buNone/>
            </a:pPr>
            <a:r>
              <a:rPr lang="en-US" sz="1200" b="1">
                <a:latin typeface="Arial"/>
                <a:ea typeface="Arial"/>
                <a:cs typeface="Arial"/>
                <a:sym typeface="Arial"/>
              </a:rPr>
              <a:t>Representation:</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The video should feature individuals with different types of disabilities (e.g., physical, sensory, intellectual, psychosocial) to promote diversity and inclusion.</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Aim to represent a range of ages, genders, and cultural backgrounds when possible.</a:t>
            </a:r>
          </a:p>
          <a:p>
            <a:pPr marL="0" lvl="0" indent="0" algn="l" rtl="0">
              <a:lnSpc>
                <a:spcPct val="107916"/>
              </a:lnSpc>
              <a:spcBef>
                <a:spcPts val="0"/>
              </a:spcBef>
              <a:spcAft>
                <a:spcPts val="0"/>
              </a:spcAft>
              <a:buSzPts val="1400"/>
              <a:buNone/>
            </a:pPr>
            <a:endParaRPr lang="en-US" sz="1200">
              <a:latin typeface="Arial"/>
              <a:ea typeface="Arial"/>
              <a:cs typeface="Arial"/>
              <a:sym typeface="Arial"/>
            </a:endParaRPr>
          </a:p>
          <a:p>
            <a:pPr marL="0" lvl="0" indent="0" algn="l" rtl="0">
              <a:lnSpc>
                <a:spcPct val="107916"/>
              </a:lnSpc>
              <a:spcBef>
                <a:spcPts val="0"/>
              </a:spcBef>
              <a:spcAft>
                <a:spcPts val="0"/>
              </a:spcAft>
              <a:buSzPts val="1400"/>
              <a:buNone/>
            </a:pPr>
            <a:r>
              <a:rPr lang="en-US" sz="1200" b="1">
                <a:latin typeface="Arial"/>
                <a:ea typeface="Arial"/>
                <a:cs typeface="Arial"/>
                <a:sym typeface="Arial"/>
              </a:rPr>
              <a:t>Accuracy and Relevance:</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The content should be factually accurate and directly relevant to the training topic.</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Ensure the video addresses barriers, enablers, and solutions for inclusion.</a:t>
            </a:r>
          </a:p>
          <a:p>
            <a:pPr marL="0" lvl="0" indent="0" algn="l" rtl="0">
              <a:lnSpc>
                <a:spcPct val="107916"/>
              </a:lnSpc>
              <a:spcBef>
                <a:spcPts val="0"/>
              </a:spcBef>
              <a:spcAft>
                <a:spcPts val="0"/>
              </a:spcAft>
              <a:buSzPts val="1400"/>
              <a:buNone/>
            </a:pPr>
            <a:endParaRPr lang="en-US" sz="1200">
              <a:latin typeface="Arial"/>
              <a:ea typeface="Arial"/>
              <a:cs typeface="Arial"/>
              <a:sym typeface="Arial"/>
            </a:endParaRPr>
          </a:p>
          <a:p>
            <a:pPr marL="0" lvl="0" indent="0" algn="l" rtl="0">
              <a:lnSpc>
                <a:spcPct val="107916"/>
              </a:lnSpc>
              <a:spcBef>
                <a:spcPts val="0"/>
              </a:spcBef>
              <a:spcAft>
                <a:spcPts val="0"/>
              </a:spcAft>
              <a:buSzPts val="1400"/>
              <a:buNone/>
            </a:pPr>
            <a:r>
              <a:rPr lang="en-US" sz="1200" b="1">
                <a:latin typeface="Arial"/>
                <a:ea typeface="Arial"/>
                <a:cs typeface="Arial"/>
                <a:sym typeface="Arial"/>
              </a:rPr>
              <a:t>Cultural Sensitivity:</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Avoid videos that may unintentionally promote stereotypes or cultural biases.</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Ensure the examples and visuals used in the video are respectful and inclusive.</a:t>
            </a:r>
          </a:p>
          <a:p>
            <a:pPr marL="0" lvl="0" indent="0" algn="l" rtl="0">
              <a:lnSpc>
                <a:spcPct val="107916"/>
              </a:lnSpc>
              <a:spcBef>
                <a:spcPts val="0"/>
              </a:spcBef>
              <a:spcAft>
                <a:spcPts val="0"/>
              </a:spcAft>
              <a:buSzPts val="1400"/>
              <a:buNone/>
            </a:pPr>
            <a:endParaRPr lang="en-US" sz="1200">
              <a:latin typeface="Arial"/>
              <a:ea typeface="Arial"/>
              <a:cs typeface="Arial"/>
              <a:sym typeface="Arial"/>
            </a:endParaRPr>
          </a:p>
          <a:p>
            <a:pPr marL="0" lvl="0" indent="0" algn="l" rtl="0">
              <a:lnSpc>
                <a:spcPct val="107916"/>
              </a:lnSpc>
              <a:spcBef>
                <a:spcPts val="0"/>
              </a:spcBef>
              <a:spcAft>
                <a:spcPts val="0"/>
              </a:spcAft>
              <a:buSzPts val="1400"/>
              <a:buNone/>
            </a:pPr>
            <a:r>
              <a:rPr lang="en-US" sz="1200" b="1">
                <a:latin typeface="Arial"/>
                <a:ea typeface="Arial"/>
                <a:cs typeface="Arial"/>
                <a:sym typeface="Arial"/>
              </a:rPr>
              <a:t>Technical Quality:</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The video should have clear audio and visuals, with subtitles or captions to ensure accessibility.</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Ensure that the video’s pace and language are appropriate for the audience.</a:t>
            </a:r>
          </a:p>
          <a:p>
            <a:pPr marL="0" lvl="0" indent="0" algn="l" rtl="0">
              <a:lnSpc>
                <a:spcPct val="107916"/>
              </a:lnSpc>
              <a:spcBef>
                <a:spcPts val="0"/>
              </a:spcBef>
              <a:spcAft>
                <a:spcPts val="0"/>
              </a:spcAft>
              <a:buSzPts val="1400"/>
              <a:buNone/>
            </a:pPr>
            <a:endParaRPr lang="en-US" sz="1200">
              <a:latin typeface="Arial"/>
              <a:ea typeface="Arial"/>
              <a:cs typeface="Arial"/>
              <a:sym typeface="Arial"/>
            </a:endParaRPr>
          </a:p>
          <a:p>
            <a:pPr marL="0" lvl="0" indent="0" algn="l" rtl="0">
              <a:lnSpc>
                <a:spcPct val="107916"/>
              </a:lnSpc>
              <a:spcBef>
                <a:spcPts val="0"/>
              </a:spcBef>
              <a:spcAft>
                <a:spcPts val="0"/>
              </a:spcAft>
              <a:buSzPts val="1400"/>
              <a:buNone/>
            </a:pPr>
            <a:r>
              <a:rPr lang="en-US" sz="1200" b="1">
                <a:latin typeface="Arial"/>
                <a:ea typeface="Arial"/>
                <a:cs typeface="Arial"/>
                <a:sym typeface="Arial"/>
              </a:rPr>
              <a:t>Facilitator Role:</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Facilitate a discussion after the video to reinforce the learning objectives and encourage participants to share their reflections or relate the content to their work.</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Address any questions or misconceptions that may arise from the video content.</a:t>
            </a:r>
          </a:p>
          <a:p>
            <a:pPr marL="457200" lvl="0" indent="-342900" algn="l" rtl="0">
              <a:lnSpc>
                <a:spcPct val="107916"/>
              </a:lnSpc>
              <a:spcBef>
                <a:spcPts val="0"/>
              </a:spcBef>
              <a:spcAft>
                <a:spcPts val="0"/>
              </a:spcAft>
              <a:buClr>
                <a:schemeClr val="dk1"/>
              </a:buClr>
              <a:buSzPts val="1800"/>
              <a:buChar char="●"/>
            </a:pPr>
            <a:r>
              <a:rPr lang="en-US" sz="1200">
                <a:latin typeface="Arial"/>
                <a:ea typeface="Arial"/>
                <a:cs typeface="Arial"/>
                <a:sym typeface="Arial"/>
              </a:rPr>
              <a:t>Highlight key messages and actionable takeaways relevant to the participants’ local context.</a:t>
            </a:r>
          </a:p>
          <a:p>
            <a:endParaRPr lang="de-DE"/>
          </a:p>
        </p:txBody>
      </p:sp>
      <p:sp>
        <p:nvSpPr>
          <p:cNvPr id="4" name="Foliennummernplatzhalter 3">
            <a:extLst>
              <a:ext uri="{FF2B5EF4-FFF2-40B4-BE49-F238E27FC236}">
                <a16:creationId xmlns:a16="http://schemas.microsoft.com/office/drawing/2014/main" id="{3F89B94F-8E02-0BAD-9A50-54D5F0760ED3}"/>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23</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453694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 Notes: </a:t>
            </a:r>
          </a:p>
          <a:p>
            <a:pPr marL="0" lvl="0" indent="0" algn="l" rtl="0">
              <a:lnSpc>
                <a:spcPct val="100000"/>
              </a:lnSpc>
              <a:spcBef>
                <a:spcPts val="0"/>
              </a:spcBef>
              <a:spcAft>
                <a:spcPts val="0"/>
              </a:spcAft>
              <a:buSzPts val="1400"/>
              <a:buNone/>
            </a:pPr>
            <a:endParaRPr lang="en-US" sz="1200" b="1">
              <a:latin typeface="Arial"/>
              <a:ea typeface="Arial"/>
              <a:cs typeface="Arial"/>
              <a:sym typeface="Arial"/>
            </a:endParaRPr>
          </a:p>
          <a:p>
            <a:pPr marL="0" lvl="0" indent="0" algn="l" rtl="0">
              <a:lnSpc>
                <a:spcPct val="100000"/>
              </a:lnSpc>
              <a:spcBef>
                <a:spcPts val="0"/>
              </a:spcBef>
              <a:spcAft>
                <a:spcPts val="0"/>
              </a:spcAft>
              <a:buSzPts val="1400"/>
              <a:buNone/>
            </a:pPr>
            <a:r>
              <a:rPr lang="en-US" sz="1200">
                <a:latin typeface="Arial"/>
                <a:ea typeface="Arial"/>
                <a:cs typeface="Arial"/>
                <a:sym typeface="Arial"/>
              </a:rPr>
              <a:t>Explain that now that participants have had a brief overview of CVA in food security, we will discuss understanding and identifying barriers in CVA programming. </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24</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220979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solidFill>
                  <a:schemeClr val="tx1"/>
                </a:solidFill>
                <a:latin typeface="Arial"/>
                <a:ea typeface="Arial"/>
                <a:cs typeface="Arial"/>
                <a:sym typeface="Arial"/>
              </a:rPr>
              <a:t>Facilitator notes:  </a:t>
            </a:r>
          </a:p>
          <a:p>
            <a:pPr marL="0" lvl="0" indent="0" algn="l" rtl="0">
              <a:lnSpc>
                <a:spcPct val="100000"/>
              </a:lnSpc>
              <a:spcBef>
                <a:spcPts val="0"/>
              </a:spcBef>
              <a:spcAft>
                <a:spcPts val="0"/>
              </a:spcAft>
              <a:buSzPts val="1400"/>
              <a:buNone/>
            </a:pPr>
            <a:endParaRPr lang="en-US" sz="1200" b="1">
              <a:solidFill>
                <a:schemeClr val="tx1"/>
              </a:solidFill>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r>
              <a:rPr lang="en-US" sz="1200">
                <a:solidFill>
                  <a:schemeClr val="tx1"/>
                </a:solidFill>
                <a:latin typeface="Arial"/>
                <a:ea typeface="Arial"/>
                <a:cs typeface="Arial"/>
                <a:sym typeface="Arial"/>
              </a:rPr>
              <a:t>Reminder from Module 2. If participants have taken Module 2 you can skip this slide.</a:t>
            </a:r>
          </a:p>
          <a:p>
            <a:pPr marL="0" lvl="0" indent="0" algn="l" rtl="0">
              <a:lnSpc>
                <a:spcPct val="100000"/>
              </a:lnSpc>
              <a:spcBef>
                <a:spcPts val="0"/>
              </a:spcBef>
              <a:spcAft>
                <a:spcPts val="0"/>
              </a:spcAft>
              <a:buClr>
                <a:schemeClr val="dk1"/>
              </a:buClr>
              <a:buSzPts val="1400"/>
              <a:buFont typeface="Arial"/>
              <a:buNone/>
            </a:pPr>
            <a:endParaRPr lang="en-US" sz="1200">
              <a:solidFill>
                <a:schemeClr val="tx1"/>
              </a:solidFill>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r>
              <a:rPr lang="en-US" sz="1200">
                <a:solidFill>
                  <a:schemeClr val="tx1"/>
                </a:solidFill>
                <a:latin typeface="Arial"/>
                <a:ea typeface="Arial"/>
                <a:cs typeface="Arial"/>
                <a:sym typeface="Arial"/>
              </a:rPr>
              <a:t>If participants didn’t take Module 2, then use this slide to explain some key barriers that persons with disabilities face in Food Security and Nutrition humanitarian programming. Remind participants that even though we are talking about CVA in this module our primary focus is still on food security and CVA as a modality of assistance. </a:t>
            </a:r>
          </a:p>
          <a:p>
            <a:pPr marL="0" lvl="0" indent="0" algn="l" rtl="0">
              <a:lnSpc>
                <a:spcPct val="100000"/>
              </a:lnSpc>
              <a:spcBef>
                <a:spcPts val="0"/>
              </a:spcBef>
              <a:spcAft>
                <a:spcPts val="0"/>
              </a:spcAft>
              <a:buSzPts val="1400"/>
              <a:buNone/>
            </a:pPr>
            <a:endParaRPr lang="en-US" sz="1200" b="1">
              <a:solidFill>
                <a:schemeClr val="tx1"/>
              </a:solidFill>
              <a:latin typeface="Arial"/>
              <a:ea typeface="Arial"/>
              <a:cs typeface="Arial"/>
              <a:sym typeface="Arial"/>
            </a:endParaRPr>
          </a:p>
          <a:p>
            <a:pPr marL="0" lvl="0" indent="0" algn="l" rtl="0">
              <a:lnSpc>
                <a:spcPct val="100000"/>
              </a:lnSpc>
              <a:spcBef>
                <a:spcPts val="0"/>
              </a:spcBef>
              <a:spcAft>
                <a:spcPts val="0"/>
              </a:spcAft>
              <a:buSzPts val="1400"/>
              <a:buNone/>
            </a:pPr>
            <a:r>
              <a:rPr lang="en-US" sz="1200">
                <a:solidFill>
                  <a:schemeClr val="tx1"/>
                </a:solidFill>
                <a:latin typeface="Arial"/>
                <a:ea typeface="Arial"/>
                <a:cs typeface="Arial"/>
                <a:sym typeface="Arial"/>
              </a:rPr>
              <a:t>After having reminded participants the importance of Food Security &amp; Nutrition (FSN) in the well-being of people (including persons with disabilities) and explained FSN key terms, the guidelines present a diagram on, “How impacts of the crisis are exacerbated for persons with disabilities in FSN.” </a:t>
            </a:r>
          </a:p>
          <a:p>
            <a:pPr marL="0" lvl="0" indent="0" algn="l" rtl="0">
              <a:lnSpc>
                <a:spcPct val="100000"/>
              </a:lnSpc>
              <a:spcBef>
                <a:spcPts val="0"/>
              </a:spcBef>
              <a:spcAft>
                <a:spcPts val="0"/>
              </a:spcAft>
              <a:buSzPts val="1400"/>
              <a:buNone/>
            </a:pPr>
            <a:endParaRPr lang="en-US" sz="1200">
              <a:solidFill>
                <a:schemeClr val="tx1"/>
              </a:solidFill>
              <a:latin typeface="Arial"/>
              <a:ea typeface="Arial"/>
              <a:cs typeface="Arial"/>
              <a:sym typeface="Arial"/>
            </a:endParaRPr>
          </a:p>
          <a:p>
            <a:pPr marL="0" lvl="0" indent="0" algn="l" rtl="0">
              <a:lnSpc>
                <a:spcPct val="100000"/>
              </a:lnSpc>
              <a:spcBef>
                <a:spcPts val="0"/>
              </a:spcBef>
              <a:spcAft>
                <a:spcPts val="0"/>
              </a:spcAft>
              <a:buSzPts val="1400"/>
              <a:buNone/>
            </a:pPr>
            <a:r>
              <a:rPr lang="en-US" sz="1200">
                <a:solidFill>
                  <a:schemeClr val="tx1"/>
                </a:solidFill>
                <a:latin typeface="Arial"/>
                <a:ea typeface="Arial"/>
                <a:cs typeface="Arial"/>
                <a:sym typeface="Arial"/>
              </a:rPr>
              <a:t>Read out loud the examples in each section of the diagram, mentioning that what’s listed are the most common barriers that persons with disabilities face to access humanitarian FSN </a:t>
            </a:r>
            <a:r>
              <a:rPr lang="en-US" sz="1200" err="1">
                <a:solidFill>
                  <a:schemeClr val="tx1"/>
                </a:solidFill>
                <a:latin typeface="Arial"/>
                <a:ea typeface="Arial"/>
                <a:cs typeface="Arial"/>
                <a:sym typeface="Arial"/>
              </a:rPr>
              <a:t>programmes</a:t>
            </a:r>
            <a:r>
              <a:rPr lang="en-US" sz="1200">
                <a:solidFill>
                  <a:schemeClr val="tx1"/>
                </a:solidFill>
                <a:latin typeface="Arial"/>
                <a:ea typeface="Arial"/>
                <a:cs typeface="Arial"/>
                <a:sym typeface="Arial"/>
              </a:rPr>
              <a:t>. Explain that the next sections will describe the Must-Do Actions required to identify and address those barriers.</a:t>
            </a: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a:p>
            <a:pPr marL="0" lvl="0" indent="0" algn="l" rtl="0">
              <a:lnSpc>
                <a:spcPct val="100000"/>
              </a:lnSpc>
              <a:spcBef>
                <a:spcPts val="0"/>
              </a:spcBef>
              <a:spcAft>
                <a:spcPts val="0"/>
              </a:spcAft>
              <a:buSzPts val="1400"/>
              <a:buNone/>
            </a:pPr>
            <a:r>
              <a:rPr lang="en-US" sz="1200">
                <a:latin typeface="Arial"/>
                <a:ea typeface="Arial"/>
                <a:cs typeface="Arial"/>
                <a:sym typeface="Arial"/>
              </a:rPr>
              <a:t> </a:t>
            </a:r>
          </a:p>
          <a:p>
            <a:endParaRPr lang="de-DE"/>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25</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096693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US" sz="1200" b="1">
              <a:latin typeface="Arial"/>
              <a:ea typeface="Arial"/>
              <a:cs typeface="Arial"/>
              <a:sym typeface="Arial"/>
            </a:endParaRPr>
          </a:p>
          <a:p>
            <a:pPr marL="0" lvl="0" indent="0" algn="l" rtl="0">
              <a:lnSpc>
                <a:spcPct val="100000"/>
              </a:lnSpc>
              <a:spcBef>
                <a:spcPts val="0"/>
              </a:spcBef>
              <a:spcAft>
                <a:spcPts val="0"/>
              </a:spcAft>
              <a:buSzPts val="1400"/>
              <a:buNone/>
            </a:pPr>
            <a:r>
              <a:rPr lang="en-US" sz="1200" b="1">
                <a:latin typeface="Arial"/>
                <a:ea typeface="Arial"/>
                <a:cs typeface="Arial"/>
                <a:sym typeface="Arial"/>
              </a:rPr>
              <a:t>Share your experiences exercise (15 minutes) </a:t>
            </a:r>
          </a:p>
          <a:p>
            <a:pPr marL="457200" lvl="0" indent="-342900" algn="l" rtl="0">
              <a:lnSpc>
                <a:spcPct val="100000"/>
              </a:lnSpc>
              <a:spcBef>
                <a:spcPts val="0"/>
              </a:spcBef>
              <a:spcAft>
                <a:spcPts val="0"/>
              </a:spcAft>
              <a:buSzPts val="1800"/>
              <a:buFont typeface="Arial"/>
              <a:buChar char="●"/>
            </a:pPr>
            <a:r>
              <a:rPr lang="en-US" sz="1200">
                <a:latin typeface="Arial"/>
                <a:ea typeface="Arial"/>
                <a:cs typeface="Arial"/>
                <a:sym typeface="Arial"/>
              </a:rPr>
              <a:t>If Face to Face training, speaking, writing, sticky notes are all valid. No one is required to share personal experiences.</a:t>
            </a:r>
          </a:p>
          <a:p>
            <a:pPr marL="457200" lvl="0" indent="-342900" algn="l" rtl="0">
              <a:lnSpc>
                <a:spcPct val="100000"/>
              </a:lnSpc>
              <a:spcBef>
                <a:spcPts val="0"/>
              </a:spcBef>
              <a:spcAft>
                <a:spcPts val="0"/>
              </a:spcAft>
              <a:buSzPts val="1800"/>
              <a:buFont typeface="Arial"/>
              <a:buChar char="●"/>
            </a:pPr>
            <a:r>
              <a:rPr lang="en-US" sz="1200">
                <a:latin typeface="Arial"/>
                <a:ea typeface="Arial"/>
                <a:cs typeface="Arial"/>
                <a:sym typeface="Arial"/>
              </a:rPr>
              <a:t>Use the Chat Box if On-line training OR, if the chat box is not available to them, people can verbally share their reflections instead. </a:t>
            </a:r>
          </a:p>
          <a:p>
            <a:pPr marL="457200" lvl="0" indent="-342900" algn="l" rtl="0">
              <a:lnSpc>
                <a:spcPct val="100000"/>
              </a:lnSpc>
              <a:spcBef>
                <a:spcPts val="0"/>
              </a:spcBef>
              <a:spcAft>
                <a:spcPts val="0"/>
              </a:spcAft>
              <a:buSzPts val="1800"/>
              <a:buFont typeface="Arial"/>
              <a:buChar char="●"/>
            </a:pPr>
            <a:r>
              <a:rPr lang="en-US" sz="1200">
                <a:latin typeface="Arial"/>
                <a:ea typeface="Arial"/>
                <a:cs typeface="Arial"/>
                <a:sym typeface="Arial"/>
              </a:rPr>
              <a:t>Ask one question after the other. Give participants some time to respond to one question before moving to the next one. </a:t>
            </a:r>
            <a:br>
              <a:rPr lang="en-US" sz="1200">
                <a:latin typeface="Arial"/>
                <a:ea typeface="Arial"/>
                <a:cs typeface="Arial"/>
                <a:sym typeface="Arial"/>
              </a:rPr>
            </a:br>
            <a:endParaRPr lang="en-US" sz="1200">
              <a:latin typeface="Arial"/>
              <a:ea typeface="Arial"/>
              <a:cs typeface="Arial"/>
              <a:sym typeface="Arial"/>
            </a:endParaRPr>
          </a:p>
          <a:p>
            <a:pPr marL="0" lvl="0" indent="0" algn="l" rtl="0">
              <a:lnSpc>
                <a:spcPct val="100000"/>
              </a:lnSpc>
              <a:spcBef>
                <a:spcPts val="0"/>
              </a:spcBef>
              <a:spcAft>
                <a:spcPts val="0"/>
              </a:spcAft>
              <a:buSzPts val="1400"/>
              <a:buNone/>
            </a:pPr>
            <a:r>
              <a:rPr lang="en-US" sz="1200">
                <a:latin typeface="Arial"/>
                <a:ea typeface="Arial"/>
                <a:cs typeface="Arial"/>
                <a:sym typeface="Arial"/>
              </a:rPr>
              <a:t>Ask Participants to think about a CVA </a:t>
            </a:r>
            <a:r>
              <a:rPr lang="en-US" sz="1200" err="1">
                <a:latin typeface="Arial"/>
                <a:ea typeface="Arial"/>
                <a:cs typeface="Arial"/>
                <a:sym typeface="Arial"/>
              </a:rPr>
              <a:t>programme</a:t>
            </a:r>
            <a:r>
              <a:rPr lang="en-US" sz="1200">
                <a:latin typeface="Arial"/>
                <a:ea typeface="Arial"/>
                <a:cs typeface="Arial"/>
                <a:sym typeface="Arial"/>
              </a:rPr>
              <a:t> that they’ve worked on. If they have never worked on a CVA project, it can be from their observations, not necessarily implemented by them. </a:t>
            </a: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US" sz="1200">
                <a:latin typeface="Arial"/>
                <a:ea typeface="Arial"/>
                <a:cs typeface="Arial"/>
                <a:sym typeface="Arial"/>
              </a:rPr>
              <a:t>What made the CVA project work well for people? Give them 3 minutes to answer.</a:t>
            </a:r>
          </a:p>
          <a:p>
            <a:pPr marL="457200" lvl="0" indent="-342900" algn="l" rtl="0">
              <a:lnSpc>
                <a:spcPct val="100000"/>
              </a:lnSpc>
              <a:spcBef>
                <a:spcPts val="0"/>
              </a:spcBef>
              <a:spcAft>
                <a:spcPts val="0"/>
              </a:spcAft>
              <a:buSzPts val="1800"/>
              <a:buFont typeface="Arial"/>
              <a:buChar char="●"/>
            </a:pPr>
            <a:r>
              <a:rPr lang="en-US" sz="1200">
                <a:latin typeface="Arial"/>
                <a:ea typeface="Arial"/>
                <a:cs typeface="Arial"/>
                <a:sym typeface="Arial"/>
              </a:rPr>
              <a:t>What made it fail or exclude people? Give them 3 minutes to answer. </a:t>
            </a: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a:p>
            <a:pPr marL="0" lvl="0" indent="0" algn="l" rtl="0">
              <a:lnSpc>
                <a:spcPct val="100000"/>
              </a:lnSpc>
              <a:spcBef>
                <a:spcPts val="0"/>
              </a:spcBef>
              <a:spcAft>
                <a:spcPts val="0"/>
              </a:spcAft>
              <a:buSzPts val="1400"/>
              <a:buNone/>
            </a:pPr>
            <a:r>
              <a:rPr lang="en-US" sz="1200">
                <a:latin typeface="Arial"/>
                <a:ea typeface="Arial"/>
                <a:cs typeface="Arial"/>
                <a:sym typeface="Arial"/>
              </a:rPr>
              <a:t>Encourage participants to provide specific examples. Instead of “accessibility issues,” say, for example, “registration site was upstairs” or “transfers were digital only” or registration required biometric verification, etc.. </a:t>
            </a: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a:p>
            <a:pPr marL="0" lvl="0" indent="0" algn="l" rtl="0">
              <a:lnSpc>
                <a:spcPct val="100000"/>
              </a:lnSpc>
              <a:spcBef>
                <a:spcPts val="0"/>
              </a:spcBef>
              <a:spcAft>
                <a:spcPts val="0"/>
              </a:spcAft>
              <a:buSzPts val="1400"/>
              <a:buNone/>
            </a:pPr>
            <a:r>
              <a:rPr lang="en-US" sz="1200">
                <a:latin typeface="Arial"/>
                <a:ea typeface="Arial"/>
                <a:cs typeface="Arial"/>
                <a:sym typeface="Arial"/>
              </a:rPr>
              <a:t>Have participants share their responses verbally or if using sticky notes put them on a flipchart. </a:t>
            </a: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a:p>
            <a:pPr marL="0" lvl="0" indent="0" algn="l" rtl="0">
              <a:lnSpc>
                <a:spcPct val="100000"/>
              </a:lnSpc>
              <a:spcBef>
                <a:spcPts val="0"/>
              </a:spcBef>
              <a:spcAft>
                <a:spcPts val="0"/>
              </a:spcAft>
              <a:buSzPts val="1400"/>
              <a:buNone/>
            </a:pPr>
            <a:r>
              <a:rPr lang="en-US" sz="1200">
                <a:latin typeface="Arial"/>
                <a:ea typeface="Arial"/>
                <a:cs typeface="Arial"/>
                <a:sym typeface="Arial"/>
              </a:rPr>
              <a:t>Move onto the next slide.  </a:t>
            </a: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a:p>
            <a:pPr marL="0" lvl="0" indent="0" algn="l" rtl="0">
              <a:lnSpc>
                <a:spcPct val="100000"/>
              </a:lnSpc>
              <a:spcBef>
                <a:spcPts val="1200"/>
              </a:spcBef>
              <a:spcAft>
                <a:spcPts val="0"/>
              </a:spcAft>
              <a:buSzPts val="1400"/>
              <a:buNone/>
            </a:pPr>
            <a:endParaRPr lang="en-US" sz="1200">
              <a:latin typeface="Arial"/>
              <a:ea typeface="Arial"/>
              <a:cs typeface="Arial"/>
              <a:sym typeface="Arial"/>
            </a:endParaRPr>
          </a:p>
          <a:p>
            <a:endParaRPr lang="de-DE"/>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26</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581989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9D5A19-FC9B-6DC5-7AAE-7976A22FFDC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E5A6D6F-7BB6-3015-451C-2332677031D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2771E5E-12A6-FCEB-FE0F-34CD6071A900}"/>
              </a:ext>
            </a:extLst>
          </p:cNvPr>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200">
                <a:latin typeface="Arial"/>
                <a:ea typeface="Arial"/>
                <a:cs typeface="Arial"/>
                <a:sym typeface="Arial"/>
              </a:rPr>
              <a:t>Say to the participants, instead of thinking only about operational steps, let’s analyze barriers and enablers through the CVA </a:t>
            </a:r>
            <a:r>
              <a:rPr lang="en-US" sz="1200" err="1">
                <a:latin typeface="Arial"/>
                <a:ea typeface="Arial"/>
                <a:cs typeface="Arial"/>
                <a:sym typeface="Arial"/>
              </a:rPr>
              <a:t>Programme</a:t>
            </a:r>
            <a:r>
              <a:rPr lang="en-US" sz="1200">
                <a:latin typeface="Arial"/>
                <a:ea typeface="Arial"/>
                <a:cs typeface="Arial"/>
                <a:sym typeface="Arial"/>
              </a:rPr>
              <a:t> Cycle. Remember that inclusion is not only about identifying problems. It’s also about recognizing good practice. </a:t>
            </a:r>
          </a:p>
          <a:p>
            <a:pPr marL="0" lvl="0" indent="0" algn="l" rtl="0">
              <a:lnSpc>
                <a:spcPct val="115000"/>
              </a:lnSpc>
              <a:spcBef>
                <a:spcPts val="1200"/>
              </a:spcBef>
              <a:spcAft>
                <a:spcPts val="0"/>
              </a:spcAft>
              <a:buClr>
                <a:schemeClr val="dk1"/>
              </a:buClr>
              <a:buSzPts val="1100"/>
              <a:buFont typeface="Arial"/>
              <a:buNone/>
            </a:pPr>
            <a:r>
              <a:rPr lang="en-US" sz="1200">
                <a:latin typeface="Arial"/>
                <a:ea typeface="Arial"/>
                <a:cs typeface="Arial"/>
                <a:sym typeface="Arial"/>
              </a:rPr>
              <a:t>Think about the CVA cycle that we reviewed earlier. </a:t>
            </a:r>
          </a:p>
          <a:p>
            <a:pPr marL="457200" lvl="0" indent="-342900" algn="l" rtl="0">
              <a:lnSpc>
                <a:spcPct val="115000"/>
              </a:lnSpc>
              <a:spcBef>
                <a:spcPts val="1200"/>
              </a:spcBef>
              <a:spcAft>
                <a:spcPts val="0"/>
              </a:spcAft>
              <a:buClr>
                <a:schemeClr val="dk1"/>
              </a:buClr>
              <a:buSzPts val="1800"/>
              <a:buChar char="●"/>
            </a:pPr>
            <a:r>
              <a:rPr lang="en-US" sz="1200">
                <a:latin typeface="Arial"/>
                <a:ea typeface="Arial"/>
                <a:cs typeface="Arial"/>
                <a:sym typeface="Arial"/>
              </a:rPr>
              <a:t>Preparedness</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Assessment &amp; Analysis</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Design &amp;Implementation Set-Up</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Distribution Cycle and Monitoring</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Exit &amp; Feedback</a:t>
            </a:r>
          </a:p>
          <a:p>
            <a:pPr marL="0" lvl="0" indent="0" algn="l" rtl="0">
              <a:lnSpc>
                <a:spcPct val="115000"/>
              </a:lnSpc>
              <a:spcBef>
                <a:spcPts val="1200"/>
              </a:spcBef>
              <a:spcAft>
                <a:spcPts val="0"/>
              </a:spcAft>
              <a:buClr>
                <a:schemeClr val="dk1"/>
              </a:buClr>
              <a:buSzPts val="1100"/>
              <a:buFont typeface="Arial"/>
              <a:buNone/>
            </a:pPr>
            <a:r>
              <a:rPr lang="en-US" sz="1200">
                <a:latin typeface="Arial"/>
                <a:ea typeface="Arial"/>
                <a:cs typeface="Arial"/>
                <a:sym typeface="Arial"/>
              </a:rPr>
              <a:t>Ask participants to choose one of the enablers that they identified earlier for “What Worked Well” (Enabler). At what stage did this occur in the CVA </a:t>
            </a:r>
            <a:r>
              <a:rPr lang="en-US" sz="1200" err="1">
                <a:latin typeface="Arial"/>
                <a:ea typeface="Arial"/>
                <a:cs typeface="Arial"/>
                <a:sym typeface="Arial"/>
              </a:rPr>
              <a:t>programme</a:t>
            </a:r>
            <a:r>
              <a:rPr lang="en-US" sz="1200">
                <a:latin typeface="Arial"/>
                <a:ea typeface="Arial"/>
                <a:cs typeface="Arial"/>
                <a:sym typeface="Arial"/>
              </a:rPr>
              <a:t> cycle? You can prompt the discussion by asking: </a:t>
            </a:r>
          </a:p>
          <a:p>
            <a:pPr marL="457200" lvl="0" indent="-342900" algn="l" rtl="0">
              <a:lnSpc>
                <a:spcPct val="115000"/>
              </a:lnSpc>
              <a:spcBef>
                <a:spcPts val="1200"/>
              </a:spcBef>
              <a:spcAft>
                <a:spcPts val="0"/>
              </a:spcAft>
              <a:buClr>
                <a:schemeClr val="dk1"/>
              </a:buClr>
              <a:buSzPts val="1800"/>
              <a:buChar char="●"/>
            </a:pPr>
            <a:r>
              <a:rPr lang="en-US" sz="1200">
                <a:latin typeface="Arial"/>
                <a:ea typeface="Arial"/>
                <a:cs typeface="Arial"/>
                <a:sym typeface="Arial"/>
              </a:rPr>
              <a:t>Was this enabler intentional at the design stage?</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Was accessibility considered during the response analysis?</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Were persons with disabilities consulted? </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Was inclusion embedded early (needs assessment stage or preparedness)?</a:t>
            </a:r>
          </a:p>
          <a:p>
            <a:pPr marL="0" lvl="0" indent="0" algn="l" rtl="0">
              <a:lnSpc>
                <a:spcPct val="115000"/>
              </a:lnSpc>
              <a:spcBef>
                <a:spcPts val="1200"/>
              </a:spcBef>
              <a:spcAft>
                <a:spcPts val="0"/>
              </a:spcAft>
              <a:buClr>
                <a:schemeClr val="dk1"/>
              </a:buClr>
              <a:buSzPts val="1100"/>
              <a:buFont typeface="Arial"/>
              <a:buNone/>
            </a:pPr>
            <a:r>
              <a:rPr lang="en-US" sz="1200">
                <a:latin typeface="Arial"/>
                <a:ea typeface="Arial"/>
                <a:cs typeface="Arial"/>
                <a:sym typeface="Arial"/>
              </a:rPr>
              <a:t>Then ask participants to choose one of the barriers that they identified earlier for “What Excluded People” (Barriers). At what stage did this occur in the CVA </a:t>
            </a:r>
            <a:r>
              <a:rPr lang="en-US" sz="1200" err="1">
                <a:latin typeface="Arial"/>
                <a:ea typeface="Arial"/>
                <a:cs typeface="Arial"/>
                <a:sym typeface="Arial"/>
              </a:rPr>
              <a:t>programme</a:t>
            </a:r>
            <a:r>
              <a:rPr lang="en-US" sz="1200">
                <a:latin typeface="Arial"/>
                <a:ea typeface="Arial"/>
                <a:cs typeface="Arial"/>
                <a:sym typeface="Arial"/>
              </a:rPr>
              <a:t> cycle? You can prompt the discussion by asking:</a:t>
            </a:r>
          </a:p>
          <a:p>
            <a:pPr marL="457200" lvl="0" indent="-342900" algn="l" rtl="0">
              <a:lnSpc>
                <a:spcPct val="115000"/>
              </a:lnSpc>
              <a:spcBef>
                <a:spcPts val="1200"/>
              </a:spcBef>
              <a:spcAft>
                <a:spcPts val="0"/>
              </a:spcAft>
              <a:buClr>
                <a:schemeClr val="dk1"/>
              </a:buClr>
              <a:buSzPts val="1800"/>
              <a:buChar char="●"/>
            </a:pPr>
            <a:r>
              <a:rPr lang="en-US" sz="1200">
                <a:latin typeface="Arial"/>
                <a:ea typeface="Arial"/>
                <a:cs typeface="Arial"/>
                <a:sym typeface="Arial"/>
              </a:rPr>
              <a:t>Was it a design failure? Inaccessible delivery mechanisms… </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Did response analysis overlook disability inclusion?</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Were staff not trained on inclusive practices? </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Persons with disabilities were not meaningfully consulted during assessments</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Accessibility was not considered during response analysis</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Design decisions </a:t>
            </a:r>
            <a:r>
              <a:rPr lang="en-US" sz="1200" err="1">
                <a:latin typeface="Arial"/>
                <a:ea typeface="Arial"/>
                <a:cs typeface="Arial"/>
                <a:sym typeface="Arial"/>
              </a:rPr>
              <a:t>prioritised</a:t>
            </a:r>
            <a:r>
              <a:rPr lang="en-US" sz="1200">
                <a:latin typeface="Arial"/>
                <a:ea typeface="Arial"/>
                <a:cs typeface="Arial"/>
                <a:sym typeface="Arial"/>
              </a:rPr>
              <a:t> efficiency over access</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Monitoring failed to disaggregate data</a:t>
            </a:r>
          </a:p>
          <a:p>
            <a:pPr marL="0" lvl="0" indent="0" algn="l" rtl="0">
              <a:lnSpc>
                <a:spcPct val="115000"/>
              </a:lnSpc>
              <a:spcBef>
                <a:spcPts val="1200"/>
              </a:spcBef>
              <a:spcAft>
                <a:spcPts val="0"/>
              </a:spcAft>
              <a:buSzPts val="1400"/>
              <a:buNone/>
            </a:pPr>
            <a:r>
              <a:rPr lang="en-US" sz="1200">
                <a:latin typeface="Arial"/>
                <a:ea typeface="Arial"/>
                <a:cs typeface="Arial"/>
                <a:sym typeface="Arial"/>
              </a:rPr>
              <a:t>Briefly explain that each stage these are some inclusion considerations: </a:t>
            </a:r>
          </a:p>
          <a:p>
            <a:pPr marL="457200" lvl="0" indent="-342900" algn="l" rtl="0">
              <a:lnSpc>
                <a:spcPct val="115000"/>
              </a:lnSpc>
              <a:spcBef>
                <a:spcPts val="1200"/>
              </a:spcBef>
              <a:spcAft>
                <a:spcPts val="0"/>
              </a:spcAft>
              <a:buClr>
                <a:schemeClr val="dk1"/>
              </a:buClr>
              <a:buSzPts val="1800"/>
              <a:buChar char="●"/>
            </a:pPr>
            <a:r>
              <a:rPr lang="en-US" sz="1200" b="1">
                <a:latin typeface="Arial"/>
                <a:ea typeface="Arial"/>
                <a:cs typeface="Arial"/>
                <a:sym typeface="Arial"/>
              </a:rPr>
              <a:t>Preparedness - </a:t>
            </a:r>
            <a:r>
              <a:rPr lang="en-US" sz="1200">
                <a:latin typeface="Arial"/>
                <a:ea typeface="Arial"/>
                <a:cs typeface="Arial"/>
                <a:sym typeface="Arial"/>
              </a:rPr>
              <a:t>At the preparedness stage, were OPD’s engaged? If inclusion is not built into preparedness, it becomes reactive instead of intentional work during implementation. Are accessibility standards embedded in SOPs? Are staff trained in disability inclusion? </a:t>
            </a:r>
          </a:p>
          <a:p>
            <a:pPr marL="457200" lvl="0" indent="-342900" algn="l" rtl="0">
              <a:lnSpc>
                <a:spcPct val="115000"/>
              </a:lnSpc>
              <a:spcBef>
                <a:spcPts val="0"/>
              </a:spcBef>
              <a:spcAft>
                <a:spcPts val="0"/>
              </a:spcAft>
              <a:buClr>
                <a:schemeClr val="dk1"/>
              </a:buClr>
              <a:buSzPts val="1800"/>
              <a:buChar char="●"/>
            </a:pPr>
            <a:r>
              <a:rPr lang="en-US" sz="1200" b="1">
                <a:latin typeface="Arial"/>
                <a:ea typeface="Arial"/>
                <a:cs typeface="Arial"/>
                <a:sym typeface="Arial"/>
              </a:rPr>
              <a:t>Assessment &amp; Analysis - </a:t>
            </a:r>
            <a:r>
              <a:rPr lang="en-US" sz="1200">
                <a:latin typeface="Arial"/>
                <a:ea typeface="Arial"/>
                <a:cs typeface="Arial"/>
                <a:sym typeface="Arial"/>
              </a:rPr>
              <a:t>During assessments, who was consulted? Who was missed? Were the assessment adapted to be disability-inclusive (ex. including Washington Group Questions) to help inform the design of the CVA? As part of the </a:t>
            </a:r>
            <a:r>
              <a:rPr lang="en-US" sz="1200" b="1">
                <a:latin typeface="Arial"/>
                <a:ea typeface="Arial"/>
                <a:cs typeface="Arial"/>
                <a:sym typeface="Arial"/>
              </a:rPr>
              <a:t>response analysis</a:t>
            </a:r>
            <a:r>
              <a:rPr lang="en-US" sz="1200">
                <a:latin typeface="Arial"/>
                <a:ea typeface="Arial"/>
                <a:cs typeface="Arial"/>
                <a:sym typeface="Arial"/>
              </a:rPr>
              <a:t>, was accessibility considered when selecting modality? Are OPDs engaged in risks analysis? Did the assessment include disability-related questions to help inform the design? </a:t>
            </a:r>
          </a:p>
          <a:p>
            <a:pPr marL="457200" lvl="0" indent="-342900" algn="l" rtl="0">
              <a:lnSpc>
                <a:spcPct val="115000"/>
              </a:lnSpc>
              <a:spcBef>
                <a:spcPts val="0"/>
              </a:spcBef>
              <a:spcAft>
                <a:spcPts val="0"/>
              </a:spcAft>
              <a:buClr>
                <a:schemeClr val="dk1"/>
              </a:buClr>
              <a:buSzPts val="1800"/>
              <a:buChar char="●"/>
            </a:pPr>
            <a:r>
              <a:rPr lang="en-US" sz="1200" b="1">
                <a:latin typeface="Arial"/>
                <a:ea typeface="Arial"/>
                <a:cs typeface="Arial"/>
                <a:sym typeface="Arial"/>
              </a:rPr>
              <a:t>Design and Implementation Set-Up</a:t>
            </a:r>
            <a:r>
              <a:rPr lang="en-US" sz="1200">
                <a:latin typeface="Arial"/>
                <a:ea typeface="Arial"/>
                <a:cs typeface="Arial"/>
                <a:sym typeface="Arial"/>
              </a:rPr>
              <a:t> - Was inclusive targeting implemented in order to help identify individuals that are at most risk? Did the calculation of the transfer value include specific needs and costs of persons with disabilities? Were accommodations built into delivery mechanisms? Are communication materials in accessible formats? </a:t>
            </a:r>
          </a:p>
          <a:p>
            <a:pPr marL="457200" lvl="0" indent="-342900" algn="l" rtl="0">
              <a:lnSpc>
                <a:spcPct val="115000"/>
              </a:lnSpc>
              <a:spcBef>
                <a:spcPts val="0"/>
              </a:spcBef>
              <a:spcAft>
                <a:spcPts val="0"/>
              </a:spcAft>
              <a:buClr>
                <a:schemeClr val="dk1"/>
              </a:buClr>
              <a:buSzPts val="1800"/>
              <a:buChar char="●"/>
            </a:pPr>
            <a:r>
              <a:rPr lang="en-US" sz="1200" b="1">
                <a:latin typeface="Arial"/>
                <a:ea typeface="Arial"/>
                <a:cs typeface="Arial"/>
                <a:sym typeface="Arial"/>
              </a:rPr>
              <a:t>Distribution Cycle &amp; Monitoring </a:t>
            </a:r>
            <a:r>
              <a:rPr lang="en-US" sz="1200">
                <a:latin typeface="Arial"/>
                <a:ea typeface="Arial"/>
                <a:cs typeface="Arial"/>
                <a:sym typeface="Arial"/>
              </a:rPr>
              <a:t>- Were delivery systems accessible? Was disability-disaggregated data collected during post-distribution monitoring? </a:t>
            </a:r>
          </a:p>
          <a:p>
            <a:pPr marL="457200" lvl="0" indent="-342900" algn="l" rtl="0">
              <a:lnSpc>
                <a:spcPct val="115000"/>
              </a:lnSpc>
              <a:spcBef>
                <a:spcPts val="0"/>
              </a:spcBef>
              <a:spcAft>
                <a:spcPts val="0"/>
              </a:spcAft>
              <a:buClr>
                <a:schemeClr val="dk1"/>
              </a:buClr>
              <a:buSzPts val="1800"/>
              <a:buChar char="●"/>
            </a:pPr>
            <a:r>
              <a:rPr lang="en-US" sz="1200" b="1">
                <a:latin typeface="Arial"/>
                <a:ea typeface="Arial"/>
                <a:cs typeface="Arial"/>
                <a:sym typeface="Arial"/>
              </a:rPr>
              <a:t>Exit &amp; Feedback</a:t>
            </a:r>
            <a:r>
              <a:rPr lang="en-US" sz="1200">
                <a:latin typeface="Arial"/>
                <a:ea typeface="Arial"/>
                <a:cs typeface="Arial"/>
                <a:sym typeface="Arial"/>
              </a:rPr>
              <a:t> - Were persons with disabilities linked to longer-term services? Does stopping CVA increase protection risks? Feedback  and accountability mechanisms should operate </a:t>
            </a:r>
            <a:r>
              <a:rPr lang="en-US" sz="1200" b="1">
                <a:latin typeface="Arial"/>
                <a:ea typeface="Arial"/>
                <a:cs typeface="Arial"/>
                <a:sym typeface="Arial"/>
              </a:rPr>
              <a:t>throughout the cycle</a:t>
            </a:r>
            <a:r>
              <a:rPr lang="en-US" sz="1200">
                <a:latin typeface="Arial"/>
                <a:ea typeface="Arial"/>
                <a:cs typeface="Arial"/>
                <a:sym typeface="Arial"/>
              </a:rPr>
              <a:t>, not just at the end.</a:t>
            </a:r>
          </a:p>
          <a:p>
            <a:pPr marL="0" lvl="0" indent="0" algn="l" rtl="0">
              <a:lnSpc>
                <a:spcPct val="115000"/>
              </a:lnSpc>
              <a:spcBef>
                <a:spcPts val="1200"/>
              </a:spcBef>
              <a:spcAft>
                <a:spcPts val="0"/>
              </a:spcAft>
              <a:buClr>
                <a:schemeClr val="dk1"/>
              </a:buClr>
              <a:buSzPts val="1100"/>
              <a:buFont typeface="Arial"/>
              <a:buNone/>
            </a:pPr>
            <a:r>
              <a:rPr lang="en-US" sz="1200">
                <a:latin typeface="Arial"/>
                <a:ea typeface="Arial"/>
                <a:cs typeface="Arial"/>
                <a:sym typeface="Arial"/>
              </a:rPr>
              <a:t>Conclude by reiterating the message that inclusion must be embedded across the CVA cycle. Inclusion must start at preparedness stage. Risks analysis must be considered at each state of the cycle. </a:t>
            </a:r>
          </a:p>
          <a:p>
            <a:pPr marL="0" lvl="0" indent="0" algn="l" rtl="0">
              <a:lnSpc>
                <a:spcPct val="115000"/>
              </a:lnSpc>
              <a:spcBef>
                <a:spcPts val="1200"/>
              </a:spcBef>
              <a:spcAft>
                <a:spcPts val="0"/>
              </a:spcAft>
              <a:buSzPts val="1400"/>
              <a:buNone/>
            </a:pPr>
            <a:r>
              <a:rPr lang="en-US" sz="1200">
                <a:latin typeface="Arial"/>
                <a:ea typeface="Arial"/>
                <a:cs typeface="Arial"/>
                <a:sym typeface="Arial"/>
              </a:rPr>
              <a:t>Now that we we’ve identified some good practice or enablers and where challenges/barriers could emerge in the CVA </a:t>
            </a:r>
            <a:r>
              <a:rPr lang="en-US" sz="1200" err="1">
                <a:latin typeface="Arial"/>
                <a:ea typeface="Arial"/>
                <a:cs typeface="Arial"/>
                <a:sym typeface="Arial"/>
              </a:rPr>
              <a:t>Programme</a:t>
            </a:r>
            <a:r>
              <a:rPr lang="en-US" sz="1200">
                <a:latin typeface="Arial"/>
                <a:ea typeface="Arial"/>
                <a:cs typeface="Arial"/>
                <a:sym typeface="Arial"/>
              </a:rPr>
              <a:t> Cycle, the next section will examine barriers more closely and what actions (MDAs) can be integrated to ensure a disability inclusive CVA. </a:t>
            </a:r>
          </a:p>
        </p:txBody>
      </p:sp>
      <p:sp>
        <p:nvSpPr>
          <p:cNvPr id="4" name="Foliennummernplatzhalter 3">
            <a:extLst>
              <a:ext uri="{FF2B5EF4-FFF2-40B4-BE49-F238E27FC236}">
                <a16:creationId xmlns:a16="http://schemas.microsoft.com/office/drawing/2014/main" id="{B5341DF8-E811-A810-7293-D087F55A415C}"/>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27</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99168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 Notes:</a:t>
            </a:r>
          </a:p>
          <a:p>
            <a:pPr marL="0" lvl="0" indent="0" algn="just" rtl="0">
              <a:lnSpc>
                <a:spcPct val="107000"/>
              </a:lnSpc>
              <a:spcBef>
                <a:spcPts val="800"/>
              </a:spcBef>
              <a:spcAft>
                <a:spcPts val="0"/>
              </a:spcAft>
              <a:buSzPts val="1400"/>
              <a:buNone/>
            </a:pPr>
            <a:r>
              <a:rPr lang="en-US" sz="1200">
                <a:latin typeface="Arial"/>
                <a:ea typeface="Arial"/>
                <a:cs typeface="Arial"/>
                <a:sym typeface="Arial"/>
              </a:rPr>
              <a:t>Provide a quick overview of the types of barriers from the IASC Guidelines.</a:t>
            </a:r>
          </a:p>
          <a:p>
            <a:pPr marL="0" lvl="0" indent="0" algn="just" rtl="0">
              <a:lnSpc>
                <a:spcPct val="107000"/>
              </a:lnSpc>
              <a:spcBef>
                <a:spcPts val="800"/>
              </a:spcBef>
              <a:spcAft>
                <a:spcPts val="0"/>
              </a:spcAft>
              <a:buSzPts val="1400"/>
              <a:buNone/>
            </a:pPr>
            <a:r>
              <a:rPr lang="en-US" sz="1200">
                <a:latin typeface="Arial"/>
                <a:ea typeface="Arial"/>
                <a:cs typeface="Arial"/>
                <a:sym typeface="Arial"/>
              </a:rPr>
              <a:t>Ask participants to think about specific barriers that persons with disabilities might experience in CVA programming based on the 3 categories. </a:t>
            </a:r>
          </a:p>
          <a:p>
            <a:pPr marL="0" lvl="0" indent="0" algn="just" rtl="0">
              <a:lnSpc>
                <a:spcPct val="107000"/>
              </a:lnSpc>
              <a:spcBef>
                <a:spcPts val="800"/>
              </a:spcBef>
              <a:spcAft>
                <a:spcPts val="0"/>
              </a:spcAft>
              <a:buSzPts val="1400"/>
              <a:buNone/>
            </a:pPr>
            <a:r>
              <a:rPr lang="en-US" sz="1200">
                <a:latin typeface="Arial"/>
                <a:ea typeface="Arial"/>
                <a:cs typeface="Arial"/>
                <a:sym typeface="Arial"/>
              </a:rPr>
              <a:t>Go to the next slide. </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28</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015393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7000"/>
              </a:lnSpc>
              <a:spcBef>
                <a:spcPts val="0"/>
              </a:spcBef>
              <a:spcAft>
                <a:spcPts val="0"/>
              </a:spcAft>
              <a:buSzPts val="1400"/>
              <a:buNone/>
            </a:pPr>
            <a:r>
              <a:rPr lang="en-US" sz="1800" b="1">
                <a:latin typeface="Arial"/>
                <a:ea typeface="Arial"/>
                <a:cs typeface="Arial"/>
                <a:sym typeface="Arial"/>
              </a:rPr>
              <a:t>Facilitator note:</a:t>
            </a:r>
            <a:endParaRPr lang="en-US" sz="18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800">
                <a:highlight>
                  <a:schemeClr val="accent4"/>
                </a:highlight>
                <a:latin typeface="Arial"/>
                <a:ea typeface="Arial"/>
                <a:cs typeface="Arial"/>
                <a:sym typeface="Arial"/>
              </a:rPr>
              <a:t>This exercise should take 30 minutes of group work and 10 minutes of discussion (total 40 minutes)</a:t>
            </a:r>
          </a:p>
          <a:p>
            <a:pPr marL="0" lvl="0" indent="0" algn="l" rtl="0">
              <a:lnSpc>
                <a:spcPct val="100000"/>
              </a:lnSpc>
              <a:spcBef>
                <a:spcPts val="0"/>
              </a:spcBef>
              <a:spcAft>
                <a:spcPts val="0"/>
              </a:spcAft>
              <a:buClr>
                <a:schemeClr val="dk1"/>
              </a:buClr>
              <a:buSzPts val="1100"/>
              <a:buFont typeface="Arial"/>
              <a:buNone/>
            </a:pPr>
            <a:endParaRPr lang="en-US" sz="18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800">
                <a:latin typeface="Arial"/>
                <a:ea typeface="Arial"/>
                <a:cs typeface="Arial"/>
                <a:sym typeface="Arial"/>
              </a:rPr>
              <a:t>Form 2 to 4 groups depending on the number of participants (Ideally there should be 4-6 participants per group).</a:t>
            </a:r>
          </a:p>
          <a:p>
            <a:pPr marL="0" lvl="0" indent="0" algn="l" rtl="0">
              <a:lnSpc>
                <a:spcPct val="115000"/>
              </a:lnSpc>
              <a:spcBef>
                <a:spcPts val="1200"/>
              </a:spcBef>
              <a:spcAft>
                <a:spcPts val="0"/>
              </a:spcAft>
              <a:buClr>
                <a:schemeClr val="dk1"/>
              </a:buClr>
              <a:buSzPts val="1100"/>
              <a:buFont typeface="Arial"/>
              <a:buNone/>
            </a:pPr>
            <a:r>
              <a:rPr lang="en-US" sz="1800" b="1">
                <a:latin typeface="Arial"/>
                <a:ea typeface="Arial"/>
                <a:cs typeface="Arial"/>
                <a:sym typeface="Arial"/>
              </a:rPr>
              <a:t>Read the Scenario out loud or print it out:</a:t>
            </a:r>
            <a:r>
              <a:rPr lang="en-US" sz="1800">
                <a:latin typeface="Arial"/>
                <a:ea typeface="Arial"/>
                <a:cs typeface="Arial"/>
                <a:sym typeface="Arial"/>
              </a:rPr>
              <a:t> A humanitarian organization is implementing a 3-month unrestricted cash assistance </a:t>
            </a:r>
            <a:r>
              <a:rPr lang="en-US" sz="1800" err="1">
                <a:latin typeface="Arial"/>
                <a:ea typeface="Arial"/>
                <a:cs typeface="Arial"/>
                <a:sym typeface="Arial"/>
              </a:rPr>
              <a:t>programme</a:t>
            </a:r>
            <a:r>
              <a:rPr lang="en-US" sz="1800">
                <a:latin typeface="Arial"/>
                <a:ea typeface="Arial"/>
                <a:cs typeface="Arial"/>
                <a:sym typeface="Arial"/>
              </a:rPr>
              <a:t> to support households in meeting their food needs. Markets are operational but are congested on distribution days. No disability-specific measures were included during the assessment or </a:t>
            </a:r>
            <a:r>
              <a:rPr lang="en-US" sz="1800" err="1">
                <a:latin typeface="Arial"/>
                <a:ea typeface="Arial"/>
                <a:cs typeface="Arial"/>
                <a:sym typeface="Arial"/>
              </a:rPr>
              <a:t>programme</a:t>
            </a:r>
            <a:r>
              <a:rPr lang="en-US" sz="1800">
                <a:latin typeface="Arial"/>
                <a:ea typeface="Arial"/>
                <a:cs typeface="Arial"/>
                <a:sym typeface="Arial"/>
              </a:rPr>
              <a:t> design phase. The program design includes: </a:t>
            </a:r>
          </a:p>
          <a:p>
            <a:pPr marL="457200" lvl="0" indent="-342900" algn="l" rtl="0">
              <a:lnSpc>
                <a:spcPct val="115000"/>
              </a:lnSpc>
              <a:spcBef>
                <a:spcPts val="1200"/>
              </a:spcBef>
              <a:spcAft>
                <a:spcPts val="0"/>
              </a:spcAft>
              <a:buClr>
                <a:schemeClr val="dk1"/>
              </a:buClr>
              <a:buSzPts val="1800"/>
              <a:buChar char="●"/>
            </a:pPr>
            <a:r>
              <a:rPr lang="en-US" sz="1800">
                <a:latin typeface="Arial"/>
                <a:ea typeface="Arial"/>
                <a:cs typeface="Arial"/>
                <a:sym typeface="Arial"/>
              </a:rPr>
              <a:t>In-person registration is at a municipal government building</a:t>
            </a:r>
          </a:p>
          <a:p>
            <a:pPr marL="457200" lvl="0"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Verification requiring presentation of a valid national ID</a:t>
            </a:r>
          </a:p>
          <a:p>
            <a:pPr marL="457200" lvl="0"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Transfers delivered through mobile money platforms</a:t>
            </a:r>
          </a:p>
          <a:p>
            <a:pPr marL="457200" lvl="0"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Complaints and feedback managed by a phone hotline</a:t>
            </a:r>
          </a:p>
          <a:p>
            <a:pPr marL="0" lvl="0" indent="0" algn="l" rtl="0">
              <a:lnSpc>
                <a:spcPct val="115000"/>
              </a:lnSpc>
              <a:spcBef>
                <a:spcPts val="1200"/>
              </a:spcBef>
              <a:spcAft>
                <a:spcPts val="0"/>
              </a:spcAft>
              <a:buClr>
                <a:schemeClr val="dk1"/>
              </a:buClr>
              <a:buSzPts val="1100"/>
              <a:buFont typeface="Arial"/>
              <a:buNone/>
            </a:pPr>
            <a:r>
              <a:rPr lang="en-US" sz="1800">
                <a:latin typeface="Arial"/>
                <a:ea typeface="Arial"/>
                <a:cs typeface="Arial"/>
                <a:sym typeface="Arial"/>
              </a:rPr>
              <a:t>Each group will:</a:t>
            </a:r>
          </a:p>
          <a:p>
            <a:pPr marL="457200" lvl="0" indent="-342900" algn="l" rtl="0">
              <a:lnSpc>
                <a:spcPct val="115000"/>
              </a:lnSpc>
              <a:spcBef>
                <a:spcPts val="1200"/>
              </a:spcBef>
              <a:spcAft>
                <a:spcPts val="0"/>
              </a:spcAft>
              <a:buClr>
                <a:schemeClr val="dk1"/>
              </a:buClr>
              <a:buSzPts val="1800"/>
              <a:buChar char="●"/>
            </a:pPr>
            <a:r>
              <a:rPr lang="en-US" sz="1800">
                <a:latin typeface="Arial"/>
                <a:ea typeface="Arial"/>
                <a:cs typeface="Arial"/>
                <a:sym typeface="Arial"/>
              </a:rPr>
              <a:t>Identify barriers that persons with disabilities may face in accessing or benefiting from this emergency cash response.(10 minutes)</a:t>
            </a:r>
          </a:p>
          <a:p>
            <a:pPr marL="457200" lvl="0"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Classify each barrier as: (10 minutes)</a:t>
            </a:r>
          </a:p>
          <a:p>
            <a:pPr marL="914400" lvl="1"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Environmental</a:t>
            </a:r>
          </a:p>
          <a:p>
            <a:pPr marL="914400" lvl="1"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Attitudinal</a:t>
            </a:r>
          </a:p>
          <a:p>
            <a:pPr marL="914400" lvl="1"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Institutional</a:t>
            </a:r>
          </a:p>
          <a:p>
            <a:pPr marL="914400" lvl="1" indent="-342900" algn="l" rtl="0">
              <a:lnSpc>
                <a:spcPct val="115000"/>
              </a:lnSpc>
              <a:spcBef>
                <a:spcPts val="0"/>
              </a:spcBef>
              <a:spcAft>
                <a:spcPts val="0"/>
              </a:spcAft>
              <a:buSzPts val="1800"/>
              <a:buFont typeface="Arial"/>
              <a:buChar char="○"/>
            </a:pPr>
            <a:r>
              <a:rPr lang="en-US" sz="1800">
                <a:latin typeface="Arial"/>
                <a:ea typeface="Arial"/>
                <a:cs typeface="Arial"/>
                <a:sym typeface="Arial"/>
              </a:rPr>
              <a:t>Communication</a:t>
            </a:r>
          </a:p>
          <a:p>
            <a:pPr marL="457200" lvl="0"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Identify who is most affected and why (consider age, gender, displacement status, caregiver dependency).</a:t>
            </a:r>
          </a:p>
          <a:p>
            <a:pPr marL="457200" lvl="0"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Propose one realistic humanitarian mitigation measure that aligns with the IASC Guidelines on the Inclusion of Persons with Disabilities and principles of protection, and accountability. (5  minutes)</a:t>
            </a:r>
          </a:p>
          <a:p>
            <a:pPr marL="457200" lvl="0" indent="-342900" algn="l" rtl="0">
              <a:lnSpc>
                <a:spcPct val="115000"/>
              </a:lnSpc>
              <a:spcBef>
                <a:spcPts val="1200"/>
              </a:spcBef>
              <a:spcAft>
                <a:spcPts val="0"/>
              </a:spcAft>
              <a:buClr>
                <a:schemeClr val="dk1"/>
              </a:buClr>
              <a:buSzPts val="1800"/>
              <a:buChar char="●"/>
            </a:pPr>
            <a:r>
              <a:rPr lang="en-US" sz="1800">
                <a:latin typeface="Arial"/>
                <a:ea typeface="Arial"/>
                <a:cs typeface="Arial"/>
                <a:sym typeface="Arial"/>
              </a:rPr>
              <a:t>Debrief (10 minutes)</a:t>
            </a:r>
          </a:p>
          <a:p>
            <a:pPr marL="914400" lvl="1"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Have groups share:</a:t>
            </a:r>
          </a:p>
          <a:p>
            <a:pPr marL="1371600" lvl="2"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One Environmental barrier and proposed mitigation strategy</a:t>
            </a:r>
          </a:p>
          <a:p>
            <a:pPr marL="1371600" lvl="2"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One Attitudinal barrier and proposed mitigation strategy</a:t>
            </a:r>
          </a:p>
          <a:p>
            <a:pPr marL="1371600" lvl="2"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One Institutional barrier and proposed mitigation strategy</a:t>
            </a:r>
          </a:p>
          <a:p>
            <a:pPr marL="1371600" lvl="2" indent="-342900" algn="l" rtl="0">
              <a:lnSpc>
                <a:spcPct val="115000"/>
              </a:lnSpc>
              <a:spcBef>
                <a:spcPts val="0"/>
              </a:spcBef>
              <a:spcAft>
                <a:spcPts val="0"/>
              </a:spcAft>
              <a:buSzPts val="1800"/>
              <a:buFont typeface="Arial"/>
              <a:buChar char="■"/>
            </a:pPr>
            <a:r>
              <a:rPr lang="en-US" sz="1800">
                <a:latin typeface="Arial"/>
                <a:ea typeface="Arial"/>
                <a:cs typeface="Arial"/>
                <a:sym typeface="Arial"/>
              </a:rPr>
              <a:t>One communication barrier and proposed mitigation strategy</a:t>
            </a:r>
          </a:p>
          <a:p>
            <a:pPr marL="0" lvl="0" indent="0" algn="l" rtl="0">
              <a:lnSpc>
                <a:spcPct val="115000"/>
              </a:lnSpc>
              <a:spcBef>
                <a:spcPts val="0"/>
              </a:spcBef>
              <a:spcAft>
                <a:spcPts val="0"/>
              </a:spcAft>
              <a:buSzPts val="1400"/>
              <a:buNone/>
            </a:pPr>
            <a:r>
              <a:rPr lang="en-US" sz="1800">
                <a:latin typeface="Arial"/>
                <a:ea typeface="Arial"/>
                <a:cs typeface="Arial"/>
                <a:sym typeface="Arial"/>
              </a:rPr>
              <a:t>Make sure groups provide different types of barriers for each. </a:t>
            </a:r>
          </a:p>
          <a:p>
            <a:pPr marL="0" lvl="0" indent="0" algn="l" rtl="0">
              <a:lnSpc>
                <a:spcPct val="115000"/>
              </a:lnSpc>
              <a:spcBef>
                <a:spcPts val="1200"/>
              </a:spcBef>
              <a:spcAft>
                <a:spcPts val="0"/>
              </a:spcAft>
              <a:buClr>
                <a:schemeClr val="dk1"/>
              </a:buClr>
              <a:buSzPts val="1100"/>
              <a:buFont typeface="Arial"/>
              <a:buNone/>
            </a:pPr>
            <a:r>
              <a:rPr lang="en-US" sz="1800">
                <a:latin typeface="Arial"/>
                <a:ea typeface="Arial"/>
                <a:cs typeface="Arial"/>
                <a:sym typeface="Arial"/>
              </a:rPr>
              <a:t>After each, ask:</a:t>
            </a:r>
          </a:p>
          <a:p>
            <a:pPr marL="457200" lvl="0" indent="-342900" algn="l" rtl="0">
              <a:lnSpc>
                <a:spcPct val="115000"/>
              </a:lnSpc>
              <a:spcBef>
                <a:spcPts val="1200"/>
              </a:spcBef>
              <a:spcAft>
                <a:spcPts val="0"/>
              </a:spcAft>
              <a:buClr>
                <a:schemeClr val="dk1"/>
              </a:buClr>
              <a:buSzPts val="1800"/>
              <a:buChar char="●"/>
            </a:pPr>
            <a:r>
              <a:rPr lang="en-US" sz="1800">
                <a:latin typeface="Arial"/>
                <a:ea typeface="Arial"/>
                <a:cs typeface="Arial"/>
                <a:sym typeface="Arial"/>
              </a:rPr>
              <a:t>Which category is hardest to address? Why? </a:t>
            </a:r>
          </a:p>
          <a:p>
            <a:pPr marL="0" lvl="0" indent="0" algn="l" rtl="0">
              <a:lnSpc>
                <a:spcPct val="115000"/>
              </a:lnSpc>
              <a:spcBef>
                <a:spcPts val="1200"/>
              </a:spcBef>
              <a:spcAft>
                <a:spcPts val="0"/>
              </a:spcAft>
              <a:buClr>
                <a:schemeClr val="dk1"/>
              </a:buClr>
              <a:buSzPts val="1100"/>
              <a:buFont typeface="Arial"/>
              <a:buNone/>
            </a:pPr>
            <a:r>
              <a:rPr lang="en-US" sz="1800">
                <a:latin typeface="Arial"/>
                <a:ea typeface="Arial"/>
                <a:cs typeface="Arial"/>
                <a:sym typeface="Arial"/>
              </a:rPr>
              <a:t>Possible examples and answers are on the next slide. </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29</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938163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800" b="1">
                <a:latin typeface="Arial"/>
                <a:ea typeface="Arial"/>
                <a:cs typeface="Arial"/>
                <a:sym typeface="Arial"/>
              </a:rPr>
              <a:t>Facilitator Notes:</a:t>
            </a:r>
          </a:p>
          <a:p>
            <a:pPr marL="0" lvl="0" indent="0" algn="just" rtl="0">
              <a:lnSpc>
                <a:spcPct val="107000"/>
              </a:lnSpc>
              <a:spcBef>
                <a:spcPts val="0"/>
              </a:spcBef>
              <a:spcAft>
                <a:spcPts val="0"/>
              </a:spcAft>
              <a:buSzPts val="1400"/>
              <a:buNone/>
            </a:pPr>
            <a:r>
              <a:rPr lang="en-US"/>
              <a:t>Attention: If you change the content of the table, you need to adapt the alt-text to ensure screen reader user accessibility.</a:t>
            </a:r>
          </a:p>
          <a:p>
            <a:pPr marL="0" lvl="0" indent="0" algn="just" rtl="0">
              <a:lnSpc>
                <a:spcPct val="107000"/>
              </a:lnSpc>
              <a:spcBef>
                <a:spcPts val="0"/>
              </a:spcBef>
              <a:spcAft>
                <a:spcPts val="0"/>
              </a:spcAft>
              <a:buSzPts val="1400"/>
              <a:buNone/>
            </a:pPr>
            <a:endParaRPr lang="en-US"/>
          </a:p>
          <a:p>
            <a:pPr marL="0" lvl="0" indent="0" algn="just" rtl="0">
              <a:lnSpc>
                <a:spcPct val="107000"/>
              </a:lnSpc>
              <a:spcBef>
                <a:spcPts val="800"/>
              </a:spcBef>
              <a:spcAft>
                <a:spcPts val="0"/>
              </a:spcAft>
              <a:buSzPts val="1400"/>
              <a:buNone/>
            </a:pPr>
            <a:r>
              <a:rPr lang="en-US" sz="1800" b="1">
                <a:latin typeface="Arial"/>
                <a:ea typeface="Arial"/>
                <a:cs typeface="Arial"/>
                <a:sym typeface="Arial"/>
              </a:rPr>
              <a:t>Possible Response from groups:</a:t>
            </a:r>
            <a:r>
              <a:rPr lang="en-US" sz="1800">
                <a:latin typeface="Arial"/>
                <a:ea typeface="Arial"/>
                <a:cs typeface="Arial"/>
                <a:sym typeface="Arial"/>
              </a:rPr>
              <a:t> </a:t>
            </a:r>
          </a:p>
          <a:p>
            <a:pPr marL="0" lvl="0" indent="0" algn="just" rtl="0">
              <a:lnSpc>
                <a:spcPct val="107000"/>
              </a:lnSpc>
              <a:spcBef>
                <a:spcPts val="800"/>
              </a:spcBef>
              <a:spcAft>
                <a:spcPts val="0"/>
              </a:spcAft>
              <a:buSzPts val="1400"/>
              <a:buNone/>
            </a:pPr>
            <a:r>
              <a:rPr lang="en-US" sz="1800">
                <a:latin typeface="Arial"/>
                <a:ea typeface="Arial"/>
                <a:cs typeface="Arial"/>
                <a:sym typeface="Arial"/>
              </a:rPr>
              <a:t>1. Environmental Barriers</a:t>
            </a:r>
          </a:p>
          <a:p>
            <a:pPr marL="457200" lvl="0" indent="-342900" algn="just" rtl="0">
              <a:lnSpc>
                <a:spcPct val="107000"/>
              </a:lnSpc>
              <a:spcBef>
                <a:spcPts val="800"/>
              </a:spcBef>
              <a:spcAft>
                <a:spcPts val="0"/>
              </a:spcAft>
              <a:buSzPts val="1800"/>
              <a:buFont typeface="Arial"/>
              <a:buChar char="●"/>
            </a:pPr>
            <a:r>
              <a:rPr lang="en-US" sz="1800">
                <a:latin typeface="Arial"/>
                <a:ea typeface="Arial"/>
                <a:cs typeface="Arial"/>
                <a:sym typeface="Arial"/>
              </a:rPr>
              <a:t>Inaccessible registration or distribution sites (stairs, long queues, overcrowding). </a:t>
            </a:r>
          </a:p>
          <a:p>
            <a:pPr marL="914400" lvl="1" indent="-342900" algn="just" rtl="0">
              <a:lnSpc>
                <a:spcPct val="107000"/>
              </a:lnSpc>
              <a:spcBef>
                <a:spcPts val="0"/>
              </a:spcBef>
              <a:spcAft>
                <a:spcPts val="0"/>
              </a:spcAft>
              <a:buSzPts val="1800"/>
              <a:buFont typeface="Arial"/>
              <a:buChar char="○"/>
            </a:pPr>
            <a:r>
              <a:rPr lang="en-US" sz="1800">
                <a:latin typeface="Arial"/>
                <a:ea typeface="Arial"/>
                <a:cs typeface="Arial"/>
                <a:sym typeface="Arial"/>
              </a:rPr>
              <a:t>Mitigation Strategies - Provide alternative accessible registration options such as mobile/home visits, priority lines, seating arrangements, and relocation to ground-floor or ramp-accessible venues.</a:t>
            </a:r>
          </a:p>
          <a:p>
            <a:pPr marL="457200" lvl="0" indent="-342900" algn="just" rtl="0">
              <a:lnSpc>
                <a:spcPct val="107000"/>
              </a:lnSpc>
              <a:spcBef>
                <a:spcPts val="0"/>
              </a:spcBef>
              <a:spcAft>
                <a:spcPts val="0"/>
              </a:spcAft>
              <a:buSzPts val="1800"/>
              <a:buFont typeface="Arial"/>
              <a:buChar char="●"/>
            </a:pPr>
            <a:r>
              <a:rPr lang="en-US" sz="1800">
                <a:latin typeface="Arial"/>
                <a:ea typeface="Arial"/>
                <a:cs typeface="Arial"/>
                <a:sym typeface="Arial"/>
              </a:rPr>
              <a:t>Digital-only transfers requiring phone ownership, literacy, or PIN entry</a:t>
            </a:r>
          </a:p>
          <a:p>
            <a:pPr marL="914400" lvl="1" indent="-342900" algn="just" rtl="0">
              <a:lnSpc>
                <a:spcPct val="107000"/>
              </a:lnSpc>
              <a:spcBef>
                <a:spcPts val="0"/>
              </a:spcBef>
              <a:spcAft>
                <a:spcPts val="0"/>
              </a:spcAft>
              <a:buSzPts val="1800"/>
              <a:buFont typeface="Arial"/>
              <a:buChar char="○"/>
            </a:pPr>
            <a:r>
              <a:rPr lang="en-US" sz="1800">
                <a:latin typeface="Arial"/>
                <a:ea typeface="Arial"/>
                <a:cs typeface="Arial"/>
                <a:sym typeface="Arial"/>
              </a:rPr>
              <a:t>Mitigation Strategies - Offer alternative transfer mechanisms (ex. assisted withdrawals, cash-out options, secure proxy designation) and assess accessibility during response analysis before selecting modality.</a:t>
            </a:r>
          </a:p>
          <a:p>
            <a:pPr marL="457200" lvl="0" indent="-342900" algn="just" rtl="0">
              <a:lnSpc>
                <a:spcPct val="107000"/>
              </a:lnSpc>
              <a:spcBef>
                <a:spcPts val="0"/>
              </a:spcBef>
              <a:spcAft>
                <a:spcPts val="0"/>
              </a:spcAft>
              <a:buSzPts val="1800"/>
              <a:buFont typeface="Arial"/>
              <a:buChar char="●"/>
            </a:pPr>
            <a:r>
              <a:rPr lang="en-US" sz="1800">
                <a:latin typeface="Arial"/>
                <a:ea typeface="Arial"/>
                <a:cs typeface="Arial"/>
                <a:sym typeface="Arial"/>
              </a:rPr>
              <a:t>Crowded or physically inaccessible markets</a:t>
            </a:r>
          </a:p>
          <a:p>
            <a:pPr marL="914400" lvl="1" indent="-342900" algn="just" rtl="0">
              <a:lnSpc>
                <a:spcPct val="107000"/>
              </a:lnSpc>
              <a:spcBef>
                <a:spcPts val="0"/>
              </a:spcBef>
              <a:spcAft>
                <a:spcPts val="0"/>
              </a:spcAft>
              <a:buSzPts val="1800"/>
              <a:buFont typeface="Arial"/>
              <a:buChar char="○"/>
            </a:pPr>
            <a:r>
              <a:rPr lang="en-US" sz="1800">
                <a:latin typeface="Arial"/>
                <a:ea typeface="Arial"/>
                <a:cs typeface="Arial"/>
                <a:sym typeface="Arial"/>
              </a:rPr>
              <a:t>Mitigation Strategies - Engage vendors to promote accessible layouts, stagger transfer days to reduce congestion, and identify or prioritize accessible vendors within market mapping and assessments. </a:t>
            </a:r>
          </a:p>
          <a:p>
            <a:pPr marL="0" lvl="0" indent="0" algn="just" rtl="0">
              <a:lnSpc>
                <a:spcPct val="107000"/>
              </a:lnSpc>
              <a:spcBef>
                <a:spcPts val="800"/>
              </a:spcBef>
              <a:spcAft>
                <a:spcPts val="0"/>
              </a:spcAft>
              <a:buSzPts val="1400"/>
              <a:buNone/>
            </a:pPr>
            <a:endParaRPr lang="en-US"/>
          </a:p>
          <a:p>
            <a:pPr marL="0" lvl="0" indent="0" algn="just" rtl="0">
              <a:lnSpc>
                <a:spcPct val="107000"/>
              </a:lnSpc>
              <a:spcBef>
                <a:spcPts val="800"/>
              </a:spcBef>
              <a:spcAft>
                <a:spcPts val="0"/>
              </a:spcAft>
              <a:buSzPts val="1400"/>
              <a:buNone/>
            </a:pPr>
            <a:r>
              <a:rPr lang="en-US" sz="1800">
                <a:latin typeface="Arial"/>
                <a:ea typeface="Arial"/>
                <a:cs typeface="Arial"/>
                <a:sym typeface="Arial"/>
              </a:rPr>
              <a:t>3. Attitudinal Barriers</a:t>
            </a:r>
          </a:p>
          <a:p>
            <a:pPr marL="457200" lvl="0" indent="-342900" algn="just" rtl="0">
              <a:lnSpc>
                <a:spcPct val="107000"/>
              </a:lnSpc>
              <a:spcBef>
                <a:spcPts val="800"/>
              </a:spcBef>
              <a:spcAft>
                <a:spcPts val="0"/>
              </a:spcAft>
              <a:buSzPts val="1800"/>
              <a:buFont typeface="Arial"/>
              <a:buChar char="●"/>
            </a:pPr>
            <a:r>
              <a:rPr lang="en-US" sz="1800">
                <a:latin typeface="Arial"/>
                <a:ea typeface="Arial"/>
                <a:cs typeface="Arial"/>
                <a:sym typeface="Arial"/>
              </a:rPr>
              <a:t>Assumptions that persons with disabilities cannot manage cash</a:t>
            </a:r>
          </a:p>
          <a:p>
            <a:pPr marL="914400" lvl="1" indent="-342900" algn="just" rtl="0">
              <a:lnSpc>
                <a:spcPct val="107000"/>
              </a:lnSpc>
              <a:spcBef>
                <a:spcPts val="0"/>
              </a:spcBef>
              <a:spcAft>
                <a:spcPts val="0"/>
              </a:spcAft>
              <a:buSzPts val="1800"/>
              <a:buFont typeface="Arial"/>
              <a:buChar char="○"/>
            </a:pPr>
            <a:r>
              <a:rPr lang="en-US" sz="1800">
                <a:latin typeface="Arial"/>
                <a:ea typeface="Arial"/>
                <a:cs typeface="Arial"/>
                <a:sym typeface="Arial"/>
              </a:rPr>
              <a:t>Mitigation Strategies - Provide staff training and awareness sessions on disability inclusion and develop clear assisted-transaction SOPs that clearly indicate and address accessibility issues.</a:t>
            </a:r>
          </a:p>
          <a:p>
            <a:pPr marL="457200" lvl="0" indent="-342900" algn="just" rtl="0">
              <a:lnSpc>
                <a:spcPct val="107000"/>
              </a:lnSpc>
              <a:spcBef>
                <a:spcPts val="0"/>
              </a:spcBef>
              <a:spcAft>
                <a:spcPts val="0"/>
              </a:spcAft>
              <a:buSzPts val="1800"/>
              <a:buFont typeface="Arial"/>
              <a:buChar char="●"/>
            </a:pPr>
            <a:r>
              <a:rPr lang="en-US" sz="1800">
                <a:latin typeface="Arial"/>
                <a:ea typeface="Arial"/>
                <a:cs typeface="Arial"/>
                <a:sym typeface="Arial"/>
              </a:rPr>
              <a:t>Vendor reluctance to assist beneficiaries with disabilities </a:t>
            </a:r>
          </a:p>
          <a:p>
            <a:pPr marL="914400" lvl="1" indent="-342900" algn="just" rtl="0">
              <a:lnSpc>
                <a:spcPct val="107000"/>
              </a:lnSpc>
              <a:spcBef>
                <a:spcPts val="0"/>
              </a:spcBef>
              <a:spcAft>
                <a:spcPts val="0"/>
              </a:spcAft>
              <a:buSzPts val="1800"/>
              <a:buFont typeface="Arial"/>
              <a:buChar char="○"/>
            </a:pPr>
            <a:r>
              <a:rPr lang="en-US" sz="1800">
                <a:latin typeface="Arial"/>
                <a:ea typeface="Arial"/>
                <a:cs typeface="Arial"/>
                <a:sym typeface="Arial"/>
              </a:rPr>
              <a:t>Mitigation Strategies - Include accessibility and non-discrimination clauses in vendor agreements and conduct short sensitization sessions for vendors prior to transfer rollout.</a:t>
            </a:r>
          </a:p>
          <a:p>
            <a:pPr marL="457200" lvl="0" indent="-342900" algn="just" rtl="0">
              <a:lnSpc>
                <a:spcPct val="107000"/>
              </a:lnSpc>
              <a:spcBef>
                <a:spcPts val="0"/>
              </a:spcBef>
              <a:spcAft>
                <a:spcPts val="0"/>
              </a:spcAft>
              <a:buSzPts val="1800"/>
              <a:buFont typeface="Arial"/>
              <a:buChar char="●"/>
            </a:pPr>
            <a:r>
              <a:rPr lang="en-US" sz="1800">
                <a:latin typeface="Arial"/>
                <a:ea typeface="Arial"/>
                <a:cs typeface="Arial"/>
                <a:sym typeface="Arial"/>
              </a:rPr>
              <a:t>Staff prioritizing efficiency over accessibility</a:t>
            </a:r>
          </a:p>
          <a:p>
            <a:pPr marL="914400" lvl="1" indent="-342900" algn="just" rtl="0">
              <a:lnSpc>
                <a:spcPct val="107000"/>
              </a:lnSpc>
              <a:spcBef>
                <a:spcPts val="0"/>
              </a:spcBef>
              <a:spcAft>
                <a:spcPts val="0"/>
              </a:spcAft>
              <a:buSzPts val="1800"/>
              <a:buFont typeface="Arial"/>
              <a:buChar char="○"/>
            </a:pPr>
            <a:r>
              <a:rPr lang="en-US" sz="1800">
                <a:latin typeface="Arial"/>
                <a:ea typeface="Arial"/>
                <a:cs typeface="Arial"/>
                <a:sym typeface="Arial"/>
              </a:rPr>
              <a:t>Mitigation Strategies - Integrate accessibility standards and reasonable accommodation requirements into </a:t>
            </a:r>
            <a:r>
              <a:rPr lang="en-US" sz="1800" err="1">
                <a:latin typeface="Arial"/>
                <a:ea typeface="Arial"/>
                <a:cs typeface="Arial"/>
                <a:sym typeface="Arial"/>
              </a:rPr>
              <a:t>programme</a:t>
            </a:r>
            <a:r>
              <a:rPr lang="en-US" sz="1800">
                <a:latin typeface="Arial"/>
                <a:ea typeface="Arial"/>
                <a:cs typeface="Arial"/>
                <a:sym typeface="Arial"/>
              </a:rPr>
              <a:t> SOPs and inclusion indicators.</a:t>
            </a:r>
          </a:p>
          <a:p>
            <a:pPr marL="457200" lvl="0" indent="-342900" algn="just" rtl="0">
              <a:lnSpc>
                <a:spcPct val="107000"/>
              </a:lnSpc>
              <a:spcBef>
                <a:spcPts val="0"/>
              </a:spcBef>
              <a:spcAft>
                <a:spcPts val="0"/>
              </a:spcAft>
              <a:buSzPts val="1800"/>
              <a:buFont typeface="Arial"/>
              <a:buChar char="●"/>
            </a:pPr>
            <a:r>
              <a:rPr lang="en-US" sz="1800">
                <a:latin typeface="Arial"/>
                <a:ea typeface="Arial"/>
                <a:cs typeface="Arial"/>
                <a:sym typeface="Arial"/>
              </a:rPr>
              <a:t>Community bias influencing targeting or enrollment</a:t>
            </a:r>
          </a:p>
          <a:p>
            <a:pPr marL="914400" lvl="1" indent="-342900" algn="just" rtl="0">
              <a:lnSpc>
                <a:spcPct val="107000"/>
              </a:lnSpc>
              <a:spcBef>
                <a:spcPts val="0"/>
              </a:spcBef>
              <a:spcAft>
                <a:spcPts val="0"/>
              </a:spcAft>
              <a:buSzPts val="1800"/>
              <a:buFont typeface="Arial"/>
              <a:buChar char="○"/>
            </a:pPr>
            <a:r>
              <a:rPr lang="en-US" sz="1800">
                <a:latin typeface="Arial"/>
                <a:ea typeface="Arial"/>
                <a:cs typeface="Arial"/>
                <a:sym typeface="Arial"/>
              </a:rPr>
              <a:t>Engage OPDs and diverse community representatives in targeting validation and feedback processes to ensure impartiality.</a:t>
            </a:r>
            <a:endParaRPr lang="en-US"/>
          </a:p>
          <a:p>
            <a:pPr marL="0" lvl="0" indent="0" algn="just" rtl="0">
              <a:lnSpc>
                <a:spcPct val="107000"/>
              </a:lnSpc>
              <a:spcBef>
                <a:spcPts val="800"/>
              </a:spcBef>
              <a:spcAft>
                <a:spcPts val="0"/>
              </a:spcAft>
              <a:buSzPts val="1400"/>
              <a:buNone/>
            </a:pPr>
            <a:r>
              <a:rPr lang="en-US" sz="1800">
                <a:latin typeface="Arial"/>
                <a:ea typeface="Arial"/>
                <a:cs typeface="Arial"/>
                <a:sym typeface="Arial"/>
              </a:rPr>
              <a:t>4. Institutional Barriers</a:t>
            </a:r>
            <a:endParaRPr lang="en-US" sz="1800"/>
          </a:p>
          <a:p>
            <a:pPr marL="457200" lvl="0" indent="-342900" algn="just" rtl="0">
              <a:lnSpc>
                <a:spcPct val="107000"/>
              </a:lnSpc>
              <a:spcBef>
                <a:spcPts val="800"/>
              </a:spcBef>
              <a:spcAft>
                <a:spcPts val="0"/>
              </a:spcAft>
              <a:buSzPts val="1800"/>
              <a:buFont typeface="Arial"/>
              <a:buChar char="●"/>
            </a:pPr>
            <a:r>
              <a:rPr lang="en-US" sz="1800">
                <a:latin typeface="Arial"/>
                <a:ea typeface="Arial"/>
                <a:cs typeface="Arial"/>
                <a:sym typeface="Arial"/>
              </a:rPr>
              <a:t>Rigid ID/documentation requirements</a:t>
            </a:r>
          </a:p>
          <a:p>
            <a:pPr marL="914400" lvl="1" indent="-342900" algn="just" rtl="0">
              <a:lnSpc>
                <a:spcPct val="107000"/>
              </a:lnSpc>
              <a:spcBef>
                <a:spcPts val="0"/>
              </a:spcBef>
              <a:spcAft>
                <a:spcPts val="0"/>
              </a:spcAft>
              <a:buSzPts val="1800"/>
              <a:buFont typeface="Arial"/>
              <a:buChar char="○"/>
            </a:pPr>
            <a:r>
              <a:rPr lang="en-US" sz="1800">
                <a:latin typeface="Arial"/>
                <a:ea typeface="Arial"/>
                <a:cs typeface="Arial"/>
                <a:sym typeface="Arial"/>
              </a:rPr>
              <a:t>Mitigation Strategies - Adopt flexible verification procedures (alternative documentation, community verification, protection referrals) with safeguards against exclusion.</a:t>
            </a:r>
          </a:p>
          <a:p>
            <a:pPr marL="457200" lvl="0" indent="-342900" algn="just" rtl="0">
              <a:lnSpc>
                <a:spcPct val="107000"/>
              </a:lnSpc>
              <a:spcBef>
                <a:spcPts val="0"/>
              </a:spcBef>
              <a:spcAft>
                <a:spcPts val="0"/>
              </a:spcAft>
              <a:buSzPts val="1800"/>
              <a:buFont typeface="Arial"/>
              <a:buChar char="●"/>
            </a:pPr>
            <a:r>
              <a:rPr lang="en-US" sz="1800">
                <a:latin typeface="Arial"/>
                <a:ea typeface="Arial"/>
                <a:cs typeface="Arial"/>
                <a:sym typeface="Arial"/>
              </a:rPr>
              <a:t>No disability-disaggregated data in assessments or monitoring</a:t>
            </a:r>
          </a:p>
          <a:p>
            <a:pPr marL="914400" lvl="1" indent="-342900" algn="just" rtl="0">
              <a:lnSpc>
                <a:spcPct val="107000"/>
              </a:lnSpc>
              <a:spcBef>
                <a:spcPts val="0"/>
              </a:spcBef>
              <a:spcAft>
                <a:spcPts val="0"/>
              </a:spcAft>
              <a:buSzPts val="1800"/>
              <a:buFont typeface="Arial"/>
              <a:buChar char="○"/>
            </a:pPr>
            <a:r>
              <a:rPr lang="en-US" sz="1800">
                <a:latin typeface="Arial"/>
                <a:ea typeface="Arial"/>
                <a:cs typeface="Arial"/>
                <a:sym typeface="Arial"/>
              </a:rPr>
              <a:t>Mitigation Strategies - Integrate Washington Group Questions (where appropriate) into needs assessments and monitoring tools to identify and track inclusion gaps.</a:t>
            </a:r>
          </a:p>
          <a:p>
            <a:pPr marL="457200" lvl="0" indent="-342900" algn="just" rtl="0">
              <a:lnSpc>
                <a:spcPct val="107000"/>
              </a:lnSpc>
              <a:spcBef>
                <a:spcPts val="0"/>
              </a:spcBef>
              <a:spcAft>
                <a:spcPts val="0"/>
              </a:spcAft>
              <a:buSzPts val="1800"/>
              <a:buFont typeface="Arial"/>
              <a:buChar char="●"/>
            </a:pPr>
            <a:r>
              <a:rPr lang="en-US" sz="1800">
                <a:latin typeface="Arial"/>
                <a:ea typeface="Arial"/>
                <a:cs typeface="Arial"/>
                <a:sym typeface="Arial"/>
              </a:rPr>
              <a:t>Modality decisions made without accessibility analysis</a:t>
            </a:r>
          </a:p>
          <a:p>
            <a:pPr marL="914400" lvl="1" indent="-342900" algn="just" rtl="0">
              <a:lnSpc>
                <a:spcPct val="107000"/>
              </a:lnSpc>
              <a:spcBef>
                <a:spcPts val="0"/>
              </a:spcBef>
              <a:spcAft>
                <a:spcPts val="0"/>
              </a:spcAft>
              <a:buSzPts val="1800"/>
              <a:buFont typeface="Arial"/>
              <a:buChar char="○"/>
            </a:pPr>
            <a:r>
              <a:rPr lang="en-US" sz="1800">
                <a:latin typeface="Arial"/>
                <a:ea typeface="Arial"/>
                <a:cs typeface="Arial"/>
                <a:sym typeface="Arial"/>
              </a:rPr>
              <a:t>Mitigation Strategies - Include accessibility criteria in response analysis and ensure assessments include DI questions in order to assess and </a:t>
            </a:r>
            <a:r>
              <a:rPr lang="en-US" sz="1800" err="1">
                <a:latin typeface="Arial"/>
                <a:ea typeface="Arial"/>
                <a:cs typeface="Arial"/>
                <a:sym typeface="Arial"/>
              </a:rPr>
              <a:t>analyse</a:t>
            </a:r>
            <a:r>
              <a:rPr lang="en-US" sz="1800">
                <a:latin typeface="Arial"/>
                <a:ea typeface="Arial"/>
                <a:cs typeface="Arial"/>
                <a:sym typeface="Arial"/>
              </a:rPr>
              <a:t> accessibility issues.</a:t>
            </a:r>
          </a:p>
          <a:p>
            <a:pPr marL="457200" lvl="0" indent="-342900" algn="just" rtl="0">
              <a:lnSpc>
                <a:spcPct val="107000"/>
              </a:lnSpc>
              <a:spcBef>
                <a:spcPts val="0"/>
              </a:spcBef>
              <a:spcAft>
                <a:spcPts val="0"/>
              </a:spcAft>
              <a:buSzPts val="1800"/>
              <a:buFont typeface="Arial"/>
              <a:buChar char="●"/>
            </a:pPr>
            <a:r>
              <a:rPr lang="en-US" sz="1800">
                <a:latin typeface="Arial"/>
                <a:ea typeface="Arial"/>
                <a:cs typeface="Arial"/>
                <a:sym typeface="Arial"/>
              </a:rPr>
              <a:t>Single-channel complaints mechanisms (e.g., hotline only)</a:t>
            </a:r>
          </a:p>
          <a:p>
            <a:pPr marL="914400" lvl="1" indent="-342900" algn="just" rtl="0">
              <a:lnSpc>
                <a:spcPct val="107000"/>
              </a:lnSpc>
              <a:spcBef>
                <a:spcPts val="0"/>
              </a:spcBef>
              <a:spcAft>
                <a:spcPts val="0"/>
              </a:spcAft>
              <a:buSzPts val="1800"/>
              <a:buFont typeface="Arial"/>
              <a:buChar char="○"/>
            </a:pPr>
            <a:r>
              <a:rPr lang="en-US" sz="1800">
                <a:latin typeface="Arial"/>
                <a:ea typeface="Arial"/>
                <a:cs typeface="Arial"/>
                <a:sym typeface="Arial"/>
              </a:rPr>
              <a:t>Establish multiple, accessible feedback channels (in-person, SMS, community focal points, OPD partnerships) ensuring confidentiality and safety.</a:t>
            </a:r>
          </a:p>
          <a:p>
            <a:pPr marL="0" lvl="0" indent="0" algn="just" rtl="0">
              <a:lnSpc>
                <a:spcPct val="107000"/>
              </a:lnSpc>
              <a:spcBef>
                <a:spcPts val="800"/>
              </a:spcBef>
              <a:spcAft>
                <a:spcPts val="0"/>
              </a:spcAft>
              <a:buSzPts val="1400"/>
              <a:buNone/>
            </a:pPr>
            <a:r>
              <a:rPr lang="en-US" sz="1800">
                <a:latin typeface="Arial"/>
                <a:ea typeface="Arial"/>
                <a:cs typeface="Arial"/>
                <a:sym typeface="Arial"/>
              </a:rPr>
              <a:t>5. Communication</a:t>
            </a:r>
          </a:p>
          <a:p>
            <a:pPr marL="457200" lvl="0" indent="-342900" algn="just" rtl="0">
              <a:lnSpc>
                <a:spcPct val="107000"/>
              </a:lnSpc>
              <a:spcBef>
                <a:spcPts val="0"/>
              </a:spcBef>
              <a:spcAft>
                <a:spcPts val="0"/>
              </a:spcAft>
              <a:buClr>
                <a:schemeClr val="dk1"/>
              </a:buClr>
              <a:buSzPts val="1800"/>
              <a:buChar char="●"/>
            </a:pPr>
            <a:r>
              <a:rPr lang="en-US" sz="1800">
                <a:latin typeface="Arial"/>
                <a:ea typeface="Arial"/>
                <a:cs typeface="Arial"/>
                <a:sym typeface="Arial"/>
              </a:rPr>
              <a:t>SMS or poster-only communication (no accessible formats)</a:t>
            </a:r>
          </a:p>
          <a:p>
            <a:pPr marL="914400" lvl="1" indent="-342900" algn="just" rtl="0">
              <a:lnSpc>
                <a:spcPct val="107000"/>
              </a:lnSpc>
              <a:spcBef>
                <a:spcPts val="0"/>
              </a:spcBef>
              <a:spcAft>
                <a:spcPts val="0"/>
              </a:spcAft>
              <a:buClr>
                <a:schemeClr val="dk1"/>
              </a:buClr>
              <a:buSzPts val="1800"/>
              <a:buChar char="○"/>
            </a:pPr>
            <a:r>
              <a:rPr lang="en-US" sz="1800">
                <a:latin typeface="Arial"/>
                <a:ea typeface="Arial"/>
                <a:cs typeface="Arial"/>
                <a:sym typeface="Arial"/>
              </a:rPr>
              <a:t>Mitigation Strategies - Provide information in multiple accessible formats (audio messaging, pictorial guides, community outreach, sign language support) and engage OPDs to validate communication approaches.</a:t>
            </a:r>
          </a:p>
          <a:p>
            <a:pPr marL="457200" lvl="0" indent="-342900" algn="just" rtl="0">
              <a:lnSpc>
                <a:spcPct val="107000"/>
              </a:lnSpc>
              <a:spcBef>
                <a:spcPts val="0"/>
              </a:spcBef>
              <a:spcAft>
                <a:spcPts val="0"/>
              </a:spcAft>
              <a:buSzPts val="1800"/>
              <a:buFont typeface="Arial"/>
              <a:buChar char="●"/>
            </a:pPr>
            <a:r>
              <a:rPr lang="en-US" sz="1800">
                <a:latin typeface="Arial"/>
                <a:ea typeface="Arial"/>
                <a:cs typeface="Arial"/>
                <a:sym typeface="Arial"/>
              </a:rPr>
              <a:t>Inaccessible screens for persons with visual impairments </a:t>
            </a:r>
          </a:p>
          <a:p>
            <a:pPr marL="914400" lvl="1" indent="-342900" algn="just" rtl="0">
              <a:lnSpc>
                <a:spcPct val="107000"/>
              </a:lnSpc>
              <a:spcBef>
                <a:spcPts val="0"/>
              </a:spcBef>
              <a:spcAft>
                <a:spcPts val="0"/>
              </a:spcAft>
              <a:buSzPts val="1800"/>
              <a:buFont typeface="Arial"/>
              <a:buChar char="○"/>
            </a:pPr>
            <a:r>
              <a:rPr lang="en-US" sz="1800">
                <a:latin typeface="Arial"/>
                <a:ea typeface="Arial"/>
                <a:cs typeface="Arial"/>
                <a:sym typeface="Arial"/>
              </a:rPr>
              <a:t>Mitigation Strategies - screen readers, voice </a:t>
            </a:r>
          </a:p>
          <a:p>
            <a:pPr marL="457200" lvl="0" indent="-342900" algn="l" rtl="0">
              <a:lnSpc>
                <a:spcPct val="115000"/>
              </a:lnSpc>
              <a:spcBef>
                <a:spcPts val="0"/>
              </a:spcBef>
              <a:spcAft>
                <a:spcPts val="0"/>
              </a:spcAft>
              <a:buSzPts val="1800"/>
              <a:buChar char="●"/>
            </a:pPr>
            <a:r>
              <a:rPr lang="en-US" sz="1800">
                <a:latin typeface="Arial"/>
                <a:ea typeface="Arial"/>
                <a:cs typeface="Arial"/>
                <a:sym typeface="Arial"/>
              </a:rPr>
              <a:t>Hotline relies only on voice calls, excluding Persons who are Deaf or hard of hearing</a:t>
            </a:r>
          </a:p>
          <a:p>
            <a:endParaRPr lang="en-US"/>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30</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00427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BB7425-4727-F9F8-C68E-0B379CF0B50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8F6270E-7AE2-20DA-42E3-3701F48C7AC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3009F35-B928-B866-B2BE-502F826B91E0}"/>
              </a:ext>
            </a:extLst>
          </p:cNvPr>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 notes:  </a:t>
            </a:r>
          </a:p>
          <a:p>
            <a:pPr marL="0" lvl="0" indent="0" algn="l" rtl="0">
              <a:lnSpc>
                <a:spcPct val="100000"/>
              </a:lnSpc>
              <a:spcBef>
                <a:spcPts val="0"/>
              </a:spcBef>
              <a:spcAft>
                <a:spcPts val="0"/>
              </a:spcAft>
              <a:buSzPts val="1400"/>
              <a:buNone/>
            </a:pPr>
            <a:endParaRPr lang="en-US" sz="1200" b="1">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r>
              <a:rPr lang="en-US" sz="1200">
                <a:latin typeface="Arial"/>
                <a:ea typeface="Arial"/>
                <a:cs typeface="Arial"/>
                <a:sym typeface="Arial"/>
              </a:rPr>
              <a:t>Present this slide as an example. It is similar to the FSN framework that was shared </a:t>
            </a:r>
            <a:r>
              <a:rPr lang="en-US" sz="1200" err="1">
                <a:latin typeface="Arial"/>
                <a:ea typeface="Arial"/>
                <a:cs typeface="Arial"/>
                <a:sym typeface="Arial"/>
              </a:rPr>
              <a:t>earlier.This</a:t>
            </a:r>
            <a:r>
              <a:rPr lang="en-US" sz="1200">
                <a:latin typeface="Arial"/>
                <a:ea typeface="Arial"/>
                <a:cs typeface="Arial"/>
                <a:sym typeface="Arial"/>
              </a:rPr>
              <a:t> slide focuses on some key barriers that persons with disabilities face in CVA programming. This was developed by HI to align with the IASC guidelines. This is not an exhaustive list of environmental, attitudinal and institutional barriers. </a:t>
            </a:r>
          </a:p>
        </p:txBody>
      </p:sp>
      <p:sp>
        <p:nvSpPr>
          <p:cNvPr id="4" name="Foliennummernplatzhalter 3">
            <a:extLst>
              <a:ext uri="{FF2B5EF4-FFF2-40B4-BE49-F238E27FC236}">
                <a16:creationId xmlns:a16="http://schemas.microsoft.com/office/drawing/2014/main" id="{A33B70AB-4B71-B919-2D2B-5DF4E8AF7FAD}"/>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31</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620525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Clr>
                <a:schemeClr val="dk1"/>
              </a:buClr>
              <a:buSzPts val="1100"/>
              <a:buFont typeface="Arial"/>
              <a:buNone/>
            </a:pPr>
            <a:r>
              <a:rPr lang="en-US" sz="1200" b="1">
                <a:latin typeface="Arial"/>
                <a:ea typeface="Arial"/>
                <a:cs typeface="Arial"/>
                <a:sym typeface="Arial"/>
              </a:rPr>
              <a:t>Facilitator Notes: </a:t>
            </a:r>
            <a:endParaRPr lang="en-US" sz="12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200" b="0">
                <a:latin typeface="Arial"/>
                <a:cs typeface="Arial"/>
                <a:sym typeface="Arial"/>
              </a:rPr>
              <a:t>Handicap International / Humanity &amp; Inclusion (HI) led the inter-agency development process of this “Disability-inclusive Food Security Training Package” within the frame of the project “Phase 4 – Leave no one behind” (LNOB). The project is funded by the German Federal Foreign Office (GFFO) and implemented in consortia with CBM International as well as in collaboration with African Disability Forum (ADF) and International Disability Alliance (IDA). The next slide shows the 4 project results. </a:t>
            </a:r>
            <a:endParaRPr lang="en-US" b="0"/>
          </a:p>
          <a:p>
            <a:pPr marL="0" lvl="0" indent="0" algn="l" rtl="0">
              <a:lnSpc>
                <a:spcPct val="100000"/>
              </a:lnSpc>
              <a:spcBef>
                <a:spcPts val="0"/>
              </a:spcBef>
              <a:spcAft>
                <a:spcPts val="0"/>
              </a:spcAft>
              <a:buSzPts val="1400"/>
              <a:buNone/>
            </a:pPr>
            <a:endParaRPr lang="en-US"/>
          </a:p>
          <a:p>
            <a:pPr marL="0" lvl="0" indent="0" algn="l" rtl="0">
              <a:lnSpc>
                <a:spcPct val="100000"/>
              </a:lnSpc>
              <a:spcBef>
                <a:spcPts val="0"/>
              </a:spcBef>
              <a:spcAft>
                <a:spcPts val="0"/>
              </a:spcAft>
              <a:buSzPts val="1400"/>
              <a:buNone/>
            </a:pPr>
            <a:r>
              <a:rPr lang="en-US" b="1"/>
              <a:t>History of LNOB project:</a:t>
            </a:r>
          </a:p>
          <a:p>
            <a:pPr marL="171450" lvl="0" indent="-171450" algn="l" rtl="0">
              <a:lnSpc>
                <a:spcPct val="100000"/>
              </a:lnSpc>
              <a:spcBef>
                <a:spcPts val="0"/>
              </a:spcBef>
              <a:spcAft>
                <a:spcPts val="0"/>
              </a:spcAft>
              <a:buSzPts val="1400"/>
              <a:buFont typeface="Arial" panose="020B0604020202020204" pitchFamily="34" charset="0"/>
              <a:buChar char="•"/>
            </a:pPr>
            <a:r>
              <a:rPr lang="en-US"/>
              <a:t>Since 2016, the LNOB-project series focuses on </a:t>
            </a:r>
            <a:r>
              <a:rPr lang="en-US" b="1"/>
              <a:t>mainstreaming disability </a:t>
            </a:r>
            <a:r>
              <a:rPr lang="en-US"/>
              <a:t>in humanitarian action in line with the IASC Guidelines on Inclusion of Persons with Disabilities in Humanitarian Action. Further information can be found</a:t>
            </a:r>
            <a:r>
              <a:rPr lang="en-US" baseline="0"/>
              <a:t> on the project website: https://www.hi-deutschland-projekte.de/lnob/about-lnob/ </a:t>
            </a:r>
          </a:p>
          <a:p>
            <a:pPr marL="171450" lvl="0" indent="-171450" algn="l" rtl="0">
              <a:lnSpc>
                <a:spcPct val="100000"/>
              </a:lnSpc>
              <a:spcBef>
                <a:spcPts val="0"/>
              </a:spcBef>
              <a:spcAft>
                <a:spcPts val="0"/>
              </a:spcAft>
              <a:buSzPts val="1400"/>
              <a:buFont typeface="Arial" panose="020B0604020202020204" pitchFamily="34" charset="0"/>
              <a:buChar char="•"/>
            </a:pPr>
            <a:r>
              <a:rPr lang="en-US" b="1"/>
              <a:t>Phase 4 (2025-2026) </a:t>
            </a:r>
            <a:r>
              <a:rPr lang="en-US"/>
              <a:t>builds upon our successes of the previous phases and enhances the uptake of the IASC Guidelines for lasting impact through side-scaling and localization. We are working on global level and in six countries in East (Somalia/Somaliland, South Sudan, Uganda) and West (Cameroon, Niger, Nigeria) Africa.    </a:t>
            </a:r>
          </a:p>
          <a:p>
            <a:pPr marL="171450" marR="0" lvl="0" indent="-171450" algn="l" rtl="0">
              <a:lnSpc>
                <a:spcPct val="100000"/>
              </a:lnSpc>
              <a:spcBef>
                <a:spcPts val="0"/>
              </a:spcBef>
              <a:spcAft>
                <a:spcPts val="0"/>
              </a:spcAft>
              <a:buClr>
                <a:srgbClr val="000000"/>
              </a:buClr>
              <a:buSzPts val="1400"/>
              <a:buFont typeface="Arial" panose="020B0604020202020204" pitchFamily="34" charset="0"/>
              <a:buChar char="•"/>
            </a:pPr>
            <a:r>
              <a:rPr lang="en-US" b="1"/>
              <a:t>Phase 3 (2022-2023): </a:t>
            </a:r>
            <a:r>
              <a:rPr lang="en-US"/>
              <a:t>Mainstreaming Disability in Global and Local Humanitarian Action in Line with the IASC Guidelines on Inclusion (Capacity development of international, regional and local humanitarian actors, Development and piloting of tools to identify and monitor disability-specific needs, barriers and enablers, Set up and support of technical support and surge capacity mechanisms at humanitarian response level, Documentation of good and promising practices and applied research on the operationalization of the IASC Guidelines).</a:t>
            </a:r>
          </a:p>
          <a:p>
            <a:pPr marL="171450" marR="0" lvl="0" indent="-171450" algn="l" rtl="0">
              <a:lnSpc>
                <a:spcPct val="100000"/>
              </a:lnSpc>
              <a:spcBef>
                <a:spcPts val="0"/>
              </a:spcBef>
              <a:spcAft>
                <a:spcPts val="0"/>
              </a:spcAft>
              <a:buClr>
                <a:srgbClr val="000000"/>
              </a:buClr>
              <a:buSzPts val="1400"/>
              <a:buFont typeface="Arial" panose="020B0604020202020204" pitchFamily="34" charset="0"/>
              <a:buChar char="•"/>
            </a:pPr>
            <a:r>
              <a:rPr lang="en-US" b="1"/>
              <a:t>Phase 2 (2018-2021): </a:t>
            </a:r>
            <a:r>
              <a:rPr lang="en-US"/>
              <a:t>Mainstreaming Disability in Humanitarian Action (Capacity building of German humanitarian actors and their local partners, Support for the development &amp; dissemination of IASC-Guidelines on inclusion, Applied accompanying research to document good practices and lessons learned).</a:t>
            </a:r>
          </a:p>
          <a:p>
            <a:pPr marL="0" marR="0" lvl="0" indent="-171450" algn="l" rtl="0">
              <a:lnSpc>
                <a:spcPct val="100000"/>
              </a:lnSpc>
              <a:spcBef>
                <a:spcPts val="0"/>
              </a:spcBef>
              <a:spcAft>
                <a:spcPts val="0"/>
              </a:spcAft>
              <a:buClr>
                <a:srgbClr val="000000"/>
              </a:buClr>
              <a:buSzPts val="1100"/>
              <a:buFont typeface="Arial" panose="020B0604020202020204" pitchFamily="34" charset="0"/>
              <a:buChar char="•"/>
            </a:pPr>
            <a:r>
              <a:rPr lang="en-US" b="1"/>
              <a:t>Phase 1 (2016-2018): </a:t>
            </a:r>
            <a:r>
              <a:rPr lang="en-US"/>
              <a:t>Capacity Building of German Humanitarian Actors to Mainstream Disability (Seminars, Workshops &amp; Events, Coaching, Cooperation with Universities).</a:t>
            </a:r>
          </a:p>
          <a:p>
            <a:endParaRPr lang="de-DE"/>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5</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482061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 Notes:</a:t>
            </a:r>
            <a:endParaRPr lang="en-US" sz="1200">
              <a:latin typeface="Arial"/>
              <a:ea typeface="Arial"/>
              <a:cs typeface="Arial"/>
              <a:sym typeface="Arial"/>
            </a:endParaRPr>
          </a:p>
          <a:p>
            <a:pPr marL="0" lvl="0" indent="0" algn="l" rtl="0">
              <a:lnSpc>
                <a:spcPct val="100000"/>
              </a:lnSpc>
              <a:spcBef>
                <a:spcPts val="0"/>
              </a:spcBef>
              <a:spcAft>
                <a:spcPts val="0"/>
              </a:spcAft>
              <a:buSzPts val="1400"/>
              <a:buNone/>
            </a:pPr>
            <a:r>
              <a:rPr lang="en-US" sz="1200">
                <a:latin typeface="Arial"/>
                <a:ea typeface="Arial"/>
                <a:cs typeface="Arial"/>
                <a:sym typeface="Arial"/>
              </a:rPr>
              <a:t>Allow for 15 – 20 minute break depending on time progress.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32</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463625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a:p>
            <a:pPr marL="0" lvl="0" indent="0" algn="l" rtl="0">
              <a:lnSpc>
                <a:spcPct val="100000"/>
              </a:lnSpc>
              <a:spcBef>
                <a:spcPts val="0"/>
              </a:spcBef>
              <a:spcAft>
                <a:spcPts val="0"/>
              </a:spcAft>
              <a:buSzPts val="1400"/>
              <a:buNone/>
            </a:pPr>
            <a:r>
              <a:rPr lang="en-US" sz="1200">
                <a:latin typeface="Arial"/>
                <a:ea typeface="Arial"/>
                <a:cs typeface="Arial"/>
                <a:sym typeface="Arial"/>
              </a:rPr>
              <a:t>In this section we will explore what inclusive CVA looks likes in humanitarian food security. We will explore how we can integrate the 4 Must-Do Actions from the IASC Guidelines throughout the CVA </a:t>
            </a:r>
            <a:r>
              <a:rPr lang="en-US" sz="1200" err="1">
                <a:latin typeface="Arial"/>
                <a:ea typeface="Arial"/>
                <a:cs typeface="Arial"/>
                <a:sym typeface="Arial"/>
              </a:rPr>
              <a:t>programme</a:t>
            </a:r>
            <a:r>
              <a:rPr lang="en-US" sz="1200">
                <a:latin typeface="Arial"/>
                <a:ea typeface="Arial"/>
                <a:cs typeface="Arial"/>
                <a:sym typeface="Arial"/>
              </a:rPr>
              <a:t> cycle. </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33</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777666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C9F326-D36D-E46A-09F1-6B15887AAB6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6A4CE62-6C68-6A53-5F22-F74CAC89CA5E}"/>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74F5B903-9B60-B5BC-8576-9B5B22BFA626}"/>
              </a:ext>
            </a:extLst>
          </p:cNvPr>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US" sz="1200" b="1">
              <a:latin typeface="Arial"/>
              <a:ea typeface="Arial"/>
              <a:cs typeface="Arial"/>
              <a:sym typeface="Arial"/>
            </a:endParaRPr>
          </a:p>
          <a:p>
            <a:pPr marL="0" lvl="0" indent="0" algn="l" rtl="0">
              <a:lnSpc>
                <a:spcPct val="100000"/>
              </a:lnSpc>
              <a:spcBef>
                <a:spcPts val="0"/>
              </a:spcBef>
              <a:spcAft>
                <a:spcPts val="0"/>
              </a:spcAft>
              <a:buSzPts val="1400"/>
              <a:buNone/>
            </a:pPr>
            <a:r>
              <a:rPr lang="en-US" sz="1200" b="1">
                <a:latin typeface="Arial"/>
                <a:ea typeface="Arial"/>
                <a:cs typeface="Arial"/>
                <a:sym typeface="Arial"/>
              </a:rPr>
              <a:t>This slide is a reminder of the Twin-Track Approach from Module 2 and 5. It is adapted to CVA and can be found on Chapter 8 pg. 51 in the IASC guidelines. </a:t>
            </a: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a:p>
            <a:pPr marL="457200" lvl="0" indent="-342900" algn="just" rtl="0">
              <a:lnSpc>
                <a:spcPct val="100000"/>
              </a:lnSpc>
              <a:spcBef>
                <a:spcPts val="0"/>
              </a:spcBef>
              <a:spcAft>
                <a:spcPts val="0"/>
              </a:spcAft>
              <a:buClr>
                <a:schemeClr val="dk1"/>
              </a:buClr>
              <a:buSzPts val="1800"/>
              <a:buChar char="●"/>
            </a:pPr>
            <a:r>
              <a:rPr lang="en-US" sz="1200">
                <a:latin typeface="Arial"/>
                <a:ea typeface="Arial"/>
                <a:cs typeface="Arial"/>
                <a:sym typeface="Arial"/>
              </a:rPr>
              <a:t>Read introduction: Persons with disabilities must be able to access humanitarian assistance and interventions on the same terms as other members of the population. The IASC Guidelines involves 2 key approaches aimed at bringing policy to action: The first is the Twin Track Approach. </a:t>
            </a:r>
          </a:p>
          <a:p>
            <a:pPr marL="0" lvl="0" indent="0" algn="just" rtl="0">
              <a:lnSpc>
                <a:spcPct val="100000"/>
              </a:lnSpc>
              <a:spcBef>
                <a:spcPts val="0"/>
              </a:spcBef>
              <a:spcAft>
                <a:spcPts val="0"/>
              </a:spcAft>
              <a:buClr>
                <a:schemeClr val="dk1"/>
              </a:buClr>
              <a:buSzPts val="1100"/>
              <a:buFont typeface="Arial"/>
              <a:buNone/>
            </a:pPr>
            <a:endParaRPr lang="en-US" sz="1200">
              <a:latin typeface="Arial"/>
              <a:ea typeface="Arial"/>
              <a:cs typeface="Arial"/>
              <a:sym typeface="Arial"/>
            </a:endParaRPr>
          </a:p>
          <a:p>
            <a:pPr marL="457200" lvl="0" indent="-342900" algn="just" rtl="0">
              <a:lnSpc>
                <a:spcPct val="100000"/>
              </a:lnSpc>
              <a:spcBef>
                <a:spcPts val="0"/>
              </a:spcBef>
              <a:spcAft>
                <a:spcPts val="0"/>
              </a:spcAft>
              <a:buClr>
                <a:schemeClr val="dk1"/>
              </a:buClr>
              <a:buSzPts val="1800"/>
              <a:buChar char="●"/>
            </a:pPr>
            <a:r>
              <a:rPr lang="en-US" sz="1200">
                <a:latin typeface="Arial"/>
                <a:ea typeface="Arial"/>
                <a:cs typeface="Arial"/>
                <a:sym typeface="Arial"/>
              </a:rPr>
              <a:t>Read the Inclusive Mainstream </a:t>
            </a:r>
            <a:r>
              <a:rPr lang="en-US" sz="1200" err="1">
                <a:latin typeface="Arial"/>
                <a:ea typeface="Arial"/>
                <a:cs typeface="Arial"/>
                <a:sym typeface="Arial"/>
              </a:rPr>
              <a:t>Programmes</a:t>
            </a:r>
            <a:r>
              <a:rPr lang="en-US" sz="1200">
                <a:latin typeface="Arial"/>
                <a:ea typeface="Arial"/>
                <a:cs typeface="Arial"/>
                <a:sym typeface="Arial"/>
              </a:rPr>
              <a:t> point, then add – this calls for disability inclusive considerations to be incorporated as standards in planning, design, implementation and evaluation of humanitarian </a:t>
            </a:r>
            <a:r>
              <a:rPr lang="en-US" sz="1200" err="1">
                <a:latin typeface="Arial"/>
                <a:ea typeface="Arial"/>
                <a:cs typeface="Arial"/>
                <a:sym typeface="Arial"/>
              </a:rPr>
              <a:t>programmes</a:t>
            </a:r>
            <a:r>
              <a:rPr lang="en-US" sz="1200">
                <a:latin typeface="Arial"/>
                <a:ea typeface="Arial"/>
                <a:cs typeface="Arial"/>
                <a:sym typeface="Arial"/>
              </a:rPr>
              <a:t> and action.</a:t>
            </a:r>
          </a:p>
          <a:p>
            <a:pPr marL="0" lvl="0" indent="0" algn="just" rtl="0">
              <a:lnSpc>
                <a:spcPct val="100000"/>
              </a:lnSpc>
              <a:spcBef>
                <a:spcPts val="0"/>
              </a:spcBef>
              <a:spcAft>
                <a:spcPts val="0"/>
              </a:spcAft>
              <a:buClr>
                <a:schemeClr val="dk1"/>
              </a:buClr>
              <a:buSzPts val="1100"/>
              <a:buFont typeface="Arial"/>
              <a:buNone/>
            </a:pPr>
            <a:endParaRPr lang="en-US" sz="1200">
              <a:latin typeface="Arial"/>
              <a:ea typeface="Arial"/>
              <a:cs typeface="Arial"/>
              <a:sym typeface="Arial"/>
            </a:endParaRPr>
          </a:p>
          <a:p>
            <a:pPr marL="457200" lvl="0" indent="-342900" algn="just" rtl="0">
              <a:lnSpc>
                <a:spcPct val="100000"/>
              </a:lnSpc>
              <a:spcBef>
                <a:spcPts val="0"/>
              </a:spcBef>
              <a:spcAft>
                <a:spcPts val="0"/>
              </a:spcAft>
              <a:buClr>
                <a:schemeClr val="dk1"/>
              </a:buClr>
              <a:buSzPts val="1800"/>
              <a:buChar char="●"/>
            </a:pPr>
            <a:r>
              <a:rPr lang="en-US" sz="1200">
                <a:latin typeface="Arial"/>
                <a:ea typeface="Arial"/>
                <a:cs typeface="Arial"/>
                <a:sym typeface="Arial"/>
              </a:rPr>
              <a:t>Read the Targeted interventions for persons with disabilities, then add - Humanitarian </a:t>
            </a:r>
            <a:r>
              <a:rPr lang="en-US" sz="1200" err="1">
                <a:latin typeface="Arial"/>
                <a:ea typeface="Arial"/>
                <a:cs typeface="Arial"/>
                <a:sym typeface="Arial"/>
              </a:rPr>
              <a:t>programmes</a:t>
            </a:r>
            <a:r>
              <a:rPr lang="en-US" sz="1200">
                <a:latin typeface="Arial"/>
                <a:ea typeface="Arial"/>
                <a:cs typeface="Arial"/>
                <a:sym typeface="Arial"/>
              </a:rPr>
              <a:t> need to address the specific requirements of persons with disabilities by providing targeted interventions.   </a:t>
            </a:r>
          </a:p>
          <a:p>
            <a:pPr marL="0" lvl="0" indent="0" algn="just" rtl="0">
              <a:lnSpc>
                <a:spcPct val="100000"/>
              </a:lnSpc>
              <a:spcBef>
                <a:spcPts val="0"/>
              </a:spcBef>
              <a:spcAft>
                <a:spcPts val="0"/>
              </a:spcAft>
              <a:buClr>
                <a:schemeClr val="dk1"/>
              </a:buClr>
              <a:buSzPts val="1100"/>
              <a:buFont typeface="Arial"/>
              <a:buNone/>
            </a:pPr>
            <a:endParaRPr lang="en-US" sz="12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200" b="1">
                <a:latin typeface="Arial"/>
                <a:ea typeface="Arial"/>
                <a:cs typeface="Arial"/>
                <a:sym typeface="Arial"/>
              </a:rPr>
              <a:t>NOTE: Tell participants that we will unpack the Twin Track Approach and MDAs in more detail in following modules.</a:t>
            </a:r>
            <a:endParaRPr lang="en-US" sz="12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endParaRPr lang="en-US" sz="12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US" sz="1200">
                <a:latin typeface="Arial"/>
                <a:ea typeface="Arial"/>
                <a:cs typeface="Arial"/>
                <a:sym typeface="Arial"/>
              </a:rPr>
              <a:t>A useful way to understand the 2 fundamental elements of the Twin Track approach is to ask:</a:t>
            </a:r>
          </a:p>
          <a:p>
            <a:pPr marL="0" lvl="0" indent="0" algn="just" rtl="0">
              <a:lnSpc>
                <a:spcPct val="100000"/>
              </a:lnSpc>
              <a:spcBef>
                <a:spcPts val="0"/>
              </a:spcBef>
              <a:spcAft>
                <a:spcPts val="0"/>
              </a:spcAft>
              <a:buClr>
                <a:schemeClr val="dk1"/>
              </a:buClr>
              <a:buSzPts val="1100"/>
              <a:buFont typeface="Arial"/>
              <a:buNone/>
            </a:pPr>
            <a:endParaRPr lang="en-US" sz="1200">
              <a:latin typeface="Arial"/>
              <a:ea typeface="Arial"/>
              <a:cs typeface="Arial"/>
              <a:sym typeface="Arial"/>
            </a:endParaRPr>
          </a:p>
          <a:p>
            <a:pPr marL="457200" lvl="0" indent="-342900" algn="just" rtl="0">
              <a:lnSpc>
                <a:spcPct val="100000"/>
              </a:lnSpc>
              <a:spcBef>
                <a:spcPts val="0"/>
              </a:spcBef>
              <a:spcAft>
                <a:spcPts val="0"/>
              </a:spcAft>
              <a:buClr>
                <a:schemeClr val="dk1"/>
              </a:buClr>
              <a:buSzPts val="1800"/>
              <a:buFont typeface="Arial"/>
              <a:buChar char="●"/>
            </a:pPr>
            <a:r>
              <a:rPr lang="en-US" sz="1200">
                <a:latin typeface="Arial"/>
                <a:ea typeface="Arial"/>
                <a:cs typeface="Arial"/>
                <a:sym typeface="Arial"/>
              </a:rPr>
              <a:t>What (and to what extent) do persons with disabilities need that nobody else needs? This is targeted intervention.</a:t>
            </a:r>
          </a:p>
          <a:p>
            <a:pPr marL="457200" lvl="0" indent="-342900" algn="just" rtl="0">
              <a:lnSpc>
                <a:spcPct val="100000"/>
              </a:lnSpc>
              <a:spcBef>
                <a:spcPts val="0"/>
              </a:spcBef>
              <a:spcAft>
                <a:spcPts val="0"/>
              </a:spcAft>
              <a:buClr>
                <a:schemeClr val="dk1"/>
              </a:buClr>
              <a:buSzPts val="1800"/>
              <a:buFont typeface="Arial"/>
              <a:buChar char="●"/>
            </a:pPr>
            <a:r>
              <a:rPr lang="en-US" sz="1200">
                <a:latin typeface="Arial"/>
                <a:ea typeface="Arial"/>
                <a:cs typeface="Arial"/>
                <a:sym typeface="Arial"/>
              </a:rPr>
              <a:t>Everything else refers to universal design as it includes the diverse needs of everyone. This is mainstream.</a:t>
            </a:r>
          </a:p>
          <a:p>
            <a:pPr marL="0" lvl="0" indent="0" algn="just" rtl="0">
              <a:lnSpc>
                <a:spcPct val="100000"/>
              </a:lnSpc>
              <a:spcBef>
                <a:spcPts val="0"/>
              </a:spcBef>
              <a:spcAft>
                <a:spcPts val="0"/>
              </a:spcAft>
              <a:buClr>
                <a:schemeClr val="dk1"/>
              </a:buClr>
              <a:buSzPts val="1100"/>
              <a:buFont typeface="Arial"/>
              <a:buNone/>
            </a:pPr>
            <a:r>
              <a:rPr lang="en-US" sz="1200">
                <a:latin typeface="Arial"/>
                <a:ea typeface="Arial"/>
                <a:cs typeface="Arial"/>
                <a:sym typeface="Arial"/>
              </a:rPr>
              <a:t> </a:t>
            </a:r>
          </a:p>
          <a:p>
            <a:pPr marL="0" lvl="0" indent="0" algn="just" rtl="0">
              <a:lnSpc>
                <a:spcPct val="100000"/>
              </a:lnSpc>
              <a:spcBef>
                <a:spcPts val="0"/>
              </a:spcBef>
              <a:spcAft>
                <a:spcPts val="0"/>
              </a:spcAft>
              <a:buClr>
                <a:schemeClr val="dk1"/>
              </a:buClr>
              <a:buSzPts val="1100"/>
              <a:buFont typeface="Arial"/>
              <a:buNone/>
            </a:pPr>
            <a:r>
              <a:rPr lang="en-US" sz="1200" b="1">
                <a:latin typeface="Arial"/>
                <a:ea typeface="Arial"/>
                <a:cs typeface="Arial"/>
                <a:sym typeface="Arial"/>
              </a:rPr>
              <a:t>Inclusive Mainstream </a:t>
            </a:r>
            <a:r>
              <a:rPr lang="en-US" sz="1200" b="1" err="1">
                <a:latin typeface="Arial"/>
                <a:ea typeface="Arial"/>
                <a:cs typeface="Arial"/>
                <a:sym typeface="Arial"/>
              </a:rPr>
              <a:t>Programmes</a:t>
            </a:r>
            <a:endParaRPr lang="en-US" sz="1200" b="1">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US" sz="1200">
                <a:latin typeface="Arial"/>
                <a:ea typeface="Arial"/>
                <a:cs typeface="Arial"/>
                <a:sym typeface="Arial"/>
              </a:rPr>
              <a:t> </a:t>
            </a:r>
          </a:p>
          <a:p>
            <a:pPr marL="0" lvl="0" indent="0" algn="just" rtl="0">
              <a:lnSpc>
                <a:spcPct val="100000"/>
              </a:lnSpc>
              <a:spcBef>
                <a:spcPts val="0"/>
              </a:spcBef>
              <a:spcAft>
                <a:spcPts val="0"/>
              </a:spcAft>
              <a:buClr>
                <a:schemeClr val="dk1"/>
              </a:buClr>
              <a:buSzPts val="1100"/>
              <a:buFont typeface="Arial"/>
              <a:buNone/>
            </a:pPr>
            <a:r>
              <a:rPr lang="en-US" sz="1200">
                <a:latin typeface="Arial"/>
                <a:ea typeface="Arial"/>
                <a:cs typeface="Arial"/>
                <a:sym typeface="Arial"/>
              </a:rPr>
              <a:t>This essentially refers to accessibility and usability for all – so it refers to making mainstream </a:t>
            </a:r>
            <a:r>
              <a:rPr lang="en-US" sz="1200" err="1">
                <a:latin typeface="Arial"/>
                <a:ea typeface="Arial"/>
                <a:cs typeface="Arial"/>
                <a:sym typeface="Arial"/>
              </a:rPr>
              <a:t>programmes</a:t>
            </a:r>
            <a:r>
              <a:rPr lang="en-US" sz="1200">
                <a:latin typeface="Arial"/>
                <a:ea typeface="Arial"/>
                <a:cs typeface="Arial"/>
                <a:sym typeface="Arial"/>
              </a:rPr>
              <a:t> accessible at a broad level. There is more reflection around accessibility and how to achieve it in module 4 of the training. </a:t>
            </a:r>
          </a:p>
          <a:p>
            <a:pPr marL="0" lvl="0" indent="0" algn="just" rtl="0">
              <a:lnSpc>
                <a:spcPct val="100000"/>
              </a:lnSpc>
              <a:spcBef>
                <a:spcPts val="0"/>
              </a:spcBef>
              <a:spcAft>
                <a:spcPts val="0"/>
              </a:spcAft>
              <a:buClr>
                <a:schemeClr val="dk1"/>
              </a:buClr>
              <a:buSzPts val="1100"/>
              <a:buFont typeface="Arial"/>
              <a:buNone/>
            </a:pPr>
            <a:r>
              <a:rPr lang="en-US" sz="1200">
                <a:latin typeface="Arial"/>
                <a:ea typeface="Arial"/>
                <a:cs typeface="Arial"/>
                <a:sym typeface="Arial"/>
              </a:rPr>
              <a:t> </a:t>
            </a:r>
          </a:p>
          <a:p>
            <a:pPr marL="0" lvl="0" indent="0" algn="just" rtl="0">
              <a:lnSpc>
                <a:spcPct val="100000"/>
              </a:lnSpc>
              <a:spcBef>
                <a:spcPts val="0"/>
              </a:spcBef>
              <a:spcAft>
                <a:spcPts val="0"/>
              </a:spcAft>
              <a:buClr>
                <a:schemeClr val="dk1"/>
              </a:buClr>
              <a:buSzPts val="1100"/>
              <a:buFont typeface="Arial"/>
              <a:buNone/>
            </a:pPr>
            <a:r>
              <a:rPr lang="en-US" sz="1200">
                <a:latin typeface="Arial"/>
                <a:ea typeface="Arial"/>
                <a:cs typeface="Arial"/>
                <a:sym typeface="Arial"/>
              </a:rPr>
              <a:t>Examples:</a:t>
            </a:r>
          </a:p>
          <a:p>
            <a:pPr marL="457200" lvl="0" indent="-342900" algn="just" rtl="0">
              <a:lnSpc>
                <a:spcPct val="100000"/>
              </a:lnSpc>
              <a:spcBef>
                <a:spcPts val="0"/>
              </a:spcBef>
              <a:spcAft>
                <a:spcPts val="0"/>
              </a:spcAft>
              <a:buClr>
                <a:schemeClr val="dk1"/>
              </a:buClr>
              <a:buSzPts val="1800"/>
              <a:buFont typeface="Arial"/>
              <a:buChar char="●"/>
            </a:pPr>
            <a:r>
              <a:rPr lang="en-US" sz="1200">
                <a:latin typeface="Arial"/>
                <a:ea typeface="Arial"/>
                <a:cs typeface="Arial"/>
                <a:sym typeface="Arial"/>
              </a:rPr>
              <a:t>Information should be disseminated in multiple accessible formats (oral, print, sign language, easy-to-read/plain language, etc.). </a:t>
            </a:r>
          </a:p>
          <a:p>
            <a:pPr marL="457200" lvl="0" indent="-342900" algn="just" rtl="0">
              <a:lnSpc>
                <a:spcPct val="100000"/>
              </a:lnSpc>
              <a:spcBef>
                <a:spcPts val="0"/>
              </a:spcBef>
              <a:spcAft>
                <a:spcPts val="0"/>
              </a:spcAft>
              <a:buClr>
                <a:schemeClr val="dk1"/>
              </a:buClr>
              <a:buSzPts val="1800"/>
              <a:buFont typeface="Arial"/>
              <a:buChar char="●"/>
            </a:pPr>
            <a:r>
              <a:rPr lang="en-US" sz="1200">
                <a:latin typeface="Arial"/>
                <a:ea typeface="Arial"/>
                <a:cs typeface="Arial"/>
                <a:sym typeface="Arial"/>
              </a:rPr>
              <a:t>Distribution sites should be placed in locations that are accessible to everyone, including persons with disabilities. </a:t>
            </a:r>
          </a:p>
          <a:p>
            <a:pPr marL="457200" lvl="0" indent="-342900" algn="just" rtl="0">
              <a:lnSpc>
                <a:spcPct val="100000"/>
              </a:lnSpc>
              <a:spcBef>
                <a:spcPts val="0"/>
              </a:spcBef>
              <a:spcAft>
                <a:spcPts val="0"/>
              </a:spcAft>
              <a:buClr>
                <a:schemeClr val="dk1"/>
              </a:buClr>
              <a:buSzPts val="1800"/>
              <a:buFont typeface="Arial"/>
              <a:buChar char="●"/>
            </a:pPr>
            <a:r>
              <a:rPr lang="en-US" sz="1200">
                <a:latin typeface="Arial"/>
                <a:ea typeface="Arial"/>
                <a:cs typeface="Arial"/>
                <a:sym typeface="Arial"/>
              </a:rPr>
              <a:t>Communal latrine blocks should be accessible to persons with disabilities – they should be physically accessible and provide clear signage. </a:t>
            </a:r>
          </a:p>
          <a:p>
            <a:pPr marL="0" lvl="0" indent="0" algn="just" rtl="0">
              <a:lnSpc>
                <a:spcPct val="100000"/>
              </a:lnSpc>
              <a:spcBef>
                <a:spcPts val="0"/>
              </a:spcBef>
              <a:spcAft>
                <a:spcPts val="0"/>
              </a:spcAft>
              <a:buClr>
                <a:schemeClr val="dk1"/>
              </a:buClr>
              <a:buSzPts val="1100"/>
              <a:buFont typeface="Arial"/>
              <a:buNone/>
            </a:pPr>
            <a:r>
              <a:rPr lang="en-US" sz="1200">
                <a:latin typeface="Arial"/>
                <a:ea typeface="Arial"/>
                <a:cs typeface="Arial"/>
                <a:sym typeface="Arial"/>
              </a:rPr>
              <a:t> </a:t>
            </a:r>
          </a:p>
          <a:p>
            <a:pPr marL="0" lvl="0" indent="0" algn="just" rtl="0">
              <a:lnSpc>
                <a:spcPct val="100000"/>
              </a:lnSpc>
              <a:spcBef>
                <a:spcPts val="0"/>
              </a:spcBef>
              <a:spcAft>
                <a:spcPts val="0"/>
              </a:spcAft>
              <a:buClr>
                <a:schemeClr val="dk1"/>
              </a:buClr>
              <a:buSzPts val="1100"/>
              <a:buFont typeface="Arial"/>
              <a:buNone/>
            </a:pPr>
            <a:r>
              <a:rPr lang="en-US" sz="1200" b="1">
                <a:latin typeface="Arial"/>
                <a:ea typeface="Arial"/>
                <a:cs typeface="Arial"/>
                <a:sym typeface="Arial"/>
              </a:rPr>
              <a:t>Targeted interventions for persons with disabilities</a:t>
            </a:r>
          </a:p>
          <a:p>
            <a:pPr marL="0" lvl="0" indent="0" algn="just" rtl="0">
              <a:lnSpc>
                <a:spcPct val="100000"/>
              </a:lnSpc>
              <a:spcBef>
                <a:spcPts val="0"/>
              </a:spcBef>
              <a:spcAft>
                <a:spcPts val="0"/>
              </a:spcAft>
              <a:buClr>
                <a:schemeClr val="dk1"/>
              </a:buClr>
              <a:buSzPts val="1100"/>
              <a:buFont typeface="Arial"/>
              <a:buNone/>
            </a:pPr>
            <a:r>
              <a:rPr lang="en-US" sz="1200">
                <a:latin typeface="Arial"/>
                <a:ea typeface="Arial"/>
                <a:cs typeface="Arial"/>
                <a:sym typeface="Arial"/>
              </a:rPr>
              <a:t> </a:t>
            </a:r>
          </a:p>
          <a:p>
            <a:pPr marL="0" lvl="0" indent="0" algn="just" rtl="0">
              <a:lnSpc>
                <a:spcPct val="100000"/>
              </a:lnSpc>
              <a:spcBef>
                <a:spcPts val="0"/>
              </a:spcBef>
              <a:spcAft>
                <a:spcPts val="0"/>
              </a:spcAft>
              <a:buClr>
                <a:schemeClr val="dk1"/>
              </a:buClr>
              <a:buSzPts val="1100"/>
              <a:buFont typeface="Arial"/>
              <a:buNone/>
            </a:pPr>
            <a:r>
              <a:rPr lang="en-US" sz="1200">
                <a:latin typeface="Arial"/>
                <a:ea typeface="Arial"/>
                <a:cs typeface="Arial"/>
                <a:sym typeface="Arial"/>
              </a:rPr>
              <a:t>Refers to specific requirements of persons with disabilities such as assistive devices, sign language interpretation, specific </a:t>
            </a:r>
            <a:r>
              <a:rPr lang="en-US" sz="1200" err="1">
                <a:latin typeface="Arial"/>
                <a:ea typeface="Arial"/>
                <a:cs typeface="Arial"/>
                <a:sym typeface="Arial"/>
              </a:rPr>
              <a:t>programmes</a:t>
            </a:r>
            <a:r>
              <a:rPr lang="en-US" sz="1200">
                <a:latin typeface="Arial"/>
                <a:ea typeface="Arial"/>
                <a:cs typeface="Arial"/>
                <a:sym typeface="Arial"/>
              </a:rPr>
              <a:t> which focus on support for individuals with intellectual disabilities. </a:t>
            </a:r>
          </a:p>
          <a:p>
            <a:pPr marL="0" lvl="0" indent="0" algn="just" rtl="0">
              <a:lnSpc>
                <a:spcPct val="100000"/>
              </a:lnSpc>
              <a:spcBef>
                <a:spcPts val="0"/>
              </a:spcBef>
              <a:spcAft>
                <a:spcPts val="0"/>
              </a:spcAft>
              <a:buClr>
                <a:schemeClr val="dk1"/>
              </a:buClr>
              <a:buSzPts val="1100"/>
              <a:buFont typeface="Arial"/>
              <a:buNone/>
            </a:pPr>
            <a:endParaRPr lang="en-US" sz="1200">
              <a:latin typeface="Arial"/>
              <a:ea typeface="Arial"/>
              <a:cs typeface="Arial"/>
              <a:sym typeface="Arial"/>
            </a:endParaRPr>
          </a:p>
          <a:p>
            <a:pPr marL="0" lvl="0" indent="0" algn="l" rtl="0">
              <a:lnSpc>
                <a:spcPct val="107000"/>
              </a:lnSpc>
              <a:spcBef>
                <a:spcPts val="800"/>
              </a:spcBef>
              <a:spcAft>
                <a:spcPts val="0"/>
              </a:spcAft>
              <a:buClr>
                <a:schemeClr val="dk1"/>
              </a:buClr>
              <a:buSzPts val="1100"/>
              <a:buFont typeface="Arial"/>
              <a:buNone/>
            </a:pPr>
            <a:r>
              <a:rPr lang="en-US" sz="1200" b="1">
                <a:latin typeface="Arial"/>
                <a:ea typeface="Arial"/>
                <a:cs typeface="Arial"/>
                <a:sym typeface="Arial"/>
              </a:rPr>
              <a:t>Now ask participants to think of their </a:t>
            </a:r>
            <a:r>
              <a:rPr lang="en-US" sz="1200" b="1" err="1">
                <a:latin typeface="Arial"/>
                <a:ea typeface="Arial"/>
                <a:cs typeface="Arial"/>
                <a:sym typeface="Arial"/>
              </a:rPr>
              <a:t>programmes</a:t>
            </a:r>
            <a:r>
              <a:rPr lang="en-US" sz="1200" b="1">
                <a:latin typeface="Arial"/>
                <a:ea typeface="Arial"/>
                <a:cs typeface="Arial"/>
                <a:sym typeface="Arial"/>
              </a:rPr>
              <a:t> or projects, and provide some examples of targeted interventions or </a:t>
            </a:r>
            <a:r>
              <a:rPr lang="en-US" sz="1200" b="1" err="1">
                <a:latin typeface="Arial"/>
                <a:ea typeface="Arial"/>
                <a:cs typeface="Arial"/>
                <a:sym typeface="Arial"/>
              </a:rPr>
              <a:t>programmes</a:t>
            </a:r>
            <a:r>
              <a:rPr lang="en-US" sz="1200" b="1">
                <a:latin typeface="Arial"/>
                <a:ea typeface="Arial"/>
                <a:cs typeface="Arial"/>
                <a:sym typeface="Arial"/>
              </a:rPr>
              <a:t> – ask for volunteers to share experiences</a:t>
            </a:r>
            <a:r>
              <a:rPr lang="en-US" sz="1200"/>
              <a:t>.</a:t>
            </a:r>
          </a:p>
          <a:p>
            <a:pPr marL="0" lvl="0" indent="0" algn="l" rtl="0">
              <a:lnSpc>
                <a:spcPct val="107000"/>
              </a:lnSpc>
              <a:spcBef>
                <a:spcPts val="800"/>
              </a:spcBef>
              <a:spcAft>
                <a:spcPts val="0"/>
              </a:spcAft>
              <a:buClr>
                <a:schemeClr val="dk1"/>
              </a:buClr>
              <a:buSzPts val="1100"/>
              <a:buFont typeface="Arial"/>
              <a:buNone/>
            </a:pPr>
            <a:r>
              <a:rPr lang="en-US" sz="1200">
                <a:latin typeface="Arial"/>
                <a:ea typeface="Arial"/>
                <a:cs typeface="Arial"/>
                <a:sym typeface="Arial"/>
              </a:rPr>
              <a:t>Here are some prompts with examples if nobody volunteers:</a:t>
            </a:r>
            <a:endParaRPr lang="en-US" sz="1200"/>
          </a:p>
          <a:p>
            <a:pPr marL="0" lvl="0" indent="0" algn="just" rtl="0">
              <a:lnSpc>
                <a:spcPct val="100000"/>
              </a:lnSpc>
              <a:spcBef>
                <a:spcPts val="0"/>
              </a:spcBef>
              <a:spcAft>
                <a:spcPts val="0"/>
              </a:spcAft>
              <a:buClr>
                <a:schemeClr val="dk1"/>
              </a:buClr>
              <a:buSzPts val="1100"/>
              <a:buFont typeface="Arial"/>
              <a:buNone/>
            </a:pPr>
            <a:r>
              <a:rPr lang="en-US" sz="1200">
                <a:latin typeface="Arial"/>
                <a:ea typeface="Arial"/>
                <a:cs typeface="Arial"/>
                <a:sym typeface="Arial"/>
              </a:rPr>
              <a:t> </a:t>
            </a:r>
          </a:p>
          <a:p>
            <a:pPr marL="0" lvl="0" indent="0" algn="just" rtl="0">
              <a:lnSpc>
                <a:spcPct val="100000"/>
              </a:lnSpc>
              <a:spcBef>
                <a:spcPts val="0"/>
              </a:spcBef>
              <a:spcAft>
                <a:spcPts val="0"/>
              </a:spcAft>
              <a:buClr>
                <a:schemeClr val="dk1"/>
              </a:buClr>
              <a:buSzPts val="1100"/>
              <a:buFont typeface="Arial"/>
              <a:buNone/>
            </a:pPr>
            <a:r>
              <a:rPr lang="en-US" sz="1200">
                <a:latin typeface="Arial"/>
                <a:ea typeface="Arial"/>
                <a:cs typeface="Arial"/>
                <a:sym typeface="Arial"/>
              </a:rPr>
              <a:t>Examples: </a:t>
            </a:r>
          </a:p>
          <a:p>
            <a:pPr marL="457200" lvl="0" indent="-342900" algn="just" rtl="0">
              <a:lnSpc>
                <a:spcPct val="100000"/>
              </a:lnSpc>
              <a:spcBef>
                <a:spcPts val="0"/>
              </a:spcBef>
              <a:spcAft>
                <a:spcPts val="0"/>
              </a:spcAft>
              <a:buClr>
                <a:schemeClr val="dk1"/>
              </a:buClr>
              <a:buSzPts val="1800"/>
              <a:buFont typeface="Arial"/>
              <a:buChar char="●"/>
            </a:pPr>
            <a:r>
              <a:rPr lang="en-US" sz="1200">
                <a:latin typeface="Arial"/>
                <a:ea typeface="Arial"/>
                <a:cs typeface="Arial"/>
                <a:sym typeface="Arial"/>
              </a:rPr>
              <a:t>They should make assistive devices available. </a:t>
            </a:r>
          </a:p>
          <a:p>
            <a:pPr marL="457200" lvl="0" indent="-342900" algn="just" rtl="0">
              <a:lnSpc>
                <a:spcPct val="100000"/>
              </a:lnSpc>
              <a:spcBef>
                <a:spcPts val="0"/>
              </a:spcBef>
              <a:spcAft>
                <a:spcPts val="0"/>
              </a:spcAft>
              <a:buClr>
                <a:schemeClr val="dk1"/>
              </a:buClr>
              <a:buSzPts val="1800"/>
              <a:buFont typeface="Arial"/>
              <a:buChar char="●"/>
            </a:pPr>
            <a:r>
              <a:rPr lang="en-US" sz="1200">
                <a:latin typeface="Arial"/>
                <a:ea typeface="Arial"/>
                <a:cs typeface="Arial"/>
                <a:sym typeface="Arial"/>
              </a:rPr>
              <a:t>They should provide transport allowances to persons with disabilities, to enable them to access services. </a:t>
            </a:r>
          </a:p>
          <a:p>
            <a:pPr marL="457200" lvl="0" indent="-342900" algn="just" rtl="0">
              <a:lnSpc>
                <a:spcPct val="100000"/>
              </a:lnSpc>
              <a:spcBef>
                <a:spcPts val="0"/>
              </a:spcBef>
              <a:spcAft>
                <a:spcPts val="0"/>
              </a:spcAft>
              <a:buClr>
                <a:schemeClr val="dk1"/>
              </a:buClr>
              <a:buSzPts val="1800"/>
              <a:buFont typeface="Arial"/>
              <a:buChar char="●"/>
            </a:pPr>
            <a:r>
              <a:rPr lang="en-US" sz="1200">
                <a:latin typeface="Arial"/>
                <a:ea typeface="Arial"/>
                <a:cs typeface="Arial"/>
                <a:sym typeface="Arial"/>
              </a:rPr>
              <a:t>They should deliver food and non-food items to persons with disabilities who are unable to reach distribution sites. </a:t>
            </a:r>
          </a:p>
          <a:p>
            <a:pPr marL="0" lvl="0" indent="0" algn="just" rtl="0">
              <a:lnSpc>
                <a:spcPct val="100000"/>
              </a:lnSpc>
              <a:spcBef>
                <a:spcPts val="0"/>
              </a:spcBef>
              <a:spcAft>
                <a:spcPts val="0"/>
              </a:spcAft>
              <a:buClr>
                <a:schemeClr val="dk1"/>
              </a:buClr>
              <a:buSzPts val="1100"/>
              <a:buFont typeface="Arial"/>
              <a:buNone/>
            </a:pPr>
            <a:endParaRPr lang="en-US" sz="12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200" b="1">
                <a:latin typeface="Arial"/>
                <a:ea typeface="Arial"/>
                <a:cs typeface="Arial"/>
                <a:sym typeface="Arial"/>
              </a:rPr>
              <a:t>NOTE: Tell participants that we will unpack the Twin Track Approach and MDAs in more detail in following modules.</a:t>
            </a:r>
          </a:p>
          <a:p>
            <a:endParaRPr lang="en-US"/>
          </a:p>
        </p:txBody>
      </p:sp>
      <p:sp>
        <p:nvSpPr>
          <p:cNvPr id="4" name="Foliennummernplatzhalter 3">
            <a:extLst>
              <a:ext uri="{FF2B5EF4-FFF2-40B4-BE49-F238E27FC236}">
                <a16:creationId xmlns:a16="http://schemas.microsoft.com/office/drawing/2014/main" id="{ED7BF359-BBB9-3C6C-FC4C-077CF2FD58F0}"/>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34</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536106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B4E25D-34B6-C13E-DFB4-BD8EF364AE2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7512B4A-BB1E-99E9-4AA8-F125A74173B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BAFAEE83-4706-E7CA-FF92-5E632D5D8286}"/>
              </a:ext>
            </a:extLst>
          </p:cNvPr>
          <p:cNvSpPr>
            <a:spLocks noGrp="1"/>
          </p:cNvSpPr>
          <p:nvPr>
            <p:ph type="body" idx="1"/>
          </p:nvPr>
        </p:nvSpPr>
        <p:spPr/>
        <p:txBody>
          <a:bodyPr/>
          <a:lstStyle/>
          <a:p>
            <a:pPr marL="0" lvl="0" indent="0" algn="l" rtl="0">
              <a:lnSpc>
                <a:spcPct val="107000"/>
              </a:lnSpc>
              <a:spcBef>
                <a:spcPts val="0"/>
              </a:spcBef>
              <a:spcAft>
                <a:spcPts val="0"/>
              </a:spcAft>
              <a:buSzPts val="1400"/>
              <a:buNone/>
            </a:pPr>
            <a:r>
              <a:rPr lang="en-US" sz="1200" b="1">
                <a:latin typeface="Arial"/>
                <a:ea typeface="Arial"/>
                <a:cs typeface="Arial"/>
                <a:sym typeface="Arial"/>
              </a:rPr>
              <a:t>Facilitator Notes:</a:t>
            </a:r>
            <a:endParaRPr lang="en-US" sz="1200">
              <a:latin typeface="Arial"/>
              <a:ea typeface="Arial"/>
              <a:cs typeface="Arial"/>
              <a:sym typeface="Arial"/>
            </a:endParaRPr>
          </a:p>
          <a:p>
            <a:pPr marL="0" lvl="0" indent="0" algn="l" rtl="0">
              <a:lnSpc>
                <a:spcPct val="107000"/>
              </a:lnSpc>
              <a:spcBef>
                <a:spcPts val="0"/>
              </a:spcBef>
              <a:spcAft>
                <a:spcPts val="0"/>
              </a:spcAft>
              <a:buSzPts val="1400"/>
              <a:buNone/>
            </a:pPr>
            <a:endParaRPr lang="en-US" sz="1200">
              <a:latin typeface="Arial"/>
              <a:ea typeface="Arial"/>
              <a:cs typeface="Arial"/>
              <a:sym typeface="Arial"/>
            </a:endParaRPr>
          </a:p>
          <a:p>
            <a:pPr marL="0" lvl="0" indent="0" algn="l" rtl="0">
              <a:lnSpc>
                <a:spcPct val="107000"/>
              </a:lnSpc>
              <a:spcBef>
                <a:spcPts val="0"/>
              </a:spcBef>
              <a:spcAft>
                <a:spcPts val="0"/>
              </a:spcAft>
              <a:buSzPts val="1400"/>
              <a:buNone/>
            </a:pPr>
            <a:r>
              <a:rPr lang="en-US" sz="1200">
                <a:highlight>
                  <a:schemeClr val="accent4"/>
                </a:highlight>
                <a:latin typeface="Arial"/>
                <a:ea typeface="Arial"/>
                <a:cs typeface="Arial"/>
                <a:sym typeface="Arial"/>
              </a:rPr>
              <a:t>This slide is a reminder on the Must-Do Actions and can be skipped if needed. Participants will need to understand this approach for the group work. </a:t>
            </a:r>
          </a:p>
          <a:p>
            <a:pPr marL="0" lvl="0" indent="0" algn="just" rtl="0">
              <a:lnSpc>
                <a:spcPct val="100000"/>
              </a:lnSpc>
              <a:spcBef>
                <a:spcPts val="0"/>
              </a:spcBef>
              <a:spcAft>
                <a:spcPts val="0"/>
              </a:spcAft>
              <a:buClr>
                <a:schemeClr val="dk1"/>
              </a:buClr>
              <a:buSzPts val="1100"/>
              <a:buFont typeface="Arial"/>
              <a:buNone/>
            </a:pPr>
            <a:endParaRPr lang="en-US" sz="12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US" sz="1200">
                <a:latin typeface="Arial"/>
                <a:ea typeface="Arial"/>
                <a:cs typeface="Arial"/>
                <a:sym typeface="Arial"/>
              </a:rPr>
              <a:t>Read intro: Persons with disabilities must be able to access humanitarian assistance and interventions on an equal basis as other members of the population. The IASC guidelines also focus on this key approach for each sector, Must Do Actions (MDAs) have aimed at bringing policy to action:</a:t>
            </a:r>
          </a:p>
          <a:p>
            <a:pPr marL="0" lvl="0" indent="0" algn="just" rtl="0">
              <a:lnSpc>
                <a:spcPct val="100000"/>
              </a:lnSpc>
              <a:spcBef>
                <a:spcPts val="0"/>
              </a:spcBef>
              <a:spcAft>
                <a:spcPts val="0"/>
              </a:spcAft>
              <a:buClr>
                <a:schemeClr val="dk1"/>
              </a:buClr>
              <a:buSzPts val="1100"/>
              <a:buFont typeface="Arial"/>
              <a:buNone/>
            </a:pPr>
            <a:endParaRPr lang="en-US" sz="1200" b="1">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US" sz="1200" b="1" u="sng">
                <a:latin typeface="Arial"/>
                <a:ea typeface="Arial"/>
                <a:cs typeface="Arial"/>
                <a:sym typeface="Arial"/>
              </a:rPr>
              <a:t>Must Do Actions</a:t>
            </a:r>
          </a:p>
          <a:p>
            <a:pPr marL="0" lvl="0" indent="0" algn="just" rtl="0">
              <a:lnSpc>
                <a:spcPct val="100000"/>
              </a:lnSpc>
              <a:spcBef>
                <a:spcPts val="0"/>
              </a:spcBef>
              <a:spcAft>
                <a:spcPts val="0"/>
              </a:spcAft>
              <a:buClr>
                <a:schemeClr val="dk1"/>
              </a:buClr>
              <a:buSzPts val="1100"/>
              <a:buFont typeface="Arial"/>
              <a:buNone/>
            </a:pPr>
            <a:r>
              <a:rPr lang="en-US" sz="1200">
                <a:latin typeface="Arial"/>
                <a:ea typeface="Arial"/>
                <a:cs typeface="Arial"/>
                <a:sym typeface="Arial"/>
              </a:rPr>
              <a:t>These are actions required if persons with disabilities are to be included successfully in all phases of humanitarian action and need to be taken by every stakeholder in every chapter and all contexts. Actions include:</a:t>
            </a:r>
          </a:p>
          <a:p>
            <a:pPr marL="630555" lvl="0" indent="-450215" algn="just" rtl="0">
              <a:lnSpc>
                <a:spcPct val="100000"/>
              </a:lnSpc>
              <a:spcBef>
                <a:spcPts val="0"/>
              </a:spcBef>
              <a:spcAft>
                <a:spcPts val="0"/>
              </a:spcAft>
              <a:buClr>
                <a:schemeClr val="dk1"/>
              </a:buClr>
              <a:buSzPts val="1100"/>
              <a:buFont typeface="Arial"/>
              <a:buNone/>
            </a:pPr>
            <a:endParaRPr lang="en-US" sz="1200">
              <a:latin typeface="Arial"/>
              <a:ea typeface="Arial"/>
              <a:cs typeface="Arial"/>
              <a:sym typeface="Arial"/>
            </a:endParaRPr>
          </a:p>
          <a:p>
            <a:pPr marL="630555" lvl="0" indent="-564515" algn="just" rtl="0">
              <a:lnSpc>
                <a:spcPct val="100000"/>
              </a:lnSpc>
              <a:spcBef>
                <a:spcPts val="0"/>
              </a:spcBef>
              <a:spcAft>
                <a:spcPts val="0"/>
              </a:spcAft>
              <a:buClr>
                <a:schemeClr val="dk1"/>
              </a:buClr>
              <a:buSzPts val="1800"/>
              <a:buFont typeface="Arial"/>
              <a:buChar char="●"/>
            </a:pPr>
            <a:r>
              <a:rPr lang="en-US" sz="1200">
                <a:latin typeface="Arial"/>
                <a:ea typeface="Arial"/>
                <a:cs typeface="Arial"/>
                <a:sym typeface="Arial"/>
              </a:rPr>
              <a:t>Promote meaningful participation - Persons with disabilities have therefore the right to participate in humanitarian decisions that affect them.</a:t>
            </a:r>
          </a:p>
          <a:p>
            <a:pPr marL="630555" lvl="0" indent="-564515" algn="just" rtl="0">
              <a:lnSpc>
                <a:spcPct val="100000"/>
              </a:lnSpc>
              <a:spcBef>
                <a:spcPts val="0"/>
              </a:spcBef>
              <a:spcAft>
                <a:spcPts val="0"/>
              </a:spcAft>
              <a:buClr>
                <a:schemeClr val="dk1"/>
              </a:buClr>
              <a:buSzPts val="1800"/>
              <a:buFont typeface="Arial"/>
              <a:buChar char="●"/>
            </a:pPr>
            <a:r>
              <a:rPr lang="en-US" sz="1200">
                <a:latin typeface="Arial"/>
                <a:ea typeface="Arial"/>
                <a:cs typeface="Arial"/>
                <a:sym typeface="Arial"/>
              </a:rPr>
              <a:t>Remove Barriers - Neither inclusion nor participation can be achieved while barriers remain. Removing attitudinal, environmental and institutional barriers is critical to addressing risks.</a:t>
            </a:r>
          </a:p>
          <a:p>
            <a:pPr marL="630555" lvl="0" indent="-564515" algn="just" rtl="0">
              <a:lnSpc>
                <a:spcPct val="100000"/>
              </a:lnSpc>
              <a:spcBef>
                <a:spcPts val="0"/>
              </a:spcBef>
              <a:spcAft>
                <a:spcPts val="0"/>
              </a:spcAft>
              <a:buClr>
                <a:schemeClr val="dk1"/>
              </a:buClr>
              <a:buSzPts val="1800"/>
              <a:buFont typeface="Arial"/>
              <a:buChar char="●"/>
            </a:pPr>
            <a:r>
              <a:rPr lang="en-US" sz="1200">
                <a:latin typeface="Arial"/>
                <a:ea typeface="Arial"/>
                <a:cs typeface="Arial"/>
                <a:sym typeface="Arial"/>
              </a:rPr>
              <a:t>Empowerment and capacity development - develop awareness of the rights and capacities of persons with disabilities with all stakeholders (including persons with disabilities themselves) and ensures workable efforts to strengthen and extend capacities.</a:t>
            </a:r>
          </a:p>
          <a:p>
            <a:pPr marL="630555" lvl="0" indent="-564515" algn="just" rtl="0">
              <a:lnSpc>
                <a:spcPct val="100000"/>
              </a:lnSpc>
              <a:spcBef>
                <a:spcPts val="0"/>
              </a:spcBef>
              <a:spcAft>
                <a:spcPts val="0"/>
              </a:spcAft>
              <a:buClr>
                <a:schemeClr val="dk1"/>
              </a:buClr>
              <a:buSzPts val="1800"/>
              <a:buFont typeface="Arial"/>
              <a:buChar char="●"/>
            </a:pPr>
            <a:r>
              <a:rPr lang="en-US" sz="1200">
                <a:latin typeface="Arial"/>
                <a:ea typeface="Arial"/>
                <a:cs typeface="Arial"/>
                <a:sym typeface="Arial"/>
              </a:rPr>
              <a:t>Disaggregate data for monitoring inclusion - ensure that humanitarian action planning, implementation and monitoring are accessible to and include persons with disabilities. Data and information on risks and barriers faced by persons with disabilities should also be collected and </a:t>
            </a:r>
            <a:r>
              <a:rPr lang="en-US" sz="1200" err="1">
                <a:latin typeface="Arial"/>
                <a:ea typeface="Arial"/>
                <a:cs typeface="Arial"/>
                <a:sym typeface="Arial"/>
              </a:rPr>
              <a:t>analysed</a:t>
            </a:r>
            <a:r>
              <a:rPr lang="en-US" sz="1200">
                <a:latin typeface="Arial"/>
                <a:ea typeface="Arial"/>
                <a:cs typeface="Arial"/>
                <a:sym typeface="Arial"/>
              </a:rPr>
              <a:t>.</a:t>
            </a:r>
          </a:p>
          <a:p>
            <a:pPr marL="171450" lvl="0" indent="-171450" algn="just" rtl="0">
              <a:lnSpc>
                <a:spcPct val="100000"/>
              </a:lnSpc>
              <a:spcBef>
                <a:spcPts val="0"/>
              </a:spcBef>
              <a:spcAft>
                <a:spcPts val="0"/>
              </a:spcAft>
              <a:buClr>
                <a:schemeClr val="dk1"/>
              </a:buClr>
              <a:buSzPts val="1100"/>
              <a:buFont typeface="Arial"/>
              <a:buNone/>
            </a:pPr>
            <a:endParaRPr lang="en-US" sz="12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200" b="1">
                <a:latin typeface="Arial"/>
                <a:ea typeface="Arial"/>
                <a:cs typeface="Arial"/>
                <a:sym typeface="Arial"/>
              </a:rPr>
              <a:t>NOTE: Tell them we’ll unpack the Twin Track Approach and MDAs in more detail in the following modules. Refer to module 5 in the training series.</a:t>
            </a:r>
            <a:endParaRPr lang="en-US" sz="1200">
              <a:latin typeface="Arial"/>
              <a:ea typeface="Arial"/>
              <a:cs typeface="Arial"/>
              <a:sym typeface="Arial"/>
            </a:endParaRPr>
          </a:p>
        </p:txBody>
      </p:sp>
      <p:sp>
        <p:nvSpPr>
          <p:cNvPr id="4" name="Foliennummernplatzhalter 3">
            <a:extLst>
              <a:ext uri="{FF2B5EF4-FFF2-40B4-BE49-F238E27FC236}">
                <a16:creationId xmlns:a16="http://schemas.microsoft.com/office/drawing/2014/main" id="{2A418200-7E8C-1772-4800-80E90AC7A47B}"/>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35</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364486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 notes:  </a:t>
            </a: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US" sz="1200">
                <a:latin typeface="Arial"/>
                <a:ea typeface="Arial"/>
                <a:cs typeface="Arial"/>
                <a:sym typeface="Arial"/>
              </a:rPr>
              <a:t>The purpose of this slide is to provide an example so that we can begin to think about Must-Do Actions for CVA. </a:t>
            </a:r>
          </a:p>
          <a:p>
            <a:pPr marL="457200" lvl="0" indent="-342900" algn="l" rtl="0">
              <a:lnSpc>
                <a:spcPct val="100000"/>
              </a:lnSpc>
              <a:spcBef>
                <a:spcPts val="0"/>
              </a:spcBef>
              <a:spcAft>
                <a:spcPts val="0"/>
              </a:spcAft>
              <a:buSzPts val="1800"/>
              <a:buFont typeface="Arial"/>
              <a:buChar char="●"/>
            </a:pPr>
            <a:r>
              <a:rPr lang="en-US" sz="1200">
                <a:latin typeface="Arial"/>
                <a:ea typeface="Arial"/>
                <a:cs typeface="Arial"/>
                <a:sym typeface="Arial"/>
              </a:rPr>
              <a:t>Present the 4 Must Do Actions (already presented in the previous modules) and remind participants that we will use this framework to unpack what inclusive CVA means. </a:t>
            </a: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a:p>
            <a:pPr marL="457200" lvl="0" indent="-342900" algn="l" rtl="0">
              <a:lnSpc>
                <a:spcPct val="100000"/>
              </a:lnSpc>
              <a:spcBef>
                <a:spcPts val="0"/>
              </a:spcBef>
              <a:spcAft>
                <a:spcPts val="0"/>
              </a:spcAft>
              <a:buSzPts val="1800"/>
              <a:buChar char="●"/>
            </a:pPr>
            <a:r>
              <a:rPr lang="en-US" sz="1200">
                <a:latin typeface="Arial"/>
                <a:ea typeface="Arial"/>
                <a:cs typeface="Arial"/>
                <a:sym typeface="Arial"/>
              </a:rPr>
              <a:t>Read out loud the examples of the Must Do Actions (MDA) in CVA, making sure that the participants understand it. You can ask them to provide examples for each MDA for deeper engagement. </a:t>
            </a: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a:p>
            <a:pPr marL="0" lvl="0" indent="0" algn="l" rtl="0">
              <a:lnSpc>
                <a:spcPct val="100000"/>
              </a:lnSpc>
              <a:spcBef>
                <a:spcPts val="0"/>
              </a:spcBef>
              <a:spcAft>
                <a:spcPts val="0"/>
              </a:spcAft>
              <a:buSzPts val="1400"/>
              <a:buNone/>
            </a:pPr>
            <a:r>
              <a:rPr lang="en-US" sz="1200" b="1">
                <a:latin typeface="Arial"/>
                <a:ea typeface="Arial"/>
                <a:cs typeface="Arial"/>
                <a:sym typeface="Arial"/>
              </a:rPr>
              <a:t>Meaningful Participation</a:t>
            </a:r>
          </a:p>
          <a:p>
            <a:pPr marL="457200" lvl="0" indent="-342900" algn="l" rtl="0">
              <a:lnSpc>
                <a:spcPct val="100000"/>
              </a:lnSpc>
              <a:spcBef>
                <a:spcPts val="0"/>
              </a:spcBef>
              <a:spcAft>
                <a:spcPts val="0"/>
              </a:spcAft>
              <a:buSzPts val="1800"/>
              <a:buFont typeface="Arial"/>
              <a:buChar char="●"/>
            </a:pPr>
            <a:r>
              <a:rPr lang="en-US" sz="1200" b="1">
                <a:latin typeface="Arial"/>
                <a:ea typeface="Arial"/>
                <a:cs typeface="Arial"/>
                <a:sym typeface="Arial"/>
              </a:rPr>
              <a:t>Ensure representation:</a:t>
            </a:r>
            <a:r>
              <a:rPr lang="en-US" sz="1200">
                <a:latin typeface="Arial"/>
                <a:ea typeface="Arial"/>
                <a:cs typeface="Arial"/>
                <a:sym typeface="Arial"/>
              </a:rPr>
              <a:t> Include persons with diverse disabilities across age, gender, and groups; prioritize underrepresented populations.</a:t>
            </a:r>
          </a:p>
          <a:p>
            <a:pPr marL="457200" lvl="0" indent="-342900" algn="l" rtl="0">
              <a:lnSpc>
                <a:spcPct val="100000"/>
              </a:lnSpc>
              <a:spcBef>
                <a:spcPts val="0"/>
              </a:spcBef>
              <a:spcAft>
                <a:spcPts val="0"/>
              </a:spcAft>
              <a:buSzPts val="1800"/>
              <a:buFont typeface="Arial"/>
              <a:buChar char="●"/>
            </a:pPr>
            <a:r>
              <a:rPr lang="en-US" sz="1200" b="1">
                <a:latin typeface="Arial"/>
                <a:ea typeface="Arial"/>
                <a:cs typeface="Arial"/>
                <a:sym typeface="Arial"/>
              </a:rPr>
              <a:t>Consult on access &amp; preferences:</a:t>
            </a:r>
            <a:r>
              <a:rPr lang="en-US" sz="1200">
                <a:latin typeface="Arial"/>
                <a:ea typeface="Arial"/>
                <a:cs typeface="Arial"/>
                <a:sym typeface="Arial"/>
              </a:rPr>
              <a:t> Understand how persons with disabilities access cash, markets, and services; budget for participation costs. </a:t>
            </a:r>
            <a:r>
              <a:rPr lang="en-US" sz="1200" b="1">
                <a:latin typeface="Arial"/>
                <a:ea typeface="Arial"/>
                <a:cs typeface="Arial"/>
                <a:sym typeface="Arial"/>
              </a:rPr>
              <a:t>Capture transfer preferences:</a:t>
            </a:r>
            <a:r>
              <a:rPr lang="en-US" sz="1200">
                <a:latin typeface="Arial"/>
                <a:ea typeface="Arial"/>
                <a:cs typeface="Arial"/>
                <a:sym typeface="Arial"/>
              </a:rPr>
              <a:t> Identify preferred transfer value, frequency, and duration.</a:t>
            </a:r>
          </a:p>
          <a:p>
            <a:pPr marL="457200" lvl="0" indent="-342900" algn="l" rtl="0">
              <a:lnSpc>
                <a:spcPct val="100000"/>
              </a:lnSpc>
              <a:spcBef>
                <a:spcPts val="0"/>
              </a:spcBef>
              <a:spcAft>
                <a:spcPts val="0"/>
              </a:spcAft>
              <a:buSzPts val="1800"/>
              <a:buFont typeface="Arial"/>
              <a:buChar char="●"/>
            </a:pPr>
            <a:r>
              <a:rPr lang="en-US" sz="1200" b="1">
                <a:latin typeface="Arial"/>
                <a:ea typeface="Arial"/>
                <a:cs typeface="Arial"/>
                <a:sym typeface="Arial"/>
              </a:rPr>
              <a:t>Promote meaningful participation:</a:t>
            </a:r>
            <a:r>
              <a:rPr lang="en-US" sz="1200">
                <a:latin typeface="Arial"/>
                <a:ea typeface="Arial"/>
                <a:cs typeface="Arial"/>
                <a:sym typeface="Arial"/>
              </a:rPr>
              <a:t> Engage persons with disabilities, families, and OPDs across all </a:t>
            </a:r>
            <a:r>
              <a:rPr lang="en-US" sz="1200" err="1">
                <a:latin typeface="Arial"/>
                <a:ea typeface="Arial"/>
                <a:cs typeface="Arial"/>
                <a:sym typeface="Arial"/>
              </a:rPr>
              <a:t>programme</a:t>
            </a:r>
            <a:r>
              <a:rPr lang="en-US" sz="1200">
                <a:latin typeface="Arial"/>
                <a:ea typeface="Arial"/>
                <a:cs typeface="Arial"/>
                <a:sym typeface="Arial"/>
              </a:rPr>
              <a:t> phases; address risks and benefits.</a:t>
            </a:r>
          </a:p>
          <a:p>
            <a:pPr marL="457200" lvl="0" indent="-342900" algn="l" rtl="0">
              <a:lnSpc>
                <a:spcPct val="100000"/>
              </a:lnSpc>
              <a:spcBef>
                <a:spcPts val="0"/>
              </a:spcBef>
              <a:spcAft>
                <a:spcPts val="0"/>
              </a:spcAft>
              <a:buSzPts val="1800"/>
              <a:buFont typeface="Arial"/>
              <a:buChar char="●"/>
            </a:pPr>
            <a:r>
              <a:rPr lang="en-US" sz="1200" b="1">
                <a:latin typeface="Arial"/>
                <a:ea typeface="Arial"/>
                <a:cs typeface="Arial"/>
                <a:sym typeface="Arial"/>
              </a:rPr>
              <a:t>Strengthen partnerships:</a:t>
            </a:r>
            <a:r>
              <a:rPr lang="en-US" sz="1200">
                <a:latin typeface="Arial"/>
                <a:ea typeface="Arial"/>
                <a:cs typeface="Arial"/>
                <a:sym typeface="Arial"/>
              </a:rPr>
              <a:t> Collaborate with OPDs and partners to support access and promote inclusive CVA services.</a:t>
            </a: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a:p>
            <a:pPr marL="0" lvl="0" indent="0" algn="l" rtl="0">
              <a:lnSpc>
                <a:spcPct val="100000"/>
              </a:lnSpc>
              <a:spcBef>
                <a:spcPts val="0"/>
              </a:spcBef>
              <a:spcAft>
                <a:spcPts val="0"/>
              </a:spcAft>
              <a:buSzPts val="1400"/>
              <a:buNone/>
            </a:pPr>
            <a:r>
              <a:rPr lang="en-US" sz="1200" b="1">
                <a:latin typeface="Arial"/>
                <a:ea typeface="Arial"/>
                <a:cs typeface="Arial"/>
                <a:sym typeface="Arial"/>
              </a:rPr>
              <a:t>Addressing Barriers</a:t>
            </a:r>
          </a:p>
          <a:p>
            <a:pPr marL="457200" lvl="0" indent="-342900" algn="l" rtl="0">
              <a:lnSpc>
                <a:spcPct val="100000"/>
              </a:lnSpc>
              <a:spcBef>
                <a:spcPts val="0"/>
              </a:spcBef>
              <a:spcAft>
                <a:spcPts val="0"/>
              </a:spcAft>
              <a:buSzPts val="1800"/>
              <a:buFont typeface="Arial"/>
              <a:buChar char="●"/>
            </a:pPr>
            <a:r>
              <a:rPr lang="en-US" sz="1200" b="1">
                <a:latin typeface="Arial"/>
                <a:ea typeface="Arial"/>
                <a:cs typeface="Arial"/>
                <a:sym typeface="Arial"/>
              </a:rPr>
              <a:t>Address stigma:</a:t>
            </a:r>
            <a:r>
              <a:rPr lang="en-US" sz="1200">
                <a:latin typeface="Arial"/>
                <a:ea typeface="Arial"/>
                <a:cs typeface="Arial"/>
                <a:sym typeface="Arial"/>
              </a:rPr>
              <a:t> Challenge staff assumptions about persons with disabilities’ ability to manage cash and participate in </a:t>
            </a:r>
            <a:r>
              <a:rPr lang="en-US" sz="1200" err="1">
                <a:latin typeface="Arial"/>
                <a:ea typeface="Arial"/>
                <a:cs typeface="Arial"/>
                <a:sym typeface="Arial"/>
              </a:rPr>
              <a:t>programmes</a:t>
            </a:r>
            <a:endParaRPr lang="en-US" sz="12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US" sz="1200" b="1">
                <a:latin typeface="Arial"/>
                <a:ea typeface="Arial"/>
                <a:cs typeface="Arial"/>
                <a:sym typeface="Arial"/>
              </a:rPr>
              <a:t>Consider access needs:</a:t>
            </a:r>
            <a:r>
              <a:rPr lang="en-US" sz="1200">
                <a:latin typeface="Arial"/>
                <a:ea typeface="Arial"/>
                <a:cs typeface="Arial"/>
                <a:sym typeface="Arial"/>
              </a:rPr>
              <a:t> Account for rural/urban differences, literacy, technology, transport, and physical/information barriers.</a:t>
            </a:r>
          </a:p>
          <a:p>
            <a:pPr marL="457200" lvl="0" indent="-342900" algn="l" rtl="0">
              <a:lnSpc>
                <a:spcPct val="100000"/>
              </a:lnSpc>
              <a:spcBef>
                <a:spcPts val="0"/>
              </a:spcBef>
              <a:spcAft>
                <a:spcPts val="0"/>
              </a:spcAft>
              <a:buSzPts val="1800"/>
              <a:buFont typeface="Arial"/>
              <a:buChar char="●"/>
            </a:pPr>
            <a:r>
              <a:rPr lang="en-US" sz="1200" b="1">
                <a:latin typeface="Arial"/>
                <a:ea typeface="Arial"/>
                <a:cs typeface="Arial"/>
                <a:sym typeface="Arial"/>
              </a:rPr>
              <a:t>Assess delivery accessibility:</a:t>
            </a:r>
            <a:r>
              <a:rPr lang="en-US" sz="1200">
                <a:latin typeface="Arial"/>
                <a:ea typeface="Arial"/>
                <a:cs typeface="Arial"/>
                <a:sym typeface="Arial"/>
              </a:rPr>
              <a:t> Ensure cash modalities (cash, cards, mobile) are accessible to persons with disabilities.</a:t>
            </a:r>
          </a:p>
          <a:p>
            <a:pPr marL="457200" lvl="0" indent="-342900" algn="l" rtl="0">
              <a:lnSpc>
                <a:spcPct val="100000"/>
              </a:lnSpc>
              <a:spcBef>
                <a:spcPts val="0"/>
              </a:spcBef>
              <a:spcAft>
                <a:spcPts val="0"/>
              </a:spcAft>
              <a:buSzPts val="1800"/>
              <a:buFont typeface="Arial"/>
              <a:buChar char="●"/>
            </a:pPr>
            <a:r>
              <a:rPr lang="en-US" sz="1200" b="1">
                <a:latin typeface="Arial"/>
                <a:ea typeface="Arial"/>
                <a:cs typeface="Arial"/>
                <a:sym typeface="Arial"/>
              </a:rPr>
              <a:t>Avoid restrictive transfers:</a:t>
            </a:r>
            <a:r>
              <a:rPr lang="en-US" sz="1200">
                <a:latin typeface="Arial"/>
                <a:ea typeface="Arial"/>
                <a:cs typeface="Arial"/>
                <a:sym typeface="Arial"/>
              </a:rPr>
              <a:t> Ensure transfer types do not limit access to essential items like assistive devices.</a:t>
            </a:r>
          </a:p>
          <a:p>
            <a:pPr marL="0" lvl="0" indent="0" algn="l" rtl="0">
              <a:lnSpc>
                <a:spcPct val="100000"/>
              </a:lnSpc>
              <a:spcBef>
                <a:spcPts val="0"/>
              </a:spcBef>
              <a:spcAft>
                <a:spcPts val="0"/>
              </a:spcAft>
              <a:buSzPts val="1400"/>
              <a:buNone/>
            </a:pPr>
            <a:endParaRPr lang="en-US" sz="1200" b="1">
              <a:latin typeface="Arial"/>
              <a:ea typeface="Arial"/>
              <a:cs typeface="Arial"/>
              <a:sym typeface="Arial"/>
            </a:endParaRPr>
          </a:p>
          <a:p>
            <a:pPr marL="0" lvl="0" indent="0" algn="l" rtl="0">
              <a:lnSpc>
                <a:spcPct val="100000"/>
              </a:lnSpc>
              <a:spcBef>
                <a:spcPts val="0"/>
              </a:spcBef>
              <a:spcAft>
                <a:spcPts val="0"/>
              </a:spcAft>
              <a:buSzPts val="1400"/>
              <a:buNone/>
            </a:pPr>
            <a:r>
              <a:rPr lang="en-US" sz="1200" b="1">
                <a:latin typeface="Arial"/>
                <a:ea typeface="Arial"/>
                <a:cs typeface="Arial"/>
                <a:sym typeface="Arial"/>
              </a:rPr>
              <a:t>Empowerment and Capacity Development</a:t>
            </a:r>
          </a:p>
          <a:p>
            <a:pPr marL="457200" lvl="0" indent="-342900" algn="l" rtl="0">
              <a:lnSpc>
                <a:spcPct val="100000"/>
              </a:lnSpc>
              <a:spcBef>
                <a:spcPts val="0"/>
              </a:spcBef>
              <a:spcAft>
                <a:spcPts val="0"/>
              </a:spcAft>
              <a:buSzPts val="1800"/>
              <a:buFont typeface="Arial"/>
              <a:buChar char="●"/>
            </a:pPr>
            <a:r>
              <a:rPr lang="en-US" sz="1200" b="1">
                <a:latin typeface="Arial"/>
                <a:ea typeface="Arial"/>
                <a:cs typeface="Arial"/>
                <a:sym typeface="Arial"/>
              </a:rPr>
              <a:t>Assess capacity &amp; systems:</a:t>
            </a:r>
            <a:r>
              <a:rPr lang="en-US" sz="1200">
                <a:latin typeface="Arial"/>
                <a:ea typeface="Arial"/>
                <a:cs typeface="Arial"/>
                <a:sym typeface="Arial"/>
              </a:rPr>
              <a:t> Review policies, processes, and staff capacity for inclusive CVA design and implementation.</a:t>
            </a:r>
          </a:p>
          <a:p>
            <a:pPr marL="457200" lvl="0" indent="-342900" algn="l" rtl="0">
              <a:lnSpc>
                <a:spcPct val="100000"/>
              </a:lnSpc>
              <a:spcBef>
                <a:spcPts val="0"/>
              </a:spcBef>
              <a:spcAft>
                <a:spcPts val="0"/>
              </a:spcAft>
              <a:buSzPts val="1800"/>
              <a:buFont typeface="Arial"/>
              <a:buChar char="●"/>
            </a:pPr>
            <a:r>
              <a:rPr lang="en-US" sz="1200" b="1">
                <a:latin typeface="Arial"/>
                <a:ea typeface="Arial"/>
                <a:cs typeface="Arial"/>
                <a:sym typeface="Arial"/>
              </a:rPr>
              <a:t>Build participant capacity:</a:t>
            </a:r>
            <a:r>
              <a:rPr lang="en-US" sz="1200">
                <a:latin typeface="Arial"/>
                <a:ea typeface="Arial"/>
                <a:cs typeface="Arial"/>
                <a:sym typeface="Arial"/>
              </a:rPr>
              <a:t> Provide training on accessing and using cash systems, including literacy and financial skills where needed.</a:t>
            </a:r>
          </a:p>
          <a:p>
            <a:pPr marL="457200" lvl="0" indent="0" algn="l" rtl="0">
              <a:lnSpc>
                <a:spcPct val="100000"/>
              </a:lnSpc>
              <a:spcBef>
                <a:spcPts val="0"/>
              </a:spcBef>
              <a:spcAft>
                <a:spcPts val="0"/>
              </a:spcAft>
              <a:buSzPts val="1400"/>
              <a:buNone/>
            </a:pPr>
            <a:endParaRPr lang="en-US" sz="1200">
              <a:latin typeface="Arial"/>
              <a:ea typeface="Arial"/>
              <a:cs typeface="Arial"/>
              <a:sym typeface="Arial"/>
            </a:endParaRPr>
          </a:p>
          <a:p>
            <a:pPr marL="0" lvl="0" indent="0" algn="l" rtl="0">
              <a:lnSpc>
                <a:spcPct val="100000"/>
              </a:lnSpc>
              <a:spcBef>
                <a:spcPts val="0"/>
              </a:spcBef>
              <a:spcAft>
                <a:spcPts val="0"/>
              </a:spcAft>
              <a:buSzPts val="1400"/>
              <a:buNone/>
            </a:pPr>
            <a:r>
              <a:rPr lang="en-US" sz="1200" b="1">
                <a:latin typeface="Arial"/>
                <a:ea typeface="Arial"/>
                <a:cs typeface="Arial"/>
                <a:sym typeface="Arial"/>
              </a:rPr>
              <a:t>Data Collection and Monitoring</a:t>
            </a:r>
          </a:p>
          <a:p>
            <a:pPr marL="457200" lvl="0" indent="-342900" algn="l" rtl="0">
              <a:lnSpc>
                <a:spcPct val="100000"/>
              </a:lnSpc>
              <a:spcBef>
                <a:spcPts val="0"/>
              </a:spcBef>
              <a:spcAft>
                <a:spcPts val="0"/>
              </a:spcAft>
              <a:buSzPts val="1800"/>
              <a:buFont typeface="Arial"/>
              <a:buChar char="●"/>
            </a:pPr>
            <a:r>
              <a:rPr lang="en-US" sz="1200" b="1">
                <a:latin typeface="Arial"/>
                <a:ea typeface="Arial"/>
                <a:cs typeface="Arial"/>
                <a:sym typeface="Arial"/>
              </a:rPr>
              <a:t>Track access &amp; control:</a:t>
            </a:r>
            <a:r>
              <a:rPr lang="en-US" sz="1200">
                <a:latin typeface="Arial"/>
                <a:ea typeface="Arial"/>
                <a:cs typeface="Arial"/>
                <a:sym typeface="Arial"/>
              </a:rPr>
              <a:t> Ensure persons with disabilities can access and use cash equally within households.</a:t>
            </a:r>
            <a:br>
              <a:rPr lang="en-US" sz="1200">
                <a:latin typeface="Arial"/>
                <a:ea typeface="Arial"/>
                <a:cs typeface="Arial"/>
                <a:sym typeface="Arial"/>
              </a:rPr>
            </a:br>
            <a:endParaRPr lang="en-US" sz="12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US" sz="1200" b="1">
                <a:latin typeface="Arial"/>
                <a:ea typeface="Arial"/>
                <a:cs typeface="Arial"/>
                <a:sym typeface="Arial"/>
              </a:rPr>
              <a:t>Monitor risks:</a:t>
            </a:r>
            <a:r>
              <a:rPr lang="en-US" sz="1200">
                <a:latin typeface="Arial"/>
                <a:ea typeface="Arial"/>
                <a:cs typeface="Arial"/>
                <a:sym typeface="Arial"/>
              </a:rPr>
              <a:t> Identify and address exploitation, abuse, and access barriers in CVA.</a:t>
            </a:r>
            <a:br>
              <a:rPr lang="en-US" sz="1200">
                <a:latin typeface="Arial"/>
                <a:ea typeface="Arial"/>
                <a:cs typeface="Arial"/>
                <a:sym typeface="Arial"/>
              </a:rPr>
            </a:br>
            <a:endParaRPr lang="en-US" sz="12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US" sz="1200" b="1">
                <a:latin typeface="Arial"/>
                <a:ea typeface="Arial"/>
                <a:cs typeface="Arial"/>
                <a:sym typeface="Arial"/>
              </a:rPr>
              <a:t>Capture learning:</a:t>
            </a:r>
            <a:r>
              <a:rPr lang="en-US" sz="1200">
                <a:latin typeface="Arial"/>
                <a:ea typeface="Arial"/>
                <a:cs typeface="Arial"/>
                <a:sym typeface="Arial"/>
              </a:rPr>
              <a:t> Document and share what works for disability-inclusive CVA.</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36</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456323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 Notes: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a:t>Attention: If you change the content of the table, you need to adapt the alt-text to ensure screen reader user accessibility.</a:t>
            </a:r>
          </a:p>
          <a:p>
            <a:pPr marL="0" lvl="0" indent="0" algn="l" rtl="0">
              <a:lnSpc>
                <a:spcPct val="100000"/>
              </a:lnSpc>
              <a:spcBef>
                <a:spcPts val="0"/>
              </a:spcBef>
              <a:spcAft>
                <a:spcPts val="0"/>
              </a:spcAft>
              <a:buSzPts val="1400"/>
              <a:buNone/>
            </a:pPr>
            <a:endParaRPr lang="en-US" sz="1200" b="1">
              <a:latin typeface="Arial"/>
              <a:ea typeface="Arial"/>
              <a:cs typeface="Arial"/>
              <a:sym typeface="Arial"/>
            </a:endParaRPr>
          </a:p>
          <a:p>
            <a:pPr marL="0" lvl="0" indent="0" algn="l" rtl="0">
              <a:lnSpc>
                <a:spcPct val="100000"/>
              </a:lnSpc>
              <a:spcBef>
                <a:spcPts val="0"/>
              </a:spcBef>
              <a:spcAft>
                <a:spcPts val="0"/>
              </a:spcAft>
              <a:buSzPts val="1400"/>
              <a:buNone/>
            </a:pPr>
            <a:r>
              <a:rPr lang="en-US" sz="1200">
                <a:latin typeface="Arial"/>
                <a:ea typeface="Arial"/>
                <a:cs typeface="Arial"/>
                <a:sym typeface="Arial"/>
              </a:rPr>
              <a:t>Explaining that this slide illustrates  that inclusive CVA is not a separate component or checklist item.</a:t>
            </a:r>
            <a:br>
              <a:rPr lang="en-US" sz="1200">
                <a:latin typeface="Arial"/>
                <a:ea typeface="Arial"/>
                <a:cs typeface="Arial"/>
                <a:sym typeface="Arial"/>
              </a:rPr>
            </a:br>
            <a:r>
              <a:rPr lang="en-US" sz="1200">
                <a:latin typeface="Arial"/>
                <a:ea typeface="Arial"/>
                <a:cs typeface="Arial"/>
                <a:sym typeface="Arial"/>
              </a:rPr>
              <a:t>It must be embedded at every stage of the </a:t>
            </a:r>
            <a:r>
              <a:rPr lang="en-US" sz="1200" err="1">
                <a:latin typeface="Arial"/>
                <a:ea typeface="Arial"/>
                <a:cs typeface="Arial"/>
                <a:sym typeface="Arial"/>
              </a:rPr>
              <a:t>Programme</a:t>
            </a:r>
            <a:r>
              <a:rPr lang="en-US" sz="1200">
                <a:latin typeface="Arial"/>
                <a:ea typeface="Arial"/>
                <a:cs typeface="Arial"/>
                <a:sym typeface="Arial"/>
              </a:rPr>
              <a:t> Cycle Management (PCM). The goal is not only to remove barriers to access assistance, but to move toward meaningful participation.</a:t>
            </a: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200" b="1">
                <a:latin typeface="Arial"/>
                <a:ea typeface="Arial"/>
                <a:cs typeface="Arial"/>
                <a:sym typeface="Arial"/>
              </a:rPr>
              <a:t>Assessments / Design - </a:t>
            </a:r>
            <a:r>
              <a:rPr lang="en-US" sz="1200">
                <a:latin typeface="Arial"/>
                <a:ea typeface="Arial"/>
                <a:cs typeface="Arial"/>
                <a:sym typeface="Arial"/>
              </a:rPr>
              <a:t>Inclusion begins at the earliest stage.</a:t>
            </a:r>
          </a:p>
          <a:p>
            <a:pPr marL="457200" lvl="0" indent="-342900" algn="l" rtl="0">
              <a:lnSpc>
                <a:spcPct val="115000"/>
              </a:lnSpc>
              <a:spcBef>
                <a:spcPts val="1200"/>
              </a:spcBef>
              <a:spcAft>
                <a:spcPts val="0"/>
              </a:spcAft>
              <a:buClr>
                <a:schemeClr val="dk1"/>
              </a:buClr>
              <a:buSzPts val="1800"/>
              <a:buChar char="●"/>
            </a:pPr>
            <a:r>
              <a:rPr lang="en-US" sz="1200">
                <a:latin typeface="Arial"/>
                <a:ea typeface="Arial"/>
                <a:cs typeface="Arial"/>
                <a:sym typeface="Arial"/>
              </a:rPr>
              <a:t>Are persons with disabilities consulted?</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Is disability-disaggregated data collected?</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Are extra costs considered?</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Is delivery feasibility assessed from an accessibility lens?</a:t>
            </a:r>
          </a:p>
          <a:p>
            <a:pPr marL="0" lvl="0" indent="0" algn="l" rtl="0">
              <a:lnSpc>
                <a:spcPct val="115000"/>
              </a:lnSpc>
              <a:spcBef>
                <a:spcPts val="1200"/>
              </a:spcBef>
              <a:spcAft>
                <a:spcPts val="0"/>
              </a:spcAft>
              <a:buSzPts val="1400"/>
              <a:buNone/>
            </a:pPr>
            <a:r>
              <a:rPr lang="en-US" sz="1200" b="1">
                <a:latin typeface="Arial"/>
                <a:ea typeface="Arial"/>
                <a:cs typeface="Arial"/>
                <a:sym typeface="Arial"/>
              </a:rPr>
              <a:t>Targeting/Identification - </a:t>
            </a:r>
            <a:r>
              <a:rPr lang="en-US" sz="1200">
                <a:latin typeface="Arial"/>
                <a:ea typeface="Arial"/>
                <a:cs typeface="Arial"/>
                <a:sym typeface="Arial"/>
              </a:rPr>
              <a:t>Who gets selected and who is excluded?</a:t>
            </a:r>
          </a:p>
          <a:p>
            <a:pPr marL="457200" lvl="0" indent="-342900" algn="l" rtl="0">
              <a:lnSpc>
                <a:spcPct val="115000"/>
              </a:lnSpc>
              <a:spcBef>
                <a:spcPts val="1200"/>
              </a:spcBef>
              <a:spcAft>
                <a:spcPts val="0"/>
              </a:spcAft>
              <a:buClr>
                <a:schemeClr val="dk1"/>
              </a:buClr>
              <a:buSzPts val="1800"/>
              <a:buChar char="●"/>
            </a:pPr>
            <a:r>
              <a:rPr lang="en-US" sz="1200">
                <a:latin typeface="Arial"/>
                <a:ea typeface="Arial"/>
                <a:cs typeface="Arial"/>
                <a:sym typeface="Arial"/>
              </a:rPr>
              <a:t>Are criteria inclusive?</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Are registration sites accessible?</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Are WGQs used appropriately?</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Are validation processes free from stigma?</a:t>
            </a:r>
          </a:p>
          <a:p>
            <a:pPr marL="0" lvl="0" indent="0" algn="l" rtl="0">
              <a:lnSpc>
                <a:spcPct val="115000"/>
              </a:lnSpc>
              <a:spcBef>
                <a:spcPts val="1200"/>
              </a:spcBef>
              <a:spcAft>
                <a:spcPts val="0"/>
              </a:spcAft>
              <a:buSzPts val="1400"/>
              <a:buNone/>
            </a:pPr>
            <a:r>
              <a:rPr lang="en-US" sz="1200" b="1">
                <a:latin typeface="Arial"/>
                <a:ea typeface="Arial"/>
                <a:cs typeface="Arial"/>
                <a:sym typeface="Arial"/>
              </a:rPr>
              <a:t>Accessibility (Information) - </a:t>
            </a:r>
            <a:r>
              <a:rPr lang="en-US" sz="1200">
                <a:latin typeface="Arial"/>
                <a:ea typeface="Arial"/>
                <a:cs typeface="Arial"/>
                <a:sym typeface="Arial"/>
              </a:rPr>
              <a:t>Accessible information/communication is crucial in CVA programming. If information is inaccessible, assistance is inaccessible.</a:t>
            </a:r>
          </a:p>
          <a:p>
            <a:pPr marL="457200" lvl="0" indent="-342900" algn="l" rtl="0">
              <a:lnSpc>
                <a:spcPct val="115000"/>
              </a:lnSpc>
              <a:spcBef>
                <a:spcPts val="1200"/>
              </a:spcBef>
              <a:spcAft>
                <a:spcPts val="0"/>
              </a:spcAft>
              <a:buClr>
                <a:schemeClr val="dk1"/>
              </a:buClr>
              <a:buSzPts val="1800"/>
              <a:buChar char="●"/>
            </a:pPr>
            <a:r>
              <a:rPr lang="en-US" sz="1200">
                <a:latin typeface="Arial"/>
                <a:ea typeface="Arial"/>
                <a:cs typeface="Arial"/>
                <a:sym typeface="Arial"/>
              </a:rPr>
              <a:t>Is information in plain language?</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Is there sign language or alternative formats?</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Are SMS or digital notifications usable?</a:t>
            </a:r>
            <a:endParaRPr lang="en-US" sz="900">
              <a:latin typeface="Arial"/>
              <a:ea typeface="Arial"/>
              <a:cs typeface="Arial"/>
              <a:sym typeface="Arial"/>
            </a:endParaRPr>
          </a:p>
          <a:p>
            <a:pPr marL="0" lvl="0" indent="0" algn="l" rtl="0">
              <a:lnSpc>
                <a:spcPct val="115000"/>
              </a:lnSpc>
              <a:spcBef>
                <a:spcPts val="1200"/>
              </a:spcBef>
              <a:spcAft>
                <a:spcPts val="0"/>
              </a:spcAft>
              <a:buSzPts val="1400"/>
              <a:buNone/>
            </a:pPr>
            <a:r>
              <a:rPr lang="en-US" sz="1200" b="1">
                <a:latin typeface="Arial"/>
                <a:ea typeface="Arial"/>
                <a:cs typeface="Arial"/>
                <a:sym typeface="Arial"/>
              </a:rPr>
              <a:t>Adaptations - </a:t>
            </a:r>
            <a:r>
              <a:rPr lang="en-US" sz="1200">
                <a:latin typeface="Arial"/>
                <a:ea typeface="Arial"/>
                <a:cs typeface="Arial"/>
                <a:sym typeface="Arial"/>
              </a:rPr>
              <a:t>This refers to reasonable accommodation. Adaptations ensure equal access where universal design is insufficient.</a:t>
            </a:r>
          </a:p>
          <a:p>
            <a:pPr marL="457200" lvl="0" indent="-342900" algn="l" rtl="0">
              <a:lnSpc>
                <a:spcPct val="115000"/>
              </a:lnSpc>
              <a:spcBef>
                <a:spcPts val="1200"/>
              </a:spcBef>
              <a:spcAft>
                <a:spcPts val="0"/>
              </a:spcAft>
              <a:buClr>
                <a:schemeClr val="dk1"/>
              </a:buClr>
              <a:buSzPts val="1800"/>
              <a:buChar char="●"/>
            </a:pPr>
            <a:r>
              <a:rPr lang="en-US" sz="1200">
                <a:latin typeface="Arial"/>
                <a:ea typeface="Arial"/>
                <a:cs typeface="Arial"/>
                <a:sym typeface="Arial"/>
              </a:rPr>
              <a:t>Adjustments in delivery mechanisms</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Flexible proxy arrangements</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Transport support</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Modified procedures</a:t>
            </a:r>
          </a:p>
          <a:p>
            <a:pPr marL="0" lvl="0" indent="0" algn="l" rtl="0">
              <a:lnSpc>
                <a:spcPct val="115000"/>
              </a:lnSpc>
              <a:spcBef>
                <a:spcPts val="1200"/>
              </a:spcBef>
              <a:spcAft>
                <a:spcPts val="0"/>
              </a:spcAft>
              <a:buSzPts val="1400"/>
              <a:buNone/>
            </a:pPr>
            <a:r>
              <a:rPr lang="en-US" sz="1200" b="1">
                <a:latin typeface="Arial"/>
                <a:ea typeface="Arial"/>
                <a:cs typeface="Arial"/>
                <a:sym typeface="Arial"/>
              </a:rPr>
              <a:t>Complementarity - </a:t>
            </a:r>
            <a:r>
              <a:rPr lang="en-US" sz="1200">
                <a:latin typeface="Arial"/>
                <a:ea typeface="Arial"/>
                <a:cs typeface="Arial"/>
                <a:sym typeface="Arial"/>
              </a:rPr>
              <a:t>Cash alone may not be enough. Complementarity recognizes that some needs go beyond the transfer.</a:t>
            </a:r>
          </a:p>
          <a:p>
            <a:pPr marL="457200" lvl="0" indent="-342900" algn="l" rtl="0">
              <a:lnSpc>
                <a:spcPct val="115000"/>
              </a:lnSpc>
              <a:spcBef>
                <a:spcPts val="1200"/>
              </a:spcBef>
              <a:spcAft>
                <a:spcPts val="0"/>
              </a:spcAft>
              <a:buClr>
                <a:schemeClr val="dk1"/>
              </a:buClr>
              <a:buSzPts val="1800"/>
              <a:buChar char="●"/>
            </a:pPr>
            <a:r>
              <a:rPr lang="en-US" sz="1200">
                <a:latin typeface="Arial"/>
                <a:ea typeface="Arial"/>
                <a:cs typeface="Arial"/>
                <a:sym typeface="Arial"/>
              </a:rPr>
              <a:t>Referral pathways for health services</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Assistive device support</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Rehabilitation services</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Protection services</a:t>
            </a:r>
            <a:br>
              <a:rPr lang="en-US" sz="900">
                <a:latin typeface="Arial"/>
                <a:ea typeface="Arial"/>
                <a:cs typeface="Arial"/>
                <a:sym typeface="Arial"/>
              </a:rPr>
            </a:br>
            <a:endParaRPr lang="en-US" sz="900">
              <a:latin typeface="Arial"/>
              <a:ea typeface="Arial"/>
              <a:cs typeface="Arial"/>
              <a:sym typeface="Arial"/>
            </a:endParaRPr>
          </a:p>
          <a:p>
            <a:pPr marL="0" lvl="0" indent="0" algn="l" rtl="0">
              <a:lnSpc>
                <a:spcPct val="115000"/>
              </a:lnSpc>
              <a:spcBef>
                <a:spcPts val="1200"/>
              </a:spcBef>
              <a:spcAft>
                <a:spcPts val="0"/>
              </a:spcAft>
              <a:buSzPts val="1400"/>
              <a:buNone/>
            </a:pPr>
            <a:r>
              <a:rPr lang="en-US" sz="1200">
                <a:latin typeface="Arial"/>
                <a:ea typeface="Arial"/>
                <a:cs typeface="Arial"/>
                <a:sym typeface="Arial"/>
              </a:rPr>
              <a:t>A Cross-Cutting Theme is that </a:t>
            </a:r>
            <a:r>
              <a:rPr lang="en-US" sz="1200" b="1">
                <a:latin typeface="Arial"/>
                <a:ea typeface="Arial"/>
                <a:cs typeface="Arial"/>
                <a:sym typeface="Arial"/>
              </a:rPr>
              <a:t>Meaningful Participation</a:t>
            </a:r>
            <a:r>
              <a:rPr lang="en-US" sz="1200">
                <a:latin typeface="Arial"/>
                <a:ea typeface="Arial"/>
                <a:cs typeface="Arial"/>
                <a:sym typeface="Arial"/>
              </a:rPr>
              <a:t> must occur throughout. Persons with disabilities should not only be recipients of CVA, but contributors in humanitarian CVA </a:t>
            </a:r>
            <a:r>
              <a:rPr lang="en-US" sz="1200" err="1">
                <a:latin typeface="Arial"/>
                <a:ea typeface="Arial"/>
                <a:cs typeface="Arial"/>
                <a:sym typeface="Arial"/>
              </a:rPr>
              <a:t>programmes</a:t>
            </a:r>
            <a:r>
              <a:rPr lang="en-US" sz="1200">
                <a:latin typeface="Arial"/>
                <a:ea typeface="Arial"/>
                <a:cs typeface="Arial"/>
                <a:sym typeface="Arial"/>
              </a:rPr>
              <a:t>. </a:t>
            </a:r>
          </a:p>
          <a:p>
            <a:pPr marL="0" lvl="0" indent="0" algn="l" rtl="0">
              <a:lnSpc>
                <a:spcPct val="115000"/>
              </a:lnSpc>
              <a:spcBef>
                <a:spcPts val="1200"/>
              </a:spcBef>
              <a:spcAft>
                <a:spcPts val="0"/>
              </a:spcAft>
              <a:buSzPts val="1400"/>
              <a:buNone/>
            </a:pPr>
            <a:r>
              <a:rPr lang="en-US" sz="1200">
                <a:latin typeface="Arial"/>
                <a:ea typeface="Arial"/>
                <a:cs typeface="Arial"/>
                <a:sym typeface="Arial"/>
              </a:rPr>
              <a:t>Another cross-cutting theme is </a:t>
            </a:r>
            <a:r>
              <a:rPr lang="en-US" sz="1200" b="1">
                <a:latin typeface="Arial"/>
                <a:ea typeface="Arial"/>
                <a:cs typeface="Arial"/>
                <a:sym typeface="Arial"/>
              </a:rPr>
              <a:t>Monitoring and Evaluation</a:t>
            </a:r>
            <a:r>
              <a:rPr lang="en-US" sz="1200">
                <a:latin typeface="Arial"/>
                <a:ea typeface="Arial"/>
                <a:cs typeface="Arial"/>
                <a:sym typeface="Arial"/>
              </a:rPr>
              <a:t>:</a:t>
            </a:r>
          </a:p>
          <a:p>
            <a:pPr marL="457200" lvl="0" indent="-342900" algn="l" rtl="0">
              <a:lnSpc>
                <a:spcPct val="115000"/>
              </a:lnSpc>
              <a:spcBef>
                <a:spcPts val="1200"/>
              </a:spcBef>
              <a:spcAft>
                <a:spcPts val="0"/>
              </a:spcAft>
              <a:buSzPts val="1800"/>
              <a:buFont typeface="Arial"/>
              <a:buChar char="●"/>
            </a:pPr>
            <a:r>
              <a:rPr lang="en-US" sz="1200">
                <a:latin typeface="Arial"/>
                <a:ea typeface="Arial"/>
                <a:cs typeface="Arial"/>
                <a:sym typeface="Arial"/>
              </a:rPr>
              <a:t>Disability-disaggregated indicators</a:t>
            </a:r>
          </a:p>
          <a:p>
            <a:pPr marL="457200" lvl="0" indent="-342900" algn="l" rtl="0">
              <a:lnSpc>
                <a:spcPct val="115000"/>
              </a:lnSpc>
              <a:spcBef>
                <a:spcPts val="0"/>
              </a:spcBef>
              <a:spcAft>
                <a:spcPts val="0"/>
              </a:spcAft>
              <a:buSzPts val="1800"/>
              <a:buFont typeface="Arial"/>
              <a:buChar char="●"/>
            </a:pPr>
            <a:r>
              <a:rPr lang="en-US" sz="1200">
                <a:latin typeface="Arial"/>
                <a:ea typeface="Arial"/>
                <a:cs typeface="Arial"/>
                <a:sym typeface="Arial"/>
              </a:rPr>
              <a:t>Monitoring access barriers</a:t>
            </a:r>
          </a:p>
          <a:p>
            <a:pPr marL="457200" lvl="0" indent="-342900" algn="l" rtl="0">
              <a:lnSpc>
                <a:spcPct val="115000"/>
              </a:lnSpc>
              <a:spcBef>
                <a:spcPts val="0"/>
              </a:spcBef>
              <a:spcAft>
                <a:spcPts val="0"/>
              </a:spcAft>
              <a:buSzPts val="1800"/>
              <a:buFont typeface="Arial"/>
              <a:buChar char="●"/>
            </a:pPr>
            <a:r>
              <a:rPr lang="en-US" sz="1200">
                <a:latin typeface="Arial"/>
                <a:ea typeface="Arial"/>
                <a:cs typeface="Arial"/>
                <a:sym typeface="Arial"/>
              </a:rPr>
              <a:t>Tracking complaints</a:t>
            </a:r>
          </a:p>
          <a:p>
            <a:pPr marL="457200" lvl="0" indent="-342900" algn="l" rtl="0">
              <a:lnSpc>
                <a:spcPct val="115000"/>
              </a:lnSpc>
              <a:spcBef>
                <a:spcPts val="0"/>
              </a:spcBef>
              <a:spcAft>
                <a:spcPts val="0"/>
              </a:spcAft>
              <a:buSzPts val="1800"/>
              <a:buFont typeface="Arial"/>
              <a:buChar char="●"/>
            </a:pPr>
            <a:r>
              <a:rPr lang="en-US" sz="1200">
                <a:latin typeface="Arial"/>
                <a:ea typeface="Arial"/>
                <a:cs typeface="Arial"/>
                <a:sym typeface="Arial"/>
              </a:rPr>
              <a:t>Adjusting </a:t>
            </a:r>
            <a:r>
              <a:rPr lang="en-US" sz="1200" err="1">
                <a:latin typeface="Arial"/>
                <a:ea typeface="Arial"/>
                <a:cs typeface="Arial"/>
                <a:sym typeface="Arial"/>
              </a:rPr>
              <a:t>programme</a:t>
            </a:r>
            <a:r>
              <a:rPr lang="en-US" sz="1200">
                <a:latin typeface="Arial"/>
                <a:ea typeface="Arial"/>
                <a:cs typeface="Arial"/>
                <a:sym typeface="Arial"/>
              </a:rPr>
              <a:t> design</a:t>
            </a:r>
          </a:p>
          <a:p>
            <a:pPr marL="0" lvl="0" indent="0" algn="l" rtl="0">
              <a:lnSpc>
                <a:spcPct val="115000"/>
              </a:lnSpc>
              <a:spcBef>
                <a:spcPts val="1200"/>
              </a:spcBef>
              <a:spcAft>
                <a:spcPts val="0"/>
              </a:spcAft>
              <a:buSzPts val="1400"/>
              <a:buNone/>
            </a:pPr>
            <a:r>
              <a:rPr lang="en-US" sz="1200">
                <a:latin typeface="Arial"/>
                <a:ea typeface="Arial"/>
                <a:cs typeface="Arial"/>
                <a:sym typeface="Arial"/>
              </a:rPr>
              <a:t>Lastly, attitudinal barriers needs to be addressed and ensure empowerment of persons with disabilities. </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37</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617814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800" b="1">
                <a:latin typeface="Arial"/>
                <a:ea typeface="Arial"/>
                <a:cs typeface="Arial"/>
                <a:sym typeface="Arial"/>
              </a:rPr>
              <a:t>Facilitator’s Notes: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a:t>Attention: If you change the content of the table, you need to adapt the alt-text to ensure screen reader user accessibility.</a:t>
            </a:r>
          </a:p>
          <a:p>
            <a:pPr marL="0" lvl="0" indent="0" algn="l" rtl="0">
              <a:lnSpc>
                <a:spcPct val="100000"/>
              </a:lnSpc>
              <a:spcBef>
                <a:spcPts val="0"/>
              </a:spcBef>
              <a:spcAft>
                <a:spcPts val="0"/>
              </a:spcAft>
              <a:buSzPts val="1400"/>
              <a:buNone/>
            </a:pPr>
            <a:endParaRPr lang="en-US" sz="1800">
              <a:latin typeface="Arial"/>
              <a:ea typeface="Arial"/>
              <a:cs typeface="Arial"/>
              <a:sym typeface="Arial"/>
            </a:endParaRPr>
          </a:p>
          <a:p>
            <a:pPr marL="0" lvl="0" indent="0" algn="l" rtl="0">
              <a:lnSpc>
                <a:spcPct val="100000"/>
              </a:lnSpc>
              <a:spcBef>
                <a:spcPts val="0"/>
              </a:spcBef>
              <a:spcAft>
                <a:spcPts val="0"/>
              </a:spcAft>
              <a:buSzPts val="1400"/>
              <a:buNone/>
            </a:pPr>
            <a:r>
              <a:rPr lang="en-US" sz="1800">
                <a:latin typeface="Arial"/>
                <a:ea typeface="Arial"/>
                <a:cs typeface="Arial"/>
                <a:sym typeface="Arial"/>
              </a:rPr>
              <a:t>Group exercise: The purpose of this group work is for participants to identify concrete organizational actions that ensure disability inclusion at each stage of the CVA </a:t>
            </a:r>
            <a:r>
              <a:rPr lang="en-US" sz="1800" err="1">
                <a:latin typeface="Arial"/>
                <a:ea typeface="Arial"/>
                <a:cs typeface="Arial"/>
                <a:sym typeface="Arial"/>
              </a:rPr>
              <a:t>programme</a:t>
            </a:r>
            <a:r>
              <a:rPr lang="en-US" sz="1800">
                <a:latin typeface="Arial"/>
                <a:ea typeface="Arial"/>
                <a:cs typeface="Arial"/>
                <a:sym typeface="Arial"/>
              </a:rPr>
              <a:t> cycle, aligned with the IASC Must-Do Actions. This should take</a:t>
            </a:r>
            <a:r>
              <a:rPr lang="en-US" sz="1800" b="1">
                <a:latin typeface="Arial"/>
                <a:ea typeface="Arial"/>
                <a:cs typeface="Arial"/>
                <a:sym typeface="Arial"/>
              </a:rPr>
              <a:t> 55 minutes</a:t>
            </a:r>
            <a:r>
              <a:rPr lang="en-US" sz="1800">
                <a:latin typeface="Arial"/>
                <a:ea typeface="Arial"/>
                <a:cs typeface="Arial"/>
                <a:sym typeface="Arial"/>
              </a:rPr>
              <a:t> with 4-6 participants in each group if possible. </a:t>
            </a:r>
          </a:p>
          <a:p>
            <a:pPr marL="0" lvl="0" indent="0" algn="l" rtl="0">
              <a:lnSpc>
                <a:spcPct val="100000"/>
              </a:lnSpc>
              <a:spcBef>
                <a:spcPts val="0"/>
              </a:spcBef>
              <a:spcAft>
                <a:spcPts val="0"/>
              </a:spcAft>
              <a:buSzPts val="1400"/>
              <a:buNone/>
            </a:pPr>
            <a:endParaRPr lang="en-US" sz="18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US" sz="1800">
                <a:latin typeface="Arial"/>
                <a:ea typeface="Arial"/>
                <a:cs typeface="Arial"/>
                <a:sym typeface="Arial"/>
              </a:rPr>
              <a:t>We’ve discussed barriers and enablers. Now we move to institutional accountability and seeing what inclusion means in action. </a:t>
            </a:r>
          </a:p>
          <a:p>
            <a:pPr marL="457200" lvl="0" indent="-342900" algn="l" rtl="0">
              <a:lnSpc>
                <a:spcPct val="100000"/>
              </a:lnSpc>
              <a:spcBef>
                <a:spcPts val="0"/>
              </a:spcBef>
              <a:spcAft>
                <a:spcPts val="0"/>
              </a:spcAft>
              <a:buSzPts val="1800"/>
              <a:buFont typeface="Arial"/>
              <a:buChar char="●"/>
            </a:pPr>
            <a:r>
              <a:rPr lang="en-US" sz="1800">
                <a:latin typeface="Arial"/>
                <a:ea typeface="Arial"/>
                <a:cs typeface="Arial"/>
                <a:sym typeface="Arial"/>
              </a:rPr>
              <a:t>Divide groups - Assign one phase per group. Each group becomes “experts” for that stage. Show the slide and remind them about each phase of the CVA </a:t>
            </a:r>
            <a:r>
              <a:rPr lang="en-US" sz="1800" err="1">
                <a:latin typeface="Arial"/>
                <a:ea typeface="Arial"/>
                <a:cs typeface="Arial"/>
                <a:sym typeface="Arial"/>
              </a:rPr>
              <a:t>programme</a:t>
            </a:r>
            <a:r>
              <a:rPr lang="en-US" sz="1800">
                <a:latin typeface="Arial"/>
                <a:ea typeface="Arial"/>
                <a:cs typeface="Arial"/>
                <a:sym typeface="Arial"/>
              </a:rPr>
              <a:t> cycle. </a:t>
            </a:r>
          </a:p>
          <a:p>
            <a:pPr marL="914400" lvl="1" indent="-342900" algn="l" rtl="0">
              <a:lnSpc>
                <a:spcPct val="100000"/>
              </a:lnSpc>
              <a:spcBef>
                <a:spcPts val="0"/>
              </a:spcBef>
              <a:spcAft>
                <a:spcPts val="0"/>
              </a:spcAft>
              <a:buSzPts val="1800"/>
              <a:buFont typeface="Arial"/>
              <a:buChar char="○"/>
            </a:pPr>
            <a:r>
              <a:rPr lang="en-US" sz="1800">
                <a:latin typeface="Arial"/>
                <a:ea typeface="Arial"/>
                <a:cs typeface="Arial"/>
                <a:sym typeface="Arial"/>
              </a:rPr>
              <a:t>Preparedness if for = Group 1</a:t>
            </a:r>
          </a:p>
          <a:p>
            <a:pPr marL="914400" lvl="1" indent="-342900" algn="l" rtl="0">
              <a:lnSpc>
                <a:spcPct val="100000"/>
              </a:lnSpc>
              <a:spcBef>
                <a:spcPts val="0"/>
              </a:spcBef>
              <a:spcAft>
                <a:spcPts val="0"/>
              </a:spcAft>
              <a:buSzPts val="1800"/>
              <a:buFont typeface="Arial"/>
              <a:buChar char="○"/>
            </a:pPr>
            <a:r>
              <a:rPr lang="en-US" sz="1800">
                <a:latin typeface="Arial"/>
                <a:ea typeface="Arial"/>
                <a:cs typeface="Arial"/>
                <a:sym typeface="Arial"/>
              </a:rPr>
              <a:t>Assessment and Analysis = Group 2</a:t>
            </a:r>
          </a:p>
          <a:p>
            <a:pPr marL="914400" lvl="1" indent="-342900" algn="l" rtl="0">
              <a:lnSpc>
                <a:spcPct val="100000"/>
              </a:lnSpc>
              <a:spcBef>
                <a:spcPts val="0"/>
              </a:spcBef>
              <a:spcAft>
                <a:spcPts val="0"/>
              </a:spcAft>
              <a:buSzPts val="1800"/>
              <a:buFont typeface="Arial"/>
              <a:buChar char="○"/>
            </a:pPr>
            <a:r>
              <a:rPr lang="en-US" sz="1800">
                <a:latin typeface="Arial"/>
                <a:ea typeface="Arial"/>
                <a:cs typeface="Arial"/>
                <a:sym typeface="Arial"/>
              </a:rPr>
              <a:t>Design &amp; Implementation Set-up = Group 3</a:t>
            </a:r>
          </a:p>
          <a:p>
            <a:pPr marL="914400" lvl="1" indent="-342900" algn="l" rtl="0">
              <a:lnSpc>
                <a:spcPct val="100000"/>
              </a:lnSpc>
              <a:spcBef>
                <a:spcPts val="0"/>
              </a:spcBef>
              <a:spcAft>
                <a:spcPts val="0"/>
              </a:spcAft>
              <a:buSzPts val="1800"/>
              <a:buFont typeface="Arial"/>
              <a:buChar char="○"/>
            </a:pPr>
            <a:r>
              <a:rPr lang="en-US" sz="1800">
                <a:latin typeface="Arial"/>
                <a:ea typeface="Arial"/>
                <a:cs typeface="Arial"/>
                <a:sym typeface="Arial"/>
              </a:rPr>
              <a:t>Distribution Cycle &amp; Monitoring = Group 4</a:t>
            </a:r>
          </a:p>
          <a:p>
            <a:pPr marL="914400" lvl="1" indent="-342900" algn="l" rtl="0">
              <a:lnSpc>
                <a:spcPct val="100000"/>
              </a:lnSpc>
              <a:spcBef>
                <a:spcPts val="0"/>
              </a:spcBef>
              <a:spcAft>
                <a:spcPts val="0"/>
              </a:spcAft>
              <a:buSzPts val="1800"/>
              <a:buFont typeface="Arial"/>
              <a:buChar char="○"/>
            </a:pPr>
            <a:r>
              <a:rPr lang="en-US" sz="1800">
                <a:latin typeface="Arial"/>
                <a:ea typeface="Arial"/>
                <a:cs typeface="Arial"/>
                <a:sym typeface="Arial"/>
              </a:rPr>
              <a:t>Exit &amp; Feedback = Group 5</a:t>
            </a:r>
          </a:p>
          <a:p>
            <a:pPr marL="0" lvl="0" indent="0" algn="l" rtl="0">
              <a:lnSpc>
                <a:spcPct val="100000"/>
              </a:lnSpc>
              <a:spcBef>
                <a:spcPts val="0"/>
              </a:spcBef>
              <a:spcAft>
                <a:spcPts val="0"/>
              </a:spcAft>
              <a:buSzPts val="1400"/>
              <a:buNone/>
            </a:pPr>
            <a:endParaRPr lang="en-US" sz="1800">
              <a:latin typeface="Arial"/>
              <a:ea typeface="Arial"/>
              <a:cs typeface="Arial"/>
              <a:sym typeface="Arial"/>
            </a:endParaRPr>
          </a:p>
          <a:p>
            <a:pPr marL="0" lvl="0" indent="0" algn="l" rtl="0">
              <a:lnSpc>
                <a:spcPct val="100000"/>
              </a:lnSpc>
              <a:spcBef>
                <a:spcPts val="0"/>
              </a:spcBef>
              <a:spcAft>
                <a:spcPts val="0"/>
              </a:spcAft>
              <a:buSzPts val="1400"/>
              <a:buNone/>
            </a:pPr>
            <a:r>
              <a:rPr lang="en-US" sz="1800">
                <a:latin typeface="Arial"/>
                <a:ea typeface="Arial"/>
                <a:cs typeface="Arial"/>
                <a:sym typeface="Arial"/>
              </a:rPr>
              <a:t>Move on to the next slide to give the groups their task. </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38</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6739587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15000"/>
              </a:lnSpc>
              <a:spcBef>
                <a:spcPts val="1200"/>
              </a:spcBef>
              <a:spcAft>
                <a:spcPts val="0"/>
              </a:spcAft>
              <a:buSzPts val="1400"/>
              <a:buNone/>
            </a:pPr>
            <a:r>
              <a:rPr lang="en-US" sz="1800" b="1">
                <a:latin typeface="Arial"/>
                <a:ea typeface="Arial"/>
                <a:cs typeface="Arial"/>
                <a:sym typeface="Arial"/>
              </a:rPr>
              <a:t>Facilitator Notes: </a:t>
            </a:r>
          </a:p>
          <a:p>
            <a:pPr marL="0" lvl="0" indent="0" algn="l" rtl="0">
              <a:lnSpc>
                <a:spcPct val="115000"/>
              </a:lnSpc>
              <a:spcBef>
                <a:spcPts val="1200"/>
              </a:spcBef>
              <a:spcAft>
                <a:spcPts val="0"/>
              </a:spcAft>
              <a:buSzPts val="1400"/>
              <a:buNone/>
            </a:pPr>
            <a:r>
              <a:rPr lang="en-US" sz="1800" b="1">
                <a:latin typeface="Arial"/>
                <a:ea typeface="Arial"/>
                <a:cs typeface="Arial"/>
                <a:sym typeface="Arial"/>
              </a:rPr>
              <a:t>The groups have 30 minutes to do this exercise. </a:t>
            </a:r>
          </a:p>
          <a:p>
            <a:pPr marL="0" lvl="0" indent="0" algn="l" rtl="0">
              <a:lnSpc>
                <a:spcPct val="115000"/>
              </a:lnSpc>
              <a:spcBef>
                <a:spcPts val="1200"/>
              </a:spcBef>
              <a:spcAft>
                <a:spcPts val="0"/>
              </a:spcAft>
              <a:buSzPts val="1400"/>
              <a:buNone/>
            </a:pPr>
            <a:r>
              <a:rPr lang="en-US" sz="1800">
                <a:latin typeface="Arial"/>
                <a:ea typeface="Arial"/>
                <a:cs typeface="Arial"/>
                <a:sym typeface="Arial"/>
              </a:rPr>
              <a:t>Their Task is to: </a:t>
            </a:r>
          </a:p>
          <a:p>
            <a:pPr marL="914400" lvl="1" indent="-342900" algn="l" rtl="0">
              <a:lnSpc>
                <a:spcPct val="115000"/>
              </a:lnSpc>
              <a:spcBef>
                <a:spcPts val="1200"/>
              </a:spcBef>
              <a:spcAft>
                <a:spcPts val="0"/>
              </a:spcAft>
              <a:buClr>
                <a:schemeClr val="dk1"/>
              </a:buClr>
              <a:buSzPts val="1800"/>
              <a:buChar char="○"/>
            </a:pPr>
            <a:r>
              <a:rPr lang="en-US" sz="1800">
                <a:latin typeface="Arial"/>
                <a:ea typeface="Arial"/>
                <a:cs typeface="Arial"/>
                <a:sym typeface="Arial"/>
              </a:rPr>
              <a:t>Identify 3–5 concrete actions your organization can take to ensure inclusion of persons with disabilities.</a:t>
            </a:r>
          </a:p>
          <a:p>
            <a:pPr marL="914400" lvl="1"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Link each action to the relevant IASC “Must-Do Actions” (Meaningful Participation, Addressing Barriers, Empowerment and Capacity Development, Data Collection and Monitoring)</a:t>
            </a:r>
          </a:p>
          <a:p>
            <a:pPr marL="914400" lvl="1"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Identify one realistic challenge their organization might face.</a:t>
            </a:r>
          </a:p>
          <a:p>
            <a:pPr marL="914400" lvl="1"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Propose one solution to overcome that challenge.</a:t>
            </a:r>
          </a:p>
          <a:p>
            <a:pPr marL="914400" lvl="1"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Assign a person to present work</a:t>
            </a:r>
          </a:p>
          <a:p>
            <a:pPr marL="0" lvl="0" indent="0" algn="l" rtl="0">
              <a:lnSpc>
                <a:spcPct val="115000"/>
              </a:lnSpc>
              <a:spcBef>
                <a:spcPts val="1200"/>
              </a:spcBef>
              <a:spcAft>
                <a:spcPts val="0"/>
              </a:spcAft>
              <a:buSzPts val="1400"/>
              <a:buNone/>
            </a:pPr>
            <a:r>
              <a:rPr lang="en-US" sz="1800">
                <a:latin typeface="Arial"/>
                <a:ea typeface="Arial"/>
                <a:cs typeface="Arial"/>
                <a:sym typeface="Arial"/>
              </a:rPr>
              <a:t>If the training is Face to Face, the groups can use flipcharts to present their work. Flipcharts should show the following information: The CVA phase they are focusing on (preparedness, assessments and analysis, design and implementation set-up, distribution cycle and monitoring, and exit and feedback), concrete actions, linked IASC Must-Do Action, identified constraint(s), and solution to address constraint.</a:t>
            </a:r>
          </a:p>
          <a:p>
            <a:pPr marL="0" lvl="0" indent="0" algn="l" rtl="0">
              <a:lnSpc>
                <a:spcPct val="115000"/>
              </a:lnSpc>
              <a:spcBef>
                <a:spcPts val="1200"/>
              </a:spcBef>
              <a:spcAft>
                <a:spcPts val="0"/>
              </a:spcAft>
              <a:buSzPts val="1400"/>
              <a:buNone/>
            </a:pPr>
            <a:r>
              <a:rPr lang="en-US" sz="1800">
                <a:latin typeface="Arial"/>
                <a:ea typeface="Arial"/>
                <a:cs typeface="Arial"/>
                <a:sym typeface="Arial"/>
              </a:rPr>
              <a:t>If the training is on-line, provide the groups with a template (handout on Word or Excel) that they can fill out and present online. </a:t>
            </a:r>
            <a:endParaRPr lang="en-US" sz="1800" b="1">
              <a:latin typeface="Arial"/>
              <a:ea typeface="Arial"/>
              <a:cs typeface="Arial"/>
              <a:sym typeface="Arial"/>
            </a:endParaRPr>
          </a:p>
          <a:p>
            <a:pPr marL="0" lvl="0" indent="0" algn="l" rtl="0">
              <a:lnSpc>
                <a:spcPct val="115000"/>
              </a:lnSpc>
              <a:spcBef>
                <a:spcPts val="1200"/>
              </a:spcBef>
              <a:spcAft>
                <a:spcPts val="0"/>
              </a:spcAft>
              <a:buSzPts val="1400"/>
              <a:buNone/>
            </a:pPr>
            <a:r>
              <a:rPr lang="en-US" sz="1800">
                <a:latin typeface="Arial"/>
                <a:ea typeface="Arial"/>
                <a:cs typeface="Arial"/>
                <a:sym typeface="Arial"/>
              </a:rPr>
              <a:t>Once the groups are done, have each group report back and their chosen presenter to share. Start with Preparedness then to Assessments and Analysis and so forth to ensure alignment with the CVA </a:t>
            </a:r>
            <a:r>
              <a:rPr lang="en-US" sz="1800" err="1">
                <a:latin typeface="Arial"/>
                <a:ea typeface="Arial"/>
                <a:cs typeface="Arial"/>
                <a:sym typeface="Arial"/>
              </a:rPr>
              <a:t>programme</a:t>
            </a:r>
            <a:r>
              <a:rPr lang="en-US" sz="1800">
                <a:latin typeface="Arial"/>
                <a:ea typeface="Arial"/>
                <a:cs typeface="Arial"/>
                <a:sym typeface="Arial"/>
              </a:rPr>
              <a:t> cycle.</a:t>
            </a:r>
          </a:p>
          <a:p>
            <a:pPr marL="0" lvl="0" indent="0" algn="l" rtl="0">
              <a:lnSpc>
                <a:spcPct val="115000"/>
              </a:lnSpc>
              <a:spcBef>
                <a:spcPts val="1200"/>
              </a:spcBef>
              <a:spcAft>
                <a:spcPts val="0"/>
              </a:spcAft>
              <a:buSzPts val="1400"/>
              <a:buNone/>
            </a:pPr>
            <a:r>
              <a:rPr lang="en-US" sz="1800" b="1">
                <a:latin typeface="Arial"/>
                <a:ea typeface="Arial"/>
                <a:cs typeface="Arial"/>
                <a:sym typeface="Arial"/>
              </a:rPr>
              <a:t>Allow 5 minutes for each group to present (25 minutes total). </a:t>
            </a:r>
            <a:r>
              <a:rPr lang="en-US" sz="1800">
                <a:latin typeface="Arial"/>
                <a:ea typeface="Arial"/>
                <a:cs typeface="Arial"/>
                <a:sym typeface="Arial"/>
              </a:rPr>
              <a:t> </a:t>
            </a:r>
          </a:p>
          <a:p>
            <a:pPr marL="0" lvl="0" indent="0" algn="l" rtl="0">
              <a:lnSpc>
                <a:spcPct val="115000"/>
              </a:lnSpc>
              <a:spcBef>
                <a:spcPts val="1200"/>
              </a:spcBef>
              <a:spcAft>
                <a:spcPts val="0"/>
              </a:spcAft>
              <a:buClr>
                <a:schemeClr val="dk1"/>
              </a:buClr>
              <a:buSzPts val="1100"/>
              <a:buFont typeface="Arial"/>
              <a:buNone/>
            </a:pPr>
            <a:r>
              <a:rPr lang="en-US" sz="1800">
                <a:latin typeface="Arial"/>
                <a:ea typeface="Arial"/>
                <a:cs typeface="Arial"/>
                <a:sym typeface="Arial"/>
              </a:rPr>
              <a:t>After the presentations, you can ask:</a:t>
            </a:r>
          </a:p>
          <a:p>
            <a:pPr marL="457200" lvl="0" indent="-342900" algn="l" rtl="0">
              <a:lnSpc>
                <a:spcPct val="115000"/>
              </a:lnSpc>
              <a:spcBef>
                <a:spcPts val="1200"/>
              </a:spcBef>
              <a:spcAft>
                <a:spcPts val="0"/>
              </a:spcAft>
              <a:buClr>
                <a:schemeClr val="dk1"/>
              </a:buClr>
              <a:buSzPts val="1800"/>
              <a:buFont typeface="Arial"/>
              <a:buChar char="●"/>
            </a:pPr>
            <a:r>
              <a:rPr lang="en-US" sz="1800">
                <a:latin typeface="Arial"/>
                <a:ea typeface="Arial"/>
                <a:cs typeface="Arial"/>
                <a:sym typeface="Arial"/>
              </a:rPr>
              <a:t>Which phase seems most neglected?</a:t>
            </a:r>
          </a:p>
          <a:p>
            <a:pPr marL="457200" lvl="0" indent="-342900" algn="l" rtl="0">
              <a:lnSpc>
                <a:spcPct val="115000"/>
              </a:lnSpc>
              <a:spcBef>
                <a:spcPts val="0"/>
              </a:spcBef>
              <a:spcAft>
                <a:spcPts val="0"/>
              </a:spcAft>
              <a:buClr>
                <a:schemeClr val="dk1"/>
              </a:buClr>
              <a:buSzPts val="1800"/>
              <a:buFont typeface="Arial"/>
              <a:buChar char="●"/>
            </a:pPr>
            <a:r>
              <a:rPr lang="en-US" sz="1800">
                <a:latin typeface="Arial"/>
                <a:ea typeface="Arial"/>
                <a:cs typeface="Arial"/>
                <a:sym typeface="Arial"/>
              </a:rPr>
              <a:t>Where does inclusion seem to break down?</a:t>
            </a:r>
          </a:p>
          <a:p>
            <a:pPr marL="0" lvl="0" indent="0" algn="l" rtl="0">
              <a:lnSpc>
                <a:spcPct val="115000"/>
              </a:lnSpc>
              <a:spcBef>
                <a:spcPts val="1200"/>
              </a:spcBef>
              <a:spcAft>
                <a:spcPts val="0"/>
              </a:spcAft>
              <a:buSzPts val="1400"/>
              <a:buNone/>
            </a:pPr>
            <a:r>
              <a:rPr lang="en-US" sz="1800">
                <a:latin typeface="Arial"/>
                <a:ea typeface="Arial"/>
                <a:cs typeface="Arial"/>
                <a:sym typeface="Arial"/>
              </a:rPr>
              <a:t>Go to the next slide. </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39</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1450124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4EA9A6-909C-AD3B-B3E8-E01D2DA195E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4FDF968-5D1D-ADEF-A50B-681EC3F5881B}"/>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CA46DF78-2456-988C-8E0C-C66B44B92A1C}"/>
              </a:ext>
            </a:extLst>
          </p:cNvPr>
          <p:cNvSpPr>
            <a:spLocks noGrp="1"/>
          </p:cNvSpPr>
          <p:nvPr>
            <p:ph type="body" idx="1"/>
          </p:nvPr>
        </p:nvSpPr>
        <p:spPr/>
        <p:txBody>
          <a:bodyPr/>
          <a:lstStyle/>
          <a:p>
            <a:pPr marL="0" marR="381000" lvl="0" indent="0" algn="l" rtl="0">
              <a:lnSpc>
                <a:spcPct val="115000"/>
              </a:lnSpc>
              <a:spcBef>
                <a:spcPts val="1200"/>
              </a:spcBef>
              <a:spcAft>
                <a:spcPts val="0"/>
              </a:spcAft>
              <a:buSzPts val="1400"/>
              <a:buNone/>
            </a:pPr>
            <a:r>
              <a:rPr lang="en-US" sz="1200" b="1">
                <a:latin typeface="Arial"/>
                <a:ea typeface="Arial"/>
                <a:cs typeface="Arial"/>
                <a:sym typeface="Arial"/>
              </a:rPr>
              <a:t>Facilitator Notes: </a:t>
            </a:r>
          </a:p>
          <a:p>
            <a:pPr marL="0" marR="381000" lvl="0" indent="0" algn="l" rtl="0">
              <a:lnSpc>
                <a:spcPct val="115000"/>
              </a:lnSpc>
              <a:spcBef>
                <a:spcPts val="1200"/>
              </a:spcBef>
              <a:spcAft>
                <a:spcPts val="0"/>
              </a:spcAft>
              <a:buSzPts val="1400"/>
              <a:buNone/>
            </a:pPr>
            <a:r>
              <a:rPr lang="en-US" sz="1200">
                <a:latin typeface="Arial"/>
                <a:ea typeface="Arial"/>
                <a:cs typeface="Arial"/>
                <a:sym typeface="Arial"/>
              </a:rPr>
              <a:t>You can show this slide to provide some examples of best practices for each phase of the CVA </a:t>
            </a:r>
            <a:r>
              <a:rPr lang="en-US" sz="1200" err="1">
                <a:latin typeface="Arial"/>
                <a:ea typeface="Arial"/>
                <a:cs typeface="Arial"/>
                <a:sym typeface="Arial"/>
              </a:rPr>
              <a:t>programme</a:t>
            </a:r>
            <a:r>
              <a:rPr lang="en-US" sz="1200">
                <a:latin typeface="Arial"/>
                <a:ea typeface="Arial"/>
                <a:cs typeface="Arial"/>
                <a:sym typeface="Arial"/>
              </a:rPr>
              <a:t> cycle and which Must-Do Action it aligns with. Below are some other examples to help you facilitate the debriefing session with the groups: </a:t>
            </a:r>
          </a:p>
          <a:p>
            <a:pPr marL="0" lvl="0" indent="0" algn="l" rtl="0">
              <a:lnSpc>
                <a:spcPct val="115000"/>
              </a:lnSpc>
              <a:spcBef>
                <a:spcPts val="1800"/>
              </a:spcBef>
              <a:spcAft>
                <a:spcPts val="0"/>
              </a:spcAft>
              <a:buSzPts val="1400"/>
              <a:buNone/>
            </a:pPr>
            <a:r>
              <a:rPr lang="en-US" sz="1800" b="1">
                <a:latin typeface="Arial"/>
                <a:ea typeface="Arial"/>
                <a:cs typeface="Arial"/>
                <a:sym typeface="Arial"/>
              </a:rPr>
              <a:t>1. Preparedness</a:t>
            </a:r>
            <a:endParaRPr lang="en-US" sz="1800">
              <a:latin typeface="Arial"/>
              <a:ea typeface="Arial"/>
              <a:cs typeface="Arial"/>
              <a:sym typeface="Arial"/>
            </a:endParaRPr>
          </a:p>
          <a:p>
            <a:pPr marL="457200" lvl="0" indent="-342900" algn="l" rtl="0">
              <a:lnSpc>
                <a:spcPct val="115000"/>
              </a:lnSpc>
              <a:spcBef>
                <a:spcPts val="1800"/>
              </a:spcBef>
              <a:spcAft>
                <a:spcPts val="0"/>
              </a:spcAft>
              <a:buSzPts val="1800"/>
              <a:buFont typeface="Arial"/>
              <a:buChar char="●"/>
            </a:pPr>
            <a:r>
              <a:rPr lang="en-US" sz="1800" b="1">
                <a:latin typeface="Arial"/>
                <a:ea typeface="Arial"/>
                <a:cs typeface="Arial"/>
                <a:sym typeface="Arial"/>
              </a:rPr>
              <a:t>Action: </a:t>
            </a:r>
            <a:r>
              <a:rPr lang="en-US" sz="1800">
                <a:latin typeface="Arial"/>
                <a:ea typeface="Arial"/>
                <a:cs typeface="Arial"/>
                <a:sym typeface="Arial"/>
              </a:rPr>
              <a:t>Train CVA, finance, and frontline staff on disability inclusion, autonomy, and reasonable accommodation before emergency scale-up.</a:t>
            </a:r>
          </a:p>
          <a:p>
            <a:pPr marL="914400" lvl="1" indent="-342900" algn="l" rtl="0">
              <a:lnSpc>
                <a:spcPct val="115000"/>
              </a:lnSpc>
              <a:spcBef>
                <a:spcPts val="0"/>
              </a:spcBef>
              <a:spcAft>
                <a:spcPts val="0"/>
              </a:spcAft>
              <a:buSzPts val="1800"/>
              <a:buFont typeface="Arial"/>
              <a:buChar char="○"/>
            </a:pPr>
            <a:r>
              <a:rPr lang="en-US" sz="1800" b="1">
                <a:latin typeface="Arial"/>
                <a:ea typeface="Arial"/>
                <a:cs typeface="Arial"/>
                <a:sym typeface="Arial"/>
              </a:rPr>
              <a:t>Must-Do Action:</a:t>
            </a:r>
            <a:r>
              <a:rPr lang="en-US" sz="1800">
                <a:latin typeface="Arial"/>
                <a:ea typeface="Arial"/>
                <a:cs typeface="Arial"/>
                <a:sym typeface="Arial"/>
              </a:rPr>
              <a:t> Empowerment &amp; Capacity Development</a:t>
            </a:r>
          </a:p>
          <a:p>
            <a:pPr marL="0" lvl="0" indent="0" algn="l" rtl="0">
              <a:lnSpc>
                <a:spcPct val="115000"/>
              </a:lnSpc>
              <a:spcBef>
                <a:spcPts val="1800"/>
              </a:spcBef>
              <a:spcAft>
                <a:spcPts val="0"/>
              </a:spcAft>
              <a:buSzPts val="1400"/>
              <a:buNone/>
            </a:pPr>
            <a:r>
              <a:rPr lang="en-US" sz="1800" b="1">
                <a:latin typeface="Arial"/>
                <a:ea typeface="Arial"/>
                <a:cs typeface="Arial"/>
                <a:sym typeface="Arial"/>
              </a:rPr>
              <a:t>2. Assessments &amp; Analysis</a:t>
            </a:r>
            <a:endParaRPr lang="en-US" sz="1800">
              <a:latin typeface="Arial"/>
              <a:ea typeface="Arial"/>
              <a:cs typeface="Arial"/>
              <a:sym typeface="Arial"/>
            </a:endParaRPr>
          </a:p>
          <a:p>
            <a:pPr marL="457200" lvl="0" indent="-342900" algn="l" rtl="0">
              <a:lnSpc>
                <a:spcPct val="115000"/>
              </a:lnSpc>
              <a:spcBef>
                <a:spcPts val="1200"/>
              </a:spcBef>
              <a:spcAft>
                <a:spcPts val="0"/>
              </a:spcAft>
              <a:buSzPts val="1800"/>
              <a:buFont typeface="Arial"/>
              <a:buChar char="●"/>
            </a:pPr>
            <a:r>
              <a:rPr lang="en-US" sz="1800" b="1">
                <a:latin typeface="Arial"/>
                <a:ea typeface="Arial"/>
                <a:cs typeface="Arial"/>
                <a:sym typeface="Arial"/>
              </a:rPr>
              <a:t>Action:</a:t>
            </a:r>
            <a:r>
              <a:rPr lang="en-US" sz="1800">
                <a:latin typeface="Arial"/>
                <a:ea typeface="Arial"/>
                <a:cs typeface="Arial"/>
                <a:sym typeface="Arial"/>
              </a:rPr>
              <a:t> Conduct accessibility and protection risk analysis when comparing transfer modalities (cash, mobile money, vouchers).</a:t>
            </a:r>
          </a:p>
          <a:p>
            <a:pPr marL="914400" lvl="1" indent="-342900" algn="l" rtl="0">
              <a:lnSpc>
                <a:spcPct val="115000"/>
              </a:lnSpc>
              <a:spcBef>
                <a:spcPts val="0"/>
              </a:spcBef>
              <a:spcAft>
                <a:spcPts val="0"/>
              </a:spcAft>
              <a:buSzPts val="1800"/>
              <a:buFont typeface="Arial"/>
              <a:buChar char="○"/>
            </a:pPr>
            <a:r>
              <a:rPr lang="en-US" sz="1800" b="1">
                <a:latin typeface="Arial"/>
                <a:ea typeface="Arial"/>
                <a:cs typeface="Arial"/>
                <a:sym typeface="Arial"/>
              </a:rPr>
              <a:t>Linked Must-Do Action: </a:t>
            </a:r>
            <a:r>
              <a:rPr lang="en-US" sz="1800">
                <a:latin typeface="Arial"/>
                <a:ea typeface="Arial"/>
                <a:cs typeface="Arial"/>
                <a:sym typeface="Arial"/>
              </a:rPr>
              <a:t>Addressing Barriers</a:t>
            </a:r>
          </a:p>
          <a:p>
            <a:pPr marL="0" lvl="0" indent="0" algn="l" rtl="0">
              <a:lnSpc>
                <a:spcPct val="115000"/>
              </a:lnSpc>
              <a:spcBef>
                <a:spcPts val="1800"/>
              </a:spcBef>
              <a:spcAft>
                <a:spcPts val="0"/>
              </a:spcAft>
              <a:buSzPts val="1400"/>
              <a:buNone/>
            </a:pPr>
            <a:r>
              <a:rPr lang="en-US" sz="1800" b="1">
                <a:latin typeface="Arial"/>
                <a:ea typeface="Arial"/>
                <a:cs typeface="Arial"/>
                <a:sym typeface="Arial"/>
              </a:rPr>
              <a:t>3. Design &amp; Implementation</a:t>
            </a:r>
            <a:endParaRPr lang="en-US" sz="1800">
              <a:latin typeface="Arial"/>
              <a:ea typeface="Arial"/>
              <a:cs typeface="Arial"/>
              <a:sym typeface="Arial"/>
            </a:endParaRPr>
          </a:p>
          <a:p>
            <a:pPr marL="457200" lvl="0" indent="-342900" algn="l" rtl="0">
              <a:lnSpc>
                <a:spcPct val="115000"/>
              </a:lnSpc>
              <a:spcBef>
                <a:spcPts val="1200"/>
              </a:spcBef>
              <a:spcAft>
                <a:spcPts val="0"/>
              </a:spcAft>
              <a:buSzPts val="1800"/>
              <a:buFont typeface="Arial"/>
              <a:buChar char="●"/>
            </a:pPr>
            <a:r>
              <a:rPr lang="en-US" sz="1800" b="1">
                <a:latin typeface="Arial"/>
                <a:ea typeface="Arial"/>
                <a:cs typeface="Arial"/>
                <a:sym typeface="Arial"/>
              </a:rPr>
              <a:t>Action: </a:t>
            </a:r>
            <a:r>
              <a:rPr lang="en-US" sz="1800">
                <a:latin typeface="Arial"/>
                <a:ea typeface="Arial"/>
                <a:cs typeface="Arial"/>
                <a:sym typeface="Arial"/>
              </a:rPr>
              <a:t>Develop assisted-transaction SOPs that preserve beneficiary decision-making authority and reduce exploitation risk.</a:t>
            </a:r>
          </a:p>
          <a:p>
            <a:pPr marL="914400" lvl="1" indent="-342900" algn="l" rtl="0">
              <a:lnSpc>
                <a:spcPct val="115000"/>
              </a:lnSpc>
              <a:spcBef>
                <a:spcPts val="0"/>
              </a:spcBef>
              <a:spcAft>
                <a:spcPts val="0"/>
              </a:spcAft>
              <a:buSzPts val="1800"/>
              <a:buFont typeface="Arial"/>
              <a:buChar char="○"/>
            </a:pPr>
            <a:r>
              <a:rPr lang="en-US" sz="1800" b="1">
                <a:latin typeface="Arial"/>
                <a:ea typeface="Arial"/>
                <a:cs typeface="Arial"/>
                <a:sym typeface="Arial"/>
              </a:rPr>
              <a:t>Must-Do Action: </a:t>
            </a:r>
            <a:r>
              <a:rPr lang="en-US" sz="1800">
                <a:latin typeface="Arial"/>
                <a:ea typeface="Arial"/>
                <a:cs typeface="Arial"/>
                <a:sym typeface="Arial"/>
              </a:rPr>
              <a:t>Addressing Barriers</a:t>
            </a:r>
          </a:p>
          <a:p>
            <a:pPr marL="457200" lvl="0" indent="-342900" algn="l" rtl="0">
              <a:lnSpc>
                <a:spcPct val="115000"/>
              </a:lnSpc>
              <a:spcBef>
                <a:spcPts val="0"/>
              </a:spcBef>
              <a:spcAft>
                <a:spcPts val="0"/>
              </a:spcAft>
              <a:buClr>
                <a:schemeClr val="dk1"/>
              </a:buClr>
              <a:buSzPts val="1800"/>
              <a:buChar char="●"/>
            </a:pPr>
            <a:r>
              <a:rPr lang="en-US" sz="1800" b="1">
                <a:latin typeface="Arial"/>
                <a:ea typeface="Arial"/>
                <a:cs typeface="Arial"/>
                <a:sym typeface="Arial"/>
              </a:rPr>
              <a:t>Action: </a:t>
            </a:r>
            <a:r>
              <a:rPr lang="en-US" sz="1800">
                <a:latin typeface="Arial"/>
                <a:ea typeface="Arial"/>
                <a:cs typeface="Arial"/>
                <a:sym typeface="Arial"/>
              </a:rPr>
              <a:t>Produce accessible communication materials (audio, pictorial, simplified formats) and validate with OPDs.</a:t>
            </a:r>
          </a:p>
          <a:p>
            <a:pPr marL="914400" lvl="1" indent="-342900" algn="l" rtl="0">
              <a:lnSpc>
                <a:spcPct val="115000"/>
              </a:lnSpc>
              <a:spcBef>
                <a:spcPts val="0"/>
              </a:spcBef>
              <a:spcAft>
                <a:spcPts val="0"/>
              </a:spcAft>
              <a:buClr>
                <a:schemeClr val="dk1"/>
              </a:buClr>
              <a:buSzPts val="1800"/>
              <a:buChar char="○"/>
            </a:pPr>
            <a:r>
              <a:rPr lang="en-US" sz="1800" b="1">
                <a:latin typeface="Arial"/>
                <a:ea typeface="Arial"/>
                <a:cs typeface="Arial"/>
                <a:sym typeface="Arial"/>
              </a:rPr>
              <a:t>Must-Do Action: </a:t>
            </a:r>
            <a:r>
              <a:rPr lang="en-US" sz="1800">
                <a:latin typeface="Arial"/>
                <a:ea typeface="Arial"/>
                <a:cs typeface="Arial"/>
                <a:sym typeface="Arial"/>
              </a:rPr>
              <a:t>Meaningful Participation</a:t>
            </a:r>
          </a:p>
          <a:p>
            <a:pPr marL="0" lvl="0" indent="0" algn="l" rtl="0">
              <a:lnSpc>
                <a:spcPct val="115000"/>
              </a:lnSpc>
              <a:spcBef>
                <a:spcPts val="1800"/>
              </a:spcBef>
              <a:spcAft>
                <a:spcPts val="0"/>
              </a:spcAft>
              <a:buSzPts val="1400"/>
              <a:buNone/>
            </a:pPr>
            <a:r>
              <a:rPr lang="en-US" sz="1700" b="1">
                <a:latin typeface="Arial"/>
                <a:ea typeface="Arial"/>
                <a:cs typeface="Arial"/>
                <a:sym typeface="Arial"/>
              </a:rPr>
              <a:t>4. Distribution Cycle &amp; Monitoring</a:t>
            </a:r>
          </a:p>
          <a:p>
            <a:pPr marL="457200" lvl="0" indent="-342900" algn="l" rtl="0">
              <a:lnSpc>
                <a:spcPct val="115000"/>
              </a:lnSpc>
              <a:spcBef>
                <a:spcPts val="1200"/>
              </a:spcBef>
              <a:spcAft>
                <a:spcPts val="0"/>
              </a:spcAft>
              <a:buSzPts val="1800"/>
              <a:buFont typeface="Arial"/>
              <a:buChar char="●"/>
            </a:pPr>
            <a:r>
              <a:rPr lang="en-US" sz="1800" b="1">
                <a:latin typeface="Arial"/>
                <a:ea typeface="Arial"/>
                <a:cs typeface="Arial"/>
                <a:sym typeface="Arial"/>
              </a:rPr>
              <a:t>Action: </a:t>
            </a:r>
            <a:r>
              <a:rPr lang="en-US" sz="1800">
                <a:latin typeface="Arial"/>
                <a:ea typeface="Arial"/>
                <a:cs typeface="Arial"/>
                <a:sym typeface="Arial"/>
              </a:rPr>
              <a:t>Provide accessible registration and distribution options (priority queues, alternative transfer methods).</a:t>
            </a:r>
          </a:p>
          <a:p>
            <a:pPr marL="914400" lvl="1" indent="-342900" algn="l" rtl="0">
              <a:lnSpc>
                <a:spcPct val="115000"/>
              </a:lnSpc>
              <a:spcBef>
                <a:spcPts val="0"/>
              </a:spcBef>
              <a:spcAft>
                <a:spcPts val="0"/>
              </a:spcAft>
              <a:buSzPts val="1800"/>
              <a:buFont typeface="Arial"/>
              <a:buChar char="○"/>
            </a:pPr>
            <a:r>
              <a:rPr lang="en-US" sz="1800" b="1">
                <a:latin typeface="Arial"/>
                <a:ea typeface="Arial"/>
                <a:cs typeface="Arial"/>
                <a:sym typeface="Arial"/>
              </a:rPr>
              <a:t>Must-Do Action: </a:t>
            </a:r>
            <a:r>
              <a:rPr lang="en-US" sz="1800">
                <a:latin typeface="Arial"/>
                <a:ea typeface="Arial"/>
                <a:cs typeface="Arial"/>
                <a:sym typeface="Arial"/>
              </a:rPr>
              <a:t>Addressing Barriers</a:t>
            </a:r>
          </a:p>
          <a:p>
            <a:pPr marL="457200" lvl="0" indent="-342900" algn="l" rtl="0">
              <a:lnSpc>
                <a:spcPct val="115000"/>
              </a:lnSpc>
              <a:spcBef>
                <a:spcPts val="0"/>
              </a:spcBef>
              <a:spcAft>
                <a:spcPts val="0"/>
              </a:spcAft>
              <a:buClr>
                <a:schemeClr val="dk1"/>
              </a:buClr>
              <a:buSzPts val="1800"/>
              <a:buChar char="●"/>
            </a:pPr>
            <a:r>
              <a:rPr lang="en-US" sz="1800" b="1">
                <a:latin typeface="Arial"/>
                <a:ea typeface="Arial"/>
                <a:cs typeface="Arial"/>
                <a:sym typeface="Arial"/>
              </a:rPr>
              <a:t>Action: </a:t>
            </a:r>
            <a:r>
              <a:rPr lang="en-US" sz="1800">
                <a:latin typeface="Arial"/>
                <a:ea typeface="Arial"/>
                <a:cs typeface="Arial"/>
                <a:sym typeface="Arial"/>
              </a:rPr>
              <a:t>Disaggregate participation, outcome, and complaint data by disability status to identify exclusion trends.</a:t>
            </a:r>
          </a:p>
          <a:p>
            <a:pPr marL="914400" lvl="1" indent="-342900" algn="l" rtl="0">
              <a:lnSpc>
                <a:spcPct val="115000"/>
              </a:lnSpc>
              <a:spcBef>
                <a:spcPts val="0"/>
              </a:spcBef>
              <a:spcAft>
                <a:spcPts val="0"/>
              </a:spcAft>
              <a:buClr>
                <a:schemeClr val="dk1"/>
              </a:buClr>
              <a:buSzPts val="1800"/>
              <a:buChar char="○"/>
            </a:pPr>
            <a:r>
              <a:rPr lang="en-US" sz="1800" b="1">
                <a:latin typeface="Arial"/>
                <a:ea typeface="Arial"/>
                <a:cs typeface="Arial"/>
                <a:sym typeface="Arial"/>
              </a:rPr>
              <a:t>Must-Do Action: </a:t>
            </a:r>
            <a:r>
              <a:rPr lang="en-US" sz="1800">
                <a:latin typeface="Arial"/>
                <a:ea typeface="Arial"/>
                <a:cs typeface="Arial"/>
                <a:sym typeface="Arial"/>
              </a:rPr>
              <a:t>Data Collection &amp; Monitoring</a:t>
            </a:r>
          </a:p>
          <a:p>
            <a:pPr marL="457200" lvl="0" indent="-342900" algn="l" rtl="0">
              <a:lnSpc>
                <a:spcPct val="115000"/>
              </a:lnSpc>
              <a:spcBef>
                <a:spcPts val="0"/>
              </a:spcBef>
              <a:spcAft>
                <a:spcPts val="0"/>
              </a:spcAft>
              <a:buClr>
                <a:schemeClr val="dk1"/>
              </a:buClr>
              <a:buSzPts val="1800"/>
              <a:buChar char="●"/>
            </a:pPr>
            <a:r>
              <a:rPr lang="en-US" sz="1800" b="1">
                <a:latin typeface="Arial"/>
                <a:ea typeface="Arial"/>
                <a:cs typeface="Arial"/>
                <a:sym typeface="Arial"/>
              </a:rPr>
              <a:t>Action: </a:t>
            </a:r>
            <a:r>
              <a:rPr lang="en-US" sz="1800">
                <a:latin typeface="Arial"/>
                <a:ea typeface="Arial"/>
                <a:cs typeface="Arial"/>
                <a:sym typeface="Arial"/>
              </a:rPr>
              <a:t>Monitor proxy withdrawals and safeguarding risks throughout the transfer cycle.</a:t>
            </a:r>
            <a:endParaRPr lang="en-US" sz="1800" b="1">
              <a:latin typeface="Arial"/>
              <a:ea typeface="Arial"/>
              <a:cs typeface="Arial"/>
              <a:sym typeface="Arial"/>
            </a:endParaRPr>
          </a:p>
          <a:p>
            <a:pPr marL="914400" lvl="1" indent="-342900" algn="l" rtl="0">
              <a:lnSpc>
                <a:spcPct val="115000"/>
              </a:lnSpc>
              <a:spcBef>
                <a:spcPts val="0"/>
              </a:spcBef>
              <a:spcAft>
                <a:spcPts val="0"/>
              </a:spcAft>
              <a:buClr>
                <a:schemeClr val="dk1"/>
              </a:buClr>
              <a:buSzPts val="1800"/>
              <a:buChar char="○"/>
            </a:pPr>
            <a:r>
              <a:rPr lang="en-US" sz="1800" b="1">
                <a:latin typeface="Arial"/>
                <a:ea typeface="Arial"/>
                <a:cs typeface="Arial"/>
                <a:sym typeface="Arial"/>
              </a:rPr>
              <a:t>Must-Do Action: </a:t>
            </a:r>
            <a:r>
              <a:rPr lang="en-US" sz="1800">
                <a:latin typeface="Arial"/>
                <a:ea typeface="Arial"/>
                <a:cs typeface="Arial"/>
                <a:sym typeface="Arial"/>
              </a:rPr>
              <a:t>Data Collection &amp; Monitoring</a:t>
            </a:r>
          </a:p>
          <a:p>
            <a:pPr marL="0" lvl="0" indent="0" algn="l" rtl="0">
              <a:lnSpc>
                <a:spcPct val="115000"/>
              </a:lnSpc>
              <a:spcBef>
                <a:spcPts val="1800"/>
              </a:spcBef>
              <a:spcAft>
                <a:spcPts val="0"/>
              </a:spcAft>
              <a:buSzPts val="1400"/>
              <a:buNone/>
            </a:pPr>
            <a:r>
              <a:rPr lang="en-US" sz="1700" b="1">
                <a:latin typeface="Arial"/>
                <a:ea typeface="Arial"/>
                <a:cs typeface="Arial"/>
                <a:sym typeface="Arial"/>
              </a:rPr>
              <a:t>5. Exit &amp; Feedback</a:t>
            </a:r>
          </a:p>
          <a:p>
            <a:pPr marL="457200" lvl="0" indent="-342900" algn="l" rtl="0">
              <a:lnSpc>
                <a:spcPct val="115000"/>
              </a:lnSpc>
              <a:spcBef>
                <a:spcPts val="1200"/>
              </a:spcBef>
              <a:spcAft>
                <a:spcPts val="0"/>
              </a:spcAft>
              <a:buSzPts val="1800"/>
              <a:buFont typeface="Arial"/>
              <a:buChar char="●"/>
            </a:pPr>
            <a:r>
              <a:rPr lang="en-US" sz="1800" b="1">
                <a:latin typeface="Arial"/>
                <a:ea typeface="Arial"/>
                <a:cs typeface="Arial"/>
                <a:sym typeface="Arial"/>
              </a:rPr>
              <a:t>Action: </a:t>
            </a:r>
            <a:r>
              <a:rPr lang="en-US" sz="1800">
                <a:latin typeface="Arial"/>
                <a:ea typeface="Arial"/>
                <a:cs typeface="Arial"/>
                <a:sym typeface="Arial"/>
              </a:rPr>
              <a:t>Ensure complaints and feedback mechanisms are accessible through multiple channels (in-person, SMS, OPD focal points).</a:t>
            </a:r>
          </a:p>
          <a:p>
            <a:pPr marL="914400" lvl="1" indent="-342900" algn="l" rtl="0">
              <a:lnSpc>
                <a:spcPct val="115000"/>
              </a:lnSpc>
              <a:spcBef>
                <a:spcPts val="0"/>
              </a:spcBef>
              <a:spcAft>
                <a:spcPts val="0"/>
              </a:spcAft>
              <a:buSzPts val="1800"/>
              <a:buFont typeface="Arial"/>
              <a:buChar char="○"/>
            </a:pPr>
            <a:r>
              <a:rPr lang="en-US" sz="1800" b="1">
                <a:latin typeface="Arial"/>
                <a:ea typeface="Arial"/>
                <a:cs typeface="Arial"/>
                <a:sym typeface="Arial"/>
              </a:rPr>
              <a:t>Must-Do Action: </a:t>
            </a:r>
            <a:r>
              <a:rPr lang="en-US" sz="1800">
                <a:latin typeface="Arial"/>
                <a:ea typeface="Arial"/>
                <a:cs typeface="Arial"/>
                <a:sym typeface="Arial"/>
              </a:rPr>
              <a:t>Addressing Barriers</a:t>
            </a:r>
          </a:p>
          <a:p>
            <a:pPr marL="457200" lvl="0" indent="-342900" algn="l" rtl="0">
              <a:lnSpc>
                <a:spcPct val="115000"/>
              </a:lnSpc>
              <a:spcBef>
                <a:spcPts val="0"/>
              </a:spcBef>
              <a:spcAft>
                <a:spcPts val="0"/>
              </a:spcAft>
              <a:buClr>
                <a:schemeClr val="dk1"/>
              </a:buClr>
              <a:buSzPts val="1800"/>
              <a:buChar char="●"/>
            </a:pPr>
            <a:r>
              <a:rPr lang="en-US" sz="1800" b="1">
                <a:latin typeface="Arial"/>
                <a:ea typeface="Arial"/>
                <a:cs typeface="Arial"/>
                <a:sym typeface="Arial"/>
              </a:rPr>
              <a:t>Action: </a:t>
            </a:r>
            <a:r>
              <a:rPr lang="en-US" sz="1800">
                <a:latin typeface="Arial"/>
                <a:ea typeface="Arial"/>
                <a:cs typeface="Arial"/>
                <a:sym typeface="Arial"/>
              </a:rPr>
              <a:t>Conduct inclusive post-distribution monitoring (PDMs) to assess equitable food security outcomes.</a:t>
            </a:r>
          </a:p>
          <a:p>
            <a:pPr marL="914400" lvl="1" indent="-342900" algn="l" rtl="0">
              <a:lnSpc>
                <a:spcPct val="115000"/>
              </a:lnSpc>
              <a:spcBef>
                <a:spcPts val="0"/>
              </a:spcBef>
              <a:spcAft>
                <a:spcPts val="0"/>
              </a:spcAft>
              <a:buClr>
                <a:schemeClr val="dk1"/>
              </a:buClr>
              <a:buSzPts val="1800"/>
              <a:buChar char="○"/>
            </a:pPr>
            <a:r>
              <a:rPr lang="en-US" sz="1800" b="1">
                <a:latin typeface="Arial"/>
                <a:ea typeface="Arial"/>
                <a:cs typeface="Arial"/>
                <a:sym typeface="Arial"/>
              </a:rPr>
              <a:t>Must-Do Action: </a:t>
            </a:r>
            <a:r>
              <a:rPr lang="en-US" sz="1800">
                <a:latin typeface="Arial"/>
                <a:ea typeface="Arial"/>
                <a:cs typeface="Arial"/>
                <a:sym typeface="Arial"/>
              </a:rPr>
              <a:t>Data Collection &amp; Monitoring</a:t>
            </a:r>
          </a:p>
          <a:p>
            <a:pPr marL="0" marR="381000" lvl="0" indent="0" algn="l" rtl="0">
              <a:lnSpc>
                <a:spcPct val="115000"/>
              </a:lnSpc>
              <a:spcBef>
                <a:spcPts val="1200"/>
              </a:spcBef>
              <a:spcAft>
                <a:spcPts val="0"/>
              </a:spcAft>
              <a:buClr>
                <a:schemeClr val="dk1"/>
              </a:buClr>
              <a:buSzPts val="1100"/>
              <a:buFont typeface="Arial"/>
              <a:buNone/>
            </a:pPr>
            <a:r>
              <a:rPr lang="en-US" sz="1800">
                <a:latin typeface="Arial"/>
                <a:ea typeface="Arial"/>
                <a:cs typeface="Arial"/>
                <a:sym typeface="Arial"/>
              </a:rPr>
              <a:t>End this exercise by reinforcing that, disability inclusion is not a technical add-on. It is an organizational commitment across the entire </a:t>
            </a:r>
            <a:r>
              <a:rPr lang="en-US" sz="1800" err="1">
                <a:latin typeface="Arial"/>
                <a:ea typeface="Arial"/>
                <a:cs typeface="Arial"/>
                <a:sym typeface="Arial"/>
              </a:rPr>
              <a:t>programme</a:t>
            </a:r>
            <a:r>
              <a:rPr lang="en-US" sz="1800">
                <a:latin typeface="Arial"/>
                <a:ea typeface="Arial"/>
                <a:cs typeface="Arial"/>
                <a:sym typeface="Arial"/>
              </a:rPr>
              <a:t> cycle just like in Food Security and Nutrition programming. This applies to CVA as well.</a:t>
            </a:r>
          </a:p>
          <a:p>
            <a:pPr marL="0" marR="381000" lvl="0" indent="0" algn="l" rtl="0">
              <a:lnSpc>
                <a:spcPct val="115000"/>
              </a:lnSpc>
              <a:spcBef>
                <a:spcPts val="1200"/>
              </a:spcBef>
              <a:spcAft>
                <a:spcPts val="0"/>
              </a:spcAft>
              <a:buClr>
                <a:schemeClr val="dk1"/>
              </a:buClr>
              <a:buSzPts val="1100"/>
              <a:buFont typeface="Arial"/>
              <a:buNone/>
            </a:pPr>
            <a:r>
              <a:rPr lang="en-US" sz="1800">
                <a:latin typeface="Arial"/>
                <a:ea typeface="Arial"/>
                <a:cs typeface="Arial"/>
                <a:sym typeface="Arial"/>
              </a:rPr>
              <a:t>Don’t forget to thank the groups for their participation. </a:t>
            </a:r>
          </a:p>
        </p:txBody>
      </p:sp>
      <p:sp>
        <p:nvSpPr>
          <p:cNvPr id="4" name="Foliennummernplatzhalter 3">
            <a:extLst>
              <a:ext uri="{FF2B5EF4-FFF2-40B4-BE49-F238E27FC236}">
                <a16:creationId xmlns:a16="http://schemas.microsoft.com/office/drawing/2014/main" id="{22B844E8-CEF8-091C-8CE4-C9A0F9E15EE0}"/>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40</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3519115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800" b="1">
                <a:latin typeface="Arial"/>
                <a:ea typeface="Arial"/>
                <a:cs typeface="Arial"/>
                <a:sym typeface="Arial"/>
              </a:rPr>
              <a:t>Facilitator Notes: </a:t>
            </a:r>
            <a:endParaRPr lang="en-US" sz="1800">
              <a:latin typeface="Arial"/>
              <a:ea typeface="Arial"/>
              <a:cs typeface="Arial"/>
              <a:sym typeface="Arial"/>
            </a:endParaRPr>
          </a:p>
          <a:p>
            <a:pPr marL="0" lvl="0" indent="0" algn="l" rtl="0">
              <a:lnSpc>
                <a:spcPct val="100000"/>
              </a:lnSpc>
              <a:spcBef>
                <a:spcPts val="0"/>
              </a:spcBef>
              <a:spcAft>
                <a:spcPts val="0"/>
              </a:spcAft>
              <a:buSzPts val="1400"/>
              <a:buNone/>
            </a:pPr>
            <a:endParaRPr lang="en-US" sz="1800">
              <a:latin typeface="Arial"/>
              <a:ea typeface="Arial"/>
              <a:cs typeface="Arial"/>
              <a:sym typeface="Arial"/>
            </a:endParaRPr>
          </a:p>
          <a:p>
            <a:pPr marL="0" lvl="0" indent="0" algn="l" rtl="0">
              <a:lnSpc>
                <a:spcPct val="100000"/>
              </a:lnSpc>
              <a:spcBef>
                <a:spcPts val="0"/>
              </a:spcBef>
              <a:spcAft>
                <a:spcPts val="0"/>
              </a:spcAft>
              <a:buSzPts val="1400"/>
              <a:buNone/>
            </a:pPr>
            <a:r>
              <a:rPr lang="en-US" sz="1800">
                <a:latin typeface="Arial"/>
                <a:ea typeface="Arial"/>
                <a:cs typeface="Arial"/>
                <a:sym typeface="Arial"/>
              </a:rPr>
              <a:t>There are some important recommendations on ensuring disability inclusive CVA in food security, to address barriers that persons with disabilities face in humanitarian context.</a:t>
            </a:r>
          </a:p>
          <a:p>
            <a:pPr marL="0" lvl="0" indent="0" algn="l" rtl="0">
              <a:lnSpc>
                <a:spcPct val="100000"/>
              </a:lnSpc>
              <a:spcBef>
                <a:spcPts val="0"/>
              </a:spcBef>
              <a:spcAft>
                <a:spcPts val="0"/>
              </a:spcAft>
              <a:buSzPts val="1400"/>
              <a:buNone/>
            </a:pPr>
            <a:r>
              <a:rPr lang="en-US" sz="1800" b="1">
                <a:latin typeface="Arial"/>
                <a:ea typeface="Arial"/>
                <a:cs typeface="Arial"/>
                <a:sym typeface="Arial"/>
              </a:rPr>
              <a:t>Engage OPDs throughout the </a:t>
            </a:r>
            <a:r>
              <a:rPr lang="en-US" sz="1800" b="1" err="1">
                <a:latin typeface="Arial"/>
                <a:ea typeface="Arial"/>
                <a:cs typeface="Arial"/>
                <a:sym typeface="Arial"/>
              </a:rPr>
              <a:t>programme</a:t>
            </a:r>
            <a:r>
              <a:rPr lang="en-US" sz="1800" b="1">
                <a:latin typeface="Arial"/>
                <a:ea typeface="Arial"/>
                <a:cs typeface="Arial"/>
                <a:sym typeface="Arial"/>
              </a:rPr>
              <a:t> cycles- </a:t>
            </a:r>
            <a:r>
              <a:rPr lang="en-US" sz="1800">
                <a:latin typeface="Arial"/>
                <a:ea typeface="Arial"/>
                <a:cs typeface="Arial"/>
                <a:sym typeface="Arial"/>
              </a:rPr>
              <a:t>Start with Meaningful Participation because inclusion begins with engaging OPDs and persons with disabilities early and continuously.</a:t>
            </a:r>
          </a:p>
          <a:p>
            <a:pPr marL="914400" lvl="1" indent="-342900" algn="l" rtl="0">
              <a:lnSpc>
                <a:spcPct val="115000"/>
              </a:lnSpc>
              <a:spcBef>
                <a:spcPts val="0"/>
              </a:spcBef>
              <a:spcAft>
                <a:spcPts val="0"/>
              </a:spcAft>
              <a:buSzPts val="1800"/>
              <a:buFont typeface="Arial"/>
              <a:buChar char="○"/>
            </a:pPr>
            <a:r>
              <a:rPr lang="en-US" sz="1800" b="1">
                <a:latin typeface="Arial"/>
                <a:ea typeface="Arial"/>
                <a:cs typeface="Arial"/>
                <a:sym typeface="Arial"/>
              </a:rPr>
              <a:t>What this means in practice:</a:t>
            </a:r>
          </a:p>
          <a:p>
            <a:pPr marL="1371600" lvl="2" indent="-342900" algn="l" rtl="0">
              <a:lnSpc>
                <a:spcPct val="115000"/>
              </a:lnSpc>
              <a:spcBef>
                <a:spcPts val="0"/>
              </a:spcBef>
              <a:spcAft>
                <a:spcPts val="0"/>
              </a:spcAft>
              <a:buSzPts val="1800"/>
              <a:buFont typeface="Arial"/>
              <a:buChar char="■"/>
            </a:pPr>
            <a:r>
              <a:rPr lang="en-US" sz="1800">
                <a:latin typeface="Arial"/>
                <a:ea typeface="Arial"/>
                <a:cs typeface="Arial"/>
                <a:sym typeface="Arial"/>
              </a:rPr>
              <a:t>Consult OPDs during market and needs assessments</a:t>
            </a:r>
          </a:p>
          <a:p>
            <a:pPr marL="1371600" lvl="2" indent="-342900" algn="l" rtl="0">
              <a:lnSpc>
                <a:spcPct val="115000"/>
              </a:lnSpc>
              <a:spcBef>
                <a:spcPts val="0"/>
              </a:spcBef>
              <a:spcAft>
                <a:spcPts val="0"/>
              </a:spcAft>
              <a:buSzPts val="1800"/>
              <a:buFont typeface="Arial"/>
              <a:buChar char="■"/>
            </a:pPr>
            <a:r>
              <a:rPr lang="en-US" sz="1800">
                <a:latin typeface="Arial"/>
                <a:ea typeface="Arial"/>
                <a:cs typeface="Arial"/>
                <a:sym typeface="Arial"/>
              </a:rPr>
              <a:t>Validate targeting criteria with disability stakeholders</a:t>
            </a:r>
          </a:p>
          <a:p>
            <a:pPr marL="1371600" lvl="2" indent="-342900" algn="l" rtl="0">
              <a:lnSpc>
                <a:spcPct val="115000"/>
              </a:lnSpc>
              <a:spcBef>
                <a:spcPts val="0"/>
              </a:spcBef>
              <a:spcAft>
                <a:spcPts val="0"/>
              </a:spcAft>
              <a:buSzPts val="1800"/>
              <a:buFont typeface="Arial"/>
              <a:buChar char="■"/>
            </a:pPr>
            <a:r>
              <a:rPr lang="en-US" sz="1800">
                <a:latin typeface="Arial"/>
                <a:ea typeface="Arial"/>
                <a:cs typeface="Arial"/>
                <a:sym typeface="Arial"/>
              </a:rPr>
              <a:t>Co-design communication materials</a:t>
            </a:r>
          </a:p>
          <a:p>
            <a:pPr marL="1371600" lvl="2" indent="-342900" algn="l" rtl="0">
              <a:lnSpc>
                <a:spcPct val="115000"/>
              </a:lnSpc>
              <a:spcBef>
                <a:spcPts val="0"/>
              </a:spcBef>
              <a:spcAft>
                <a:spcPts val="0"/>
              </a:spcAft>
              <a:buSzPts val="1800"/>
              <a:buFont typeface="Arial"/>
              <a:buChar char="■"/>
            </a:pPr>
            <a:r>
              <a:rPr lang="en-US" sz="1800">
                <a:latin typeface="Arial"/>
                <a:ea typeface="Arial"/>
                <a:cs typeface="Arial"/>
                <a:sym typeface="Arial"/>
              </a:rPr>
              <a:t>Involve OPDs in monitoring and feedback</a:t>
            </a:r>
          </a:p>
          <a:p>
            <a:pPr marL="457200" lvl="0" indent="-342900" algn="l" rtl="0">
              <a:lnSpc>
                <a:spcPct val="100000"/>
              </a:lnSpc>
              <a:spcBef>
                <a:spcPts val="2400"/>
              </a:spcBef>
              <a:spcAft>
                <a:spcPts val="0"/>
              </a:spcAft>
              <a:buClr>
                <a:schemeClr val="dk1"/>
              </a:buClr>
              <a:buSzPts val="1800"/>
              <a:buChar char="●"/>
            </a:pPr>
            <a:r>
              <a:rPr lang="en-US" sz="1800" b="1">
                <a:latin typeface="Arial"/>
                <a:ea typeface="Arial"/>
                <a:cs typeface="Arial"/>
                <a:sym typeface="Arial"/>
              </a:rPr>
              <a:t>Assess and remove barriers - </a:t>
            </a:r>
            <a:r>
              <a:rPr lang="en-US" sz="1800">
                <a:latin typeface="Arial"/>
                <a:ea typeface="Arial"/>
                <a:cs typeface="Arial"/>
                <a:sym typeface="Arial"/>
              </a:rPr>
              <a:t>Identify &amp; address barriers Systematically.</a:t>
            </a:r>
            <a:r>
              <a:rPr lang="en-US" sz="1800" b="1">
                <a:latin typeface="Arial"/>
                <a:ea typeface="Arial"/>
                <a:cs typeface="Arial"/>
                <a:sym typeface="Arial"/>
              </a:rPr>
              <a:t> </a:t>
            </a:r>
            <a:r>
              <a:rPr lang="en-US" sz="1800">
                <a:latin typeface="Arial"/>
                <a:ea typeface="Arial"/>
                <a:cs typeface="Arial"/>
                <a:sym typeface="Arial"/>
              </a:rPr>
              <a:t>Findings show that barriers often occur at multiple stages.</a:t>
            </a:r>
          </a:p>
          <a:p>
            <a:pPr marL="914400" lvl="1" indent="-342900" algn="l" rtl="0">
              <a:lnSpc>
                <a:spcPct val="115000"/>
              </a:lnSpc>
              <a:spcBef>
                <a:spcPts val="600"/>
              </a:spcBef>
              <a:spcAft>
                <a:spcPts val="0"/>
              </a:spcAft>
              <a:buClr>
                <a:schemeClr val="dk1"/>
              </a:buClr>
              <a:buSzPts val="1800"/>
              <a:buChar char="○"/>
            </a:pPr>
            <a:r>
              <a:rPr lang="en-US" sz="1800" b="1">
                <a:latin typeface="Arial"/>
                <a:ea typeface="Arial"/>
                <a:cs typeface="Arial"/>
                <a:sym typeface="Arial"/>
              </a:rPr>
              <a:t>In food security CVA try to assess barriers in:</a:t>
            </a:r>
          </a:p>
          <a:p>
            <a:pPr marL="1371600" lvl="2"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Registration </a:t>
            </a:r>
          </a:p>
          <a:p>
            <a:pPr marL="1371600" lvl="2"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ID Verification requirements</a:t>
            </a:r>
          </a:p>
          <a:p>
            <a:pPr marL="1371600" lvl="2"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Transfer modality (mobile money vs. cash)</a:t>
            </a:r>
          </a:p>
          <a:p>
            <a:pPr marL="1371600" lvl="2"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Market accessibility - Do not assume that because markets function, access is equal.</a:t>
            </a:r>
          </a:p>
          <a:p>
            <a:pPr marL="1371600" lvl="2" indent="-342900" algn="l" rtl="0">
              <a:lnSpc>
                <a:spcPct val="115000"/>
              </a:lnSpc>
              <a:spcBef>
                <a:spcPts val="0"/>
              </a:spcBef>
              <a:spcAft>
                <a:spcPts val="0"/>
              </a:spcAft>
              <a:buSzPts val="1800"/>
              <a:buFont typeface="Arial"/>
              <a:buChar char="■"/>
            </a:pPr>
            <a:r>
              <a:rPr lang="en-US" sz="1800">
                <a:latin typeface="Arial"/>
                <a:ea typeface="Arial"/>
                <a:cs typeface="Arial"/>
                <a:sym typeface="Arial"/>
              </a:rPr>
              <a:t>Complaints mechanism</a:t>
            </a:r>
          </a:p>
          <a:p>
            <a:pPr marL="457200" lvl="0" indent="-342900" algn="l" rtl="0">
              <a:lnSpc>
                <a:spcPct val="100000"/>
              </a:lnSpc>
              <a:spcBef>
                <a:spcPts val="2400"/>
              </a:spcBef>
              <a:spcAft>
                <a:spcPts val="0"/>
              </a:spcAft>
              <a:buClr>
                <a:schemeClr val="dk1"/>
              </a:buClr>
              <a:buSzPts val="1800"/>
              <a:buChar char="●"/>
            </a:pPr>
            <a:r>
              <a:rPr lang="en-US" sz="1800" b="1">
                <a:latin typeface="Arial"/>
                <a:ea typeface="Arial"/>
                <a:cs typeface="Arial"/>
                <a:sym typeface="Arial"/>
              </a:rPr>
              <a:t>Integrate Disability into Targeting and transfer value decisions - </a:t>
            </a:r>
            <a:r>
              <a:rPr lang="en-US" sz="1800">
                <a:latin typeface="Arial"/>
                <a:ea typeface="Arial"/>
                <a:cs typeface="Arial"/>
                <a:sym typeface="Arial"/>
              </a:rPr>
              <a:t>Persons with disabilities are often invisible during targeting. Disability should not be treated as an afterthought. It must be embedded in targeting frameworks.</a:t>
            </a:r>
          </a:p>
          <a:p>
            <a:pPr marL="914400" lvl="1" indent="-342900" algn="l" rtl="0">
              <a:lnSpc>
                <a:spcPct val="115000"/>
              </a:lnSpc>
              <a:spcBef>
                <a:spcPts val="600"/>
              </a:spcBef>
              <a:spcAft>
                <a:spcPts val="0"/>
              </a:spcAft>
              <a:buClr>
                <a:schemeClr val="dk1"/>
              </a:buClr>
              <a:buSzPts val="1800"/>
              <a:buChar char="○"/>
            </a:pPr>
            <a:r>
              <a:rPr lang="en-US" sz="1800" b="1">
                <a:latin typeface="Arial"/>
                <a:ea typeface="Arial"/>
                <a:cs typeface="Arial"/>
                <a:sym typeface="Arial"/>
              </a:rPr>
              <a:t>Practical steps:</a:t>
            </a:r>
          </a:p>
          <a:p>
            <a:pPr marL="1371600" lvl="2"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Use Washington Group Questions where appropriate</a:t>
            </a:r>
          </a:p>
          <a:p>
            <a:pPr marL="1371600" lvl="2"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Consider additional costs of disability in transfer value </a:t>
            </a:r>
          </a:p>
          <a:p>
            <a:pPr marL="1371600" lvl="2"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Include disability explicitly in vulnerability criteria</a:t>
            </a:r>
          </a:p>
          <a:p>
            <a:pPr marL="457200" lvl="0" indent="-342900" algn="l" rtl="0">
              <a:lnSpc>
                <a:spcPct val="100000"/>
              </a:lnSpc>
              <a:spcBef>
                <a:spcPts val="2400"/>
              </a:spcBef>
              <a:spcAft>
                <a:spcPts val="0"/>
              </a:spcAft>
              <a:buClr>
                <a:schemeClr val="dk1"/>
              </a:buClr>
              <a:buSzPts val="1800"/>
              <a:buChar char="●"/>
            </a:pPr>
            <a:r>
              <a:rPr lang="en-US" sz="1800" b="1">
                <a:latin typeface="Arial"/>
                <a:ea typeface="Arial"/>
                <a:cs typeface="Arial"/>
                <a:sym typeface="Arial"/>
              </a:rPr>
              <a:t>Select modalities through an inclusion lens - </a:t>
            </a:r>
            <a:r>
              <a:rPr lang="en-US" sz="1800">
                <a:latin typeface="Arial"/>
                <a:ea typeface="Arial"/>
                <a:cs typeface="Arial"/>
                <a:sym typeface="Arial"/>
              </a:rPr>
              <a:t>Modality choice is often where exclusion occurs in CVA programming</a:t>
            </a:r>
          </a:p>
          <a:p>
            <a:pPr marL="914400" lvl="1" indent="-342900" algn="l" rtl="0">
              <a:lnSpc>
                <a:spcPct val="115000"/>
              </a:lnSpc>
              <a:spcBef>
                <a:spcPts val="600"/>
              </a:spcBef>
              <a:spcAft>
                <a:spcPts val="0"/>
              </a:spcAft>
              <a:buClr>
                <a:schemeClr val="dk1"/>
              </a:buClr>
              <a:buSzPts val="1800"/>
              <a:buChar char="○"/>
            </a:pPr>
            <a:r>
              <a:rPr lang="en-US" sz="1800" b="1">
                <a:latin typeface="Arial"/>
                <a:ea typeface="Arial"/>
                <a:cs typeface="Arial"/>
                <a:sym typeface="Arial"/>
              </a:rPr>
              <a:t>Before choosing modalities of either cash, mobile money or vouchers, etc. assess: </a:t>
            </a:r>
          </a:p>
          <a:p>
            <a:pPr marL="1371600" lvl="2"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Device ownership</a:t>
            </a:r>
          </a:p>
          <a:p>
            <a:pPr marL="1371600" lvl="2"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Digital literacy</a:t>
            </a:r>
          </a:p>
          <a:p>
            <a:pPr marL="1371600" lvl="2"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Sensory accessibility</a:t>
            </a:r>
          </a:p>
          <a:p>
            <a:pPr marL="1371600" lvl="2" indent="-342900" algn="l" rtl="0">
              <a:lnSpc>
                <a:spcPct val="115000"/>
              </a:lnSpc>
              <a:spcBef>
                <a:spcPts val="0"/>
              </a:spcBef>
              <a:spcAft>
                <a:spcPts val="0"/>
              </a:spcAft>
              <a:buSzPts val="1800"/>
              <a:buFont typeface="Arial"/>
              <a:buChar char="■"/>
            </a:pPr>
            <a:r>
              <a:rPr lang="en-US" sz="1800">
                <a:latin typeface="Arial"/>
                <a:ea typeface="Arial"/>
                <a:cs typeface="Arial"/>
                <a:sym typeface="Arial"/>
              </a:rPr>
              <a:t>Risk of financial exploitation</a:t>
            </a:r>
          </a:p>
          <a:p>
            <a:pPr marL="1371600" lvl="2" indent="-342900" algn="l" rtl="0">
              <a:lnSpc>
                <a:spcPct val="115000"/>
              </a:lnSpc>
              <a:spcBef>
                <a:spcPts val="0"/>
              </a:spcBef>
              <a:spcAft>
                <a:spcPts val="0"/>
              </a:spcAft>
              <a:buSzPts val="1800"/>
              <a:buFont typeface="Arial"/>
              <a:buChar char="■"/>
            </a:pPr>
            <a:r>
              <a:rPr lang="en-US" sz="1800">
                <a:latin typeface="Arial"/>
                <a:ea typeface="Arial"/>
                <a:cs typeface="Arial"/>
                <a:sym typeface="Arial"/>
              </a:rPr>
              <a:t>Safe access to cash-out point </a:t>
            </a:r>
          </a:p>
          <a:p>
            <a:pPr marL="1371600" lvl="2" indent="-342900" algn="l" rtl="0">
              <a:lnSpc>
                <a:spcPct val="115000"/>
              </a:lnSpc>
              <a:spcBef>
                <a:spcPts val="0"/>
              </a:spcBef>
              <a:spcAft>
                <a:spcPts val="0"/>
              </a:spcAft>
              <a:buSzPts val="1800"/>
              <a:buFont typeface="Arial"/>
              <a:buChar char="■"/>
            </a:pPr>
            <a:r>
              <a:rPr lang="en-US" sz="1800">
                <a:latin typeface="Arial"/>
                <a:ea typeface="Arial"/>
                <a:cs typeface="Arial"/>
                <a:sym typeface="Arial"/>
              </a:rPr>
              <a:t>Build alternative transfer mechanisms into design</a:t>
            </a:r>
          </a:p>
          <a:p>
            <a:pPr marL="1371600" lvl="2" indent="-342900" algn="l" rtl="0">
              <a:lnSpc>
                <a:spcPct val="115000"/>
              </a:lnSpc>
              <a:spcBef>
                <a:spcPts val="0"/>
              </a:spcBef>
              <a:spcAft>
                <a:spcPts val="0"/>
              </a:spcAft>
              <a:buSzPts val="1800"/>
              <a:buFont typeface="Arial"/>
              <a:buChar char="■"/>
            </a:pPr>
            <a:r>
              <a:rPr lang="en-US" sz="1800">
                <a:latin typeface="Arial"/>
                <a:ea typeface="Arial"/>
                <a:cs typeface="Arial"/>
                <a:sym typeface="Arial"/>
              </a:rPr>
              <a:t>Allow reasonable accommodation</a:t>
            </a:r>
          </a:p>
          <a:p>
            <a:pPr marL="1371600" lvl="2" indent="-342900" algn="l" rtl="0">
              <a:lnSpc>
                <a:spcPct val="115000"/>
              </a:lnSpc>
              <a:spcBef>
                <a:spcPts val="0"/>
              </a:spcBef>
              <a:spcAft>
                <a:spcPts val="0"/>
              </a:spcAft>
              <a:buSzPts val="1800"/>
              <a:buFont typeface="Arial"/>
              <a:buChar char="■"/>
            </a:pPr>
            <a:r>
              <a:rPr lang="en-US" sz="1800">
                <a:latin typeface="Arial"/>
                <a:ea typeface="Arial"/>
                <a:cs typeface="Arial"/>
                <a:sym typeface="Arial"/>
              </a:rPr>
              <a:t>Develop assisted-withdrawal safeguards</a:t>
            </a:r>
          </a:p>
          <a:p>
            <a:pPr marL="457200" lvl="0" indent="-342900" algn="l" rtl="0">
              <a:lnSpc>
                <a:spcPct val="100000"/>
              </a:lnSpc>
              <a:spcBef>
                <a:spcPts val="2400"/>
              </a:spcBef>
              <a:spcAft>
                <a:spcPts val="0"/>
              </a:spcAft>
              <a:buClr>
                <a:schemeClr val="dk1"/>
              </a:buClr>
              <a:buSzPts val="1800"/>
              <a:buChar char="●"/>
            </a:pPr>
            <a:r>
              <a:rPr lang="en-US" sz="1800" b="1">
                <a:latin typeface="Arial"/>
                <a:ea typeface="Arial"/>
                <a:cs typeface="Arial"/>
                <a:sym typeface="Arial"/>
              </a:rPr>
              <a:t>Budget for Inclusion -</a:t>
            </a:r>
            <a:r>
              <a:rPr lang="en-US" sz="1800">
                <a:latin typeface="Arial"/>
                <a:ea typeface="Arial"/>
                <a:cs typeface="Arial"/>
                <a:sym typeface="Arial"/>
              </a:rPr>
              <a:t> Inclusion requires resources. Without budget allocation, inclusion remains rhetorical.</a:t>
            </a:r>
            <a:endParaRPr lang="en-US" sz="1800" b="1">
              <a:latin typeface="Arial"/>
              <a:ea typeface="Arial"/>
              <a:cs typeface="Arial"/>
              <a:sym typeface="Arial"/>
            </a:endParaRPr>
          </a:p>
          <a:p>
            <a:pPr marL="914400" lvl="1" indent="-342900" algn="l" rtl="0">
              <a:lnSpc>
                <a:spcPct val="115000"/>
              </a:lnSpc>
              <a:spcBef>
                <a:spcPts val="600"/>
              </a:spcBef>
              <a:spcAft>
                <a:spcPts val="0"/>
              </a:spcAft>
              <a:buClr>
                <a:schemeClr val="dk1"/>
              </a:buClr>
              <a:buSzPts val="1800"/>
              <a:buChar char="○"/>
            </a:pPr>
            <a:r>
              <a:rPr lang="en-US" sz="1800" b="1">
                <a:latin typeface="Arial"/>
                <a:ea typeface="Arial"/>
                <a:cs typeface="Arial"/>
                <a:sym typeface="Arial"/>
              </a:rPr>
              <a:t>Budget lines should include: </a:t>
            </a:r>
          </a:p>
          <a:p>
            <a:pPr marL="1371600" lvl="2"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Accessibility adaptations</a:t>
            </a:r>
          </a:p>
          <a:p>
            <a:pPr marL="1371600" lvl="2"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OPD engagement</a:t>
            </a:r>
          </a:p>
          <a:p>
            <a:pPr marL="1371600" lvl="2"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Alternative transfer mechanism</a:t>
            </a:r>
          </a:p>
          <a:p>
            <a:pPr marL="1371600" lvl="2"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Staff training </a:t>
            </a:r>
          </a:p>
          <a:p>
            <a:pPr marL="1371600" lvl="2" indent="-342900" algn="l" rtl="0">
              <a:lnSpc>
                <a:spcPct val="115000"/>
              </a:lnSpc>
              <a:spcBef>
                <a:spcPts val="0"/>
              </a:spcBef>
              <a:spcAft>
                <a:spcPts val="0"/>
              </a:spcAft>
              <a:buSzPts val="1800"/>
              <a:buChar char="■"/>
            </a:pPr>
            <a:r>
              <a:rPr lang="en-US" sz="1800">
                <a:latin typeface="Arial"/>
                <a:ea typeface="Arial"/>
                <a:cs typeface="Arial"/>
                <a:sym typeface="Arial"/>
              </a:rPr>
              <a:t>Accessible communication materials</a:t>
            </a:r>
          </a:p>
          <a:p>
            <a:pPr marL="457200" lvl="0" indent="-342900" algn="l" rtl="0">
              <a:lnSpc>
                <a:spcPct val="100000"/>
              </a:lnSpc>
              <a:spcBef>
                <a:spcPts val="2400"/>
              </a:spcBef>
              <a:spcAft>
                <a:spcPts val="0"/>
              </a:spcAft>
              <a:buClr>
                <a:schemeClr val="dk1"/>
              </a:buClr>
              <a:buSzPts val="1800"/>
              <a:buChar char="●"/>
            </a:pPr>
            <a:r>
              <a:rPr lang="en-US" sz="1800" b="1">
                <a:latin typeface="Arial"/>
                <a:ea typeface="Arial"/>
                <a:cs typeface="Arial"/>
                <a:sym typeface="Arial"/>
              </a:rPr>
              <a:t>Establish safe, accessible complaints mechanisms -</a:t>
            </a:r>
            <a:r>
              <a:rPr lang="en-US" sz="1800">
                <a:latin typeface="Arial"/>
                <a:ea typeface="Arial"/>
                <a:cs typeface="Arial"/>
                <a:sym typeface="Arial"/>
              </a:rPr>
              <a:t> This can help monitor safeguarding and protection issues throughout the process. There is a risk of financial exploitation, caregiver control, GBV linked to transfers, etc. in CVA for food security.</a:t>
            </a:r>
            <a:endParaRPr lang="en-US" sz="1800" b="1">
              <a:latin typeface="Arial"/>
              <a:ea typeface="Arial"/>
              <a:cs typeface="Arial"/>
              <a:sym typeface="Arial"/>
            </a:endParaRPr>
          </a:p>
          <a:p>
            <a:pPr marL="914400" lvl="1" indent="-342900" algn="l" rtl="0">
              <a:lnSpc>
                <a:spcPct val="115000"/>
              </a:lnSpc>
              <a:spcBef>
                <a:spcPts val="600"/>
              </a:spcBef>
              <a:spcAft>
                <a:spcPts val="0"/>
              </a:spcAft>
              <a:buClr>
                <a:schemeClr val="dk1"/>
              </a:buClr>
              <a:buSzPts val="1800"/>
              <a:buChar char="○"/>
            </a:pPr>
            <a:r>
              <a:rPr lang="en-US" sz="1800" b="1">
                <a:latin typeface="Arial"/>
                <a:ea typeface="Arial"/>
                <a:cs typeface="Arial"/>
                <a:sym typeface="Arial"/>
              </a:rPr>
              <a:t>To mitigate risks for persons with disabilities: </a:t>
            </a:r>
          </a:p>
          <a:p>
            <a:pPr marL="1371600" lvl="2"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Ensure accessible and confidential complaints channels</a:t>
            </a:r>
          </a:p>
          <a:p>
            <a:pPr marL="1371600" lvl="2"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Train staff on protection and what it means for persons with disabilities</a:t>
            </a:r>
          </a:p>
          <a:p>
            <a:pPr marL="1371600" lvl="2"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Develop clear proxy and assisted-transaction in SOPs</a:t>
            </a:r>
          </a:p>
          <a:p>
            <a:pPr marL="1371600" lvl="2"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Monitor outcomes</a:t>
            </a:r>
          </a:p>
          <a:p>
            <a:pPr marL="457200" lvl="0" indent="-342900" algn="l" rtl="0">
              <a:lnSpc>
                <a:spcPct val="100000"/>
              </a:lnSpc>
              <a:spcBef>
                <a:spcPts val="2400"/>
              </a:spcBef>
              <a:spcAft>
                <a:spcPts val="0"/>
              </a:spcAft>
              <a:buClr>
                <a:schemeClr val="dk1"/>
              </a:buClr>
              <a:buSzPts val="1800"/>
              <a:buChar char="●"/>
            </a:pPr>
            <a:r>
              <a:rPr lang="en-US" sz="1800" b="1">
                <a:latin typeface="Arial"/>
                <a:ea typeface="Arial"/>
                <a:cs typeface="Arial"/>
                <a:sym typeface="Arial"/>
              </a:rPr>
              <a:t>Information and Communication in multiple accessible formats -</a:t>
            </a:r>
            <a:r>
              <a:rPr lang="en-US" sz="1800">
                <a:latin typeface="Arial"/>
                <a:ea typeface="Arial"/>
                <a:cs typeface="Arial"/>
                <a:sym typeface="Arial"/>
              </a:rPr>
              <a:t> Communication failures are common through the CVA cycle. Inclusion requires accessible information not just availability. </a:t>
            </a:r>
            <a:endParaRPr lang="en-US" sz="1800" b="1">
              <a:latin typeface="Arial"/>
              <a:ea typeface="Arial"/>
              <a:cs typeface="Arial"/>
              <a:sym typeface="Arial"/>
            </a:endParaRPr>
          </a:p>
          <a:p>
            <a:pPr marL="914400" lvl="1" indent="-342900" algn="l" rtl="0">
              <a:lnSpc>
                <a:spcPct val="115000"/>
              </a:lnSpc>
              <a:spcBef>
                <a:spcPts val="600"/>
              </a:spcBef>
              <a:spcAft>
                <a:spcPts val="0"/>
              </a:spcAft>
              <a:buClr>
                <a:schemeClr val="dk1"/>
              </a:buClr>
              <a:buSzPts val="1800"/>
              <a:buChar char="○"/>
            </a:pPr>
            <a:r>
              <a:rPr lang="en-US" sz="1800" b="1">
                <a:latin typeface="Arial"/>
                <a:ea typeface="Arial"/>
                <a:cs typeface="Arial"/>
                <a:sym typeface="Arial"/>
              </a:rPr>
              <a:t>Actions to mitigate this includes: </a:t>
            </a:r>
          </a:p>
          <a:p>
            <a:pPr marL="1371600" lvl="2"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Multi-format communication (audio, pictorial, in-person, etc.)</a:t>
            </a:r>
          </a:p>
          <a:p>
            <a:pPr marL="1371600" lvl="2"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Sign language interpretation where needed</a:t>
            </a:r>
          </a:p>
          <a:p>
            <a:pPr marL="1371600" lvl="2"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Simple language messaging </a:t>
            </a:r>
          </a:p>
          <a:p>
            <a:pPr marL="1371600" lvl="2"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Outreach beyond digital platforms.</a:t>
            </a:r>
          </a:p>
          <a:p>
            <a:pPr marL="1371600" lvl="2"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Test communication materials with persons with disabilities and/or OPDs</a:t>
            </a:r>
          </a:p>
          <a:p>
            <a:pPr marL="457200" lvl="0" indent="-342900" algn="l" rtl="0">
              <a:lnSpc>
                <a:spcPct val="100000"/>
              </a:lnSpc>
              <a:spcBef>
                <a:spcPts val="2400"/>
              </a:spcBef>
              <a:spcAft>
                <a:spcPts val="0"/>
              </a:spcAft>
              <a:buClr>
                <a:schemeClr val="dk1"/>
              </a:buClr>
              <a:buSzPts val="1800"/>
              <a:buChar char="●"/>
            </a:pPr>
            <a:r>
              <a:rPr lang="en-US" sz="1800" b="1">
                <a:latin typeface="Arial"/>
                <a:ea typeface="Arial"/>
                <a:cs typeface="Arial"/>
                <a:sym typeface="Arial"/>
              </a:rPr>
              <a:t>Monitor outcomes &amp; adapt using disaggregated data-</a:t>
            </a:r>
            <a:r>
              <a:rPr lang="en-US" sz="1800">
                <a:latin typeface="Arial"/>
                <a:ea typeface="Arial"/>
                <a:cs typeface="Arial"/>
                <a:sym typeface="Arial"/>
              </a:rPr>
              <a:t> If monitoring does not detect exclusion, it cannot be corrected.</a:t>
            </a:r>
          </a:p>
          <a:p>
            <a:pPr marL="914400" lvl="1" indent="-342900" algn="l" rtl="0">
              <a:lnSpc>
                <a:spcPct val="115000"/>
              </a:lnSpc>
              <a:spcBef>
                <a:spcPts val="600"/>
              </a:spcBef>
              <a:spcAft>
                <a:spcPts val="0"/>
              </a:spcAft>
              <a:buClr>
                <a:schemeClr val="dk1"/>
              </a:buClr>
              <a:buSzPts val="1800"/>
              <a:buChar char="○"/>
            </a:pPr>
            <a:r>
              <a:rPr lang="en-US" sz="1800" b="1">
                <a:latin typeface="Arial"/>
                <a:ea typeface="Arial"/>
                <a:cs typeface="Arial"/>
                <a:sym typeface="Arial"/>
              </a:rPr>
              <a:t>It’s important to: </a:t>
            </a:r>
          </a:p>
          <a:p>
            <a:pPr marL="1371600" lvl="2"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Ensure disability-disaggregated monitoring</a:t>
            </a:r>
          </a:p>
          <a:p>
            <a:pPr marL="1371600" lvl="2"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Track participation rates</a:t>
            </a:r>
          </a:p>
          <a:p>
            <a:pPr marL="1371600" lvl="2"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Monitor complaint patterns</a:t>
            </a:r>
          </a:p>
          <a:p>
            <a:pPr marL="1371600" lvl="2"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Ensure post-distribution monitoring that captures access barriers </a:t>
            </a:r>
            <a:endParaRPr lang="en-US" sz="1100">
              <a:latin typeface="Arial"/>
              <a:ea typeface="Arial"/>
              <a:cs typeface="Arial"/>
              <a:sym typeface="Arial"/>
            </a:endParaRPr>
          </a:p>
          <a:p>
            <a:pPr marL="0" lvl="0" indent="0" algn="l" rtl="0">
              <a:lnSpc>
                <a:spcPct val="115000"/>
              </a:lnSpc>
              <a:spcBef>
                <a:spcPts val="2400"/>
              </a:spcBef>
              <a:spcAft>
                <a:spcPts val="0"/>
              </a:spcAft>
              <a:buSzPts val="1400"/>
              <a:buNone/>
            </a:pPr>
            <a:r>
              <a:rPr lang="en-US" sz="1800" b="1">
                <a:highlight>
                  <a:schemeClr val="accent4"/>
                </a:highlight>
                <a:latin typeface="Arial"/>
                <a:ea typeface="Arial"/>
                <a:cs typeface="Arial"/>
                <a:sym typeface="Arial"/>
              </a:rPr>
              <a:t>What do these actions mean Specifically for Food Security CVA? </a:t>
            </a:r>
            <a:r>
              <a:rPr lang="en-US" sz="1800">
                <a:highlight>
                  <a:schemeClr val="accent4"/>
                </a:highlight>
                <a:latin typeface="Arial"/>
                <a:ea typeface="Arial"/>
                <a:cs typeface="Arial"/>
                <a:sym typeface="Arial"/>
              </a:rPr>
              <a:t>Disability-inclusive CVA must ultimately improve Food Consumption Scores (FCS), Dietary Diversity, Reduced Coping Strategies and Safe and dignified market access. </a:t>
            </a:r>
            <a:endParaRPr lang="en-US" sz="1100">
              <a:latin typeface="Arial"/>
              <a:ea typeface="Arial"/>
              <a:cs typeface="Arial"/>
              <a:sym typeface="Arial"/>
            </a:endParaRP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41</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085357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r>
              <a:rPr lang="de-DE" b="1" err="1"/>
              <a:t>Facilitator</a:t>
            </a:r>
            <a:r>
              <a:rPr lang="de-DE" b="1"/>
              <a:t> Note:</a:t>
            </a:r>
          </a:p>
          <a:p>
            <a:pPr marL="0" marR="0" lvl="0" indent="-228600" algn="l" defTabSz="914400" rtl="0" eaLnBrk="1" fontAlgn="auto" latinLnBrk="0" hangingPunct="1">
              <a:lnSpc>
                <a:spcPct val="100000"/>
              </a:lnSpc>
              <a:spcBef>
                <a:spcPts val="0"/>
              </a:spcBef>
              <a:spcAft>
                <a:spcPts val="1200"/>
              </a:spcAft>
              <a:buClr>
                <a:srgbClr val="000000"/>
              </a:buClr>
              <a:buSzPts val="1400"/>
              <a:buFont typeface="Arial"/>
              <a:buNone/>
              <a:tabLst/>
              <a:defRPr/>
            </a:pPr>
            <a:r>
              <a:rPr lang="de-DE"/>
              <a:t>Read out the </a:t>
            </a:r>
            <a:r>
              <a:rPr lang="de-DE" err="1"/>
              <a:t>objective</a:t>
            </a:r>
            <a:r>
              <a:rPr lang="de-DE"/>
              <a:t> of „Phase 4 – LNOB“ </a:t>
            </a:r>
            <a:r>
              <a:rPr lang="de-DE" err="1"/>
              <a:t>followed</a:t>
            </a:r>
            <a:r>
              <a:rPr lang="de-DE"/>
              <a:t> by the 4 </a:t>
            </a:r>
            <a:r>
              <a:rPr lang="de-DE" err="1"/>
              <a:t>results</a:t>
            </a:r>
            <a:r>
              <a:rPr lang="de-DE"/>
              <a:t>. </a:t>
            </a:r>
            <a:r>
              <a:rPr lang="en-US" sz="1200" b="0" baseline="0">
                <a:latin typeface="Arial"/>
                <a:cs typeface="Arial"/>
                <a:sym typeface="Arial"/>
              </a:rPr>
              <a:t>T</a:t>
            </a:r>
            <a:r>
              <a:rPr lang="en-US" sz="1200" b="0">
                <a:latin typeface="Arial"/>
                <a:cs typeface="Arial"/>
                <a:sym typeface="Arial"/>
              </a:rPr>
              <a:t>he training package was developed under Result 2 and more information is provided on the different Phases in the facilitator notes.</a:t>
            </a:r>
            <a:endParaRPr lang="en-US" sz="1200" b="0"/>
          </a:p>
          <a:p>
            <a:pPr marL="0">
              <a:spcAft>
                <a:spcPts val="1200"/>
              </a:spcAft>
            </a:pPr>
            <a:r>
              <a:rPr lang="de-DE"/>
              <a:t> For </a:t>
            </a:r>
            <a:r>
              <a:rPr lang="de-DE" err="1"/>
              <a:t>more</a:t>
            </a:r>
            <a:r>
              <a:rPr lang="de-DE"/>
              <a:t> </a:t>
            </a:r>
            <a:r>
              <a:rPr lang="de-DE" err="1"/>
              <a:t>information</a:t>
            </a:r>
            <a:r>
              <a:rPr lang="de-DE"/>
              <a:t> on the </a:t>
            </a:r>
            <a:r>
              <a:rPr lang="de-DE" err="1"/>
              <a:t>project</a:t>
            </a:r>
            <a:r>
              <a:rPr lang="de-DE"/>
              <a:t>, </a:t>
            </a:r>
            <a:r>
              <a:rPr lang="de-DE" err="1"/>
              <a:t>visit</a:t>
            </a:r>
            <a:r>
              <a:rPr lang="de-DE"/>
              <a:t> the </a:t>
            </a:r>
            <a:r>
              <a:rPr lang="de-DE" err="1"/>
              <a:t>project</a:t>
            </a:r>
            <a:r>
              <a:rPr lang="de-DE"/>
              <a:t> </a:t>
            </a:r>
            <a:r>
              <a:rPr lang="de-DE" err="1"/>
              <a:t>website</a:t>
            </a:r>
            <a:r>
              <a:rPr lang="de-DE"/>
              <a:t>. </a:t>
            </a:r>
            <a:r>
              <a:rPr lang="de-DE" err="1"/>
              <a:t>If</a:t>
            </a:r>
            <a:r>
              <a:rPr lang="de-DE"/>
              <a:t> </a:t>
            </a:r>
            <a:r>
              <a:rPr lang="de-DE" err="1"/>
              <a:t>you</a:t>
            </a:r>
            <a:r>
              <a:rPr lang="de-DE"/>
              <a:t> do not </a:t>
            </a:r>
            <a:r>
              <a:rPr lang="de-DE" err="1"/>
              <a:t>know</a:t>
            </a:r>
            <a:r>
              <a:rPr lang="de-DE"/>
              <a:t> the </a:t>
            </a:r>
            <a:r>
              <a:rPr lang="de-DE" err="1"/>
              <a:t>details</a:t>
            </a:r>
            <a:r>
              <a:rPr lang="de-DE"/>
              <a:t> of the </a:t>
            </a:r>
            <a:r>
              <a:rPr lang="de-DE" err="1"/>
              <a:t>project</a:t>
            </a:r>
            <a:r>
              <a:rPr lang="de-DE"/>
              <a:t>, </a:t>
            </a:r>
            <a:r>
              <a:rPr lang="de-DE" err="1"/>
              <a:t>please</a:t>
            </a:r>
            <a:r>
              <a:rPr lang="de-DE"/>
              <a:t> </a:t>
            </a:r>
            <a:r>
              <a:rPr lang="de-DE" err="1"/>
              <a:t>refer</a:t>
            </a:r>
            <a:r>
              <a:rPr lang="de-DE"/>
              <a:t> to the </a:t>
            </a:r>
            <a:r>
              <a:rPr lang="de-DE" err="1"/>
              <a:t>projec</a:t>
            </a:r>
            <a:r>
              <a:rPr lang="de-DE"/>
              <a:t> </a:t>
            </a:r>
            <a:r>
              <a:rPr lang="de-DE" err="1"/>
              <a:t>website</a:t>
            </a:r>
            <a:r>
              <a:rPr lang="de-DE"/>
              <a:t>, </a:t>
            </a:r>
            <a:r>
              <a:rPr lang="de-DE" err="1"/>
              <a:t>too</a:t>
            </a:r>
            <a:r>
              <a:rPr lang="de-DE"/>
              <a:t>: </a:t>
            </a:r>
            <a:r>
              <a:rPr lang="de-DE">
                <a:hlinkClick r:id="rId3"/>
              </a:rPr>
              <a:t>Link to LNOB Phase 4 Project Website.</a:t>
            </a:r>
            <a:endParaRPr lang="en-US" sz="1200" b="0" baseline="0">
              <a:latin typeface="Arial"/>
              <a:cs typeface="Arial"/>
              <a:sym typeface="Arial"/>
            </a:endParaRPr>
          </a:p>
          <a:p>
            <a:pPr marL="0" lvl="0" indent="0" algn="l" rtl="0">
              <a:lnSpc>
                <a:spcPct val="100000"/>
              </a:lnSpc>
              <a:spcBef>
                <a:spcPts val="0"/>
              </a:spcBef>
              <a:spcAft>
                <a:spcPts val="0"/>
              </a:spcAft>
              <a:buClr>
                <a:srgbClr val="000000"/>
              </a:buClr>
              <a:buSzPts val="1400"/>
              <a:buFont typeface="Arial"/>
              <a:buNone/>
            </a:pPr>
            <a:endParaRPr lang="en-US" b="0"/>
          </a:p>
          <a:p>
            <a:pPr marL="0"/>
            <a:endParaRPr lang="de-DE"/>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6</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9857454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a:p>
            <a:pPr marL="0" lvl="0" indent="0" algn="l" rtl="0">
              <a:lnSpc>
                <a:spcPct val="100000"/>
              </a:lnSpc>
              <a:spcBef>
                <a:spcPts val="0"/>
              </a:spcBef>
              <a:spcAft>
                <a:spcPts val="0"/>
              </a:spcAft>
              <a:buSzPts val="1400"/>
              <a:buNone/>
            </a:pPr>
            <a:r>
              <a:rPr lang="en-US" sz="1200">
                <a:latin typeface="Arial"/>
                <a:ea typeface="Arial"/>
                <a:cs typeface="Arial"/>
                <a:sym typeface="Arial"/>
              </a:rPr>
              <a:t>In this section we will explore more closely the Assessments and Analysis stage of a CVA in food security </a:t>
            </a:r>
            <a:r>
              <a:rPr lang="en-US" sz="1200" err="1">
                <a:latin typeface="Arial"/>
                <a:ea typeface="Arial"/>
                <a:cs typeface="Arial"/>
                <a:sym typeface="Arial"/>
              </a:rPr>
              <a:t>programme</a:t>
            </a:r>
            <a:r>
              <a:rPr lang="en-US" sz="1200">
                <a:latin typeface="Arial"/>
                <a:ea typeface="Arial"/>
                <a:cs typeface="Arial"/>
                <a:sym typeface="Arial"/>
              </a:rPr>
              <a:t>. </a:t>
            </a:r>
            <a:endParaRPr lang="en-US" sz="120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42</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3747631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Clr>
                <a:schemeClr val="dk1"/>
              </a:buClr>
              <a:buSzPts val="1100"/>
              <a:buFont typeface="Arial"/>
              <a:buNone/>
            </a:pPr>
            <a:r>
              <a:rPr lang="en-US" sz="1200" b="1">
                <a:latin typeface="Arial"/>
                <a:ea typeface="Arial"/>
                <a:cs typeface="Arial"/>
                <a:sym typeface="Arial"/>
              </a:rPr>
              <a:t>Facilitator Notes: </a:t>
            </a:r>
          </a:p>
          <a:p>
            <a:pPr marL="0" lvl="0" indent="0" algn="l" rtl="0">
              <a:lnSpc>
                <a:spcPct val="100000"/>
              </a:lnSpc>
              <a:spcBef>
                <a:spcPts val="0"/>
              </a:spcBef>
              <a:spcAft>
                <a:spcPts val="0"/>
              </a:spcAft>
              <a:buClr>
                <a:schemeClr val="dk1"/>
              </a:buClr>
              <a:buSzPts val="1100"/>
              <a:buFont typeface="Arial"/>
              <a:buNone/>
            </a:pPr>
            <a:endParaRPr lang="en-US" sz="1200" b="1">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200">
                <a:latin typeface="Arial"/>
                <a:ea typeface="Arial"/>
                <a:cs typeface="Arial"/>
                <a:sym typeface="Arial"/>
              </a:rPr>
              <a:t>During the Assessment and Analysis stage, there are several types of assessments that are conducted to help determine if cash or vouchers are feasible modalities to use in food security interventions. This stage is a layered process that includes: needs, market, risks, modality and operational feasibility assessments. Together, this information informs the decision whether to implement CVA and how. </a:t>
            </a:r>
          </a:p>
          <a:p>
            <a:pPr marL="0" lvl="0" indent="0" algn="l" rtl="0">
              <a:lnSpc>
                <a:spcPct val="115000"/>
              </a:lnSpc>
              <a:spcBef>
                <a:spcPts val="1200"/>
              </a:spcBef>
              <a:spcAft>
                <a:spcPts val="0"/>
              </a:spcAft>
              <a:buSzPts val="1400"/>
              <a:buNone/>
            </a:pPr>
            <a:r>
              <a:rPr lang="en-US" sz="1200" b="1">
                <a:latin typeface="Arial"/>
                <a:ea typeface="Arial"/>
                <a:cs typeface="Arial"/>
                <a:sym typeface="Arial"/>
              </a:rPr>
              <a:t>Needs Assessment</a:t>
            </a:r>
            <a:r>
              <a:rPr lang="en-US" sz="1200">
                <a:latin typeface="Arial"/>
                <a:ea typeface="Arial"/>
                <a:cs typeface="Arial"/>
                <a:sym typeface="Arial"/>
              </a:rPr>
              <a:t> - The purpose of the needs assessment is to understand the priority needs of affected populations. The assessment asks what are people’s priority needs and how severe are they? In food security CVA, this includes food consumption gaps, dietary diversity, coping strategies, expenditure patterns, vulnerability profiles. </a:t>
            </a:r>
          </a:p>
          <a:p>
            <a:pPr marL="0" lvl="0" indent="0" algn="l" rtl="0">
              <a:lnSpc>
                <a:spcPct val="115000"/>
              </a:lnSpc>
              <a:spcBef>
                <a:spcPts val="1200"/>
              </a:spcBef>
              <a:spcAft>
                <a:spcPts val="0"/>
              </a:spcAft>
              <a:buSzPts val="1400"/>
              <a:buNone/>
            </a:pPr>
            <a:r>
              <a:rPr lang="en-US" sz="1200" b="1">
                <a:latin typeface="Arial"/>
                <a:ea typeface="Arial"/>
                <a:cs typeface="Arial"/>
                <a:sym typeface="Arial"/>
              </a:rPr>
              <a:t>Market assessment</a:t>
            </a:r>
            <a:r>
              <a:rPr lang="en-US" sz="1200">
                <a:latin typeface="Arial"/>
                <a:ea typeface="Arial"/>
                <a:cs typeface="Arial"/>
                <a:sym typeface="Arial"/>
              </a:rPr>
              <a:t> - A market assessment determines whether local markets can support cash </a:t>
            </a:r>
            <a:r>
              <a:rPr lang="en-US" sz="1200" err="1">
                <a:latin typeface="Arial"/>
                <a:ea typeface="Arial"/>
                <a:cs typeface="Arial"/>
                <a:sym typeface="Arial"/>
              </a:rPr>
              <a:t>assistance</a:t>
            </a:r>
            <a:r>
              <a:rPr lang="en-US" sz="1200">
                <a:latin typeface="Arial"/>
                <a:ea typeface="Arial"/>
                <a:cs typeface="Arial"/>
                <a:sym typeface="Arial"/>
              </a:rPr>
              <a:t>. The assessment often includes analysis of availability of food commodities, trader capacity, supply chains, price stability, competition and market access. One of the key questions that a market assessment is trying to determining is if can markets meet increased demand safely and reliably? </a:t>
            </a:r>
          </a:p>
          <a:p>
            <a:pPr marL="0" lvl="0" indent="0" algn="l" rtl="0">
              <a:lnSpc>
                <a:spcPct val="115000"/>
              </a:lnSpc>
              <a:spcBef>
                <a:spcPts val="1200"/>
              </a:spcBef>
              <a:spcAft>
                <a:spcPts val="0"/>
              </a:spcAft>
              <a:buSzPts val="1400"/>
              <a:buNone/>
            </a:pPr>
            <a:r>
              <a:rPr lang="en-US" sz="1200" b="1">
                <a:latin typeface="Arial"/>
                <a:ea typeface="Arial"/>
                <a:cs typeface="Arial"/>
                <a:sym typeface="Arial"/>
              </a:rPr>
              <a:t>Response Analysis</a:t>
            </a:r>
            <a:r>
              <a:rPr lang="en-US" sz="1200">
                <a:latin typeface="Arial"/>
                <a:ea typeface="Arial"/>
                <a:cs typeface="Arial"/>
                <a:sym typeface="Arial"/>
              </a:rPr>
              <a:t> - This type of analysis determines whether CVA appropriate, and if so, which modality is most suitable? It compares response options and helps select the most appropriate modality. This includes:</a:t>
            </a:r>
          </a:p>
          <a:p>
            <a:pPr marL="457200" lvl="0" indent="-342900" algn="l" rtl="0">
              <a:lnSpc>
                <a:spcPct val="115000"/>
              </a:lnSpc>
              <a:spcBef>
                <a:spcPts val="1200"/>
              </a:spcBef>
              <a:spcAft>
                <a:spcPts val="0"/>
              </a:spcAft>
              <a:buClr>
                <a:schemeClr val="dk1"/>
              </a:buClr>
              <a:buSzPts val="1800"/>
              <a:buFont typeface="Arial"/>
              <a:buChar char="●"/>
            </a:pPr>
            <a:r>
              <a:rPr lang="en-US" sz="1200">
                <a:latin typeface="Arial"/>
                <a:ea typeface="Arial"/>
                <a:cs typeface="Arial"/>
                <a:sym typeface="Arial"/>
              </a:rPr>
              <a:t>Cash vs voucher vs in-kind comparison</a:t>
            </a:r>
          </a:p>
          <a:p>
            <a:pPr marL="457200" lvl="0" indent="-342900" algn="l" rtl="0">
              <a:lnSpc>
                <a:spcPct val="115000"/>
              </a:lnSpc>
              <a:spcBef>
                <a:spcPts val="0"/>
              </a:spcBef>
              <a:spcAft>
                <a:spcPts val="0"/>
              </a:spcAft>
              <a:buClr>
                <a:schemeClr val="dk1"/>
              </a:buClr>
              <a:buSzPts val="1800"/>
              <a:buFont typeface="Arial"/>
              <a:buChar char="●"/>
            </a:pPr>
            <a:r>
              <a:rPr lang="en-US" sz="1200">
                <a:latin typeface="Arial"/>
                <a:ea typeface="Arial"/>
                <a:cs typeface="Arial"/>
                <a:sym typeface="Arial"/>
              </a:rPr>
              <a:t>Risk analysis</a:t>
            </a:r>
          </a:p>
          <a:p>
            <a:pPr marL="457200" lvl="0" indent="-342900" algn="l" rtl="0">
              <a:lnSpc>
                <a:spcPct val="115000"/>
              </a:lnSpc>
              <a:spcBef>
                <a:spcPts val="0"/>
              </a:spcBef>
              <a:spcAft>
                <a:spcPts val="0"/>
              </a:spcAft>
              <a:buClr>
                <a:schemeClr val="dk1"/>
              </a:buClr>
              <a:buSzPts val="1800"/>
              <a:buFont typeface="Arial"/>
              <a:buChar char="●"/>
            </a:pPr>
            <a:r>
              <a:rPr lang="en-US" sz="1200">
                <a:latin typeface="Arial"/>
                <a:ea typeface="Arial"/>
                <a:cs typeface="Arial"/>
                <a:sym typeface="Arial"/>
              </a:rPr>
              <a:t>Cost-efficiency</a:t>
            </a:r>
          </a:p>
          <a:p>
            <a:pPr marL="457200" lvl="0" indent="-342900" algn="l" rtl="0">
              <a:lnSpc>
                <a:spcPct val="115000"/>
              </a:lnSpc>
              <a:spcBef>
                <a:spcPts val="0"/>
              </a:spcBef>
              <a:spcAft>
                <a:spcPts val="0"/>
              </a:spcAft>
              <a:buClr>
                <a:schemeClr val="dk1"/>
              </a:buClr>
              <a:buSzPts val="1800"/>
              <a:buFont typeface="Arial"/>
              <a:buChar char="●"/>
            </a:pPr>
            <a:r>
              <a:rPr lang="en-US" sz="1200">
                <a:latin typeface="Arial"/>
                <a:ea typeface="Arial"/>
                <a:cs typeface="Arial"/>
                <a:sym typeface="Arial"/>
              </a:rPr>
              <a:t>Protection implications</a:t>
            </a:r>
          </a:p>
          <a:p>
            <a:pPr marL="457200" lvl="0" indent="-342900" algn="l" rtl="0">
              <a:lnSpc>
                <a:spcPct val="115000"/>
              </a:lnSpc>
              <a:spcBef>
                <a:spcPts val="0"/>
              </a:spcBef>
              <a:spcAft>
                <a:spcPts val="0"/>
              </a:spcAft>
              <a:buClr>
                <a:schemeClr val="dk1"/>
              </a:buClr>
              <a:buSzPts val="1800"/>
              <a:buFont typeface="Arial"/>
              <a:buChar char="●"/>
            </a:pPr>
            <a:r>
              <a:rPr lang="en-US" sz="1200">
                <a:latin typeface="Arial"/>
                <a:ea typeface="Arial"/>
                <a:cs typeface="Arial"/>
                <a:sym typeface="Arial"/>
              </a:rPr>
              <a:t>Inclusion considerations</a:t>
            </a:r>
          </a:p>
          <a:p>
            <a:pPr marL="457200" lvl="0" indent="-342900" algn="l" rtl="0">
              <a:lnSpc>
                <a:spcPct val="115000"/>
              </a:lnSpc>
              <a:spcBef>
                <a:spcPts val="0"/>
              </a:spcBef>
              <a:spcAft>
                <a:spcPts val="0"/>
              </a:spcAft>
              <a:buClr>
                <a:schemeClr val="dk1"/>
              </a:buClr>
              <a:buSzPts val="1800"/>
              <a:buFont typeface="Arial"/>
              <a:buChar char="●"/>
            </a:pPr>
            <a:r>
              <a:rPr lang="en-US" sz="1200">
                <a:latin typeface="Arial"/>
                <a:ea typeface="Arial"/>
                <a:cs typeface="Arial"/>
                <a:sym typeface="Arial"/>
              </a:rPr>
              <a:t>Feasibility and operational capacity</a:t>
            </a:r>
          </a:p>
          <a:p>
            <a:pPr marL="0" lvl="0" indent="0" algn="l" rtl="0">
              <a:lnSpc>
                <a:spcPct val="115000"/>
              </a:lnSpc>
              <a:spcBef>
                <a:spcPts val="1200"/>
              </a:spcBef>
              <a:spcAft>
                <a:spcPts val="0"/>
              </a:spcAft>
              <a:buSzPts val="1400"/>
              <a:buNone/>
            </a:pPr>
            <a:r>
              <a:rPr lang="en-US" sz="1200" b="1">
                <a:latin typeface="Arial"/>
                <a:ea typeface="Arial"/>
                <a:cs typeface="Arial"/>
                <a:sym typeface="Arial"/>
              </a:rPr>
              <a:t>Risk analysis</a:t>
            </a:r>
            <a:r>
              <a:rPr lang="en-US" sz="1200">
                <a:latin typeface="Arial"/>
                <a:ea typeface="Arial"/>
                <a:cs typeface="Arial"/>
                <a:sym typeface="Arial"/>
              </a:rPr>
              <a:t> - This is often embedded within response analysis. This examines protection risks (GBV, exploitation), Fraud/diversion risks, Security risks at pay points, Digital risks, Social tension risks, etc. This analysis identifies what risks might CVA create or exacerbate/increase?</a:t>
            </a:r>
          </a:p>
          <a:p>
            <a:pPr marL="0" lvl="0" indent="0" algn="l" rtl="0">
              <a:lnSpc>
                <a:spcPct val="115000"/>
              </a:lnSpc>
              <a:spcBef>
                <a:spcPts val="1200"/>
              </a:spcBef>
              <a:spcAft>
                <a:spcPts val="0"/>
              </a:spcAft>
              <a:buSzPts val="1400"/>
              <a:buNone/>
            </a:pPr>
            <a:r>
              <a:rPr lang="en-US" sz="1200" b="1">
                <a:latin typeface="Arial"/>
                <a:ea typeface="Arial"/>
                <a:cs typeface="Arial"/>
                <a:sym typeface="Arial"/>
              </a:rPr>
              <a:t>Financial Service Provider Assessment</a:t>
            </a:r>
            <a:r>
              <a:rPr lang="en-US" sz="1200">
                <a:latin typeface="Arial"/>
                <a:ea typeface="Arial"/>
                <a:cs typeface="Arial"/>
                <a:sym typeface="Arial"/>
              </a:rPr>
              <a:t> - When digital or financial transfers are considered, organizations need to assess whether FSPs’ delivery mechanisms can safely and reliably transfer cash. It assesses liquidity capacity, coverage/network reach, accessibility of agents, reliability of systems, and data protection standards</a:t>
            </a:r>
          </a:p>
          <a:p>
            <a:pPr marL="0" marR="381000" lvl="0" indent="0" algn="l" rtl="0">
              <a:lnSpc>
                <a:spcPct val="115000"/>
              </a:lnSpc>
              <a:spcBef>
                <a:spcPts val="1200"/>
              </a:spcBef>
              <a:spcAft>
                <a:spcPts val="0"/>
              </a:spcAft>
              <a:buSzPts val="1400"/>
              <a:buNone/>
            </a:pPr>
            <a:r>
              <a:rPr lang="en-US" sz="1200" b="1">
                <a:latin typeface="Arial"/>
                <a:ea typeface="Arial"/>
                <a:cs typeface="Arial"/>
                <a:sym typeface="Arial"/>
              </a:rPr>
              <a:t>Organizational Capacity Assessment</a:t>
            </a:r>
            <a:r>
              <a:rPr lang="en-US" sz="1200">
                <a:latin typeface="Arial"/>
                <a:ea typeface="Arial"/>
                <a:cs typeface="Arial"/>
                <a:sym typeface="Arial"/>
              </a:rPr>
              <a:t> - This assessment examines whether the organization has the capacity to implement CVA safely and at scale. This includes staff capacity, systems readiness, Standard Operating Procedures (SOPs), coordination mechanisms, data protection systems, etc. </a:t>
            </a:r>
          </a:p>
          <a:p>
            <a:pPr marL="0" marR="381000" lvl="0" indent="0" algn="l" rtl="0">
              <a:lnSpc>
                <a:spcPct val="115000"/>
              </a:lnSpc>
              <a:spcBef>
                <a:spcPts val="1200"/>
              </a:spcBef>
              <a:spcAft>
                <a:spcPts val="0"/>
              </a:spcAft>
              <a:buSzPts val="1400"/>
              <a:buNone/>
            </a:pPr>
            <a:r>
              <a:rPr lang="en-US" sz="1200">
                <a:latin typeface="Arial"/>
                <a:ea typeface="Arial"/>
                <a:cs typeface="Arial"/>
                <a:sym typeface="Arial"/>
              </a:rPr>
              <a:t>Some of these assessments or analysis are not always separate. For example, the response analysis will often embed risk analysis. The market assessment will also assess FSPs. This slide illustrates the different aspects of what needs to be assessed and </a:t>
            </a:r>
            <a:r>
              <a:rPr lang="en-US" sz="1200" err="1">
                <a:latin typeface="Arial"/>
                <a:ea typeface="Arial"/>
                <a:cs typeface="Arial"/>
                <a:sym typeface="Arial"/>
              </a:rPr>
              <a:t>analysed</a:t>
            </a:r>
            <a:r>
              <a:rPr lang="en-US" sz="1200">
                <a:latin typeface="Arial"/>
                <a:ea typeface="Arial"/>
                <a:cs typeface="Arial"/>
                <a:sym typeface="Arial"/>
              </a:rPr>
              <a:t> in order to design an appropriate CVA response. </a:t>
            </a:r>
          </a:p>
          <a:p>
            <a:pPr marL="0" marR="381000" lvl="0" indent="0" algn="l" rtl="0">
              <a:lnSpc>
                <a:spcPct val="115000"/>
              </a:lnSpc>
              <a:spcBef>
                <a:spcPts val="1200"/>
              </a:spcBef>
              <a:spcAft>
                <a:spcPts val="0"/>
              </a:spcAft>
              <a:buSzPts val="1400"/>
              <a:buNone/>
            </a:pPr>
            <a:r>
              <a:rPr lang="en-US" sz="1200">
                <a:latin typeface="Arial"/>
                <a:ea typeface="Arial"/>
                <a:cs typeface="Arial"/>
                <a:sym typeface="Arial"/>
              </a:rPr>
              <a:t>Go to the next slide.  </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43</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7590860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15000"/>
              </a:lnSpc>
              <a:spcBef>
                <a:spcPts val="1200"/>
              </a:spcBef>
              <a:spcAft>
                <a:spcPts val="0"/>
              </a:spcAft>
              <a:buSzPts val="1400"/>
              <a:buNone/>
            </a:pPr>
            <a:r>
              <a:rPr lang="en-US" sz="1200" b="1">
                <a:latin typeface="Arial"/>
                <a:ea typeface="Arial"/>
                <a:cs typeface="Arial"/>
                <a:sym typeface="Arial"/>
              </a:rPr>
              <a:t>Facilitator Notes:</a:t>
            </a:r>
          </a:p>
          <a:p>
            <a:pPr marL="0" lvl="0" indent="0" algn="l" rtl="0">
              <a:lnSpc>
                <a:spcPct val="115000"/>
              </a:lnSpc>
              <a:spcBef>
                <a:spcPts val="1200"/>
              </a:spcBef>
              <a:spcAft>
                <a:spcPts val="0"/>
              </a:spcAft>
              <a:buSzPts val="1400"/>
              <a:buNone/>
            </a:pPr>
            <a:r>
              <a:rPr lang="en-US" sz="1200">
                <a:latin typeface="Arial"/>
                <a:ea typeface="Arial"/>
                <a:cs typeface="Arial"/>
                <a:sym typeface="Arial"/>
              </a:rPr>
              <a:t>We have just reviewed the types of assessments required in CVA. Now we focus on the methods used to generate reliable, inclusive data. Different assessments often use overlapping methods.</a:t>
            </a:r>
          </a:p>
          <a:p>
            <a:pPr marL="0" lvl="0" indent="0" algn="l" rtl="0">
              <a:lnSpc>
                <a:spcPct val="115000"/>
              </a:lnSpc>
              <a:spcBef>
                <a:spcPts val="1200"/>
              </a:spcBef>
              <a:spcAft>
                <a:spcPts val="0"/>
              </a:spcAft>
              <a:buSzPts val="1400"/>
              <a:buNone/>
            </a:pPr>
            <a:r>
              <a:rPr lang="en-US" sz="1200">
                <a:latin typeface="Arial"/>
                <a:ea typeface="Arial"/>
                <a:cs typeface="Arial"/>
                <a:sym typeface="Arial"/>
              </a:rPr>
              <a:t>No single method is sufficient. So it is crucial to use mixed-methods. </a:t>
            </a:r>
          </a:p>
          <a:p>
            <a:pPr marL="0" lvl="0" indent="0" algn="l" rtl="0">
              <a:lnSpc>
                <a:spcPct val="115000"/>
              </a:lnSpc>
              <a:spcBef>
                <a:spcPts val="1200"/>
              </a:spcBef>
              <a:spcAft>
                <a:spcPts val="0"/>
              </a:spcAft>
              <a:buSzPts val="1400"/>
              <a:buNone/>
            </a:pPr>
            <a:r>
              <a:rPr lang="en-US" sz="1200">
                <a:latin typeface="Arial"/>
                <a:ea typeface="Arial"/>
                <a:cs typeface="Arial"/>
                <a:sym typeface="Arial"/>
              </a:rPr>
              <a:t>Assessment methods themselves can create barriers.</a:t>
            </a:r>
          </a:p>
          <a:p>
            <a:pPr marL="457200" lvl="0" indent="-342900" algn="l" rtl="0">
              <a:lnSpc>
                <a:spcPct val="115000"/>
              </a:lnSpc>
              <a:spcBef>
                <a:spcPts val="1200"/>
              </a:spcBef>
              <a:spcAft>
                <a:spcPts val="0"/>
              </a:spcAft>
              <a:buClr>
                <a:schemeClr val="dk1"/>
              </a:buClr>
              <a:buSzPts val="1800"/>
              <a:buChar char="●"/>
            </a:pPr>
            <a:r>
              <a:rPr lang="en-US" sz="1200">
                <a:latin typeface="Arial"/>
                <a:ea typeface="Arial"/>
                <a:cs typeface="Arial"/>
                <a:sym typeface="Arial"/>
              </a:rPr>
              <a:t>Are surveys accessible?</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Are FGDs physically accessible?</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Are enumerators trained in inclusive communication?</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Are WGQs integrated?</a:t>
            </a:r>
          </a:p>
          <a:p>
            <a:pPr marL="0" lvl="0" indent="0" algn="l" rtl="0">
              <a:lnSpc>
                <a:spcPct val="115000"/>
              </a:lnSpc>
              <a:spcBef>
                <a:spcPts val="1200"/>
              </a:spcBef>
              <a:spcAft>
                <a:spcPts val="0"/>
              </a:spcAft>
              <a:buSzPts val="1400"/>
              <a:buNone/>
            </a:pPr>
            <a:r>
              <a:rPr lang="en-US" sz="1200">
                <a:latin typeface="Arial"/>
                <a:ea typeface="Arial"/>
                <a:cs typeface="Arial"/>
                <a:sym typeface="Arial"/>
              </a:rPr>
              <a:t>If the method excludes participation, the data will exclude realities.</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44</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1299747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148FAA-93F8-DE62-D5A7-3E3ACEEC090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31B3B4B-0FCB-B2A9-272E-9FA1EB02D799}"/>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4E16E74-5C2B-1D84-C324-9BD639861CC3}"/>
              </a:ext>
            </a:extLst>
          </p:cNvPr>
          <p:cNvSpPr>
            <a:spLocks noGrp="1"/>
          </p:cNvSpPr>
          <p:nvPr>
            <p:ph type="body" idx="1"/>
          </p:nvPr>
        </p:nvSpPr>
        <p:spPr/>
        <p:txBody>
          <a:bodyPr/>
          <a:lstStyle/>
          <a:p>
            <a:pPr marL="0" lvl="0" indent="0" algn="just" rtl="0">
              <a:lnSpc>
                <a:spcPct val="107000"/>
              </a:lnSpc>
              <a:spcBef>
                <a:spcPts val="0"/>
              </a:spcBef>
              <a:spcAft>
                <a:spcPts val="0"/>
              </a:spcAft>
              <a:buSzPts val="1400"/>
              <a:buNone/>
            </a:pPr>
            <a:r>
              <a:rPr lang="en-US" sz="1200" b="1">
                <a:latin typeface="Arial"/>
                <a:ea typeface="Arial"/>
                <a:cs typeface="Arial"/>
                <a:sym typeface="Arial"/>
              </a:rPr>
              <a:t>Facilitator Notes:</a:t>
            </a:r>
          </a:p>
          <a:p>
            <a:pPr marL="0" lvl="0" indent="0" algn="just" rtl="0">
              <a:lnSpc>
                <a:spcPct val="107000"/>
              </a:lnSpc>
              <a:spcBef>
                <a:spcPts val="0"/>
              </a:spcBef>
              <a:spcAft>
                <a:spcPts val="0"/>
              </a:spcAft>
              <a:buSzPts val="1400"/>
              <a:buNone/>
            </a:pPr>
            <a:endParaRPr lang="en-US" sz="1200" b="1">
              <a:latin typeface="Arial"/>
              <a:ea typeface="Arial"/>
              <a:cs typeface="Arial"/>
              <a:sym typeface="Arial"/>
            </a:endParaRPr>
          </a:p>
          <a:p>
            <a:pPr marL="0" lvl="0" indent="0" algn="just" rtl="0">
              <a:lnSpc>
                <a:spcPct val="107000"/>
              </a:lnSpc>
              <a:spcBef>
                <a:spcPts val="0"/>
              </a:spcBef>
              <a:spcAft>
                <a:spcPts val="0"/>
              </a:spcAft>
              <a:buSzPts val="1400"/>
              <a:buNone/>
            </a:pPr>
            <a:r>
              <a:rPr lang="en-US" sz="1200">
                <a:latin typeface="Arial"/>
                <a:ea typeface="Arial"/>
                <a:cs typeface="Arial"/>
                <a:sym typeface="Arial"/>
              </a:rPr>
              <a:t>Now that we have reviewed the different types of assessments and analyses that inform whether CVA is an appropriate modality for food security interventions, and how to design it effectively, we will now examine the specific practices and steps needed to ensure these processes systematically capture disability-related information, risks, barriers, capacities, and preferences.</a:t>
            </a:r>
          </a:p>
          <a:p>
            <a:pPr marL="0" lvl="0" indent="0" algn="just" rtl="0">
              <a:lnSpc>
                <a:spcPct val="107000"/>
              </a:lnSpc>
              <a:spcBef>
                <a:spcPts val="0"/>
              </a:spcBef>
              <a:spcAft>
                <a:spcPts val="0"/>
              </a:spcAft>
              <a:buSzPts val="1400"/>
              <a:buNone/>
            </a:pPr>
            <a:endParaRPr lang="en-US" sz="1200" b="1">
              <a:latin typeface="Arial"/>
              <a:ea typeface="Arial"/>
              <a:cs typeface="Arial"/>
              <a:sym typeface="Arial"/>
            </a:endParaRPr>
          </a:p>
          <a:p>
            <a:pPr marL="0" lvl="0" indent="0" algn="l" rtl="0">
              <a:lnSpc>
                <a:spcPct val="100000"/>
              </a:lnSpc>
              <a:spcBef>
                <a:spcPts val="0"/>
              </a:spcBef>
              <a:spcAft>
                <a:spcPts val="0"/>
              </a:spcAft>
              <a:buSzPts val="1100"/>
              <a:buNone/>
            </a:pPr>
            <a:r>
              <a:rPr lang="en-US" sz="1200">
                <a:latin typeface="Arial"/>
                <a:ea typeface="Arial"/>
                <a:cs typeface="Arial"/>
                <a:sym typeface="Arial"/>
              </a:rPr>
              <a:t>Divide participants into </a:t>
            </a:r>
            <a:r>
              <a:rPr lang="en-US" sz="1200" b="1">
                <a:latin typeface="Arial"/>
                <a:ea typeface="Arial"/>
                <a:cs typeface="Arial"/>
                <a:sym typeface="Arial"/>
              </a:rPr>
              <a:t>5 groups</a:t>
            </a:r>
            <a:r>
              <a:rPr lang="en-US" sz="1200">
                <a:latin typeface="Arial"/>
                <a:ea typeface="Arial"/>
                <a:cs typeface="Arial"/>
                <a:sym typeface="Arial"/>
              </a:rPr>
              <a:t> (or assign 1–2 categories per group if smaller). </a:t>
            </a:r>
            <a:r>
              <a:rPr lang="en-US" sz="1200" u="sng">
                <a:latin typeface="Arial"/>
                <a:ea typeface="Arial"/>
                <a:cs typeface="Arial"/>
                <a:sym typeface="Arial"/>
              </a:rPr>
              <a:t>If there are not enough participants to work on all 5 categories, </a:t>
            </a:r>
            <a:r>
              <a:rPr lang="en-US" sz="1200" u="sng" err="1">
                <a:latin typeface="Arial"/>
                <a:ea typeface="Arial"/>
                <a:cs typeface="Arial"/>
                <a:sym typeface="Arial"/>
              </a:rPr>
              <a:t>prioritise</a:t>
            </a:r>
            <a:r>
              <a:rPr lang="en-US" sz="1200" u="sng">
                <a:latin typeface="Arial"/>
                <a:ea typeface="Arial"/>
                <a:cs typeface="Arial"/>
                <a:sym typeface="Arial"/>
              </a:rPr>
              <a:t> doing needs assessments, market assessment and risk &amp; response analysis. </a:t>
            </a:r>
          </a:p>
          <a:p>
            <a:pPr marL="0" lvl="0" indent="0" algn="l" rtl="0">
              <a:lnSpc>
                <a:spcPct val="100000"/>
              </a:lnSpc>
              <a:spcBef>
                <a:spcPts val="0"/>
              </a:spcBef>
              <a:spcAft>
                <a:spcPts val="0"/>
              </a:spcAft>
              <a:buClr>
                <a:schemeClr val="dk1"/>
              </a:buClr>
              <a:buSzPts val="1100"/>
              <a:buFont typeface="Arial"/>
              <a:buNone/>
            </a:pPr>
            <a:endParaRPr lang="en-US" sz="1200">
              <a:latin typeface="Arial"/>
              <a:ea typeface="Arial"/>
              <a:cs typeface="Arial"/>
              <a:sym typeface="Arial"/>
            </a:endParaRPr>
          </a:p>
          <a:p>
            <a:pPr marL="0" lvl="0" indent="0" algn="l" rtl="0">
              <a:lnSpc>
                <a:spcPct val="100000"/>
              </a:lnSpc>
              <a:spcBef>
                <a:spcPts val="0"/>
              </a:spcBef>
              <a:spcAft>
                <a:spcPts val="0"/>
              </a:spcAft>
              <a:buSzPts val="1100"/>
              <a:buNone/>
            </a:pPr>
            <a:r>
              <a:rPr lang="en-US" sz="1200">
                <a:latin typeface="Arial"/>
                <a:ea typeface="Arial"/>
                <a:cs typeface="Arial"/>
                <a:sym typeface="Arial"/>
              </a:rPr>
              <a:t>Give groups 15 minutes to reflect. Allow groups to use the IASC Guidelines Chapter 4 as a reference. </a:t>
            </a:r>
          </a:p>
          <a:p>
            <a:pPr marL="0" lvl="0" indent="0" algn="l" rtl="0">
              <a:lnSpc>
                <a:spcPct val="100000"/>
              </a:lnSpc>
              <a:spcBef>
                <a:spcPts val="0"/>
              </a:spcBef>
              <a:spcAft>
                <a:spcPts val="0"/>
              </a:spcAft>
              <a:buSzPts val="1100"/>
              <a:buNone/>
            </a:pPr>
            <a:endParaRPr lang="en-US" sz="1200">
              <a:latin typeface="Arial"/>
              <a:ea typeface="Arial"/>
              <a:cs typeface="Arial"/>
              <a:sym typeface="Arial"/>
            </a:endParaRPr>
          </a:p>
          <a:p>
            <a:pPr marL="0" lvl="0" indent="0" algn="l" rtl="0">
              <a:lnSpc>
                <a:spcPct val="100000"/>
              </a:lnSpc>
              <a:spcBef>
                <a:spcPts val="0"/>
              </a:spcBef>
              <a:spcAft>
                <a:spcPts val="0"/>
              </a:spcAft>
              <a:buSzPts val="1100"/>
              <a:buNone/>
            </a:pPr>
            <a:r>
              <a:rPr lang="en-US" sz="1200">
                <a:latin typeface="Arial"/>
                <a:ea typeface="Arial"/>
                <a:cs typeface="Arial"/>
                <a:sym typeface="Arial"/>
              </a:rPr>
              <a:t>Each group has 5 minutes to present their ideas and findings.</a:t>
            </a:r>
          </a:p>
          <a:p>
            <a:pPr marL="0" lvl="0" indent="0" algn="l" rtl="0">
              <a:lnSpc>
                <a:spcPct val="100000"/>
              </a:lnSpc>
              <a:spcBef>
                <a:spcPts val="0"/>
              </a:spcBef>
              <a:spcAft>
                <a:spcPts val="0"/>
              </a:spcAft>
              <a:buSzPts val="1100"/>
              <a:buNone/>
            </a:pPr>
            <a:r>
              <a:rPr lang="en-US" sz="1200">
                <a:latin typeface="Arial"/>
                <a:ea typeface="Arial"/>
                <a:cs typeface="Arial"/>
                <a:sym typeface="Arial"/>
              </a:rPr>
              <a:t>(25 minutes total). </a:t>
            </a:r>
          </a:p>
          <a:p>
            <a:pPr marL="0" lvl="0" indent="0" algn="l" rtl="0">
              <a:lnSpc>
                <a:spcPct val="100000"/>
              </a:lnSpc>
              <a:spcBef>
                <a:spcPts val="0"/>
              </a:spcBef>
              <a:spcAft>
                <a:spcPts val="0"/>
              </a:spcAft>
              <a:buSzPts val="1100"/>
              <a:buNone/>
            </a:pPr>
            <a:endParaRPr lang="en-US" sz="12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200">
                <a:latin typeface="Arial"/>
                <a:ea typeface="Arial"/>
                <a:cs typeface="Arial"/>
                <a:sym typeface="Arial"/>
              </a:rPr>
              <a:t>Use the following slides to debrief, if needed. </a:t>
            </a:r>
          </a:p>
        </p:txBody>
      </p:sp>
      <p:sp>
        <p:nvSpPr>
          <p:cNvPr id="4" name="Foliennummernplatzhalter 3">
            <a:extLst>
              <a:ext uri="{FF2B5EF4-FFF2-40B4-BE49-F238E27FC236}">
                <a16:creationId xmlns:a16="http://schemas.microsoft.com/office/drawing/2014/main" id="{17C36645-88A1-66EF-BF7E-F80E2E0DE620}"/>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45</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0658988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Facilitators Notes:</a:t>
            </a:r>
          </a:p>
          <a:p>
            <a:pPr marL="0" lvl="0" indent="0" algn="l" rtl="0">
              <a:lnSpc>
                <a:spcPct val="100000"/>
              </a:lnSpc>
              <a:spcBef>
                <a:spcPts val="0"/>
              </a:spcBef>
              <a:spcAft>
                <a:spcPts val="0"/>
              </a:spcAft>
              <a:buSzPts val="1400"/>
              <a:buNone/>
            </a:pPr>
            <a:endParaRPr lang="en-US" sz="1200" b="1">
              <a:latin typeface="Arial"/>
              <a:ea typeface="Arial"/>
              <a:cs typeface="Arial"/>
              <a:sym typeface="Arial"/>
            </a:endParaRPr>
          </a:p>
          <a:p>
            <a:pPr marL="0" lvl="0" indent="0" algn="l" rtl="0">
              <a:lnSpc>
                <a:spcPct val="100000"/>
              </a:lnSpc>
              <a:spcBef>
                <a:spcPts val="0"/>
              </a:spcBef>
              <a:spcAft>
                <a:spcPts val="0"/>
              </a:spcAft>
              <a:buSzPts val="1400"/>
              <a:buNone/>
            </a:pPr>
            <a:r>
              <a:rPr lang="en-US" sz="1200" b="1">
                <a:latin typeface="Arial"/>
                <a:ea typeface="Arial"/>
                <a:cs typeface="Arial"/>
                <a:sym typeface="Arial"/>
              </a:rPr>
              <a:t>This slide is hidden. Use it during the debrief if participants do not identify key inclusive practices during the plenary, or if additional explanation and clarification is needed.</a:t>
            </a:r>
          </a:p>
          <a:p>
            <a:pPr marL="0" lvl="0" indent="0" algn="l" rtl="0">
              <a:lnSpc>
                <a:spcPct val="115000"/>
              </a:lnSpc>
              <a:spcBef>
                <a:spcPts val="1200"/>
              </a:spcBef>
              <a:spcAft>
                <a:spcPts val="0"/>
              </a:spcAft>
              <a:buClr>
                <a:schemeClr val="dk1"/>
              </a:buClr>
              <a:buSzPts val="1100"/>
              <a:buFont typeface="Arial"/>
              <a:buNone/>
            </a:pPr>
            <a:r>
              <a:rPr lang="en-US" sz="1200" b="1">
                <a:latin typeface="Arial"/>
                <a:ea typeface="Arial"/>
                <a:cs typeface="Arial"/>
                <a:sym typeface="Arial"/>
              </a:rPr>
              <a:t>Needs Assessment Inclusive Practices (please refer to IASC Chapter 4)</a:t>
            </a:r>
          </a:p>
          <a:p>
            <a:pPr marL="457200" lvl="0" indent="-342900" algn="l" rtl="0">
              <a:lnSpc>
                <a:spcPct val="115000"/>
              </a:lnSpc>
              <a:spcBef>
                <a:spcPts val="1200"/>
              </a:spcBef>
              <a:spcAft>
                <a:spcPts val="0"/>
              </a:spcAft>
              <a:buClr>
                <a:schemeClr val="dk1"/>
              </a:buClr>
              <a:buSzPts val="1800"/>
              <a:buChar char="●"/>
            </a:pPr>
            <a:r>
              <a:rPr lang="en-US" sz="1200">
                <a:latin typeface="Arial"/>
                <a:ea typeface="Arial"/>
                <a:cs typeface="Arial"/>
                <a:sym typeface="Arial"/>
              </a:rPr>
              <a:t>Integrate </a:t>
            </a:r>
            <a:r>
              <a:rPr lang="en-US" sz="1200" b="1">
                <a:latin typeface="Arial"/>
                <a:ea typeface="Arial"/>
                <a:cs typeface="Arial"/>
                <a:sym typeface="Arial"/>
              </a:rPr>
              <a:t>Washington Group Questions (WG-SS)</a:t>
            </a:r>
            <a:r>
              <a:rPr lang="en-US" sz="1200">
                <a:latin typeface="Arial"/>
                <a:ea typeface="Arial"/>
                <a:cs typeface="Arial"/>
                <a:sym typeface="Arial"/>
              </a:rPr>
              <a:t> into all household surveys.</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Ensure </a:t>
            </a:r>
            <a:r>
              <a:rPr lang="en-US" sz="1200" b="1">
                <a:latin typeface="Arial"/>
                <a:ea typeface="Arial"/>
                <a:cs typeface="Arial"/>
                <a:sym typeface="Arial"/>
              </a:rPr>
              <a:t>direct participation</a:t>
            </a:r>
            <a:r>
              <a:rPr lang="en-US" sz="1200">
                <a:latin typeface="Arial"/>
                <a:ea typeface="Arial"/>
                <a:cs typeface="Arial"/>
                <a:sym typeface="Arial"/>
              </a:rPr>
              <a:t> of persons with disabilities (not proxy-only responses unless necessary).</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Consult and partner with </a:t>
            </a:r>
            <a:r>
              <a:rPr lang="en-US" sz="1200" b="1">
                <a:latin typeface="Arial"/>
                <a:ea typeface="Arial"/>
                <a:cs typeface="Arial"/>
                <a:sym typeface="Arial"/>
              </a:rPr>
              <a:t>OPDs</a:t>
            </a:r>
            <a:r>
              <a:rPr lang="en-US" sz="1200">
                <a:latin typeface="Arial"/>
                <a:ea typeface="Arial"/>
                <a:cs typeface="Arial"/>
                <a:sym typeface="Arial"/>
              </a:rPr>
              <a:t> as key informants, focus group participants and co-facilitators.</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Make FGDs and KIIs </a:t>
            </a:r>
            <a:r>
              <a:rPr lang="en-US" sz="1200" b="1">
                <a:latin typeface="Arial"/>
                <a:ea typeface="Arial"/>
                <a:cs typeface="Arial"/>
                <a:sym typeface="Arial"/>
              </a:rPr>
              <a:t>physically and communication accessible</a:t>
            </a:r>
            <a:r>
              <a:rPr lang="en-US" sz="1200">
                <a:latin typeface="Arial"/>
                <a:ea typeface="Arial"/>
                <a:cs typeface="Arial"/>
                <a:sym typeface="Arial"/>
              </a:rPr>
              <a:t> (venue, transport, sign language, plain language tools).</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Budget for </a:t>
            </a:r>
            <a:r>
              <a:rPr lang="en-US" sz="1200" b="1">
                <a:latin typeface="Arial"/>
                <a:ea typeface="Arial"/>
                <a:cs typeface="Arial"/>
                <a:sym typeface="Arial"/>
              </a:rPr>
              <a:t>reasonable accommodation</a:t>
            </a:r>
            <a:r>
              <a:rPr lang="en-US" sz="1200">
                <a:latin typeface="Arial"/>
                <a:ea typeface="Arial"/>
                <a:cs typeface="Arial"/>
                <a:sym typeface="Arial"/>
              </a:rPr>
              <a:t> for data collection and participation </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Disaggregate data by </a:t>
            </a:r>
            <a:r>
              <a:rPr lang="en-US" sz="1200" b="1">
                <a:latin typeface="Arial"/>
                <a:ea typeface="Arial"/>
                <a:cs typeface="Arial"/>
                <a:sym typeface="Arial"/>
              </a:rPr>
              <a:t>disability, sex, age</a:t>
            </a:r>
            <a:r>
              <a:rPr lang="en-US" sz="1200">
                <a:latin typeface="Arial"/>
                <a:ea typeface="Arial"/>
                <a:cs typeface="Arial"/>
                <a:sym typeface="Arial"/>
              </a:rPr>
              <a:t> and analyze intersectional risks.</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Train enumerators on </a:t>
            </a:r>
            <a:r>
              <a:rPr lang="en-US" sz="1200" b="1">
                <a:latin typeface="Arial"/>
                <a:ea typeface="Arial"/>
                <a:cs typeface="Arial"/>
                <a:sym typeface="Arial"/>
              </a:rPr>
              <a:t>inclusive communication and disability sensitivity</a:t>
            </a:r>
            <a:r>
              <a:rPr lang="en-US" sz="1200">
                <a:latin typeface="Arial"/>
                <a:ea typeface="Arial"/>
                <a:cs typeface="Arial"/>
                <a:sym typeface="Arial"/>
              </a:rPr>
              <a:t>.</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Ensure </a:t>
            </a:r>
            <a:r>
              <a:rPr lang="en-US" sz="1200" b="1">
                <a:latin typeface="Arial"/>
                <a:ea typeface="Arial"/>
                <a:cs typeface="Arial"/>
                <a:sym typeface="Arial"/>
              </a:rPr>
              <a:t>confidential and safe data collection</a:t>
            </a:r>
            <a:r>
              <a:rPr lang="en-US" sz="1200">
                <a:latin typeface="Arial"/>
                <a:ea typeface="Arial"/>
                <a:cs typeface="Arial"/>
                <a:sym typeface="Arial"/>
              </a:rPr>
              <a:t>, especially for persons with psychosocial or intellectual disabilities.</a:t>
            </a:r>
          </a:p>
          <a:p>
            <a:endParaRPr lang="en-US"/>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46</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048409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 Notes: </a:t>
            </a: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a:p>
            <a:pPr marL="0" lvl="0" indent="0" algn="l" rtl="0">
              <a:lnSpc>
                <a:spcPct val="100000"/>
              </a:lnSpc>
              <a:spcBef>
                <a:spcPts val="0"/>
              </a:spcBef>
              <a:spcAft>
                <a:spcPts val="0"/>
              </a:spcAft>
              <a:buSzPts val="1400"/>
              <a:buNone/>
            </a:pPr>
            <a:r>
              <a:rPr lang="en-US" sz="1200" b="1">
                <a:latin typeface="Arial"/>
                <a:ea typeface="Arial"/>
                <a:cs typeface="Arial"/>
                <a:sym typeface="Arial"/>
              </a:rPr>
              <a:t>This slide is hidden. Use it during the debrief if participants do not identify key inclusive practices during the plenary, or if additional explanation and clarification is needed.</a:t>
            </a: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US" sz="1200">
                <a:latin typeface="Arial"/>
                <a:ea typeface="Arial"/>
                <a:cs typeface="Arial"/>
                <a:sym typeface="Arial"/>
              </a:rPr>
              <a:t>Market assessments should consider specific barriers to market access for persons with disabilities including environmental and attitudinal barriers. Therefore, include accessibility checks in market assessment tools (physical access, queuing, transport routes).</a:t>
            </a:r>
            <a:br>
              <a:rPr lang="en-US" sz="1200">
                <a:latin typeface="Arial"/>
                <a:ea typeface="Arial"/>
                <a:cs typeface="Arial"/>
                <a:sym typeface="Arial"/>
              </a:rPr>
            </a:br>
            <a:endParaRPr lang="en-US" sz="1200">
              <a:latin typeface="Arial"/>
              <a:ea typeface="Arial"/>
              <a:cs typeface="Arial"/>
              <a:sym typeface="Arial"/>
            </a:endParaRPr>
          </a:p>
          <a:p>
            <a:pPr marL="457200" lvl="0" indent="-342900" algn="l" rtl="0">
              <a:lnSpc>
                <a:spcPct val="100000"/>
              </a:lnSpc>
              <a:spcBef>
                <a:spcPts val="0"/>
              </a:spcBef>
              <a:spcAft>
                <a:spcPts val="0"/>
              </a:spcAft>
              <a:buSzPts val="1800"/>
              <a:buChar char="●"/>
            </a:pPr>
            <a:r>
              <a:rPr lang="en-US" sz="1200">
                <a:latin typeface="Arial"/>
                <a:ea typeface="Arial"/>
                <a:cs typeface="Arial"/>
                <a:sym typeface="Arial"/>
              </a:rPr>
              <a:t>Identify attitudinal barriers from vendors or community members.</a:t>
            </a:r>
          </a:p>
          <a:p>
            <a:pPr marL="457200" lvl="0" indent="0" algn="l" rtl="0">
              <a:lnSpc>
                <a:spcPct val="100000"/>
              </a:lnSpc>
              <a:spcBef>
                <a:spcPts val="0"/>
              </a:spcBef>
              <a:spcAft>
                <a:spcPts val="0"/>
              </a:spcAft>
              <a:buSzPts val="1400"/>
              <a:buNone/>
            </a:pPr>
            <a:endParaRPr lang="en-US" sz="12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US" sz="1200">
                <a:latin typeface="Arial"/>
                <a:ea typeface="Arial"/>
                <a:cs typeface="Arial"/>
                <a:sym typeface="Arial"/>
              </a:rPr>
              <a:t>Assess availability of disability-specific goods, services and assistive products that meet their basic needs.</a:t>
            </a:r>
            <a:br>
              <a:rPr lang="en-US" sz="1200">
                <a:latin typeface="Arial"/>
                <a:ea typeface="Arial"/>
                <a:cs typeface="Arial"/>
                <a:sym typeface="Arial"/>
              </a:rPr>
            </a:br>
            <a:endParaRPr lang="en-US" sz="12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US" sz="1200">
                <a:latin typeface="Arial"/>
                <a:ea typeface="Arial"/>
                <a:cs typeface="Arial"/>
                <a:sym typeface="Arial"/>
              </a:rPr>
              <a:t>Analyze whether persons with disabilities can independently access and use markets and use their cash transfers. </a:t>
            </a:r>
            <a:br>
              <a:rPr lang="en-US" sz="1200">
                <a:latin typeface="Arial"/>
                <a:ea typeface="Arial"/>
                <a:cs typeface="Arial"/>
                <a:sym typeface="Arial"/>
              </a:rPr>
            </a:br>
            <a:endParaRPr lang="en-US" sz="12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US" sz="1200">
                <a:latin typeface="Arial"/>
                <a:ea typeface="Arial"/>
                <a:cs typeface="Arial"/>
                <a:sym typeface="Arial"/>
              </a:rPr>
              <a:t>Consult persons with disabilities on preferred coping strategies and purchasing patterns.</a:t>
            </a:r>
            <a:br>
              <a:rPr lang="en-US" sz="1200">
                <a:latin typeface="Arial"/>
                <a:ea typeface="Arial"/>
                <a:cs typeface="Arial"/>
                <a:sym typeface="Arial"/>
              </a:rPr>
            </a:br>
            <a:endParaRPr lang="en-US" sz="12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US" sz="1200">
                <a:latin typeface="Arial"/>
                <a:ea typeface="Arial"/>
                <a:cs typeface="Arial"/>
                <a:sym typeface="Arial"/>
              </a:rPr>
              <a:t>Assess additional transport or support costs faced by persons with disabilities.</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47</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4345309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US" sz="1200" b="1">
              <a:latin typeface="Arial"/>
              <a:ea typeface="Arial"/>
              <a:cs typeface="Arial"/>
              <a:sym typeface="Arial"/>
            </a:endParaRPr>
          </a:p>
          <a:p>
            <a:pPr marL="0" lvl="0" indent="0" algn="l" rtl="0">
              <a:lnSpc>
                <a:spcPct val="100000"/>
              </a:lnSpc>
              <a:spcBef>
                <a:spcPts val="0"/>
              </a:spcBef>
              <a:spcAft>
                <a:spcPts val="0"/>
              </a:spcAft>
              <a:buSzPts val="1100"/>
              <a:buNone/>
            </a:pPr>
            <a:r>
              <a:rPr lang="en-US" sz="1200" b="1">
                <a:latin typeface="Arial"/>
                <a:ea typeface="Arial"/>
                <a:cs typeface="Arial"/>
                <a:sym typeface="Arial"/>
              </a:rPr>
              <a:t>This slide is hidden. Use it during the debrief if participants do not identify key inclusive practices during the plenary, or if additional explanation and clarification is needed.</a:t>
            </a:r>
          </a:p>
          <a:p>
            <a:pPr marL="0" lvl="0" indent="0" algn="l" rtl="0">
              <a:lnSpc>
                <a:spcPct val="100000"/>
              </a:lnSpc>
              <a:spcBef>
                <a:spcPts val="0"/>
              </a:spcBef>
              <a:spcAft>
                <a:spcPts val="0"/>
              </a:spcAft>
              <a:buClr>
                <a:schemeClr val="dk1"/>
              </a:buClr>
              <a:buSzPts val="1100"/>
              <a:buFont typeface="Arial"/>
              <a:buNone/>
            </a:pPr>
            <a:endParaRPr lang="en-US" sz="1200" b="1">
              <a:latin typeface="Arial"/>
              <a:ea typeface="Arial"/>
              <a:cs typeface="Arial"/>
              <a:sym typeface="Arial"/>
            </a:endParaRPr>
          </a:p>
          <a:p>
            <a:pPr marL="0" lvl="0" indent="0" algn="l" rtl="0">
              <a:lnSpc>
                <a:spcPct val="100000"/>
              </a:lnSpc>
              <a:spcBef>
                <a:spcPts val="0"/>
              </a:spcBef>
              <a:spcAft>
                <a:spcPts val="0"/>
              </a:spcAft>
              <a:buSzPts val="1400"/>
              <a:buNone/>
            </a:pPr>
            <a:r>
              <a:rPr lang="en-US" sz="1200">
                <a:latin typeface="Arial"/>
                <a:ea typeface="Arial"/>
                <a:cs typeface="Arial"/>
                <a:sym typeface="Arial"/>
              </a:rPr>
              <a:t>Protection risks to safety, access, dignity associated with CVA for persons with disabilities and other at-risk groups as well as mitigation strategies must be considered at every stage of the CVA </a:t>
            </a:r>
            <a:r>
              <a:rPr lang="en-US" sz="1200" err="1">
                <a:latin typeface="Arial"/>
                <a:ea typeface="Arial"/>
                <a:cs typeface="Arial"/>
                <a:sym typeface="Arial"/>
              </a:rPr>
              <a:t>programme</a:t>
            </a:r>
            <a:r>
              <a:rPr lang="en-US" sz="1200">
                <a:latin typeface="Arial"/>
                <a:ea typeface="Arial"/>
                <a:cs typeface="Arial"/>
                <a:sym typeface="Arial"/>
              </a:rPr>
              <a:t> cycle. Below are some inclusive practices to implement:</a:t>
            </a:r>
          </a:p>
          <a:p>
            <a:pPr marL="457200" lvl="0" indent="0" algn="l" rtl="0">
              <a:lnSpc>
                <a:spcPct val="100000"/>
              </a:lnSpc>
              <a:spcBef>
                <a:spcPts val="0"/>
              </a:spcBef>
              <a:spcAft>
                <a:spcPts val="0"/>
              </a:spcAft>
              <a:buSzPts val="1400"/>
              <a:buNone/>
            </a:pPr>
            <a:endParaRPr lang="en-US" sz="12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US" sz="1200">
                <a:latin typeface="Arial"/>
                <a:ea typeface="Arial"/>
                <a:cs typeface="Arial"/>
                <a:sym typeface="Arial"/>
              </a:rPr>
              <a:t>Conduct disability-specific protection risk analysis (exploitation, theft, GBV, dependency).</a:t>
            </a:r>
            <a:br>
              <a:rPr lang="en-US" sz="1200">
                <a:latin typeface="Arial"/>
                <a:ea typeface="Arial"/>
                <a:cs typeface="Arial"/>
                <a:sym typeface="Arial"/>
              </a:rPr>
            </a:br>
            <a:endParaRPr lang="en-US" sz="12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US" sz="1200">
                <a:latin typeface="Arial"/>
                <a:ea typeface="Arial"/>
                <a:cs typeface="Arial"/>
                <a:sym typeface="Arial"/>
              </a:rPr>
              <a:t>Analyze intra-household control of cash and decision-making power.</a:t>
            </a:r>
            <a:br>
              <a:rPr lang="en-US" sz="1200">
                <a:latin typeface="Arial"/>
                <a:ea typeface="Arial"/>
                <a:cs typeface="Arial"/>
                <a:sym typeface="Arial"/>
              </a:rPr>
            </a:br>
            <a:endParaRPr lang="en-US" sz="12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US" sz="1200">
                <a:latin typeface="Arial"/>
                <a:ea typeface="Arial"/>
                <a:cs typeface="Arial"/>
                <a:sym typeface="Arial"/>
              </a:rPr>
              <a:t>Assess whether the chosen modality (cash, voucher, hybrid) may exclude certain impairment groups.</a:t>
            </a:r>
            <a:br>
              <a:rPr lang="en-US" sz="1200">
                <a:latin typeface="Arial"/>
                <a:ea typeface="Arial"/>
                <a:cs typeface="Arial"/>
                <a:sym typeface="Arial"/>
              </a:rPr>
            </a:br>
            <a:endParaRPr lang="en-US" sz="12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US" sz="1200">
                <a:latin typeface="Arial"/>
                <a:ea typeface="Arial"/>
                <a:cs typeface="Arial"/>
                <a:sym typeface="Arial"/>
              </a:rPr>
              <a:t>Identify risks related to mobility, documentation, digital literacy, or ID requirements.</a:t>
            </a:r>
            <a:br>
              <a:rPr lang="en-US" sz="1200">
                <a:latin typeface="Arial"/>
                <a:ea typeface="Arial"/>
                <a:cs typeface="Arial"/>
                <a:sym typeface="Arial"/>
              </a:rPr>
            </a:br>
            <a:endParaRPr lang="en-US" sz="12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US" sz="1200">
                <a:latin typeface="Arial"/>
                <a:ea typeface="Arial"/>
                <a:cs typeface="Arial"/>
                <a:sym typeface="Arial"/>
              </a:rPr>
              <a:t>Build mitigation measures into design (alternative collection options, home delivery, proxy safeguards).</a:t>
            </a:r>
            <a:br>
              <a:rPr lang="en-US" sz="1200">
                <a:latin typeface="Arial"/>
                <a:ea typeface="Arial"/>
                <a:cs typeface="Arial"/>
                <a:sym typeface="Arial"/>
              </a:rPr>
            </a:br>
            <a:endParaRPr lang="en-US" sz="12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US" sz="1200">
                <a:latin typeface="Arial"/>
                <a:ea typeface="Arial"/>
                <a:cs typeface="Arial"/>
                <a:sym typeface="Arial"/>
              </a:rPr>
              <a:t>Ensure accessible complaints and feedback mechanisms (multiple formats and channels).</a:t>
            </a:r>
            <a:br>
              <a:rPr lang="en-US" sz="1200">
                <a:latin typeface="Arial"/>
                <a:ea typeface="Arial"/>
                <a:cs typeface="Arial"/>
                <a:sym typeface="Arial"/>
              </a:rPr>
            </a:br>
            <a:endParaRPr lang="en-US" sz="12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US" sz="1200">
                <a:latin typeface="Arial"/>
                <a:ea typeface="Arial"/>
                <a:cs typeface="Arial"/>
                <a:sym typeface="Arial"/>
              </a:rPr>
              <a:t>Consider additional disability-related costs in transfer value analysis.</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48</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9178678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15000"/>
              </a:lnSpc>
              <a:spcBef>
                <a:spcPts val="1200"/>
              </a:spcBef>
              <a:spcAft>
                <a:spcPts val="0"/>
              </a:spcAft>
              <a:buClr>
                <a:schemeClr val="dk1"/>
              </a:buClr>
              <a:buSzPts val="1100"/>
              <a:buFont typeface="Arial"/>
              <a:buNone/>
            </a:pPr>
            <a:r>
              <a:rPr lang="en-US" sz="1200" b="1">
                <a:latin typeface="Arial"/>
                <a:ea typeface="Arial"/>
                <a:cs typeface="Arial"/>
                <a:sym typeface="Arial"/>
              </a:rPr>
              <a:t>Facilitator’s Notes:</a:t>
            </a:r>
          </a:p>
          <a:p>
            <a:pPr marL="0" lvl="0" indent="0" algn="l" rtl="0">
              <a:lnSpc>
                <a:spcPct val="115000"/>
              </a:lnSpc>
              <a:spcBef>
                <a:spcPts val="1200"/>
              </a:spcBef>
              <a:spcAft>
                <a:spcPts val="0"/>
              </a:spcAft>
              <a:buClr>
                <a:schemeClr val="dk1"/>
              </a:buClr>
              <a:buSzPts val="1100"/>
              <a:buFont typeface="Arial"/>
              <a:buNone/>
            </a:pPr>
            <a:endParaRPr lang="en-US" sz="1200" b="1">
              <a:latin typeface="Arial"/>
              <a:ea typeface="Arial"/>
              <a:cs typeface="Arial"/>
              <a:sym typeface="Arial"/>
            </a:endParaRPr>
          </a:p>
          <a:p>
            <a:pPr marL="0" lvl="0" indent="0" algn="l" rtl="0">
              <a:lnSpc>
                <a:spcPct val="100000"/>
              </a:lnSpc>
              <a:spcBef>
                <a:spcPts val="0"/>
              </a:spcBef>
              <a:spcAft>
                <a:spcPts val="0"/>
              </a:spcAft>
              <a:buSzPts val="1400"/>
              <a:buNone/>
            </a:pPr>
            <a:r>
              <a:rPr lang="en-US" sz="1200" b="1">
                <a:latin typeface="Arial"/>
                <a:ea typeface="Arial"/>
                <a:cs typeface="Arial"/>
                <a:sym typeface="Arial"/>
              </a:rPr>
              <a:t>This slide is hidden. Use it during the debrief if participants do not identify key inclusive practices during the plenary, or if additional explanation and clarification is needed.</a:t>
            </a:r>
          </a:p>
          <a:p>
            <a:pPr marL="457200" lvl="0" indent="-342900" algn="l" rtl="0">
              <a:lnSpc>
                <a:spcPct val="100000"/>
              </a:lnSpc>
              <a:spcBef>
                <a:spcPts val="1200"/>
              </a:spcBef>
              <a:spcAft>
                <a:spcPts val="0"/>
              </a:spcAft>
              <a:buClr>
                <a:schemeClr val="dk1"/>
              </a:buClr>
              <a:buSzPts val="1800"/>
              <a:buChar char="●"/>
            </a:pPr>
            <a:r>
              <a:rPr lang="en-US" sz="1200">
                <a:latin typeface="Arial"/>
                <a:ea typeface="Arial"/>
                <a:cs typeface="Arial"/>
                <a:sym typeface="Arial"/>
              </a:rPr>
              <a:t>Conduct accessibility audits of </a:t>
            </a:r>
            <a:r>
              <a:rPr lang="en-US" sz="1200" b="1">
                <a:latin typeface="Arial"/>
                <a:ea typeface="Arial"/>
                <a:cs typeface="Arial"/>
                <a:sym typeface="Arial"/>
              </a:rPr>
              <a:t>distribution points and offices</a:t>
            </a:r>
            <a:r>
              <a:rPr lang="en-US" sz="1200">
                <a:latin typeface="Arial"/>
                <a:ea typeface="Arial"/>
                <a:cs typeface="Arial"/>
                <a:sym typeface="Arial"/>
              </a:rPr>
              <a:t>.</a:t>
            </a:r>
            <a:br>
              <a:rPr lang="en-US" sz="1200">
                <a:latin typeface="Arial"/>
                <a:ea typeface="Arial"/>
                <a:cs typeface="Arial"/>
                <a:sym typeface="Arial"/>
              </a:rPr>
            </a:br>
            <a:endParaRPr lang="en-US"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200">
                <a:latin typeface="Arial"/>
                <a:ea typeface="Arial"/>
                <a:cs typeface="Arial"/>
                <a:sym typeface="Arial"/>
              </a:rPr>
              <a:t>Assess whether FSP policies allow </a:t>
            </a:r>
            <a:r>
              <a:rPr lang="en-US" sz="1200" b="1">
                <a:latin typeface="Arial"/>
                <a:ea typeface="Arial"/>
                <a:cs typeface="Arial"/>
                <a:sym typeface="Arial"/>
              </a:rPr>
              <a:t>flexible ID and proxy collection mechanisms</a:t>
            </a:r>
            <a:r>
              <a:rPr lang="en-US" sz="1200">
                <a:latin typeface="Arial"/>
                <a:ea typeface="Arial"/>
                <a:cs typeface="Arial"/>
                <a:sym typeface="Arial"/>
              </a:rPr>
              <a:t>.</a:t>
            </a:r>
            <a:br>
              <a:rPr lang="en-US" sz="1200">
                <a:latin typeface="Arial"/>
                <a:ea typeface="Arial"/>
                <a:cs typeface="Arial"/>
                <a:sym typeface="Arial"/>
              </a:rPr>
            </a:br>
            <a:endParaRPr lang="en-US"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200">
                <a:latin typeface="Arial"/>
                <a:ea typeface="Arial"/>
                <a:cs typeface="Arial"/>
                <a:sym typeface="Arial"/>
              </a:rPr>
              <a:t>Evaluate accessibility of </a:t>
            </a:r>
            <a:r>
              <a:rPr lang="en-US" sz="1200" b="1">
                <a:latin typeface="Arial"/>
                <a:ea typeface="Arial"/>
                <a:cs typeface="Arial"/>
                <a:sym typeface="Arial"/>
              </a:rPr>
              <a:t>digital platforms and mobile money systems</a:t>
            </a:r>
            <a:r>
              <a:rPr lang="en-US" sz="1200">
                <a:latin typeface="Arial"/>
                <a:ea typeface="Arial"/>
                <a:cs typeface="Arial"/>
                <a:sym typeface="Arial"/>
              </a:rPr>
              <a:t>.</a:t>
            </a:r>
            <a:br>
              <a:rPr lang="en-US" sz="1200">
                <a:latin typeface="Arial"/>
                <a:ea typeface="Arial"/>
                <a:cs typeface="Arial"/>
                <a:sym typeface="Arial"/>
              </a:rPr>
            </a:br>
            <a:endParaRPr lang="en-US"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200">
                <a:latin typeface="Arial"/>
                <a:ea typeface="Arial"/>
                <a:cs typeface="Arial"/>
                <a:sym typeface="Arial"/>
              </a:rPr>
              <a:t>Assess staff attitudes and training on disability inclusion.</a:t>
            </a:r>
            <a:br>
              <a:rPr lang="en-US" sz="1200">
                <a:latin typeface="Arial"/>
                <a:ea typeface="Arial"/>
                <a:cs typeface="Arial"/>
                <a:sym typeface="Arial"/>
              </a:rPr>
            </a:br>
            <a:endParaRPr lang="en-US"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200">
                <a:latin typeface="Arial"/>
                <a:ea typeface="Arial"/>
                <a:cs typeface="Arial"/>
                <a:sym typeface="Arial"/>
              </a:rPr>
              <a:t>Ensure grievance mechanisms are </a:t>
            </a:r>
            <a:r>
              <a:rPr lang="en-US" sz="1200" b="1">
                <a:latin typeface="Arial"/>
                <a:ea typeface="Arial"/>
                <a:cs typeface="Arial"/>
                <a:sym typeface="Arial"/>
              </a:rPr>
              <a:t>accessible and confidential</a:t>
            </a:r>
            <a:r>
              <a:rPr lang="en-US" sz="1200">
                <a:latin typeface="Arial"/>
                <a:ea typeface="Arial"/>
                <a:cs typeface="Arial"/>
                <a:sym typeface="Arial"/>
              </a:rPr>
              <a:t>.</a:t>
            </a:r>
            <a:br>
              <a:rPr lang="en-US" sz="1200">
                <a:latin typeface="Arial"/>
                <a:ea typeface="Arial"/>
                <a:cs typeface="Arial"/>
                <a:sym typeface="Arial"/>
              </a:rPr>
            </a:br>
            <a:endParaRPr lang="en-US"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200">
                <a:latin typeface="Arial"/>
                <a:ea typeface="Arial"/>
                <a:cs typeface="Arial"/>
                <a:sym typeface="Arial"/>
              </a:rPr>
              <a:t>Advocate for removal of physical and institutional barriers through </a:t>
            </a:r>
            <a:r>
              <a:rPr lang="en-US" sz="1200" b="1">
                <a:latin typeface="Arial"/>
                <a:ea typeface="Arial"/>
                <a:cs typeface="Arial"/>
                <a:sym typeface="Arial"/>
              </a:rPr>
              <a:t>contractual agreements</a:t>
            </a:r>
            <a:r>
              <a:rPr lang="en-US" sz="1200">
                <a:latin typeface="Arial"/>
                <a:ea typeface="Arial"/>
                <a:cs typeface="Arial"/>
                <a:sym typeface="Arial"/>
              </a:rPr>
              <a:t>.</a:t>
            </a:r>
            <a:br>
              <a:rPr lang="en-US" sz="1200">
                <a:latin typeface="Arial"/>
                <a:ea typeface="Arial"/>
                <a:cs typeface="Arial"/>
                <a:sym typeface="Arial"/>
              </a:rPr>
            </a:br>
            <a:endParaRPr lang="en-US"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200">
                <a:latin typeface="Arial"/>
                <a:ea typeface="Arial"/>
                <a:cs typeface="Arial"/>
                <a:sym typeface="Arial"/>
              </a:rPr>
              <a:t>Include accessibility criteria in FSP selection processes.</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49</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3889290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15000"/>
              </a:lnSpc>
              <a:spcBef>
                <a:spcPts val="1200"/>
              </a:spcBef>
              <a:spcAft>
                <a:spcPts val="0"/>
              </a:spcAft>
              <a:buSzPts val="1400"/>
              <a:buNone/>
            </a:pPr>
            <a:r>
              <a:rPr lang="en-US" sz="1200" b="1">
                <a:latin typeface="Arial"/>
                <a:ea typeface="Arial"/>
                <a:cs typeface="Arial"/>
                <a:sym typeface="Arial"/>
              </a:rPr>
              <a:t>Facilitator Notes:</a:t>
            </a:r>
            <a:r>
              <a:rPr lang="en-US" sz="1200">
                <a:latin typeface="Arial"/>
                <a:ea typeface="Arial"/>
                <a:cs typeface="Arial"/>
                <a:sym typeface="Arial"/>
              </a:rPr>
              <a:t> </a:t>
            </a:r>
          </a:p>
          <a:p>
            <a:pPr marL="0" lvl="0" indent="0" algn="l" rtl="0">
              <a:lnSpc>
                <a:spcPct val="100000"/>
              </a:lnSpc>
              <a:spcBef>
                <a:spcPts val="0"/>
              </a:spcBef>
              <a:spcAft>
                <a:spcPts val="0"/>
              </a:spcAft>
              <a:buClr>
                <a:schemeClr val="dk1"/>
              </a:buClr>
              <a:buSzPts val="1100"/>
              <a:buFont typeface="Arial"/>
              <a:buNone/>
            </a:pPr>
            <a:r>
              <a:rPr lang="en-US" sz="1200" b="1">
                <a:latin typeface="Arial"/>
                <a:ea typeface="Arial"/>
                <a:cs typeface="Arial"/>
                <a:sym typeface="Arial"/>
              </a:rPr>
              <a:t>This slide is hidden. Use it during the debrief if participants do not identify key inclusive practices during the plenary, or if additional explanation and clarification is needed.</a:t>
            </a:r>
            <a:endParaRPr lang="en-US" sz="1200">
              <a:latin typeface="Arial"/>
              <a:ea typeface="Arial"/>
              <a:cs typeface="Arial"/>
              <a:sym typeface="Arial"/>
            </a:endParaRPr>
          </a:p>
          <a:p>
            <a:pPr marL="0" lvl="0" indent="0" algn="l" rtl="0">
              <a:lnSpc>
                <a:spcPct val="115000"/>
              </a:lnSpc>
              <a:spcBef>
                <a:spcPts val="1200"/>
              </a:spcBef>
              <a:spcAft>
                <a:spcPts val="0"/>
              </a:spcAft>
              <a:buSzPts val="1400"/>
              <a:buNone/>
            </a:pPr>
            <a:r>
              <a:rPr lang="en-US" sz="1200">
                <a:latin typeface="Arial"/>
                <a:ea typeface="Arial"/>
                <a:cs typeface="Arial"/>
                <a:sym typeface="Arial"/>
              </a:rPr>
              <a:t>If the Organizational Capacity Assessment (OCA) is determining whether an organization can implement CVA safely and at scale, then disability inclusion must be assessed as a </a:t>
            </a:r>
            <a:r>
              <a:rPr lang="en-US" sz="1200" b="1">
                <a:latin typeface="Arial"/>
                <a:ea typeface="Arial"/>
                <a:cs typeface="Arial"/>
                <a:sym typeface="Arial"/>
              </a:rPr>
              <a:t>core operational competency</a:t>
            </a:r>
            <a:r>
              <a:rPr lang="en-US" sz="1200">
                <a:latin typeface="Arial"/>
                <a:ea typeface="Arial"/>
                <a:cs typeface="Arial"/>
                <a:sym typeface="Arial"/>
              </a:rPr>
              <a:t>, not an add-on. Here are some indicators to assess whether an organization has the capacity to implement inclusive CVA. Note that the OCA has self-assessment matrices that scores organizations on capacity. </a:t>
            </a:r>
          </a:p>
          <a:p>
            <a:pPr marL="0" lvl="0" indent="0" algn="l" rtl="0">
              <a:lnSpc>
                <a:spcPct val="115000"/>
              </a:lnSpc>
              <a:spcBef>
                <a:spcPts val="1800"/>
              </a:spcBef>
              <a:spcAft>
                <a:spcPts val="0"/>
              </a:spcAft>
              <a:buSzPts val="1400"/>
              <a:buNone/>
            </a:pPr>
            <a:r>
              <a:rPr lang="en-US" sz="1200" b="1">
                <a:latin typeface="Arial"/>
                <a:ea typeface="Arial"/>
                <a:cs typeface="Arial"/>
                <a:sym typeface="Arial"/>
              </a:rPr>
              <a:t>Strategy &amp; Leadership - </a:t>
            </a:r>
            <a:r>
              <a:rPr lang="en-US" sz="1200">
                <a:latin typeface="Arial"/>
                <a:ea typeface="Arial"/>
                <a:cs typeface="Arial"/>
                <a:sym typeface="Arial"/>
              </a:rPr>
              <a:t>Is disability inclusion embedded in our CVA strategic direction?</a:t>
            </a:r>
            <a:endParaRPr lang="en-US" sz="1200" b="1">
              <a:latin typeface="Arial"/>
              <a:ea typeface="Arial"/>
              <a:cs typeface="Arial"/>
              <a:sym typeface="Arial"/>
            </a:endParaRPr>
          </a:p>
          <a:p>
            <a:pPr marL="457200" lvl="0" indent="-342900" algn="l" rtl="0">
              <a:lnSpc>
                <a:spcPct val="115000"/>
              </a:lnSpc>
              <a:spcBef>
                <a:spcPts val="1200"/>
              </a:spcBef>
              <a:spcAft>
                <a:spcPts val="0"/>
              </a:spcAft>
              <a:buClr>
                <a:schemeClr val="dk1"/>
              </a:buClr>
              <a:buSzPts val="1800"/>
              <a:buChar char="●"/>
            </a:pPr>
            <a:r>
              <a:rPr lang="en-US" sz="1200">
                <a:latin typeface="Arial"/>
                <a:ea typeface="Arial"/>
                <a:cs typeface="Arial"/>
                <a:sym typeface="Arial"/>
              </a:rPr>
              <a:t>Disability inclusion is reflected in CVA strategy and operational plans</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Senior leadership demonstrates commitment to inclusive CVA</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Inclusion objectives are integrated into CVA planning</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Inclusion risks are identified in organizational risk registers</a:t>
            </a:r>
          </a:p>
          <a:p>
            <a:pPr marL="0" lvl="0" indent="0" algn="l" rtl="0">
              <a:lnSpc>
                <a:spcPct val="115000"/>
              </a:lnSpc>
              <a:spcBef>
                <a:spcPts val="1200"/>
              </a:spcBef>
              <a:spcAft>
                <a:spcPts val="0"/>
              </a:spcAft>
              <a:buSzPts val="1400"/>
              <a:buNone/>
            </a:pPr>
            <a:r>
              <a:rPr lang="en-US" sz="1200" b="1">
                <a:latin typeface="Arial"/>
                <a:ea typeface="Arial"/>
                <a:cs typeface="Arial"/>
                <a:sym typeface="Arial"/>
              </a:rPr>
              <a:t>Standard Operating Procedures (SOPs) Institutionalize Accessibility</a:t>
            </a:r>
            <a:r>
              <a:rPr lang="en-US" sz="1200">
                <a:latin typeface="Arial"/>
                <a:ea typeface="Arial"/>
                <a:cs typeface="Arial"/>
                <a:sym typeface="Arial"/>
              </a:rPr>
              <a:t> - Do our CVA systems systematically identify and remove barriers?</a:t>
            </a:r>
          </a:p>
          <a:p>
            <a:pPr marL="457200" lvl="0" indent="-342900" algn="l" rtl="0">
              <a:lnSpc>
                <a:spcPct val="115000"/>
              </a:lnSpc>
              <a:spcBef>
                <a:spcPts val="1200"/>
              </a:spcBef>
              <a:spcAft>
                <a:spcPts val="0"/>
              </a:spcAft>
              <a:buClr>
                <a:schemeClr val="dk1"/>
              </a:buClr>
              <a:buSzPts val="1800"/>
              <a:buFont typeface="Arial"/>
              <a:buChar char="●"/>
            </a:pPr>
            <a:r>
              <a:rPr lang="en-US" sz="1200">
                <a:latin typeface="Arial"/>
                <a:ea typeface="Arial"/>
                <a:cs typeface="Arial"/>
                <a:sym typeface="Arial"/>
              </a:rPr>
              <a:t>SOPs require use of WGQs in assessments</a:t>
            </a:r>
          </a:p>
          <a:p>
            <a:pPr marL="457200" lvl="0" indent="-342900" algn="l" rtl="0">
              <a:lnSpc>
                <a:spcPct val="115000"/>
              </a:lnSpc>
              <a:spcBef>
                <a:spcPts val="0"/>
              </a:spcBef>
              <a:spcAft>
                <a:spcPts val="0"/>
              </a:spcAft>
              <a:buClr>
                <a:schemeClr val="dk1"/>
              </a:buClr>
              <a:buSzPts val="1800"/>
              <a:buFont typeface="Arial"/>
              <a:buChar char="●"/>
            </a:pPr>
            <a:r>
              <a:rPr lang="en-US" sz="1200">
                <a:latin typeface="Arial"/>
                <a:ea typeface="Arial"/>
                <a:cs typeface="Arial"/>
                <a:sym typeface="Arial"/>
              </a:rPr>
              <a:t>Targeting criteria account for disability-related vulnerabilities and costs</a:t>
            </a:r>
          </a:p>
          <a:p>
            <a:pPr marL="457200" lvl="0" indent="-342900" algn="l" rtl="0">
              <a:lnSpc>
                <a:spcPct val="115000"/>
              </a:lnSpc>
              <a:spcBef>
                <a:spcPts val="0"/>
              </a:spcBef>
              <a:spcAft>
                <a:spcPts val="0"/>
              </a:spcAft>
              <a:buClr>
                <a:schemeClr val="dk1"/>
              </a:buClr>
              <a:buSzPts val="1800"/>
              <a:buFont typeface="Arial"/>
              <a:buChar char="●"/>
            </a:pPr>
            <a:r>
              <a:rPr lang="en-US" sz="1200">
                <a:latin typeface="Arial"/>
                <a:ea typeface="Arial"/>
                <a:cs typeface="Arial"/>
                <a:sym typeface="Arial"/>
              </a:rPr>
              <a:t>Modality selection tools consider accessibility barriers</a:t>
            </a:r>
          </a:p>
          <a:p>
            <a:pPr marL="457200" lvl="0" indent="-342900" algn="l" rtl="0">
              <a:lnSpc>
                <a:spcPct val="115000"/>
              </a:lnSpc>
              <a:spcBef>
                <a:spcPts val="0"/>
              </a:spcBef>
              <a:spcAft>
                <a:spcPts val="0"/>
              </a:spcAft>
              <a:buClr>
                <a:schemeClr val="dk1"/>
              </a:buClr>
              <a:buSzPts val="1800"/>
              <a:buFont typeface="Arial"/>
              <a:buChar char="●"/>
            </a:pPr>
            <a:r>
              <a:rPr lang="en-US" sz="1200">
                <a:latin typeface="Arial"/>
                <a:ea typeface="Arial"/>
                <a:cs typeface="Arial"/>
                <a:sym typeface="Arial"/>
              </a:rPr>
              <a:t>SOPs include procedures for reasonable accommodation (e.g., proxy safeguards, home delivery)</a:t>
            </a:r>
          </a:p>
          <a:p>
            <a:pPr marL="457200" lvl="0" indent="-342900" algn="l" rtl="0">
              <a:lnSpc>
                <a:spcPct val="115000"/>
              </a:lnSpc>
              <a:spcBef>
                <a:spcPts val="0"/>
              </a:spcBef>
              <a:spcAft>
                <a:spcPts val="0"/>
              </a:spcAft>
              <a:buClr>
                <a:schemeClr val="dk1"/>
              </a:buClr>
              <a:buSzPts val="1800"/>
              <a:buFont typeface="Arial"/>
              <a:buChar char="●"/>
            </a:pPr>
            <a:r>
              <a:rPr lang="en-US" sz="1200">
                <a:latin typeface="Arial"/>
                <a:ea typeface="Arial"/>
                <a:cs typeface="Arial"/>
                <a:sym typeface="Arial"/>
              </a:rPr>
              <a:t>FSP selection criteria include accessibility standards</a:t>
            </a:r>
          </a:p>
          <a:p>
            <a:pPr marL="0" lvl="0" indent="0" algn="l" rtl="0">
              <a:lnSpc>
                <a:spcPct val="115000"/>
              </a:lnSpc>
              <a:spcBef>
                <a:spcPts val="1200"/>
              </a:spcBef>
              <a:spcAft>
                <a:spcPts val="0"/>
              </a:spcAft>
              <a:buSzPts val="1400"/>
              <a:buNone/>
            </a:pPr>
            <a:r>
              <a:rPr lang="en-US" sz="1200" b="1">
                <a:latin typeface="Arial"/>
                <a:ea typeface="Arial"/>
                <a:cs typeface="Arial"/>
                <a:sym typeface="Arial"/>
              </a:rPr>
              <a:t>Data Disaggregated &amp; Used - </a:t>
            </a:r>
            <a:r>
              <a:rPr lang="en-US" sz="1200">
                <a:latin typeface="Arial"/>
                <a:ea typeface="Arial"/>
                <a:cs typeface="Arial"/>
                <a:sym typeface="Arial"/>
              </a:rPr>
              <a:t>Does disability data inform programming decisions?</a:t>
            </a:r>
          </a:p>
          <a:p>
            <a:pPr marL="457200" lvl="0" indent="-342900" algn="l" rtl="0">
              <a:lnSpc>
                <a:spcPct val="115000"/>
              </a:lnSpc>
              <a:spcBef>
                <a:spcPts val="1200"/>
              </a:spcBef>
              <a:spcAft>
                <a:spcPts val="0"/>
              </a:spcAft>
              <a:buSzPts val="1800"/>
              <a:buFont typeface="Arial"/>
              <a:buChar char="●"/>
            </a:pPr>
            <a:r>
              <a:rPr lang="en-US" sz="1200">
                <a:latin typeface="Arial"/>
                <a:ea typeface="Arial"/>
                <a:cs typeface="Arial"/>
                <a:sym typeface="Arial"/>
              </a:rPr>
              <a:t>Needs, market, and risk analyses are disaggregated by disability, sex, and age</a:t>
            </a:r>
          </a:p>
          <a:p>
            <a:pPr marL="457200" lvl="0" indent="-342900" algn="l" rtl="0">
              <a:lnSpc>
                <a:spcPct val="115000"/>
              </a:lnSpc>
              <a:spcBef>
                <a:spcPts val="0"/>
              </a:spcBef>
              <a:spcAft>
                <a:spcPts val="0"/>
              </a:spcAft>
              <a:buSzPts val="1800"/>
              <a:buFont typeface="Arial"/>
              <a:buChar char="●"/>
            </a:pPr>
            <a:r>
              <a:rPr lang="en-US" sz="1200">
                <a:latin typeface="Arial"/>
                <a:ea typeface="Arial"/>
                <a:cs typeface="Arial"/>
                <a:sym typeface="Arial"/>
              </a:rPr>
              <a:t>Disability-specific protection risks are integrated into response analysis</a:t>
            </a:r>
          </a:p>
          <a:p>
            <a:pPr marL="457200" lvl="0" indent="-342900" algn="l" rtl="0">
              <a:lnSpc>
                <a:spcPct val="115000"/>
              </a:lnSpc>
              <a:spcBef>
                <a:spcPts val="0"/>
              </a:spcBef>
              <a:spcAft>
                <a:spcPts val="0"/>
              </a:spcAft>
              <a:buSzPts val="1800"/>
              <a:buFont typeface="Arial"/>
              <a:buChar char="●"/>
            </a:pPr>
            <a:r>
              <a:rPr lang="en-US" sz="1200">
                <a:latin typeface="Arial"/>
                <a:ea typeface="Arial"/>
                <a:cs typeface="Arial"/>
                <a:sym typeface="Arial"/>
              </a:rPr>
              <a:t>Transfer value analysis considers disability-related expenditures</a:t>
            </a:r>
          </a:p>
          <a:p>
            <a:pPr marL="457200" lvl="0" indent="-342900" algn="l" rtl="0">
              <a:lnSpc>
                <a:spcPct val="115000"/>
              </a:lnSpc>
              <a:spcBef>
                <a:spcPts val="0"/>
              </a:spcBef>
              <a:spcAft>
                <a:spcPts val="0"/>
              </a:spcAft>
              <a:buSzPts val="1800"/>
              <a:buFont typeface="Arial"/>
              <a:buChar char="●"/>
            </a:pPr>
            <a:r>
              <a:rPr lang="en-US" sz="1200">
                <a:latin typeface="Arial"/>
                <a:ea typeface="Arial"/>
                <a:cs typeface="Arial"/>
                <a:sym typeface="Arial"/>
              </a:rPr>
              <a:t>Monitoring frameworks include disability-disaggregated indicators.</a:t>
            </a:r>
          </a:p>
          <a:p>
            <a:pPr marL="457200" lvl="0" indent="-342900" algn="l" rtl="0">
              <a:lnSpc>
                <a:spcPct val="115000"/>
              </a:lnSpc>
              <a:spcBef>
                <a:spcPts val="0"/>
              </a:spcBef>
              <a:spcAft>
                <a:spcPts val="0"/>
              </a:spcAft>
              <a:buSzPts val="1800"/>
              <a:buFont typeface="Arial"/>
              <a:buChar char="●"/>
            </a:pPr>
            <a:r>
              <a:rPr lang="en-US" sz="1200">
                <a:latin typeface="Arial"/>
                <a:ea typeface="Arial"/>
                <a:cs typeface="Arial"/>
                <a:sym typeface="Arial"/>
              </a:rPr>
              <a:t>Post-distribution monitoring assesses accessibility and dignity.</a:t>
            </a:r>
          </a:p>
          <a:p>
            <a:pPr marL="0" lvl="0" indent="0" algn="l" rtl="0">
              <a:lnSpc>
                <a:spcPct val="115000"/>
              </a:lnSpc>
              <a:spcBef>
                <a:spcPts val="1200"/>
              </a:spcBef>
              <a:spcAft>
                <a:spcPts val="0"/>
              </a:spcAft>
              <a:buSzPts val="1400"/>
              <a:buNone/>
            </a:pPr>
            <a:r>
              <a:rPr lang="en-US" sz="1200" b="1">
                <a:latin typeface="Arial"/>
                <a:ea typeface="Arial"/>
                <a:cs typeface="Arial"/>
                <a:sym typeface="Arial"/>
              </a:rPr>
              <a:t>Staff competent in inclusive CVA</a:t>
            </a:r>
            <a:r>
              <a:rPr lang="en-US" sz="1200">
                <a:latin typeface="Arial"/>
                <a:ea typeface="Arial"/>
                <a:cs typeface="Arial"/>
                <a:sym typeface="Arial"/>
              </a:rPr>
              <a:t> - Can staff implement inclusive CVA safely and consistently at scale?</a:t>
            </a:r>
          </a:p>
          <a:p>
            <a:pPr marL="457200" lvl="0" indent="-342900" algn="l" rtl="0">
              <a:lnSpc>
                <a:spcPct val="115000"/>
              </a:lnSpc>
              <a:spcBef>
                <a:spcPts val="1200"/>
              </a:spcBef>
              <a:spcAft>
                <a:spcPts val="0"/>
              </a:spcAft>
              <a:buSzPts val="1800"/>
              <a:buFont typeface="Arial"/>
              <a:buChar char="●"/>
            </a:pPr>
            <a:r>
              <a:rPr lang="en-US" sz="1200">
                <a:latin typeface="Arial"/>
                <a:ea typeface="Arial"/>
                <a:cs typeface="Arial"/>
                <a:sym typeface="Arial"/>
              </a:rPr>
              <a:t>CVA staff trained in disability inclusion and inclusive communication</a:t>
            </a:r>
          </a:p>
          <a:p>
            <a:pPr marL="457200" lvl="0" indent="-342900" algn="l" rtl="0">
              <a:lnSpc>
                <a:spcPct val="115000"/>
              </a:lnSpc>
              <a:spcBef>
                <a:spcPts val="0"/>
              </a:spcBef>
              <a:spcAft>
                <a:spcPts val="0"/>
              </a:spcAft>
              <a:buSzPts val="1800"/>
              <a:buFont typeface="Arial"/>
              <a:buChar char="●"/>
            </a:pPr>
            <a:r>
              <a:rPr lang="en-US" sz="1200">
                <a:latin typeface="Arial"/>
                <a:ea typeface="Arial"/>
                <a:cs typeface="Arial"/>
                <a:sym typeface="Arial"/>
              </a:rPr>
              <a:t>Enumerators trained in WGQs and ethical data collection</a:t>
            </a:r>
          </a:p>
          <a:p>
            <a:pPr marL="457200" lvl="0" indent="-342900" algn="l" rtl="0">
              <a:lnSpc>
                <a:spcPct val="115000"/>
              </a:lnSpc>
              <a:spcBef>
                <a:spcPts val="0"/>
              </a:spcBef>
              <a:spcAft>
                <a:spcPts val="0"/>
              </a:spcAft>
              <a:buSzPts val="1800"/>
              <a:buFont typeface="Arial"/>
              <a:buChar char="●"/>
            </a:pPr>
            <a:r>
              <a:rPr lang="en-US" sz="1200">
                <a:latin typeface="Arial"/>
                <a:ea typeface="Arial"/>
                <a:cs typeface="Arial"/>
                <a:sym typeface="Arial"/>
              </a:rPr>
              <a:t>Inclusion competencies included in CVA job descriptions</a:t>
            </a:r>
          </a:p>
          <a:p>
            <a:pPr marL="457200" lvl="0" indent="-342900" algn="l" rtl="0">
              <a:lnSpc>
                <a:spcPct val="115000"/>
              </a:lnSpc>
              <a:spcBef>
                <a:spcPts val="0"/>
              </a:spcBef>
              <a:spcAft>
                <a:spcPts val="0"/>
              </a:spcAft>
              <a:buSzPts val="1800"/>
              <a:buFont typeface="Arial"/>
              <a:buChar char="●"/>
            </a:pPr>
            <a:r>
              <a:rPr lang="en-US" sz="1200">
                <a:latin typeface="Arial"/>
                <a:ea typeface="Arial"/>
                <a:cs typeface="Arial"/>
                <a:sym typeface="Arial"/>
              </a:rPr>
              <a:t>Technical access to disability specialists when needed</a:t>
            </a:r>
          </a:p>
          <a:p>
            <a:pPr marL="457200" lvl="0" indent="-342900" algn="l" rtl="0">
              <a:lnSpc>
                <a:spcPct val="115000"/>
              </a:lnSpc>
              <a:spcBef>
                <a:spcPts val="0"/>
              </a:spcBef>
              <a:spcAft>
                <a:spcPts val="0"/>
              </a:spcAft>
              <a:buSzPts val="1800"/>
              <a:buFont typeface="Arial"/>
              <a:buChar char="●"/>
            </a:pPr>
            <a:r>
              <a:rPr lang="en-US" sz="1200">
                <a:latin typeface="Arial"/>
                <a:ea typeface="Arial"/>
                <a:cs typeface="Arial"/>
                <a:sym typeface="Arial"/>
              </a:rPr>
              <a:t>Surge staff oriented on inclusive CVA standards</a:t>
            </a:r>
          </a:p>
          <a:p>
            <a:pPr marL="0" lvl="0" indent="0" algn="l" rtl="0">
              <a:lnSpc>
                <a:spcPct val="115000"/>
              </a:lnSpc>
              <a:spcBef>
                <a:spcPts val="1200"/>
              </a:spcBef>
              <a:spcAft>
                <a:spcPts val="0"/>
              </a:spcAft>
              <a:buSzPts val="1400"/>
              <a:buNone/>
            </a:pPr>
            <a:r>
              <a:rPr lang="en-US" sz="1200" b="1">
                <a:latin typeface="Arial"/>
                <a:ea typeface="Arial"/>
                <a:cs typeface="Arial"/>
                <a:sym typeface="Arial"/>
              </a:rPr>
              <a:t>Budgets Cover Reasonable Accommodation </a:t>
            </a:r>
          </a:p>
          <a:p>
            <a:pPr marL="457200" lvl="0" indent="-342900" algn="l" rtl="0">
              <a:lnSpc>
                <a:spcPct val="115000"/>
              </a:lnSpc>
              <a:spcBef>
                <a:spcPts val="1200"/>
              </a:spcBef>
              <a:spcAft>
                <a:spcPts val="0"/>
              </a:spcAft>
              <a:buSzPts val="1800"/>
              <a:buFont typeface="Arial"/>
              <a:buChar char="●"/>
            </a:pPr>
            <a:r>
              <a:rPr lang="en-US" sz="1200">
                <a:latin typeface="Arial"/>
                <a:ea typeface="Arial"/>
                <a:cs typeface="Arial"/>
                <a:sym typeface="Arial"/>
              </a:rPr>
              <a:t>Budget lines exist for reasonable accommodation and accessibility adaptations</a:t>
            </a:r>
          </a:p>
          <a:p>
            <a:pPr marL="457200" lvl="0" indent="-342900" algn="l" rtl="0">
              <a:lnSpc>
                <a:spcPct val="115000"/>
              </a:lnSpc>
              <a:spcBef>
                <a:spcPts val="0"/>
              </a:spcBef>
              <a:spcAft>
                <a:spcPts val="0"/>
              </a:spcAft>
              <a:buSzPts val="1800"/>
              <a:buFont typeface="Arial"/>
              <a:buChar char="●"/>
            </a:pPr>
            <a:r>
              <a:rPr lang="en-US" sz="1200">
                <a:latin typeface="Arial"/>
                <a:ea typeface="Arial"/>
                <a:cs typeface="Arial"/>
                <a:sym typeface="Arial"/>
              </a:rPr>
              <a:t>Flexibility mechanisms allow response to individual accommodation needs</a:t>
            </a:r>
          </a:p>
          <a:p>
            <a:pPr marL="457200" lvl="0" indent="-342900" algn="l" rtl="0">
              <a:lnSpc>
                <a:spcPct val="115000"/>
              </a:lnSpc>
              <a:spcBef>
                <a:spcPts val="0"/>
              </a:spcBef>
              <a:spcAft>
                <a:spcPts val="0"/>
              </a:spcAft>
              <a:buSzPts val="1800"/>
              <a:buFont typeface="Arial"/>
              <a:buChar char="●"/>
            </a:pPr>
            <a:r>
              <a:rPr lang="en-US" sz="1200">
                <a:latin typeface="Arial"/>
                <a:ea typeface="Arial"/>
                <a:cs typeface="Arial"/>
                <a:sym typeface="Arial"/>
              </a:rPr>
              <a:t>Financial controls ensure safeguards for assisted collection</a:t>
            </a:r>
          </a:p>
          <a:p>
            <a:pPr marL="457200" lvl="0" indent="-342900" algn="l" rtl="0">
              <a:lnSpc>
                <a:spcPct val="115000"/>
              </a:lnSpc>
              <a:spcBef>
                <a:spcPts val="0"/>
              </a:spcBef>
              <a:spcAft>
                <a:spcPts val="0"/>
              </a:spcAft>
              <a:buSzPts val="1800"/>
              <a:buFont typeface="Arial"/>
              <a:buChar char="●"/>
            </a:pPr>
            <a:r>
              <a:rPr lang="en-US" sz="1200">
                <a:latin typeface="Arial"/>
                <a:ea typeface="Arial"/>
                <a:cs typeface="Arial"/>
                <a:sym typeface="Arial"/>
              </a:rPr>
              <a:t>Inclusion costs are anticipated in planning</a:t>
            </a:r>
          </a:p>
          <a:p>
            <a:pPr marL="0" lvl="0" indent="0" algn="l" rtl="0">
              <a:lnSpc>
                <a:spcPct val="115000"/>
              </a:lnSpc>
              <a:spcBef>
                <a:spcPts val="1200"/>
              </a:spcBef>
              <a:spcAft>
                <a:spcPts val="0"/>
              </a:spcAft>
              <a:buSzPts val="1400"/>
              <a:buNone/>
            </a:pPr>
            <a:r>
              <a:rPr lang="en-US" sz="1200" b="1">
                <a:latin typeface="Arial"/>
                <a:ea typeface="Arial"/>
                <a:cs typeface="Arial"/>
                <a:sym typeface="Arial"/>
              </a:rPr>
              <a:t>Risks Identified &amp; Mitigated</a:t>
            </a:r>
          </a:p>
          <a:p>
            <a:pPr marL="457200" lvl="0" indent="-342900" algn="l" rtl="0">
              <a:lnSpc>
                <a:spcPct val="115000"/>
              </a:lnSpc>
              <a:spcBef>
                <a:spcPts val="1200"/>
              </a:spcBef>
              <a:spcAft>
                <a:spcPts val="0"/>
              </a:spcAft>
              <a:buSzPts val="1800"/>
              <a:buFont typeface="Arial"/>
              <a:buChar char="●"/>
            </a:pPr>
            <a:r>
              <a:rPr lang="en-US" sz="1200">
                <a:latin typeface="Arial"/>
                <a:ea typeface="Arial"/>
                <a:cs typeface="Arial"/>
                <a:sym typeface="Arial"/>
              </a:rPr>
              <a:t>Protection risk analysis includes disability-specific risks (exploitation, control of cash, mobility barriers).</a:t>
            </a:r>
          </a:p>
          <a:p>
            <a:pPr marL="457200" lvl="0" indent="-342900" algn="l" rtl="0">
              <a:lnSpc>
                <a:spcPct val="115000"/>
              </a:lnSpc>
              <a:spcBef>
                <a:spcPts val="0"/>
              </a:spcBef>
              <a:spcAft>
                <a:spcPts val="0"/>
              </a:spcAft>
              <a:buSzPts val="1800"/>
              <a:buFont typeface="Arial"/>
              <a:buChar char="●"/>
            </a:pPr>
            <a:r>
              <a:rPr lang="en-US" sz="1200">
                <a:latin typeface="Arial"/>
                <a:ea typeface="Arial"/>
                <a:cs typeface="Arial"/>
                <a:sym typeface="Arial"/>
              </a:rPr>
              <a:t>Complaints and feedback mechanisms are accessible in multiple formats.</a:t>
            </a:r>
          </a:p>
          <a:p>
            <a:pPr marL="457200" lvl="0" indent="-342900" algn="l" rtl="0">
              <a:lnSpc>
                <a:spcPct val="115000"/>
              </a:lnSpc>
              <a:spcBef>
                <a:spcPts val="0"/>
              </a:spcBef>
              <a:spcAft>
                <a:spcPts val="0"/>
              </a:spcAft>
              <a:buSzPts val="1800"/>
              <a:buFont typeface="Arial"/>
              <a:buChar char="●"/>
            </a:pPr>
            <a:r>
              <a:rPr lang="en-US" sz="1200">
                <a:latin typeface="Arial"/>
                <a:ea typeface="Arial"/>
                <a:cs typeface="Arial"/>
                <a:sym typeface="Arial"/>
              </a:rPr>
              <a:t>Safeguarding policies explicitly address risks to persons with disabilities.</a:t>
            </a:r>
          </a:p>
          <a:p>
            <a:pPr marL="457200" lvl="0" indent="-342900" algn="l" rtl="0">
              <a:lnSpc>
                <a:spcPct val="115000"/>
              </a:lnSpc>
              <a:spcBef>
                <a:spcPts val="0"/>
              </a:spcBef>
              <a:spcAft>
                <a:spcPts val="0"/>
              </a:spcAft>
              <a:buSzPts val="1800"/>
              <a:buFont typeface="Arial"/>
              <a:buChar char="●"/>
            </a:pPr>
            <a:r>
              <a:rPr lang="en-US" sz="1200">
                <a:latin typeface="Arial"/>
                <a:ea typeface="Arial"/>
                <a:cs typeface="Arial"/>
                <a:sym typeface="Arial"/>
              </a:rPr>
              <a:t>Inclusion-related complaints are monitored and acted upon.</a:t>
            </a:r>
            <a:endParaRPr lang="en-US" sz="1200" b="1">
              <a:latin typeface="Arial"/>
              <a:ea typeface="Arial"/>
              <a:cs typeface="Arial"/>
              <a:sym typeface="Arial"/>
            </a:endParaRPr>
          </a:p>
          <a:p>
            <a:pPr marL="0" lvl="0" indent="0" algn="l" rtl="0">
              <a:lnSpc>
                <a:spcPct val="115000"/>
              </a:lnSpc>
              <a:spcBef>
                <a:spcPts val="1200"/>
              </a:spcBef>
              <a:spcAft>
                <a:spcPts val="0"/>
              </a:spcAft>
              <a:buSzPts val="1400"/>
              <a:buNone/>
            </a:pPr>
            <a:r>
              <a:rPr lang="en-US" sz="1200" b="1">
                <a:latin typeface="Arial"/>
                <a:ea typeface="Arial"/>
                <a:cs typeface="Arial"/>
                <a:sym typeface="Arial"/>
              </a:rPr>
              <a:t>OPDs integrated as partners </a:t>
            </a:r>
          </a:p>
          <a:p>
            <a:pPr marL="457200" lvl="0" indent="-342900" algn="l" rtl="0">
              <a:lnSpc>
                <a:spcPct val="115000"/>
              </a:lnSpc>
              <a:spcBef>
                <a:spcPts val="1200"/>
              </a:spcBef>
              <a:spcAft>
                <a:spcPts val="0"/>
              </a:spcAft>
              <a:buSzPts val="1800"/>
              <a:buFont typeface="Arial"/>
              <a:buChar char="●"/>
            </a:pPr>
            <a:r>
              <a:rPr lang="en-US" sz="1200">
                <a:latin typeface="Arial"/>
                <a:ea typeface="Arial"/>
                <a:cs typeface="Arial"/>
                <a:sym typeface="Arial"/>
              </a:rPr>
              <a:t>Formal engagement with OPDs in assessment, design, and monitoring.</a:t>
            </a:r>
          </a:p>
          <a:p>
            <a:pPr marL="457200" lvl="0" indent="-342900" algn="l" rtl="0">
              <a:lnSpc>
                <a:spcPct val="115000"/>
              </a:lnSpc>
              <a:spcBef>
                <a:spcPts val="0"/>
              </a:spcBef>
              <a:spcAft>
                <a:spcPts val="0"/>
              </a:spcAft>
              <a:buSzPts val="1800"/>
              <a:buFont typeface="Arial"/>
              <a:buChar char="●"/>
            </a:pPr>
            <a:r>
              <a:rPr lang="en-US" sz="1200">
                <a:latin typeface="Arial"/>
                <a:ea typeface="Arial"/>
                <a:cs typeface="Arial"/>
                <a:sym typeface="Arial"/>
              </a:rPr>
              <a:t>Coordination with protection and disability actors.</a:t>
            </a:r>
          </a:p>
          <a:p>
            <a:pPr marL="457200" lvl="0" indent="-342900" algn="l" rtl="0">
              <a:lnSpc>
                <a:spcPct val="115000"/>
              </a:lnSpc>
              <a:spcBef>
                <a:spcPts val="0"/>
              </a:spcBef>
              <a:spcAft>
                <a:spcPts val="0"/>
              </a:spcAft>
              <a:buSzPts val="1800"/>
              <a:buFont typeface="Arial"/>
              <a:buChar char="●"/>
            </a:pPr>
            <a:r>
              <a:rPr lang="en-US" sz="1200">
                <a:latin typeface="Arial"/>
                <a:ea typeface="Arial"/>
                <a:cs typeface="Arial"/>
                <a:sym typeface="Arial"/>
              </a:rPr>
              <a:t>Engagement with FSPs to remove institutional and physical barriers.</a:t>
            </a:r>
          </a:p>
          <a:p>
            <a:pPr marL="457200" lvl="0" indent="-342900" algn="l" rtl="0">
              <a:lnSpc>
                <a:spcPct val="115000"/>
              </a:lnSpc>
              <a:spcBef>
                <a:spcPts val="0"/>
              </a:spcBef>
              <a:spcAft>
                <a:spcPts val="0"/>
              </a:spcAft>
              <a:buSzPts val="1800"/>
              <a:buFont typeface="Arial"/>
              <a:buChar char="●"/>
            </a:pPr>
            <a:r>
              <a:rPr lang="en-US" sz="1200">
                <a:latin typeface="Arial"/>
                <a:ea typeface="Arial"/>
                <a:cs typeface="Arial"/>
                <a:sym typeface="Arial"/>
              </a:rPr>
              <a:t>Participation in inclusive CVA learning forums (Cash Working Groups, etc.)</a:t>
            </a:r>
            <a:endParaRPr lang="en-US" sz="1200" b="1">
              <a:latin typeface="Arial"/>
              <a:ea typeface="Arial"/>
              <a:cs typeface="Arial"/>
              <a:sym typeface="Arial"/>
            </a:endParaRP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50</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0586041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a:p>
            <a:pPr marL="0" lvl="0" indent="0" algn="l" rtl="0">
              <a:lnSpc>
                <a:spcPct val="100000"/>
              </a:lnSpc>
              <a:spcBef>
                <a:spcPts val="0"/>
              </a:spcBef>
              <a:spcAft>
                <a:spcPts val="0"/>
              </a:spcAft>
              <a:buSzPts val="1400"/>
              <a:buNone/>
            </a:pPr>
            <a:r>
              <a:rPr lang="en-US" sz="1200">
                <a:latin typeface="Arial"/>
                <a:ea typeface="Arial"/>
                <a:cs typeface="Arial"/>
                <a:sym typeface="Arial"/>
              </a:rPr>
              <a:t>This slide serves as a summary or reminder of the session. </a:t>
            </a: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a:p>
            <a:pPr marL="0" lvl="0" indent="0" algn="l" rtl="0">
              <a:lnSpc>
                <a:spcPct val="100000"/>
              </a:lnSpc>
              <a:spcBef>
                <a:spcPts val="0"/>
              </a:spcBef>
              <a:spcAft>
                <a:spcPts val="0"/>
              </a:spcAft>
              <a:buSzPts val="1400"/>
              <a:buNone/>
            </a:pPr>
            <a:r>
              <a:rPr lang="en-US" sz="1200">
                <a:latin typeface="Arial"/>
                <a:ea typeface="Arial"/>
                <a:cs typeface="Arial"/>
                <a:sym typeface="Arial"/>
              </a:rPr>
              <a:t>The IASC Guidelines emphasizes meaningful participation, removing barriers, empowering and developing capacity and collecting data as critical actions in ensuring disability inclusion. These actions can also be applied in assessments and analysis in CVA programming. This includes: </a:t>
            </a:r>
          </a:p>
          <a:p>
            <a:pPr marL="0" lvl="0" indent="0" algn="l" rtl="0">
              <a:lnSpc>
                <a:spcPct val="115000"/>
              </a:lnSpc>
              <a:spcBef>
                <a:spcPts val="1400"/>
              </a:spcBef>
              <a:spcAft>
                <a:spcPts val="0"/>
              </a:spcAft>
              <a:buSzPts val="1400"/>
              <a:buNone/>
            </a:pPr>
            <a:r>
              <a:rPr lang="en-US" sz="1200" b="1">
                <a:latin typeface="Arial"/>
                <a:ea typeface="Arial"/>
                <a:cs typeface="Arial"/>
                <a:sym typeface="Arial"/>
              </a:rPr>
              <a:t>Consulting and Collaborating (Meaningful Participation/Empowerment &amp; Capacity Development) </a:t>
            </a:r>
            <a:r>
              <a:rPr lang="en-US" sz="1200">
                <a:latin typeface="Arial"/>
                <a:ea typeface="Arial"/>
                <a:cs typeface="Arial"/>
                <a:sym typeface="Arial"/>
              </a:rPr>
              <a:t>with persons with disabilities and OPDs as key informants in the assessments and to assess modality preferences &amp; capacities. Collaborate with OPDs to conduct assessments.</a:t>
            </a:r>
            <a:r>
              <a:rPr lang="en-US" sz="900">
                <a:latin typeface="Arial"/>
                <a:ea typeface="Arial"/>
                <a:cs typeface="Arial"/>
                <a:sym typeface="Arial"/>
              </a:rPr>
              <a:t>		 	 	 		</a:t>
            </a:r>
          </a:p>
          <a:p>
            <a:pPr marL="0" lvl="0" indent="0" algn="l" rtl="0">
              <a:lnSpc>
                <a:spcPct val="115000"/>
              </a:lnSpc>
              <a:spcBef>
                <a:spcPts val="1400"/>
              </a:spcBef>
              <a:spcAft>
                <a:spcPts val="0"/>
              </a:spcAft>
              <a:buClr>
                <a:schemeClr val="dk1"/>
              </a:buClr>
              <a:buSzPts val="1100"/>
              <a:buFont typeface="Arial"/>
              <a:buNone/>
            </a:pPr>
            <a:r>
              <a:rPr lang="en-US" sz="1200" b="1">
                <a:latin typeface="Arial"/>
                <a:ea typeface="Arial"/>
                <a:cs typeface="Arial"/>
                <a:sym typeface="Arial"/>
              </a:rPr>
              <a:t>Remove Barriers in Data Collection (Removing barriers)</a:t>
            </a:r>
          </a:p>
          <a:p>
            <a:pPr marL="457200" lvl="0" indent="-342900" algn="l" rtl="0">
              <a:lnSpc>
                <a:spcPct val="115000"/>
              </a:lnSpc>
              <a:spcBef>
                <a:spcPts val="1200"/>
              </a:spcBef>
              <a:spcAft>
                <a:spcPts val="0"/>
              </a:spcAft>
              <a:buClr>
                <a:schemeClr val="dk1"/>
              </a:buClr>
              <a:buSzPts val="1800"/>
              <a:buChar char="●"/>
            </a:pPr>
            <a:r>
              <a:rPr lang="en-US" sz="1200">
                <a:latin typeface="Arial"/>
                <a:ea typeface="Arial"/>
                <a:cs typeface="Arial"/>
                <a:sym typeface="Arial"/>
              </a:rPr>
              <a:t>Use </a:t>
            </a:r>
            <a:r>
              <a:rPr lang="en-US" sz="1200" b="1">
                <a:latin typeface="Arial"/>
                <a:ea typeface="Arial"/>
                <a:cs typeface="Arial"/>
                <a:sym typeface="Arial"/>
              </a:rPr>
              <a:t>WGQs (Short Set at minimum)</a:t>
            </a:r>
            <a:r>
              <a:rPr lang="en-US" sz="1200">
                <a:latin typeface="Arial"/>
                <a:ea typeface="Arial"/>
                <a:cs typeface="Arial"/>
                <a:sym typeface="Arial"/>
              </a:rPr>
              <a:t> in household assessments.</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Ensure enumerators are trained to ask sensitively.</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Avoid proxy-only responses unless necessary — prioritize direct participation.</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Partner with OPDs to validate findings.</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In terms of data collection tools - Is the survey available in accessible formats? Are FGDs physically accessible? Are transport costs covered? Is the language used plain and culturally appropriate</a:t>
            </a:r>
          </a:p>
          <a:p>
            <a:pPr marL="0" lvl="0" indent="0" algn="l" rtl="0">
              <a:lnSpc>
                <a:spcPct val="115000"/>
              </a:lnSpc>
              <a:spcBef>
                <a:spcPts val="1200"/>
              </a:spcBef>
              <a:spcAft>
                <a:spcPts val="0"/>
              </a:spcAft>
              <a:buSzPts val="1400"/>
              <a:buNone/>
            </a:pPr>
            <a:r>
              <a:rPr lang="en-US" sz="1200" b="1">
                <a:latin typeface="Arial"/>
                <a:ea typeface="Arial"/>
                <a:cs typeface="Arial"/>
                <a:sym typeface="Arial"/>
              </a:rPr>
              <a:t>Analyze through an inclusion lens (Data collection and Monitoring)</a:t>
            </a:r>
            <a:r>
              <a:rPr lang="en-US" sz="1200">
                <a:latin typeface="Arial"/>
                <a:ea typeface="Arial"/>
                <a:cs typeface="Arial"/>
                <a:sym typeface="Arial"/>
              </a:rPr>
              <a:t> - Disaggregate by disability, gender, age; use WGQs; identify exclusion risks in targeting &amp; market &amp; access </a:t>
            </a:r>
            <a:r>
              <a:rPr lang="en-US" sz="1200" err="1">
                <a:latin typeface="Arial"/>
                <a:ea typeface="Arial"/>
                <a:cs typeface="Arial"/>
                <a:sym typeface="Arial"/>
              </a:rPr>
              <a:t>barriers.In</a:t>
            </a:r>
            <a:r>
              <a:rPr lang="en-US" sz="1200">
                <a:latin typeface="Arial"/>
                <a:ea typeface="Arial"/>
                <a:cs typeface="Arial"/>
                <a:sym typeface="Arial"/>
              </a:rPr>
              <a:t> food security CVA, analyze:</a:t>
            </a:r>
          </a:p>
          <a:p>
            <a:pPr marL="457200" lvl="0" indent="-342900" algn="l" rtl="0">
              <a:lnSpc>
                <a:spcPct val="100000"/>
              </a:lnSpc>
              <a:spcBef>
                <a:spcPts val="1200"/>
              </a:spcBef>
              <a:spcAft>
                <a:spcPts val="0"/>
              </a:spcAft>
              <a:buClr>
                <a:schemeClr val="dk1"/>
              </a:buClr>
              <a:buSzPts val="1800"/>
              <a:buChar char="●"/>
            </a:pPr>
            <a:r>
              <a:rPr lang="en-US" sz="1200">
                <a:latin typeface="Arial"/>
                <a:ea typeface="Arial"/>
                <a:cs typeface="Arial"/>
                <a:sym typeface="Arial"/>
              </a:rPr>
              <a:t>Assess availability of disability-specific goods &amp; services in local markets</a:t>
            </a:r>
          </a:p>
          <a:p>
            <a:pPr marL="457200" lvl="0" indent="-342900" algn="l" rtl="0">
              <a:lnSpc>
                <a:spcPct val="100000"/>
              </a:lnSpc>
              <a:spcBef>
                <a:spcPts val="0"/>
              </a:spcBef>
              <a:spcAft>
                <a:spcPts val="0"/>
              </a:spcAft>
              <a:buClr>
                <a:schemeClr val="dk1"/>
              </a:buClr>
              <a:buSzPts val="1800"/>
              <a:buChar char="●"/>
            </a:pPr>
            <a:r>
              <a:rPr lang="en-US" sz="1200">
                <a:latin typeface="Arial"/>
                <a:ea typeface="Arial"/>
                <a:cs typeface="Arial"/>
                <a:sym typeface="Arial"/>
              </a:rPr>
              <a:t>Analyze market access barriers (physical, environmental, attitudinal) and identify support measures to enable independent use of cash</a:t>
            </a:r>
          </a:p>
          <a:p>
            <a:pPr marL="457200" lvl="0" indent="-342900" algn="l" rtl="0">
              <a:lnSpc>
                <a:spcPct val="115000"/>
              </a:lnSpc>
              <a:spcBef>
                <a:spcPts val="0"/>
              </a:spcBef>
              <a:spcAft>
                <a:spcPts val="0"/>
              </a:spcAft>
              <a:buClr>
                <a:schemeClr val="dk1"/>
              </a:buClr>
              <a:buSzPts val="1800"/>
              <a:buFont typeface="Arial"/>
              <a:buChar char="●"/>
            </a:pPr>
            <a:r>
              <a:rPr lang="en-US" sz="1200">
                <a:latin typeface="Arial"/>
                <a:ea typeface="Arial"/>
                <a:cs typeface="Arial"/>
                <a:sym typeface="Arial"/>
              </a:rPr>
              <a:t>Can persons with disabilities safely reach markets?</a:t>
            </a:r>
          </a:p>
          <a:p>
            <a:pPr marL="457200" lvl="0" indent="-342900" algn="l" rtl="0">
              <a:lnSpc>
                <a:spcPct val="115000"/>
              </a:lnSpc>
              <a:spcBef>
                <a:spcPts val="0"/>
              </a:spcBef>
              <a:spcAft>
                <a:spcPts val="0"/>
              </a:spcAft>
              <a:buClr>
                <a:schemeClr val="dk1"/>
              </a:buClr>
              <a:buSzPts val="1800"/>
              <a:buFont typeface="Arial"/>
              <a:buChar char="●"/>
            </a:pPr>
            <a:r>
              <a:rPr lang="en-US" sz="1200">
                <a:latin typeface="Arial"/>
                <a:ea typeface="Arial"/>
                <a:cs typeface="Arial"/>
                <a:sym typeface="Arial"/>
              </a:rPr>
              <a:t>Are vendors physically accessible?</a:t>
            </a:r>
          </a:p>
          <a:p>
            <a:pPr marL="457200" lvl="0" indent="-342900" algn="l" rtl="0">
              <a:lnSpc>
                <a:spcPct val="115000"/>
              </a:lnSpc>
              <a:spcBef>
                <a:spcPts val="0"/>
              </a:spcBef>
              <a:spcAft>
                <a:spcPts val="0"/>
              </a:spcAft>
              <a:buClr>
                <a:schemeClr val="dk1"/>
              </a:buClr>
              <a:buSzPts val="1800"/>
              <a:buFont typeface="Arial"/>
              <a:buChar char="●"/>
            </a:pPr>
            <a:r>
              <a:rPr lang="en-US" sz="1200">
                <a:latin typeface="Arial"/>
                <a:ea typeface="Arial"/>
                <a:cs typeface="Arial"/>
                <a:sym typeface="Arial"/>
              </a:rPr>
              <a:t>Do digital payment systems exclude persons with disabilities?</a:t>
            </a:r>
          </a:p>
          <a:p>
            <a:pPr marL="0" lvl="0" indent="0" algn="l" rtl="0">
              <a:lnSpc>
                <a:spcPct val="115000"/>
              </a:lnSpc>
              <a:spcBef>
                <a:spcPts val="1200"/>
              </a:spcBef>
              <a:spcAft>
                <a:spcPts val="0"/>
              </a:spcAft>
              <a:buSzPts val="1400"/>
              <a:buNone/>
            </a:pPr>
            <a:r>
              <a:rPr lang="en-US" sz="1200" b="1">
                <a:latin typeface="Arial"/>
                <a:ea typeface="Arial"/>
                <a:cs typeface="Arial"/>
                <a:sym typeface="Arial"/>
              </a:rPr>
              <a:t>Adapt </a:t>
            </a:r>
            <a:r>
              <a:rPr lang="en-US" sz="1200" b="1" err="1">
                <a:latin typeface="Arial"/>
                <a:ea typeface="Arial"/>
                <a:cs typeface="Arial"/>
                <a:sym typeface="Arial"/>
              </a:rPr>
              <a:t>Programme</a:t>
            </a:r>
            <a:r>
              <a:rPr lang="en-US" sz="1200" b="1">
                <a:latin typeface="Arial"/>
                <a:ea typeface="Arial"/>
                <a:cs typeface="Arial"/>
                <a:sym typeface="Arial"/>
              </a:rPr>
              <a:t> Design (Remove Barriers) - </a:t>
            </a:r>
            <a:r>
              <a:rPr lang="en-US" sz="1200">
                <a:latin typeface="Arial"/>
                <a:ea typeface="Arial"/>
                <a:cs typeface="Arial"/>
                <a:sym typeface="Arial"/>
              </a:rPr>
              <a:t>environmental (physical, communication), attitudinal and identify support measures to enable accessibility and independent use of cash.</a:t>
            </a:r>
            <a:endParaRPr lang="en-US" sz="1200" b="1">
              <a:latin typeface="Arial"/>
              <a:ea typeface="Arial"/>
              <a:cs typeface="Arial"/>
              <a:sym typeface="Arial"/>
            </a:endParaRPr>
          </a:p>
          <a:p>
            <a:pPr marL="0" lvl="0" indent="0" algn="l" rtl="0">
              <a:lnSpc>
                <a:spcPct val="115000"/>
              </a:lnSpc>
              <a:spcBef>
                <a:spcPts val="1200"/>
              </a:spcBef>
              <a:spcAft>
                <a:spcPts val="0"/>
              </a:spcAft>
              <a:buSzPts val="1400"/>
              <a:buNone/>
            </a:pPr>
            <a:r>
              <a:rPr lang="en-US" sz="1200" b="1">
                <a:latin typeface="Arial"/>
                <a:ea typeface="Arial"/>
                <a:cs typeface="Arial"/>
                <a:sym typeface="Arial"/>
              </a:rPr>
              <a:t>Integrate Protection Risk Analysis - </a:t>
            </a:r>
            <a:r>
              <a:rPr lang="en-US" sz="1200">
                <a:latin typeface="Arial"/>
                <a:ea typeface="Arial"/>
                <a:cs typeface="Arial"/>
                <a:sym typeface="Arial"/>
              </a:rPr>
              <a:t>(safety, dignity, exploitation, access barriers) across all stages of the CVA cycle.</a:t>
            </a:r>
            <a:endParaRPr lang="en-US" sz="900" b="1">
              <a:latin typeface="Arial"/>
              <a:ea typeface="Arial"/>
              <a:cs typeface="Arial"/>
              <a:sym typeface="Arial"/>
            </a:endParaRP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51</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332608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just" rtl="0">
              <a:lnSpc>
                <a:spcPct val="150000"/>
              </a:lnSpc>
              <a:spcBef>
                <a:spcPts val="0"/>
              </a:spcBef>
              <a:spcAft>
                <a:spcPts val="0"/>
              </a:spcAft>
              <a:buClr>
                <a:schemeClr val="dk1"/>
              </a:buClr>
              <a:buSzPts val="1100"/>
              <a:buFont typeface="Arial"/>
              <a:buNone/>
            </a:pPr>
            <a:r>
              <a:rPr lang="en-US" sz="1200" b="1">
                <a:latin typeface="Arial"/>
                <a:ea typeface="Arial"/>
                <a:cs typeface="Arial"/>
                <a:sym typeface="Arial"/>
              </a:rPr>
              <a:t>Facilitator Notes:</a:t>
            </a:r>
          </a:p>
          <a:p>
            <a:pPr marL="0" lvl="0" indent="0" algn="just" rtl="0">
              <a:lnSpc>
                <a:spcPct val="115000"/>
              </a:lnSpc>
              <a:spcBef>
                <a:spcPts val="0"/>
              </a:spcBef>
              <a:spcAft>
                <a:spcPts val="0"/>
              </a:spcAft>
              <a:buClr>
                <a:schemeClr val="dk1"/>
              </a:buClr>
              <a:buSzPts val="1100"/>
              <a:buFont typeface="Arial"/>
              <a:buNone/>
            </a:pPr>
            <a:r>
              <a:rPr lang="en-US" sz="1200">
                <a:latin typeface="Arial"/>
                <a:ea typeface="Arial"/>
                <a:cs typeface="Arial"/>
                <a:sym typeface="Arial"/>
              </a:rPr>
              <a:t>Explain briefly (no need to go in detail) that the learning package is composed of 8 modules, 7 being an adaptation of the DRG modules to the Food Security sector. Module 8 focuses on Inclusive Cash &amp; Voucher Assistance in Food Security and the additional Orientation Module gives an Introduction to Food Security for participants new to food security programming.</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7</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9445945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 Notes: </a:t>
            </a:r>
          </a:p>
          <a:p>
            <a:pPr marL="0" lvl="0" indent="0" algn="l" rtl="0">
              <a:lnSpc>
                <a:spcPct val="100000"/>
              </a:lnSpc>
              <a:spcBef>
                <a:spcPts val="0"/>
              </a:spcBef>
              <a:spcAft>
                <a:spcPts val="0"/>
              </a:spcAft>
              <a:buSzPts val="1400"/>
              <a:buNone/>
            </a:pPr>
            <a:endParaRPr lang="en-US" sz="1200" b="1">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200">
                <a:latin typeface="Arial"/>
                <a:ea typeface="Arial"/>
                <a:cs typeface="Arial"/>
                <a:sym typeface="Arial"/>
              </a:rPr>
              <a:t>This slide serves as a reminder to anchor our discussion back to the </a:t>
            </a:r>
            <a:r>
              <a:rPr lang="en-US" sz="1200" b="1">
                <a:latin typeface="Arial"/>
                <a:ea typeface="Arial"/>
                <a:cs typeface="Arial"/>
                <a:sym typeface="Arial"/>
              </a:rPr>
              <a:t>food security lens</a:t>
            </a:r>
            <a:r>
              <a:rPr lang="en-US" sz="1200">
                <a:latin typeface="Arial"/>
                <a:ea typeface="Arial"/>
                <a:cs typeface="Arial"/>
                <a:sym typeface="Arial"/>
              </a:rPr>
              <a:t>. While CVA assessments examine feasibility, risks, and delivery mechanisms, in food security programming we must ensure that all analysis ultimately supports improved access to adequate, safe, and nutritious food.</a:t>
            </a:r>
          </a:p>
          <a:p>
            <a:pPr marL="0" lvl="0" indent="0" algn="l" rtl="0">
              <a:lnSpc>
                <a:spcPct val="115000"/>
              </a:lnSpc>
              <a:spcBef>
                <a:spcPts val="1200"/>
              </a:spcBef>
              <a:spcAft>
                <a:spcPts val="0"/>
              </a:spcAft>
              <a:buClr>
                <a:schemeClr val="dk1"/>
              </a:buClr>
              <a:buSzPts val="1100"/>
              <a:buFont typeface="Arial"/>
              <a:buNone/>
            </a:pPr>
            <a:r>
              <a:rPr lang="en-US" sz="1200" err="1">
                <a:latin typeface="Arial"/>
                <a:ea typeface="Arial"/>
                <a:cs typeface="Arial"/>
                <a:sym typeface="Arial"/>
              </a:rPr>
              <a:t>Emphasise</a:t>
            </a:r>
            <a:r>
              <a:rPr lang="en-US" sz="1200">
                <a:latin typeface="Arial"/>
                <a:ea typeface="Arial"/>
                <a:cs typeface="Arial"/>
                <a:sym typeface="Arial"/>
              </a:rPr>
              <a:t> that disability-inclusive practices must strengthen, not forget, core food security objectives. The key question is not only, “Can we deliver cash safely?” but also, “Will this cash intervention improve food security outcomes safely and equitably, including persons with disabilities?”</a:t>
            </a:r>
          </a:p>
          <a:p>
            <a:pPr marL="0" lvl="0" indent="0" algn="l" rtl="0">
              <a:lnSpc>
                <a:spcPct val="115000"/>
              </a:lnSpc>
              <a:spcBef>
                <a:spcPts val="1200"/>
              </a:spcBef>
              <a:spcAft>
                <a:spcPts val="0"/>
              </a:spcAft>
              <a:buClr>
                <a:schemeClr val="dk1"/>
              </a:buClr>
              <a:buSzPts val="1100"/>
              <a:buFont typeface="Arial"/>
              <a:buNone/>
            </a:pPr>
            <a:r>
              <a:rPr lang="en-US" sz="1200">
                <a:latin typeface="Arial"/>
                <a:ea typeface="Arial"/>
                <a:cs typeface="Arial"/>
                <a:sym typeface="Arial"/>
              </a:rPr>
              <a:t>Encourage participants to view inclusion and food security analysis as interconnected: accessible markets, appropriate transfer values, protection risk mitigation, and measurable food security outcomes must work together.</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52</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7231598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778267-5083-620F-AE39-BFB55BFA39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0AEF5D-C216-C1F7-9D57-F583652AD9D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69AB71-15EB-32A3-1A56-8C1682AD292A}"/>
              </a:ext>
            </a:extLst>
          </p:cNvPr>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 Notes:</a:t>
            </a:r>
            <a:endParaRPr lang="en-US" sz="1200">
              <a:latin typeface="Arial"/>
              <a:ea typeface="Arial"/>
              <a:cs typeface="Arial"/>
              <a:sym typeface="Arial"/>
            </a:endParaRPr>
          </a:p>
          <a:p>
            <a:pPr marL="0" lvl="0" indent="0" algn="l" rtl="0">
              <a:lnSpc>
                <a:spcPct val="100000"/>
              </a:lnSpc>
              <a:spcBef>
                <a:spcPts val="0"/>
              </a:spcBef>
              <a:spcAft>
                <a:spcPts val="0"/>
              </a:spcAft>
              <a:buSzPts val="1400"/>
              <a:buNone/>
            </a:pPr>
            <a:r>
              <a:rPr lang="en-US" sz="1200">
                <a:latin typeface="Arial"/>
                <a:ea typeface="Arial"/>
                <a:cs typeface="Arial"/>
                <a:sym typeface="Arial"/>
              </a:rPr>
              <a:t>Allow for 15 – 20 minute break depending on time progress. </a:t>
            </a:r>
          </a:p>
        </p:txBody>
      </p:sp>
      <p:sp>
        <p:nvSpPr>
          <p:cNvPr id="4" name="Slide Number Placeholder 3">
            <a:extLst>
              <a:ext uri="{FF2B5EF4-FFF2-40B4-BE49-F238E27FC236}">
                <a16:creationId xmlns:a16="http://schemas.microsoft.com/office/drawing/2014/main" id="{5C213927-C151-55B6-BA97-3F14209A222A}"/>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53</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0850746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a:p>
            <a:pPr marL="0" lvl="0" indent="0" algn="l" rtl="0">
              <a:lnSpc>
                <a:spcPct val="100000"/>
              </a:lnSpc>
              <a:spcBef>
                <a:spcPts val="0"/>
              </a:spcBef>
              <a:spcAft>
                <a:spcPts val="0"/>
              </a:spcAft>
              <a:buSzPts val="1400"/>
              <a:buNone/>
            </a:pPr>
            <a:r>
              <a:rPr lang="en-US" sz="1200">
                <a:latin typeface="Arial"/>
                <a:ea typeface="Arial"/>
                <a:cs typeface="Arial"/>
                <a:sym typeface="Arial"/>
              </a:rPr>
              <a:t>Now that we know how to assess if CVA is feasible in an inclusive way, how do we design and operationalize it in a way that is inclusive, safe, and food-security focused? In this section we will explore more closely the design and implementation phase in CVA programming.  </a:t>
            </a:r>
            <a:endParaRPr lang="en-US" sz="120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54</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7359607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15000"/>
              </a:lnSpc>
              <a:spcBef>
                <a:spcPts val="1200"/>
              </a:spcBef>
              <a:spcAft>
                <a:spcPts val="0"/>
              </a:spcAft>
              <a:buSzPts val="1400"/>
              <a:buNone/>
            </a:pPr>
            <a:r>
              <a:rPr lang="en-US" sz="1800" b="1">
                <a:latin typeface="Arial"/>
                <a:ea typeface="Arial"/>
                <a:cs typeface="Arial"/>
                <a:sym typeface="Arial"/>
              </a:rPr>
              <a:t>Facilitator Notes: </a:t>
            </a:r>
          </a:p>
          <a:p>
            <a:pPr marL="0" lvl="0" indent="0" algn="l" rtl="0">
              <a:lnSpc>
                <a:spcPct val="115000"/>
              </a:lnSpc>
              <a:spcBef>
                <a:spcPts val="1200"/>
              </a:spcBef>
              <a:spcAft>
                <a:spcPts val="0"/>
              </a:spcAft>
              <a:buClr>
                <a:schemeClr val="dk1"/>
              </a:buClr>
              <a:buSzPts val="1100"/>
              <a:buFont typeface="Arial"/>
              <a:buNone/>
            </a:pPr>
            <a:r>
              <a:rPr lang="en-US" sz="1800">
                <a:latin typeface="Arial"/>
                <a:ea typeface="Arial"/>
                <a:cs typeface="Arial"/>
                <a:sym typeface="Arial"/>
              </a:rPr>
              <a:t>This phase translates assessment findings into operational decisions, such as: </a:t>
            </a:r>
          </a:p>
          <a:p>
            <a:pPr marL="457200" lvl="0" indent="-342900" algn="l" rtl="0">
              <a:lnSpc>
                <a:spcPct val="115000"/>
              </a:lnSpc>
              <a:spcBef>
                <a:spcPts val="1200"/>
              </a:spcBef>
              <a:spcAft>
                <a:spcPts val="0"/>
              </a:spcAft>
              <a:buClr>
                <a:schemeClr val="dk1"/>
              </a:buClr>
              <a:buSzPts val="1800"/>
              <a:buChar char="●"/>
            </a:pPr>
            <a:r>
              <a:rPr lang="en-US" sz="1800">
                <a:latin typeface="Arial"/>
                <a:ea typeface="Arial"/>
                <a:cs typeface="Arial"/>
                <a:sym typeface="Arial"/>
              </a:rPr>
              <a:t>These decisions will link back to your assessment findings which helps to inform the design decision on all the elements that come after. </a:t>
            </a:r>
          </a:p>
          <a:p>
            <a:pPr marL="914400" lvl="1"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Defining targeting criteria - </a:t>
            </a:r>
          </a:p>
          <a:p>
            <a:pPr marL="914400" lvl="1"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Selecting transfer modality &amp; delivery mechanism</a:t>
            </a:r>
          </a:p>
          <a:p>
            <a:pPr marL="914400" lvl="1"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Calculating transfer values</a:t>
            </a:r>
          </a:p>
          <a:p>
            <a:pPr marL="914400" lvl="1"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Establishing safeguards and accountability systems</a:t>
            </a:r>
          </a:p>
          <a:p>
            <a:pPr marL="914400" lvl="1"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Ensuring operational readiness (FSP, SOPs, staffing)</a:t>
            </a:r>
          </a:p>
          <a:p>
            <a:pPr marL="0" lvl="0" indent="0" algn="l" rtl="0">
              <a:lnSpc>
                <a:spcPct val="100000"/>
              </a:lnSpc>
              <a:spcBef>
                <a:spcPts val="1200"/>
              </a:spcBef>
              <a:spcAft>
                <a:spcPts val="0"/>
              </a:spcAft>
              <a:buSzPts val="1400"/>
              <a:buNone/>
            </a:pPr>
            <a:r>
              <a:rPr lang="en-US" sz="1800">
                <a:latin typeface="Arial"/>
                <a:ea typeface="Arial"/>
                <a:cs typeface="Arial"/>
                <a:sym typeface="Arial"/>
              </a:rPr>
              <a:t>Say that in the following sessions we will only focus on targeting, calculating the transfer value and selecting delivery mechanisms. </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55</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1441408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r>
              <a:rPr lang="en-US" b="1"/>
              <a:t>Facilitator Notes:</a:t>
            </a:r>
            <a:endParaRPr lang="en-US">
              <a:solidFill>
                <a:srgbClr val="444444"/>
              </a:solidFill>
            </a:endParaRPr>
          </a:p>
          <a:p>
            <a:pPr marL="0" indent="0"/>
            <a:endParaRPr lang="en-US">
              <a:solidFill>
                <a:srgbClr val="444444"/>
              </a:solidFill>
            </a:endParaRPr>
          </a:p>
          <a:p>
            <a:pPr marL="0" indent="0"/>
            <a:r>
              <a:rPr lang="en-US"/>
              <a:t>This slide is hidden/optional. You can present it depending on participant experience and is not a key subject on disability.</a:t>
            </a:r>
            <a:endParaRPr lang="en-US">
              <a:solidFill>
                <a:srgbClr val="444444"/>
              </a:solidFill>
            </a:endParaRPr>
          </a:p>
          <a:p>
            <a:pPr marL="0" indent="0"/>
            <a:endParaRPr lang="en-US">
              <a:solidFill>
                <a:srgbClr val="444444"/>
              </a:solidFill>
            </a:endParaRPr>
          </a:p>
          <a:p>
            <a:pPr marL="0" indent="0"/>
            <a:r>
              <a:rPr lang="en-US"/>
              <a:t>Say that in the following sessions we will focus on targeting, setting the transfer value and selecting delivery mechanisms. </a:t>
            </a:r>
            <a:endParaRPr lang="en-US">
              <a:solidFill>
                <a:srgbClr val="444444"/>
              </a:solidFill>
            </a:endParaRPr>
          </a:p>
          <a:p>
            <a:pPr marL="0" indent="0"/>
            <a:endParaRPr lang="en-US">
              <a:solidFill>
                <a:srgbClr val="444444"/>
              </a:solidFill>
            </a:endParaRPr>
          </a:p>
          <a:p>
            <a:pPr marL="0" indent="0"/>
            <a:r>
              <a:rPr lang="en-US"/>
              <a:t>Targeting is a multi-stage process and the approach your organization chooses will be based on your project’s objectives. </a:t>
            </a:r>
            <a:endParaRPr lang="en-US">
              <a:solidFill>
                <a:srgbClr val="444444"/>
              </a:solidFill>
            </a:endParaRPr>
          </a:p>
          <a:p>
            <a:pPr marL="0" indent="0"/>
            <a:endParaRPr lang="en-US" b="1"/>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a:solidFill>
                  <a:schemeClr val="dk1"/>
                </a:solidFill>
                <a:latin typeface="Calibri"/>
                <a:ea typeface="Calibri"/>
                <a:cs typeface="Calibri"/>
                <a:sym typeface="Calibri"/>
              </a:rPr>
              <a:t>56</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6959262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7F1426-8014-814C-E752-E8BE587710A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EFFFBC3-E211-0E35-4DBC-09915DF590FB}"/>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01EC10DC-6D52-1579-5F2B-B19333C649A7}"/>
              </a:ext>
            </a:extLst>
          </p:cNvPr>
          <p:cNvSpPr>
            <a:spLocks noGrp="1"/>
          </p:cNvSpPr>
          <p:nvPr>
            <p:ph type="body" idx="1"/>
          </p:nvPr>
        </p:nvSpPr>
        <p:spPr/>
        <p:txBody>
          <a:bodyPr/>
          <a:lstStyle/>
          <a:p>
            <a:pPr marL="0" indent="0"/>
            <a:r>
              <a:rPr lang="en-US" b="1">
                <a:solidFill>
                  <a:srgbClr val="000000"/>
                </a:solidFill>
              </a:rPr>
              <a:t>Facilitator Notes:</a:t>
            </a:r>
            <a:endParaRPr lang="en-US">
              <a:solidFill>
                <a:srgbClr val="000000"/>
              </a:solidFill>
            </a:endParaRPr>
          </a:p>
          <a:p>
            <a:pPr marL="0" indent="0"/>
            <a:endParaRPr lang="en-US">
              <a:solidFill>
                <a:srgbClr val="000000"/>
              </a:solidFill>
            </a:endParaRPr>
          </a:p>
          <a:p>
            <a:pPr marL="0" indent="0"/>
            <a:r>
              <a:rPr lang="en-US">
                <a:solidFill>
                  <a:srgbClr val="000000"/>
                </a:solidFill>
              </a:rPr>
              <a:t>This slide is hidden/optional. You can present it depending on participant experience since it is not a key subject on disability.</a:t>
            </a:r>
          </a:p>
          <a:p>
            <a:pPr marL="0" indent="0"/>
            <a:endParaRPr lang="en-US">
              <a:solidFill>
                <a:srgbClr val="000000"/>
              </a:solidFill>
            </a:endParaRPr>
          </a:p>
          <a:p>
            <a:pPr marL="0" indent="0"/>
            <a:r>
              <a:rPr lang="en-US">
                <a:solidFill>
                  <a:srgbClr val="000000"/>
                </a:solidFill>
              </a:rPr>
              <a:t>Explain that now that they understand the targeting process, we need to focus on defining the targeting criteria. </a:t>
            </a:r>
          </a:p>
          <a:p>
            <a:pPr indent="-342900">
              <a:lnSpc>
                <a:spcPct val="114999"/>
              </a:lnSpc>
              <a:spcBef>
                <a:spcPts val="1800"/>
              </a:spcBef>
              <a:buFont typeface="Arial,Sans-Serif"/>
              <a:buChar char="●"/>
            </a:pPr>
            <a:r>
              <a:rPr lang="en-US" b="1">
                <a:solidFill>
                  <a:srgbClr val="000000"/>
                </a:solidFill>
              </a:rPr>
              <a:t>Targeting Must Align with </a:t>
            </a:r>
            <a:r>
              <a:rPr lang="en-US" b="1" err="1">
                <a:solidFill>
                  <a:srgbClr val="000000"/>
                </a:solidFill>
              </a:rPr>
              <a:t>Programme</a:t>
            </a:r>
            <a:r>
              <a:rPr lang="en-US" b="1">
                <a:solidFill>
                  <a:srgbClr val="000000"/>
                </a:solidFill>
              </a:rPr>
              <a:t> Objectives</a:t>
            </a:r>
            <a:r>
              <a:rPr lang="en-US">
                <a:solidFill>
                  <a:srgbClr val="000000"/>
                </a:solidFill>
              </a:rPr>
              <a:t> - Targeting criteria must directly reflect:</a:t>
            </a:r>
          </a:p>
          <a:p>
            <a:pPr lvl="1" indent="-342900">
              <a:lnSpc>
                <a:spcPct val="114999"/>
              </a:lnSpc>
              <a:buFont typeface="Arial,Sans-Serif"/>
              <a:buChar char="○"/>
            </a:pPr>
            <a:r>
              <a:rPr lang="en-US">
                <a:solidFill>
                  <a:srgbClr val="000000"/>
                </a:solidFill>
              </a:rPr>
              <a:t>The </a:t>
            </a:r>
            <a:r>
              <a:rPr lang="en-US" err="1">
                <a:solidFill>
                  <a:srgbClr val="000000"/>
                </a:solidFill>
              </a:rPr>
              <a:t>programme</a:t>
            </a:r>
            <a:r>
              <a:rPr lang="en-US">
                <a:solidFill>
                  <a:srgbClr val="000000"/>
                </a:solidFill>
              </a:rPr>
              <a:t> objective (e.g., reduce food consumption gap)</a:t>
            </a:r>
          </a:p>
          <a:p>
            <a:pPr lvl="1" indent="-342900">
              <a:lnSpc>
                <a:spcPct val="114999"/>
              </a:lnSpc>
              <a:buFont typeface="Arial,Sans-Serif"/>
              <a:buChar char="○"/>
            </a:pPr>
            <a:r>
              <a:rPr lang="en-US">
                <a:solidFill>
                  <a:srgbClr val="000000"/>
                </a:solidFill>
              </a:rPr>
              <a:t>The severity of need</a:t>
            </a:r>
          </a:p>
          <a:p>
            <a:pPr lvl="1" indent="-342900">
              <a:lnSpc>
                <a:spcPct val="114999"/>
              </a:lnSpc>
              <a:buFont typeface="Arial,Sans-Serif"/>
              <a:buChar char="○"/>
            </a:pPr>
            <a:r>
              <a:rPr lang="en-US">
                <a:solidFill>
                  <a:srgbClr val="000000"/>
                </a:solidFill>
              </a:rPr>
              <a:t>The intended coverage level (full gap vs partial support)</a:t>
            </a:r>
          </a:p>
          <a:p>
            <a:pPr marL="0" indent="0">
              <a:lnSpc>
                <a:spcPct val="114999"/>
              </a:lnSpc>
              <a:spcBef>
                <a:spcPts val="1200"/>
              </a:spcBef>
            </a:pPr>
            <a:r>
              <a:rPr lang="en-US">
                <a:solidFill>
                  <a:srgbClr val="000000"/>
                </a:solidFill>
              </a:rPr>
              <a:t>If the objective is food security criteria must link to food insecurity indicators. If disability creates higher food insecurity risk, it must be considered in the criteria.</a:t>
            </a:r>
          </a:p>
          <a:p>
            <a:pPr indent="-342900">
              <a:lnSpc>
                <a:spcPct val="114999"/>
              </a:lnSpc>
              <a:spcBef>
                <a:spcPts val="1800"/>
              </a:spcBef>
              <a:buFont typeface="Arial,Sans-Serif"/>
              <a:buChar char="●"/>
            </a:pPr>
            <a:r>
              <a:rPr lang="en-US" b="1">
                <a:solidFill>
                  <a:srgbClr val="000000"/>
                </a:solidFill>
              </a:rPr>
              <a:t>Criteria Should Reflect Severity and Need - </a:t>
            </a:r>
            <a:r>
              <a:rPr lang="en-US">
                <a:solidFill>
                  <a:srgbClr val="000000"/>
                </a:solidFill>
              </a:rPr>
              <a:t>Disability should not automatically equal vulnerability. But disability-related barriers and additional costs can increase risk.</a:t>
            </a:r>
          </a:p>
          <a:p>
            <a:pPr lvl="1" indent="-317500">
              <a:lnSpc>
                <a:spcPct val="114999"/>
              </a:lnSpc>
              <a:buFont typeface="Arial,Sans-Serif"/>
              <a:buChar char="○"/>
            </a:pPr>
            <a:r>
              <a:rPr lang="en-US" b="1">
                <a:solidFill>
                  <a:srgbClr val="000000"/>
                </a:solidFill>
              </a:rPr>
              <a:t>Vulnerability indicators</a:t>
            </a:r>
            <a:r>
              <a:rPr lang="en-US">
                <a:solidFill>
                  <a:srgbClr val="000000"/>
                </a:solidFill>
              </a:rPr>
              <a:t> (food insecurity level, income loss, displacement)</a:t>
            </a:r>
          </a:p>
          <a:p>
            <a:pPr lvl="1" indent="-317500">
              <a:lnSpc>
                <a:spcPct val="114999"/>
              </a:lnSpc>
              <a:buFont typeface="Arial,Sans-Serif"/>
              <a:buChar char="○"/>
            </a:pPr>
            <a:r>
              <a:rPr lang="en-US" b="1">
                <a:solidFill>
                  <a:srgbClr val="000000"/>
                </a:solidFill>
              </a:rPr>
              <a:t>Household characteristics</a:t>
            </a:r>
            <a:r>
              <a:rPr lang="en-US">
                <a:solidFill>
                  <a:srgbClr val="000000"/>
                </a:solidFill>
              </a:rPr>
              <a:t> (size, presence of persons with disabilities, older persons)</a:t>
            </a:r>
          </a:p>
          <a:p>
            <a:pPr indent="-336550">
              <a:lnSpc>
                <a:spcPct val="114999"/>
              </a:lnSpc>
              <a:buFont typeface="Arial,Sans-Serif"/>
              <a:buChar char="●"/>
            </a:pPr>
            <a:r>
              <a:rPr lang="en-US" b="1">
                <a:solidFill>
                  <a:srgbClr val="000000"/>
                </a:solidFill>
              </a:rPr>
              <a:t>Identify Groups with Heightened Barriers - </a:t>
            </a:r>
            <a:r>
              <a:rPr lang="en-US">
                <a:solidFill>
                  <a:srgbClr val="000000"/>
                </a:solidFill>
              </a:rPr>
              <a:t>Certain groups face systemic barriers in accessing CVA particularly, Persons with disabilities, older persons, female-headed households, undocumented households, etc. From IASC perspective, we must identify heightened risk of exclusion, violence, or inability to access assistance.</a:t>
            </a:r>
          </a:p>
          <a:p>
            <a:pPr indent="-342900">
              <a:lnSpc>
                <a:spcPct val="114999"/>
              </a:lnSpc>
              <a:buFont typeface="Arial,Sans-Serif"/>
              <a:buChar char="●"/>
            </a:pPr>
            <a:r>
              <a:rPr lang="en-US" b="1">
                <a:solidFill>
                  <a:srgbClr val="000000"/>
                </a:solidFill>
              </a:rPr>
              <a:t>Targeting must Reflect Operational Realities - </a:t>
            </a:r>
            <a:r>
              <a:rPr lang="en-US">
                <a:solidFill>
                  <a:srgbClr val="000000"/>
                </a:solidFill>
              </a:rPr>
              <a:t>Consider budget constraints, market functionality, verification capacity, etc..</a:t>
            </a:r>
          </a:p>
          <a:p>
            <a:pPr marL="0" indent="0">
              <a:lnSpc>
                <a:spcPct val="114999"/>
              </a:lnSpc>
              <a:spcBef>
                <a:spcPts val="1800"/>
              </a:spcBef>
            </a:pPr>
            <a:r>
              <a:rPr lang="en-US" b="1">
                <a:solidFill>
                  <a:srgbClr val="000000"/>
                </a:solidFill>
              </a:rPr>
              <a:t>Criteria Must Be Clear, Measurable &amp; Justifiable - </a:t>
            </a:r>
            <a:r>
              <a:rPr lang="en-US">
                <a:solidFill>
                  <a:srgbClr val="000000"/>
                </a:solidFill>
              </a:rPr>
              <a:t>This prevents bias in community validation, reduces stigma, Improves accountability, strengthens donor justification, reduces community tension. In disability-inclusive targeting, avoid vague terms like “most vulnerable, use measurable indicator and document rationale for inclusion of disability-related criteria.</a:t>
            </a:r>
          </a:p>
          <a:p>
            <a:pPr marL="0" indent="0">
              <a:lnSpc>
                <a:spcPct val="114999"/>
              </a:lnSpc>
              <a:spcBef>
                <a:spcPts val="1800"/>
              </a:spcBef>
            </a:pPr>
            <a:r>
              <a:rPr lang="en-US">
                <a:solidFill>
                  <a:srgbClr val="000000"/>
                </a:solidFill>
              </a:rPr>
              <a:t>Explain that these are core targeting principles for any CVA </a:t>
            </a:r>
            <a:r>
              <a:rPr lang="en-US" err="1">
                <a:solidFill>
                  <a:srgbClr val="000000"/>
                </a:solidFill>
              </a:rPr>
              <a:t>programme</a:t>
            </a:r>
            <a:r>
              <a:rPr lang="en-US">
                <a:solidFill>
                  <a:srgbClr val="000000"/>
                </a:solidFill>
              </a:rPr>
              <a:t>. Now we will examine how these principles must be adapted to ensure they do not exclude persons with disabilities.</a:t>
            </a:r>
            <a:br>
              <a:rPr lang="en-US"/>
            </a:br>
            <a:endParaRPr lang="en-US">
              <a:solidFill>
                <a:srgbClr val="000000"/>
              </a:solidFill>
            </a:endParaRPr>
          </a:p>
          <a:p>
            <a:pPr marL="0" indent="0"/>
            <a:endParaRPr lang="en-US" b="1">
              <a:solidFill>
                <a:srgbClr val="000000"/>
              </a:solidFill>
              <a:highlight>
                <a:srgbClr val="FFC000"/>
              </a:highlight>
            </a:endParaRPr>
          </a:p>
          <a:p>
            <a:pPr marL="0" indent="0"/>
            <a:endParaRPr lang="en-US" b="1">
              <a:highlight>
                <a:srgbClr val="FFC000"/>
              </a:highlight>
            </a:endParaRPr>
          </a:p>
          <a:p>
            <a:pPr marL="0" indent="0"/>
            <a:endParaRPr lang="en-US" b="1">
              <a:highlight>
                <a:srgbClr val="FFC000"/>
              </a:highlight>
            </a:endParaRPr>
          </a:p>
        </p:txBody>
      </p:sp>
      <p:sp>
        <p:nvSpPr>
          <p:cNvPr id="4" name="Foliennummernplatzhalter 3">
            <a:extLst>
              <a:ext uri="{FF2B5EF4-FFF2-40B4-BE49-F238E27FC236}">
                <a16:creationId xmlns:a16="http://schemas.microsoft.com/office/drawing/2014/main" id="{CBA968CF-41AD-0BCD-E45A-9C1A626CEAE3}"/>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57</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2170683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4A23AD-26B9-FB8C-1FBD-3580A458C04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2A5E0A0-13BC-1E59-D2BB-67C556D89B35}"/>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7EBE087B-2F66-EEA2-11F9-7853527CC659}"/>
              </a:ext>
            </a:extLst>
          </p:cNvPr>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US" sz="1200" b="1">
              <a:latin typeface="Arial"/>
              <a:ea typeface="Arial"/>
              <a:cs typeface="Arial"/>
              <a:sym typeface="Arial"/>
            </a:endParaRPr>
          </a:p>
          <a:p>
            <a:pPr marL="0" lvl="0" indent="0" algn="l" rtl="0">
              <a:lnSpc>
                <a:spcPct val="100000"/>
              </a:lnSpc>
              <a:spcBef>
                <a:spcPts val="0"/>
              </a:spcBef>
              <a:spcAft>
                <a:spcPts val="0"/>
              </a:spcAft>
              <a:buSzPts val="1400"/>
              <a:buNone/>
            </a:pPr>
            <a:r>
              <a:rPr lang="en-US" sz="1200" b="1">
                <a:latin typeface="Arial"/>
                <a:ea typeface="Arial"/>
                <a:cs typeface="Arial"/>
                <a:sym typeface="Arial"/>
              </a:rPr>
              <a:t>Share your experiences exercise (10 minutes)</a:t>
            </a:r>
          </a:p>
          <a:p>
            <a:pPr marL="457200" lvl="0" indent="-342900" algn="l" rtl="0">
              <a:lnSpc>
                <a:spcPct val="100000"/>
              </a:lnSpc>
              <a:spcBef>
                <a:spcPts val="0"/>
              </a:spcBef>
              <a:spcAft>
                <a:spcPts val="0"/>
              </a:spcAft>
              <a:buSzPts val="1800"/>
              <a:buFont typeface="Arial"/>
              <a:buChar char="●"/>
            </a:pPr>
            <a:r>
              <a:rPr lang="en-US" sz="1200">
                <a:latin typeface="Arial"/>
                <a:ea typeface="Arial"/>
                <a:cs typeface="Arial"/>
                <a:sym typeface="Arial"/>
              </a:rPr>
              <a:t>If Face to Face training, speaking is fine. </a:t>
            </a:r>
          </a:p>
          <a:p>
            <a:pPr marL="457200" lvl="0" indent="-342900" algn="l" rtl="0">
              <a:lnSpc>
                <a:spcPct val="100000"/>
              </a:lnSpc>
              <a:spcBef>
                <a:spcPts val="0"/>
              </a:spcBef>
              <a:spcAft>
                <a:spcPts val="0"/>
              </a:spcAft>
              <a:buSzPts val="1800"/>
              <a:buFont typeface="Arial"/>
              <a:buChar char="●"/>
            </a:pPr>
            <a:r>
              <a:rPr lang="en-US" sz="1200">
                <a:latin typeface="Arial"/>
                <a:ea typeface="Arial"/>
                <a:cs typeface="Arial"/>
                <a:sym typeface="Arial"/>
              </a:rPr>
              <a:t>Use the Chat Box if On-line training OR, if the chat box is not available to them, people can verbally share their reflections instead. </a:t>
            </a:r>
            <a:br>
              <a:rPr lang="en-US" sz="1200">
                <a:latin typeface="Arial"/>
                <a:ea typeface="Arial"/>
                <a:cs typeface="Arial"/>
                <a:sym typeface="Arial"/>
              </a:rPr>
            </a:br>
            <a:endParaRPr lang="en-US" sz="1200">
              <a:latin typeface="Arial"/>
              <a:ea typeface="Arial"/>
              <a:cs typeface="Arial"/>
              <a:sym typeface="Arial"/>
            </a:endParaRPr>
          </a:p>
          <a:p>
            <a:pPr marL="0" lvl="0" indent="0" algn="l" rtl="0">
              <a:lnSpc>
                <a:spcPct val="100000"/>
              </a:lnSpc>
              <a:spcBef>
                <a:spcPts val="0"/>
              </a:spcBef>
              <a:spcAft>
                <a:spcPts val="0"/>
              </a:spcAft>
              <a:buSzPts val="1400"/>
              <a:buNone/>
            </a:pPr>
            <a:r>
              <a:rPr lang="en-US" sz="1200">
                <a:latin typeface="Arial"/>
                <a:ea typeface="Arial"/>
                <a:cs typeface="Arial"/>
                <a:sym typeface="Arial"/>
              </a:rPr>
              <a:t>Ask Participants to think about a CVA </a:t>
            </a:r>
            <a:r>
              <a:rPr lang="en-US" sz="1200" err="1">
                <a:latin typeface="Arial"/>
                <a:ea typeface="Arial"/>
                <a:cs typeface="Arial"/>
                <a:sym typeface="Arial"/>
              </a:rPr>
              <a:t>programme</a:t>
            </a:r>
            <a:r>
              <a:rPr lang="en-US" sz="1200">
                <a:latin typeface="Arial"/>
                <a:ea typeface="Arial"/>
                <a:cs typeface="Arial"/>
                <a:sym typeface="Arial"/>
              </a:rPr>
              <a:t> that they’ve worked on. </a:t>
            </a: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US" sz="1200">
                <a:latin typeface="Arial"/>
                <a:ea typeface="Arial"/>
                <a:cs typeface="Arial"/>
                <a:sym typeface="Arial"/>
              </a:rPr>
              <a:t>What key considerations and challenges did you encounter when targeting participants in your CVA </a:t>
            </a:r>
            <a:r>
              <a:rPr lang="en-US" sz="1200" err="1">
                <a:latin typeface="Arial"/>
                <a:ea typeface="Arial"/>
                <a:cs typeface="Arial"/>
                <a:sym typeface="Arial"/>
              </a:rPr>
              <a:t>programme</a:t>
            </a:r>
            <a:r>
              <a:rPr lang="en-US" sz="1200">
                <a:latin typeface="Arial"/>
                <a:ea typeface="Arial"/>
                <a:cs typeface="Arial"/>
                <a:sym typeface="Arial"/>
              </a:rPr>
              <a:t>? </a:t>
            </a: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a:p>
            <a:pPr marL="0" lvl="0" indent="0" algn="l" rtl="0">
              <a:lnSpc>
                <a:spcPct val="100000"/>
              </a:lnSpc>
              <a:spcBef>
                <a:spcPts val="0"/>
              </a:spcBef>
              <a:spcAft>
                <a:spcPts val="0"/>
              </a:spcAft>
              <a:buSzPts val="1400"/>
              <a:buNone/>
            </a:pPr>
            <a:r>
              <a:rPr lang="en-US" sz="1200" b="1">
                <a:latin typeface="Arial"/>
                <a:ea typeface="Arial"/>
                <a:cs typeface="Arial"/>
                <a:sym typeface="Arial"/>
              </a:rPr>
              <a:t>Prompts: </a:t>
            </a:r>
          </a:p>
          <a:p>
            <a:pPr marL="457200" lvl="0" indent="-342900" algn="l" rtl="0">
              <a:lnSpc>
                <a:spcPct val="100000"/>
              </a:lnSpc>
              <a:spcBef>
                <a:spcPts val="0"/>
              </a:spcBef>
              <a:spcAft>
                <a:spcPts val="0"/>
              </a:spcAft>
              <a:buSzPts val="1800"/>
              <a:buChar char="●"/>
            </a:pPr>
            <a:r>
              <a:rPr lang="en-US" sz="1200">
                <a:latin typeface="Arial"/>
                <a:ea typeface="Arial"/>
                <a:cs typeface="Arial"/>
                <a:sym typeface="Arial"/>
              </a:rPr>
              <a:t>How did you define vulnerability in your CVA </a:t>
            </a:r>
            <a:r>
              <a:rPr lang="en-US" sz="1200" err="1">
                <a:latin typeface="Arial"/>
                <a:ea typeface="Arial"/>
                <a:cs typeface="Arial"/>
                <a:sym typeface="Arial"/>
              </a:rPr>
              <a:t>programme</a:t>
            </a:r>
            <a:r>
              <a:rPr lang="en-US" sz="1200">
                <a:latin typeface="Arial"/>
                <a:ea typeface="Arial"/>
                <a:cs typeface="Arial"/>
                <a:sym typeface="Arial"/>
              </a:rPr>
              <a:t>?</a:t>
            </a:r>
          </a:p>
          <a:p>
            <a:pPr marL="457200" lvl="0" indent="-342900" algn="l" rtl="0">
              <a:lnSpc>
                <a:spcPct val="100000"/>
              </a:lnSpc>
              <a:spcBef>
                <a:spcPts val="0"/>
              </a:spcBef>
              <a:spcAft>
                <a:spcPts val="0"/>
              </a:spcAft>
              <a:buSzPts val="1800"/>
              <a:buChar char="●"/>
            </a:pPr>
            <a:r>
              <a:rPr lang="en-US" sz="1200">
                <a:latin typeface="Arial"/>
                <a:ea typeface="Arial"/>
                <a:cs typeface="Arial"/>
                <a:sym typeface="Arial"/>
              </a:rPr>
              <a:t>What targeting criteria did you use?</a:t>
            </a:r>
          </a:p>
          <a:p>
            <a:pPr marL="457200" lvl="0" indent="-342900" algn="l" rtl="0">
              <a:lnSpc>
                <a:spcPct val="100000"/>
              </a:lnSpc>
              <a:spcBef>
                <a:spcPts val="0"/>
              </a:spcBef>
              <a:spcAft>
                <a:spcPts val="0"/>
              </a:spcAft>
              <a:buSzPts val="1800"/>
              <a:buChar char="●"/>
            </a:pPr>
            <a:r>
              <a:rPr lang="en-US" sz="1200">
                <a:latin typeface="Arial"/>
                <a:ea typeface="Arial"/>
                <a:cs typeface="Arial"/>
                <a:sym typeface="Arial"/>
              </a:rPr>
              <a:t>What challenges did you face in identifying eligible households?</a:t>
            </a:r>
          </a:p>
          <a:p>
            <a:pPr marL="457200" lvl="0" indent="-342900" algn="l" rtl="0">
              <a:lnSpc>
                <a:spcPct val="100000"/>
              </a:lnSpc>
              <a:spcBef>
                <a:spcPts val="0"/>
              </a:spcBef>
              <a:spcAft>
                <a:spcPts val="0"/>
              </a:spcAft>
              <a:buSzPts val="1800"/>
              <a:buChar char="●"/>
            </a:pPr>
            <a:r>
              <a:rPr lang="en-US" sz="1200">
                <a:latin typeface="Arial"/>
                <a:ea typeface="Arial"/>
                <a:cs typeface="Arial"/>
                <a:sym typeface="Arial"/>
              </a:rPr>
              <a:t>Were there groups that were harder to reach or verify?</a:t>
            </a: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a:p>
            <a:pPr marL="0" lvl="0" indent="0" algn="l" rtl="0">
              <a:lnSpc>
                <a:spcPct val="100000"/>
              </a:lnSpc>
              <a:spcBef>
                <a:spcPts val="0"/>
              </a:spcBef>
              <a:spcAft>
                <a:spcPts val="0"/>
              </a:spcAft>
              <a:buSzPts val="1400"/>
              <a:buNone/>
            </a:pPr>
            <a:r>
              <a:rPr lang="en-US" sz="1200">
                <a:latin typeface="Arial"/>
                <a:ea typeface="Arial"/>
                <a:cs typeface="Arial"/>
                <a:sym typeface="Arial"/>
              </a:rPr>
              <a:t>Ask participants to share: </a:t>
            </a:r>
          </a:p>
          <a:p>
            <a:pPr marL="457200" lvl="0" indent="-342900" algn="l" rtl="0">
              <a:lnSpc>
                <a:spcPct val="100000"/>
              </a:lnSpc>
              <a:spcBef>
                <a:spcPts val="0"/>
              </a:spcBef>
              <a:spcAft>
                <a:spcPts val="0"/>
              </a:spcAft>
              <a:buSzPts val="1800"/>
              <a:buFont typeface="Arial"/>
              <a:buChar char="●"/>
            </a:pPr>
            <a:r>
              <a:rPr lang="en-US" sz="1200">
                <a:latin typeface="Arial"/>
                <a:ea typeface="Arial"/>
                <a:cs typeface="Arial"/>
                <a:sym typeface="Arial"/>
              </a:rPr>
              <a:t>One key consideration they prioritized</a:t>
            </a:r>
          </a:p>
          <a:p>
            <a:pPr marL="457200" lvl="0" indent="-342900" algn="l" rtl="0">
              <a:lnSpc>
                <a:spcPct val="100000"/>
              </a:lnSpc>
              <a:spcBef>
                <a:spcPts val="0"/>
              </a:spcBef>
              <a:spcAft>
                <a:spcPts val="0"/>
              </a:spcAft>
              <a:buSzPts val="1800"/>
              <a:buFont typeface="Arial"/>
              <a:buChar char="●"/>
            </a:pPr>
            <a:r>
              <a:rPr lang="en-US" sz="1200">
                <a:latin typeface="Arial"/>
                <a:ea typeface="Arial"/>
                <a:cs typeface="Arial"/>
                <a:sym typeface="Arial"/>
              </a:rPr>
              <a:t>One challenge they encountered</a:t>
            </a: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a:p>
            <a:pPr marL="0" lvl="0" indent="0" algn="l" rtl="0">
              <a:lnSpc>
                <a:spcPct val="100000"/>
              </a:lnSpc>
              <a:spcBef>
                <a:spcPts val="0"/>
              </a:spcBef>
              <a:spcAft>
                <a:spcPts val="0"/>
              </a:spcAft>
              <a:buSzPts val="1400"/>
              <a:buNone/>
            </a:pPr>
            <a:r>
              <a:rPr lang="en-US" sz="1200">
                <a:latin typeface="Arial"/>
                <a:ea typeface="Arial"/>
                <a:cs typeface="Arial"/>
                <a:sym typeface="Arial"/>
              </a:rPr>
              <a:t>If face-to-face training you can write down their responses on a flip chart with these categories: Targeting Criteria used, challenges, hard-to-reach groups. If on-line you can go through each category one by one and have participants put their answers in the chat box or say it verbally. </a:t>
            </a: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a:p>
            <a:pPr marL="0" lvl="0" indent="0" algn="l" rtl="0">
              <a:lnSpc>
                <a:spcPct val="100000"/>
              </a:lnSpc>
              <a:spcBef>
                <a:spcPts val="0"/>
              </a:spcBef>
              <a:spcAft>
                <a:spcPts val="0"/>
              </a:spcAft>
              <a:buSzPts val="1400"/>
              <a:buNone/>
            </a:pPr>
            <a:r>
              <a:rPr lang="en-US" sz="1200">
                <a:latin typeface="Arial"/>
                <a:ea typeface="Arial"/>
                <a:cs typeface="Arial"/>
                <a:sym typeface="Arial"/>
              </a:rPr>
              <a:t>Move onto the next slide.  </a:t>
            </a:r>
          </a:p>
        </p:txBody>
      </p:sp>
      <p:sp>
        <p:nvSpPr>
          <p:cNvPr id="4" name="Foliennummernplatzhalter 3">
            <a:extLst>
              <a:ext uri="{FF2B5EF4-FFF2-40B4-BE49-F238E27FC236}">
                <a16:creationId xmlns:a16="http://schemas.microsoft.com/office/drawing/2014/main" id="{6B4BDBBA-61D3-D478-D934-66065ED4E1EF}"/>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58</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1537701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0" lvl="0" indent="0" algn="l" rtl="0">
              <a:lnSpc>
                <a:spcPct val="100000"/>
              </a:lnSpc>
              <a:spcBef>
                <a:spcPts val="0"/>
              </a:spcBef>
              <a:spcAft>
                <a:spcPts val="0"/>
              </a:spcAft>
              <a:buSzPts val="1400"/>
              <a:buNone/>
            </a:pPr>
            <a:r>
              <a:rPr lang="en-IN" sz="1200">
                <a:latin typeface="Arial"/>
                <a:ea typeface="Arial"/>
                <a:cs typeface="Arial"/>
                <a:sym typeface="Arial"/>
              </a:rPr>
              <a:t>You can add participant’s ideas/experience. The purpose of this slide is to illustrate possible responses and to help guide the debrief. </a:t>
            </a:r>
          </a:p>
          <a:p>
            <a:pPr marL="0" lvl="0" indent="0" algn="l" rtl="0">
              <a:lnSpc>
                <a:spcPct val="115000"/>
              </a:lnSpc>
              <a:spcBef>
                <a:spcPts val="1200"/>
              </a:spcBef>
              <a:spcAft>
                <a:spcPts val="0"/>
              </a:spcAft>
              <a:buClr>
                <a:schemeClr val="dk1"/>
              </a:buClr>
              <a:buSzPts val="1100"/>
              <a:buFont typeface="Arial"/>
              <a:buNone/>
            </a:pPr>
            <a:r>
              <a:rPr lang="en-IN" sz="1200">
                <a:latin typeface="Arial"/>
                <a:ea typeface="Arial"/>
                <a:cs typeface="Arial"/>
                <a:sym typeface="Arial"/>
              </a:rPr>
              <a:t>After discussion, explain these points and highlight that targeting is never purely technical, it involves operational constraints, trade-offs, power dynamics, etc. Next,  we will examine how we can strengthen targeting to ensure that persons with disabilities are not unintentionally excluded at any stage of this process.</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59</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7486172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r>
              <a:rPr lang="en-IN" sz="1200">
                <a:latin typeface="Arial"/>
                <a:ea typeface="Arial"/>
                <a:cs typeface="Arial"/>
                <a:sym typeface="Arial"/>
              </a:rPr>
              <a:t>First, ask participants why they think persons can be at risk of exclusion in CVA targeting. Solicit some answers from the group. Prompt them by thinking back to the different barriers. </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r>
              <a:rPr lang="en-IN" sz="1200">
                <a:latin typeface="Arial"/>
                <a:ea typeface="Arial"/>
                <a:cs typeface="Arial"/>
                <a:sym typeface="Arial"/>
              </a:rPr>
              <a:t>Then read the slide out loud and reiterate that exclusion results from systems that were not designed with accessibility in mind.</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60</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0789681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IN" sz="1200">
                <a:latin typeface="Arial"/>
                <a:ea typeface="Arial"/>
                <a:cs typeface="Arial"/>
                <a:sym typeface="Arial"/>
              </a:rPr>
              <a:t>Say that targeting criteria that ignore disability-related barriers may exclude those most at risk of food insecurity.</a:t>
            </a:r>
          </a:p>
          <a:p>
            <a:pPr marL="0" lvl="0" indent="0" algn="l" rtl="0">
              <a:lnSpc>
                <a:spcPct val="100000"/>
              </a:lnSpc>
              <a:spcBef>
                <a:spcPts val="0"/>
              </a:spcBef>
              <a:spcAft>
                <a:spcPts val="0"/>
              </a:spcAft>
              <a:buClr>
                <a:schemeClr val="dk1"/>
              </a:buClr>
              <a:buSzPts val="1100"/>
              <a:buFont typeface="Arial"/>
              <a:buNone/>
            </a:pPr>
            <a:r>
              <a:rPr lang="en-IN" sz="1200">
                <a:latin typeface="Arial"/>
                <a:ea typeface="Arial"/>
                <a:cs typeface="Arial"/>
                <a:sym typeface="Arial"/>
              </a:rPr>
              <a:t>Explain that we’ve explored how targeting works and where exclusion can occur. Now, we look at how targeting can be strengthened so that disability inclusion is built into criteria, processes, and safeguards from the beginning of a CVA programme. </a:t>
            </a:r>
          </a:p>
          <a:p>
            <a:pPr marL="0" lvl="0" indent="0" algn="l" rtl="0">
              <a:lnSpc>
                <a:spcPct val="100000"/>
              </a:lnSpc>
              <a:spcBef>
                <a:spcPts val="0"/>
              </a:spcBef>
              <a:spcAft>
                <a:spcPts val="0"/>
              </a:spcAft>
              <a:buClr>
                <a:schemeClr val="dk1"/>
              </a:buClr>
              <a:buSzPts val="1100"/>
              <a:buFont typeface="Arial"/>
              <a:buNone/>
            </a:pPr>
            <a:endParaRPr lang="en-IN" sz="12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IN" sz="1200">
                <a:latin typeface="Arial"/>
                <a:ea typeface="Arial"/>
                <a:cs typeface="Arial"/>
                <a:sym typeface="Arial"/>
              </a:rPr>
              <a:t>This slide shows some key considerations. The left column reflects mainstream CVA guidance core targeting principles (ex. </a:t>
            </a:r>
            <a:r>
              <a:rPr lang="en-IN" sz="1200" err="1">
                <a:latin typeface="Arial"/>
                <a:ea typeface="Arial"/>
                <a:cs typeface="Arial"/>
                <a:sym typeface="Arial"/>
              </a:rPr>
              <a:t>CaLP</a:t>
            </a:r>
            <a:r>
              <a:rPr lang="en-IN" sz="1200">
                <a:latin typeface="Arial"/>
                <a:ea typeface="Arial"/>
                <a:cs typeface="Arial"/>
                <a:sym typeface="Arial"/>
              </a:rPr>
              <a:t>).</a:t>
            </a:r>
          </a:p>
          <a:p>
            <a:pPr marL="0" lvl="0" indent="0" algn="l" rtl="0">
              <a:lnSpc>
                <a:spcPct val="100000"/>
              </a:lnSpc>
              <a:spcBef>
                <a:spcPts val="0"/>
              </a:spcBef>
              <a:spcAft>
                <a:spcPts val="0"/>
              </a:spcAft>
              <a:buClr>
                <a:schemeClr val="dk1"/>
              </a:buClr>
              <a:buSzPts val="1100"/>
              <a:buFont typeface="Arial"/>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r>
              <a:rPr lang="en-IN" sz="1200">
                <a:latin typeface="Arial"/>
                <a:ea typeface="Arial"/>
                <a:cs typeface="Arial"/>
                <a:sym typeface="Arial"/>
              </a:rPr>
              <a:t>The right column shows how to operationalize those principles so that persons with disabilities are not unintentionally excluded (aligned with IASC, CBM, HI, </a:t>
            </a:r>
            <a:r>
              <a:rPr lang="en-IN" sz="1200" err="1">
                <a:latin typeface="Arial"/>
                <a:ea typeface="Arial"/>
                <a:cs typeface="Arial"/>
                <a:sym typeface="Arial"/>
              </a:rPr>
              <a:t>etc..good</a:t>
            </a:r>
            <a:r>
              <a:rPr lang="en-IN" sz="1200">
                <a:latin typeface="Arial"/>
                <a:ea typeface="Arial"/>
                <a:cs typeface="Arial"/>
                <a:sym typeface="Arial"/>
              </a:rPr>
              <a:t> practices).</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marR="381000" lvl="0" indent="0" algn="l" rtl="0">
              <a:lnSpc>
                <a:spcPct val="115000"/>
              </a:lnSpc>
              <a:spcBef>
                <a:spcPts val="1200"/>
              </a:spcBef>
              <a:spcAft>
                <a:spcPts val="0"/>
              </a:spcAft>
              <a:buClr>
                <a:schemeClr val="dk1"/>
              </a:buClr>
              <a:buSzPts val="1100"/>
              <a:buFont typeface="Arial"/>
              <a:buNone/>
            </a:pPr>
            <a:r>
              <a:rPr lang="en-IN" sz="1200" b="1">
                <a:latin typeface="Arial"/>
                <a:ea typeface="Arial"/>
                <a:cs typeface="Arial"/>
                <a:sym typeface="Arial"/>
              </a:rPr>
              <a:t>Key Targeting Considerations: What must we think about when designing targeting in any CVA programme? Some examples: </a:t>
            </a:r>
            <a:endParaRPr lang="en-IN" sz="1200">
              <a:latin typeface="Arial"/>
              <a:ea typeface="Arial"/>
              <a:cs typeface="Arial"/>
              <a:sym typeface="Arial"/>
            </a:endParaRPr>
          </a:p>
          <a:p>
            <a:pPr marL="457200" lvl="0" indent="-342900" algn="l" rtl="0">
              <a:lnSpc>
                <a:spcPct val="115000"/>
              </a:lnSpc>
              <a:spcBef>
                <a:spcPts val="1200"/>
              </a:spcBef>
              <a:spcAft>
                <a:spcPts val="0"/>
              </a:spcAft>
              <a:buClr>
                <a:schemeClr val="dk1"/>
              </a:buClr>
              <a:buSzPts val="1800"/>
              <a:buChar char="●"/>
            </a:pPr>
            <a:r>
              <a:rPr lang="en-IN" sz="1200">
                <a:latin typeface="Arial"/>
                <a:ea typeface="Arial"/>
                <a:cs typeface="Arial"/>
                <a:sym typeface="Arial"/>
              </a:rPr>
              <a:t>Clear vulnerability criteria</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Transparency</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Verifiability of targeting approach </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Appeals mechanisms</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Protection risk mitigation</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Alignment with programme objectives</a:t>
            </a:r>
          </a:p>
          <a:p>
            <a:pPr marL="0" lvl="0" indent="0" algn="l" rtl="0">
              <a:lnSpc>
                <a:spcPct val="115000"/>
              </a:lnSpc>
              <a:spcBef>
                <a:spcPts val="1200"/>
              </a:spcBef>
              <a:spcAft>
                <a:spcPts val="0"/>
              </a:spcAft>
              <a:buClr>
                <a:schemeClr val="dk1"/>
              </a:buClr>
              <a:buSzPts val="1100"/>
              <a:buFont typeface="Arial"/>
              <a:buNone/>
            </a:pPr>
            <a:r>
              <a:rPr lang="en-IN" sz="1200">
                <a:latin typeface="Arial"/>
                <a:ea typeface="Arial"/>
                <a:cs typeface="Arial"/>
                <a:sym typeface="Arial"/>
              </a:rPr>
              <a:t>They are universal programme quality considerations.</a:t>
            </a:r>
          </a:p>
          <a:p>
            <a:pPr marL="0" lvl="0" indent="0" algn="l" rtl="0">
              <a:lnSpc>
                <a:spcPct val="115000"/>
              </a:lnSpc>
              <a:spcBef>
                <a:spcPts val="1200"/>
              </a:spcBef>
              <a:spcAft>
                <a:spcPts val="0"/>
              </a:spcAft>
              <a:buClr>
                <a:schemeClr val="dk1"/>
              </a:buClr>
              <a:buSzPts val="1100"/>
              <a:buFont typeface="Arial"/>
              <a:buNone/>
            </a:pPr>
            <a:r>
              <a:rPr lang="en-IN" sz="1200">
                <a:latin typeface="Arial"/>
                <a:ea typeface="Arial"/>
                <a:cs typeface="Arial"/>
                <a:sym typeface="Arial"/>
              </a:rPr>
              <a:t>The right column indicates </a:t>
            </a:r>
            <a:r>
              <a:rPr lang="en-IN" sz="1200" b="1">
                <a:latin typeface="Arial"/>
                <a:ea typeface="Arial"/>
                <a:cs typeface="Arial"/>
                <a:sym typeface="Arial"/>
              </a:rPr>
              <a:t>specific actions that ensure persons with disabilities are not excluded</a:t>
            </a:r>
            <a:r>
              <a:rPr lang="en-IN" sz="1200">
                <a:latin typeface="Arial"/>
                <a:ea typeface="Arial"/>
                <a:cs typeface="Arial"/>
                <a:sym typeface="Arial"/>
              </a:rPr>
              <a:t> within the broader targeting considerations. How do we apply those targeting principles in a way that removes disability-related barriers? Some examples:</a:t>
            </a:r>
          </a:p>
          <a:p>
            <a:pPr marL="457200" lvl="0" indent="-342900" algn="l" rtl="0">
              <a:lnSpc>
                <a:spcPct val="115000"/>
              </a:lnSpc>
              <a:spcBef>
                <a:spcPts val="1200"/>
              </a:spcBef>
              <a:spcAft>
                <a:spcPts val="0"/>
              </a:spcAft>
              <a:buClr>
                <a:schemeClr val="dk1"/>
              </a:buClr>
              <a:buSzPts val="1800"/>
              <a:buChar char="●"/>
            </a:pPr>
            <a:r>
              <a:rPr lang="en-IN" sz="1200">
                <a:latin typeface="Arial"/>
                <a:ea typeface="Arial"/>
                <a:cs typeface="Arial"/>
                <a:sym typeface="Arial"/>
              </a:rPr>
              <a:t>Integrate WGQs into registration</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Recognize disability-related additional costs</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Ensure accessible registration sites</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Provide reasonable accommodation</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Safeguard proxy arrangements</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Include OPDs in validation</a:t>
            </a:r>
          </a:p>
          <a:p>
            <a:pPr marL="0" lvl="0" indent="0" algn="l" rtl="0">
              <a:lnSpc>
                <a:spcPct val="115000"/>
              </a:lnSpc>
              <a:spcBef>
                <a:spcPts val="1200"/>
              </a:spcBef>
              <a:spcAft>
                <a:spcPts val="0"/>
              </a:spcAft>
              <a:buSzPts val="1400"/>
              <a:buNone/>
            </a:pPr>
            <a:r>
              <a:rPr lang="en-IN" sz="1200">
                <a:latin typeface="Arial"/>
                <a:ea typeface="Arial"/>
                <a:cs typeface="Arial"/>
                <a:sym typeface="Arial"/>
              </a:rPr>
              <a:t>These operationalize inclusion within the general framework.</a:t>
            </a:r>
          </a:p>
          <a:p>
            <a:pPr marL="0" lvl="0" indent="0" algn="l" rtl="0">
              <a:lnSpc>
                <a:spcPct val="115000"/>
              </a:lnSpc>
              <a:spcBef>
                <a:spcPts val="1200"/>
              </a:spcBef>
              <a:spcAft>
                <a:spcPts val="0"/>
              </a:spcAft>
              <a:buSzPts val="1400"/>
              <a:buNone/>
            </a:pPr>
            <a:endParaRPr lang="en-IN" sz="12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endParaRPr lang="en-IN" sz="1200">
              <a:latin typeface="Arial"/>
              <a:ea typeface="Arial"/>
              <a:cs typeface="Arial"/>
              <a:sym typeface="Arial"/>
            </a:endParaRPr>
          </a:p>
          <a:p>
            <a:pPr marL="0" lvl="0" indent="0" algn="l" rtl="0">
              <a:lnSpc>
                <a:spcPct val="100000"/>
              </a:lnSpc>
              <a:spcBef>
                <a:spcPts val="1200"/>
              </a:spcBef>
              <a:spcAft>
                <a:spcPts val="0"/>
              </a:spcAft>
              <a:buSzPts val="1400"/>
              <a:buNone/>
            </a:pPr>
            <a:endParaRPr lang="en-IN" sz="1200">
              <a:latin typeface="Arial"/>
              <a:ea typeface="Arial"/>
              <a:cs typeface="Arial"/>
              <a:sym typeface="Arial"/>
            </a:endParaRP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61</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742298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just" rtl="0">
              <a:lnSpc>
                <a:spcPct val="150000"/>
              </a:lnSpc>
              <a:spcBef>
                <a:spcPts val="0"/>
              </a:spcBef>
              <a:spcAft>
                <a:spcPts val="0"/>
              </a:spcAft>
              <a:buClr>
                <a:schemeClr val="dk1"/>
              </a:buClr>
              <a:buSzPts val="1100"/>
              <a:buFont typeface="Arial"/>
              <a:buNone/>
            </a:pPr>
            <a:r>
              <a:rPr lang="en-US" sz="1200" b="1">
                <a:latin typeface="Arial"/>
                <a:ea typeface="Arial"/>
                <a:cs typeface="Arial"/>
                <a:sym typeface="Arial"/>
              </a:rPr>
              <a:t>Facilitator Notes: </a:t>
            </a:r>
            <a:r>
              <a:rPr lang="en-US">
                <a:latin typeface="Arial"/>
                <a:ea typeface="Arial"/>
                <a:cs typeface="Arial"/>
                <a:sym typeface="Arial"/>
              </a:rPr>
              <a:t> </a:t>
            </a:r>
            <a:endParaRPr lang="en-US" sz="1200">
              <a:latin typeface="Arial"/>
              <a:ea typeface="Arial"/>
              <a:cs typeface="Arial"/>
              <a:sym typeface="Arial"/>
            </a:endParaRPr>
          </a:p>
          <a:p>
            <a:pPr marL="0" lvl="0" indent="0" algn="just" rtl="0">
              <a:lnSpc>
                <a:spcPct val="150000"/>
              </a:lnSpc>
              <a:spcBef>
                <a:spcPts val="800"/>
              </a:spcBef>
              <a:spcAft>
                <a:spcPts val="0"/>
              </a:spcAft>
              <a:buClr>
                <a:schemeClr val="dk1"/>
              </a:buClr>
              <a:buSzPts val="1100"/>
              <a:buFont typeface="Arial"/>
              <a:buNone/>
            </a:pPr>
            <a:r>
              <a:rPr lang="en-US" sz="1200">
                <a:latin typeface="Arial"/>
                <a:ea typeface="Arial"/>
                <a:cs typeface="Arial"/>
                <a:sym typeface="Arial"/>
              </a:rPr>
              <a:t>This slide must be adapted to the tools used to assess participants' knowledge before and after the training (pre/post-tests) and to collect participants’ feedback and complaints. </a:t>
            </a:r>
            <a:r>
              <a:rPr lang="en-US" sz="1200" b="1">
                <a:latin typeface="Arial"/>
                <a:ea typeface="Arial"/>
                <a:cs typeface="Arial"/>
                <a:sym typeface="Arial"/>
              </a:rPr>
              <a:t>Please use your own organization’s feedback mechanism whether that’s a QR code or other tools.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8</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4066565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 </a:t>
            </a: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0" lvl="0" indent="0" algn="l" rtl="0">
              <a:lnSpc>
                <a:spcPct val="100000"/>
              </a:lnSpc>
              <a:spcBef>
                <a:spcPts val="0"/>
              </a:spcBef>
              <a:spcAft>
                <a:spcPts val="0"/>
              </a:spcAft>
              <a:buSzPts val="1400"/>
              <a:buNone/>
            </a:pPr>
            <a:r>
              <a:rPr lang="en-IN" sz="1200">
                <a:latin typeface="Arial"/>
                <a:ea typeface="Arial"/>
                <a:cs typeface="Arial"/>
                <a:sym typeface="Arial"/>
              </a:rPr>
              <a:t>Explain to participants, now that you have conducted your assessment and have determined your program’s objectives based on the analysis and have established your targeting criteria. It’s time to set the transfer amount. Setting this amount should be directly tied to your program’s objective. Remember that the transfer value is a technical decision based on needs, market prices, programme objectives, and feasibility.</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r>
              <a:rPr lang="en-IN" sz="1200">
                <a:latin typeface="Arial"/>
                <a:ea typeface="Arial"/>
                <a:cs typeface="Arial"/>
                <a:sym typeface="Arial"/>
              </a:rPr>
              <a:t>Transfer amounts are often set in terms of gaps. Is the project's objective to cover 100% of food needs or a partial gap? If the objective of your program is to meet basic food needs, the transfer amount should </a:t>
            </a:r>
            <a:r>
              <a:rPr lang="en-IN" sz="1200" u="sng">
                <a:latin typeface="Arial"/>
                <a:ea typeface="Arial"/>
                <a:cs typeface="Arial"/>
                <a:sym typeface="Arial"/>
              </a:rPr>
              <a:t>equal the gap between what food people need and what they can provide for themselves </a:t>
            </a:r>
            <a:r>
              <a:rPr lang="en-IN" sz="1200">
                <a:latin typeface="Arial"/>
                <a:ea typeface="Arial"/>
                <a:cs typeface="Arial"/>
                <a:sym typeface="Arial"/>
              </a:rPr>
              <a:t>without resorting to negative coping mechanisms. </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r>
              <a:rPr lang="en-IN" sz="1200" b="1">
                <a:latin typeface="Arial"/>
                <a:ea typeface="Arial"/>
                <a:cs typeface="Arial"/>
                <a:sym typeface="Arial"/>
              </a:rPr>
              <a:t>Here are the basic steps in Setting the Transfer Amount: </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457200" lvl="0" indent="-342900" algn="l" rtl="0">
              <a:lnSpc>
                <a:spcPct val="100000"/>
              </a:lnSpc>
              <a:spcBef>
                <a:spcPts val="0"/>
              </a:spcBef>
              <a:spcAft>
                <a:spcPts val="0"/>
              </a:spcAft>
              <a:buSzPts val="1800"/>
              <a:buFont typeface="Arial"/>
              <a:buAutoNum type="arabicPeriod"/>
            </a:pPr>
            <a:r>
              <a:rPr lang="en-IN" sz="1200">
                <a:latin typeface="Arial"/>
                <a:ea typeface="Arial"/>
                <a:cs typeface="Arial"/>
                <a:sym typeface="Arial"/>
              </a:rPr>
              <a:t>Food Basket/Minimum Expenditure Basket (MEB) analysis - Establish the what basket you are </a:t>
            </a:r>
            <a:r>
              <a:rPr lang="en-IN" sz="1200" err="1">
                <a:latin typeface="Arial"/>
                <a:ea typeface="Arial"/>
                <a:cs typeface="Arial"/>
                <a:sym typeface="Arial"/>
              </a:rPr>
              <a:t>refering</a:t>
            </a:r>
            <a:r>
              <a:rPr lang="en-IN" sz="1200">
                <a:latin typeface="Arial"/>
                <a:ea typeface="Arial"/>
                <a:cs typeface="Arial"/>
                <a:sym typeface="Arial"/>
              </a:rPr>
              <a:t> to. The </a:t>
            </a:r>
            <a:r>
              <a:rPr lang="en-IN" sz="1200" b="1">
                <a:latin typeface="Arial"/>
                <a:ea typeface="Arial"/>
                <a:cs typeface="Arial"/>
                <a:sym typeface="Arial"/>
              </a:rPr>
              <a:t>food basket </a:t>
            </a:r>
            <a:r>
              <a:rPr lang="en-IN" sz="1200">
                <a:latin typeface="Arial"/>
                <a:ea typeface="Arial"/>
                <a:cs typeface="Arial"/>
                <a:sym typeface="Arial"/>
              </a:rPr>
              <a:t>is the cost of minimum food items required to meet caloric needs. The </a:t>
            </a:r>
            <a:r>
              <a:rPr lang="en-IN" sz="1200" b="1">
                <a:latin typeface="Arial"/>
                <a:ea typeface="Arial"/>
                <a:cs typeface="Arial"/>
                <a:sym typeface="Arial"/>
              </a:rPr>
              <a:t>MEB </a:t>
            </a:r>
            <a:r>
              <a:rPr lang="en-IN" sz="1200">
                <a:latin typeface="Arial"/>
                <a:ea typeface="Arial"/>
                <a:cs typeface="Arial"/>
                <a:sym typeface="Arial"/>
              </a:rPr>
              <a:t>covers food + essential non-food needs for a household. Food security CVA often uses:</a:t>
            </a:r>
          </a:p>
          <a:p>
            <a:pPr marL="13716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A </a:t>
            </a:r>
            <a:r>
              <a:rPr lang="en-IN" sz="1200" b="1">
                <a:latin typeface="Arial"/>
                <a:ea typeface="Arial"/>
                <a:cs typeface="Arial"/>
                <a:sym typeface="Arial"/>
              </a:rPr>
              <a:t>food basket</a:t>
            </a:r>
            <a:r>
              <a:rPr lang="en-IN" sz="1200">
                <a:latin typeface="Arial"/>
                <a:ea typeface="Arial"/>
                <a:cs typeface="Arial"/>
                <a:sym typeface="Arial"/>
              </a:rPr>
              <a:t> for sector-specific transfers</a:t>
            </a:r>
          </a:p>
          <a:p>
            <a:pPr marL="13716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The </a:t>
            </a:r>
            <a:r>
              <a:rPr lang="en-IN" sz="1200" b="1">
                <a:latin typeface="Arial"/>
                <a:ea typeface="Arial"/>
                <a:cs typeface="Arial"/>
                <a:sym typeface="Arial"/>
              </a:rPr>
              <a:t>food portion of the MEB </a:t>
            </a:r>
          </a:p>
          <a:p>
            <a:pPr marL="457200" lvl="0" indent="-342900" algn="l" rtl="0">
              <a:lnSpc>
                <a:spcPct val="100000"/>
              </a:lnSpc>
              <a:spcBef>
                <a:spcPts val="0"/>
              </a:spcBef>
              <a:spcAft>
                <a:spcPts val="0"/>
              </a:spcAft>
              <a:buSzPts val="1800"/>
              <a:buFont typeface="Arial"/>
              <a:buAutoNum type="arabicPeriod"/>
            </a:pPr>
            <a:r>
              <a:rPr lang="en-IN" sz="1200">
                <a:latin typeface="Arial"/>
                <a:ea typeface="Arial"/>
                <a:cs typeface="Arial"/>
                <a:sym typeface="Arial"/>
              </a:rPr>
              <a:t>Market Price Analysis - It’s critical to conduct a market price analysis using market assessment data (current and reliable data) on the prices of basket items, calculating the average price and considering price fluctuations. </a:t>
            </a:r>
          </a:p>
          <a:p>
            <a:pPr marL="457200" lvl="0" indent="-342900" algn="l" rtl="0">
              <a:lnSpc>
                <a:spcPct val="100000"/>
              </a:lnSpc>
              <a:spcBef>
                <a:spcPts val="0"/>
              </a:spcBef>
              <a:spcAft>
                <a:spcPts val="0"/>
              </a:spcAft>
              <a:buSzPts val="1800"/>
              <a:buFont typeface="Arial"/>
              <a:buAutoNum type="arabicPeriod"/>
            </a:pPr>
            <a:r>
              <a:rPr lang="en-IN" sz="1200">
                <a:latin typeface="Arial"/>
                <a:ea typeface="Arial"/>
                <a:cs typeface="Arial"/>
                <a:sym typeface="Arial"/>
              </a:rPr>
              <a:t>Household coverage - Next, we need to know what households can already cover and what assistance is already provided and coping strategies used. This helps to avoid over or under </a:t>
            </a:r>
            <a:r>
              <a:rPr lang="en-IN" sz="1200" err="1">
                <a:latin typeface="Arial"/>
                <a:ea typeface="Arial"/>
                <a:cs typeface="Arial"/>
                <a:sym typeface="Arial"/>
              </a:rPr>
              <a:t>assistance.The</a:t>
            </a:r>
            <a:r>
              <a:rPr lang="en-IN" sz="1200">
                <a:latin typeface="Arial"/>
                <a:ea typeface="Arial"/>
                <a:cs typeface="Arial"/>
                <a:sym typeface="Arial"/>
              </a:rPr>
              <a:t> basic equation is essentially: </a:t>
            </a:r>
          </a:p>
          <a:p>
            <a:pPr marL="1371600" lvl="0" indent="-342900" algn="l" rtl="0">
              <a:lnSpc>
                <a:spcPct val="100000"/>
              </a:lnSpc>
              <a:spcBef>
                <a:spcPts val="0"/>
              </a:spcBef>
              <a:spcAft>
                <a:spcPts val="0"/>
              </a:spcAft>
              <a:buSzPts val="1800"/>
              <a:buChar char="●"/>
            </a:pPr>
            <a:r>
              <a:rPr lang="en-IN" sz="1200" b="1">
                <a:latin typeface="Arial"/>
                <a:ea typeface="Arial"/>
                <a:cs typeface="Arial"/>
                <a:sym typeface="Arial"/>
              </a:rPr>
              <a:t>Cost of Basket – Household Contribution – Other Assistance = Transfer Value</a:t>
            </a:r>
          </a:p>
          <a:p>
            <a:pPr marL="0" lvl="0" indent="0" algn="l" rtl="0">
              <a:lnSpc>
                <a:spcPct val="100000"/>
              </a:lnSpc>
              <a:spcBef>
                <a:spcPts val="0"/>
              </a:spcBef>
              <a:spcAft>
                <a:spcPts val="0"/>
              </a:spcAft>
              <a:buSzPts val="1400"/>
              <a:buNone/>
            </a:pPr>
            <a:r>
              <a:rPr lang="en-IN" sz="1200">
                <a:latin typeface="Arial"/>
                <a:ea typeface="Arial"/>
                <a:cs typeface="Arial"/>
                <a:sym typeface="Arial"/>
              </a:rPr>
              <a:t>It is also very important to consider variables such as household size and composition. The transfer amount can be the same for all recipients or can vary based upon certain criteria. While it is simpler to give a fixed amount regardless of household size, it may be more equitable to take the size of the household or type of program participant into account. Each approach has operational advantages and disadvantages. </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457200" lvl="0" indent="-342900" algn="l" rtl="0">
              <a:lnSpc>
                <a:spcPct val="100000"/>
              </a:lnSpc>
              <a:spcBef>
                <a:spcPts val="0"/>
              </a:spcBef>
              <a:spcAft>
                <a:spcPts val="0"/>
              </a:spcAft>
              <a:buSzPts val="1800"/>
              <a:buFont typeface="Arial"/>
              <a:buAutoNum type="arabicPeriod"/>
            </a:pPr>
            <a:r>
              <a:rPr lang="en-IN" sz="1200" b="1">
                <a:latin typeface="Arial"/>
                <a:ea typeface="Arial"/>
                <a:cs typeface="Arial"/>
                <a:sym typeface="Arial"/>
              </a:rPr>
              <a:t>Adjust for Contextual Risk</a:t>
            </a:r>
            <a:r>
              <a:rPr lang="en-IN" sz="1200">
                <a:latin typeface="Arial"/>
                <a:ea typeface="Arial"/>
                <a:cs typeface="Arial"/>
                <a:sym typeface="Arial"/>
              </a:rPr>
              <a:t> - This means considering inflation, market volatility, security-related price changes, delivery costs, etc.. It is important in program budgeting to build in a contingency between current prices and the worst-case scenario based upon seasonal and historical prices. It is also important to monitor local prices and adjust the transfer amount as necessary to account for major changes. </a:t>
            </a:r>
          </a:p>
          <a:p>
            <a:pPr marL="457200" lvl="0" indent="-342900" algn="l" rtl="0">
              <a:lnSpc>
                <a:spcPct val="100000"/>
              </a:lnSpc>
              <a:spcBef>
                <a:spcPts val="0"/>
              </a:spcBef>
              <a:spcAft>
                <a:spcPts val="0"/>
              </a:spcAft>
              <a:buSzPts val="1800"/>
              <a:buFont typeface="Arial"/>
              <a:buAutoNum type="arabicPeriod"/>
            </a:pPr>
            <a:r>
              <a:rPr lang="en-IN" sz="1200">
                <a:latin typeface="Arial"/>
                <a:ea typeface="Arial"/>
                <a:cs typeface="Arial"/>
                <a:sym typeface="Arial"/>
              </a:rPr>
              <a:t>Integrate Protection &amp; Inclusion Consideration - International guidance stresses</a:t>
            </a:r>
          </a:p>
          <a:p>
            <a:pPr marL="9144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Transfer must be sufficient and safe</a:t>
            </a:r>
          </a:p>
          <a:p>
            <a:pPr marL="9144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Must not create harm or tension</a:t>
            </a:r>
          </a:p>
          <a:p>
            <a:pPr marL="9144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Must consider additional vulnerability factors</a:t>
            </a:r>
          </a:p>
          <a:p>
            <a:pPr marL="0" lvl="0" indent="457200" algn="l" rtl="0">
              <a:lnSpc>
                <a:spcPct val="115000"/>
              </a:lnSpc>
              <a:spcBef>
                <a:spcPts val="1200"/>
              </a:spcBef>
              <a:spcAft>
                <a:spcPts val="0"/>
              </a:spcAft>
              <a:buSzPts val="1400"/>
              <a:buNone/>
            </a:pPr>
            <a:r>
              <a:rPr lang="en-IN" sz="1200">
                <a:latin typeface="Arial"/>
                <a:ea typeface="Arial"/>
                <a:cs typeface="Arial"/>
                <a:sym typeface="Arial"/>
              </a:rPr>
              <a:t>In disability-inclusive programming, this may mean:</a:t>
            </a:r>
          </a:p>
          <a:p>
            <a:pPr marL="914400" lvl="0" indent="-342900" algn="l" rtl="0">
              <a:lnSpc>
                <a:spcPct val="115000"/>
              </a:lnSpc>
              <a:spcBef>
                <a:spcPts val="1200"/>
              </a:spcBef>
              <a:spcAft>
                <a:spcPts val="0"/>
              </a:spcAft>
              <a:buClr>
                <a:schemeClr val="dk1"/>
              </a:buClr>
              <a:buSzPts val="1800"/>
              <a:buChar char="●"/>
            </a:pPr>
            <a:r>
              <a:rPr lang="en-IN" sz="1200">
                <a:latin typeface="Arial"/>
                <a:ea typeface="Arial"/>
                <a:cs typeface="Arial"/>
                <a:sym typeface="Arial"/>
              </a:rPr>
              <a:t>Recognizing disability-related additional costs</a:t>
            </a:r>
          </a:p>
          <a:p>
            <a:pPr marL="9144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Considering top-ups</a:t>
            </a:r>
          </a:p>
          <a:p>
            <a:pPr marL="9144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Ensuring transfer does not create access barriers</a:t>
            </a:r>
          </a:p>
          <a:p>
            <a:pPr marL="0" lvl="0" indent="0" algn="l" rtl="0">
              <a:lnSpc>
                <a:spcPct val="115000"/>
              </a:lnSpc>
              <a:spcBef>
                <a:spcPts val="1200"/>
              </a:spcBef>
              <a:spcAft>
                <a:spcPts val="0"/>
              </a:spcAft>
              <a:buSzPts val="1400"/>
              <a:buNone/>
            </a:pPr>
            <a:r>
              <a:rPr lang="en-IN" sz="1200">
                <a:latin typeface="Arial"/>
                <a:ea typeface="Arial"/>
                <a:cs typeface="Arial"/>
                <a:sym typeface="Arial"/>
              </a:rPr>
              <a:t>We will go into more detail on disability inclusive CVA and what this entails in calculating transfer values for persons with disabilities. </a:t>
            </a:r>
          </a:p>
          <a:p>
            <a:pPr marL="0" lvl="0" indent="0" algn="l" rtl="0">
              <a:lnSpc>
                <a:spcPct val="100000"/>
              </a:lnSpc>
              <a:spcBef>
                <a:spcPts val="1200"/>
              </a:spcBef>
              <a:spcAft>
                <a:spcPts val="0"/>
              </a:spcAft>
              <a:buSzPts val="1400"/>
              <a:buNone/>
            </a:pPr>
            <a:br>
              <a:rPr lang="en-IN" sz="1200">
                <a:latin typeface="Arial"/>
                <a:ea typeface="Arial"/>
                <a:cs typeface="Arial"/>
                <a:sym typeface="Arial"/>
              </a:rPr>
            </a:b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15000"/>
              </a:lnSpc>
              <a:spcBef>
                <a:spcPts val="1200"/>
              </a:spcBef>
              <a:spcAft>
                <a:spcPts val="0"/>
              </a:spcAft>
              <a:buSzPts val="1400"/>
              <a:buNone/>
            </a:pPr>
            <a:endParaRPr lang="en-IN" sz="1200" b="1">
              <a:latin typeface="Arial"/>
              <a:ea typeface="Arial"/>
              <a:cs typeface="Arial"/>
              <a:sym typeface="Arial"/>
            </a:endParaRPr>
          </a:p>
          <a:p>
            <a:pPr marL="0" lvl="0" indent="0" algn="l" rtl="0">
              <a:lnSpc>
                <a:spcPct val="100000"/>
              </a:lnSpc>
              <a:spcBef>
                <a:spcPts val="1200"/>
              </a:spcBef>
              <a:spcAft>
                <a:spcPts val="0"/>
              </a:spcAft>
              <a:buSzPts val="1400"/>
              <a:buNone/>
            </a:pPr>
            <a:endParaRPr lang="en-IN" sz="1200" b="1">
              <a:latin typeface="Arial"/>
              <a:ea typeface="Arial"/>
              <a:cs typeface="Arial"/>
              <a:sym typeface="Arial"/>
            </a:endParaRP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62</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6349318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a:solidFill>
                  <a:schemeClr val="dk1"/>
                </a:solidFill>
                <a:effectLst/>
                <a:latin typeface="Calibri"/>
                <a:ea typeface="Calibri"/>
                <a:cs typeface="Calibri"/>
                <a:sym typeface="Calibri"/>
              </a:rPr>
              <a:t>Attention: If you change the content of the table, you need to adapt the alt-text to ensure screen reader user accessibility.</a:t>
            </a:r>
            <a:endParaRPr lang="en-GB" sz="1200" b="0" i="0" u="none" strike="noStrike" cap="none">
              <a:solidFill>
                <a:schemeClr val="dk1"/>
              </a:solidFill>
              <a:effectLst/>
              <a:latin typeface="Calibri"/>
              <a:ea typeface="Calibri"/>
              <a:cs typeface="Calibri"/>
              <a:sym typeface="Calibri"/>
            </a:endParaRP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r>
              <a:rPr lang="en-IN" sz="1200">
                <a:latin typeface="Arial"/>
                <a:ea typeface="Arial"/>
                <a:cs typeface="Arial"/>
                <a:sym typeface="Arial"/>
              </a:rPr>
              <a:t>Explain that, as mentioned in the previous slide, transfer amounts are often set in terms of gaps. </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r>
              <a:rPr lang="en-IN" sz="1200">
                <a:latin typeface="Arial"/>
                <a:ea typeface="Arial"/>
                <a:cs typeface="Arial"/>
                <a:sym typeface="Arial"/>
              </a:rPr>
              <a:t>To calculate this, determine if there is other assistance provided, estimate what the household currently has available, including “unseen” sources of income such as remittance flows, and what households are able to do via positive coping mechanisms and determine the cost of the food basket. This is the amount the CVA should cover either fully or partially, depending on programme objectives and funding. This is the core formula for calculating the gap. </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r>
              <a:rPr lang="en-IN" sz="1200">
                <a:latin typeface="Arial"/>
                <a:ea typeface="Arial"/>
                <a:cs typeface="Arial"/>
                <a:sym typeface="Arial"/>
              </a:rPr>
              <a:t>In an example using food: to set the amount, you would determine the price for a standardized “basket of goods” that </a:t>
            </a:r>
            <a:r>
              <a:rPr lang="en-IN" sz="1200" err="1">
                <a:latin typeface="Arial"/>
                <a:ea typeface="Arial"/>
                <a:cs typeface="Arial"/>
                <a:sym typeface="Arial"/>
              </a:rPr>
              <a:t>fulfill</a:t>
            </a:r>
            <a:r>
              <a:rPr lang="en-IN" sz="1200">
                <a:latin typeface="Arial"/>
                <a:ea typeface="Arial"/>
                <a:cs typeface="Arial"/>
                <a:sym typeface="Arial"/>
              </a:rPr>
              <a:t> the program’s objectives, keeping in mind the current local market prices. </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r>
              <a:rPr lang="en-IN" sz="1200">
                <a:latin typeface="Arial"/>
                <a:ea typeface="Arial"/>
                <a:cs typeface="Arial"/>
                <a:sym typeface="Arial"/>
              </a:rPr>
              <a:t>Move on to the next slide. </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63</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0863386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2EEA88-243D-6953-6374-8172D42B2E8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A5F967D-195A-A52C-2345-B545CCE07155}"/>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4C6BB039-E483-D8AB-DE62-4ACB30411676}"/>
              </a:ext>
            </a:extLst>
          </p:cNvPr>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a:solidFill>
                  <a:schemeClr val="dk1"/>
                </a:solidFill>
                <a:effectLst/>
                <a:latin typeface="Calibri"/>
                <a:ea typeface="Calibri"/>
                <a:cs typeface="Calibri"/>
                <a:sym typeface="Calibri"/>
              </a:rPr>
              <a:t>Attention: If you change the content of the table, you need to adapt the alt-text to ensure screen reader user accessibility.</a:t>
            </a:r>
            <a:endParaRPr lang="en-GB" sz="1200" b="0" i="0" u="none" strike="noStrike" cap="none">
              <a:solidFill>
                <a:schemeClr val="dk1"/>
              </a:solidFill>
              <a:effectLst/>
              <a:latin typeface="Calibri"/>
              <a:ea typeface="Calibri"/>
              <a:cs typeface="Calibri"/>
              <a:sym typeface="Calibri"/>
            </a:endParaRP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0" lvl="0" indent="0" algn="l" rtl="0">
              <a:lnSpc>
                <a:spcPct val="100000"/>
              </a:lnSpc>
              <a:spcBef>
                <a:spcPts val="0"/>
              </a:spcBef>
              <a:spcAft>
                <a:spcPts val="0"/>
              </a:spcAft>
              <a:buSzPts val="1400"/>
              <a:buNone/>
            </a:pPr>
            <a:r>
              <a:rPr lang="en-IN" sz="1200">
                <a:latin typeface="Arial"/>
                <a:ea typeface="Arial"/>
                <a:cs typeface="Arial"/>
                <a:sym typeface="Arial"/>
              </a:rPr>
              <a:t>This slides provides a numerical example of the calculation gap. </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r>
              <a:rPr lang="en-IN" sz="1200" b="1">
                <a:latin typeface="Arial"/>
                <a:ea typeface="Arial"/>
                <a:cs typeface="Arial"/>
                <a:sym typeface="Arial"/>
              </a:rPr>
              <a:t>For the Cost of the minimum food basket</a:t>
            </a:r>
            <a:r>
              <a:rPr lang="en-IN" sz="1200">
                <a:latin typeface="Arial"/>
                <a:ea typeface="Arial"/>
                <a:cs typeface="Arial"/>
                <a:sym typeface="Arial"/>
              </a:rPr>
              <a:t> it’s important that it should always come from reliable, context-specific data sources not from assumptions or copying another programme. You can find this information from the:</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National or Inter-Agency Food Basket (Cluster/CWG) like the cash working group or food security cluster or government social protection systems</a:t>
            </a: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Through Market Price Monitoring Data sources could include WFP price monitoring systems, National statistics offices, Cluster price monitoring and NGO market assessments</a:t>
            </a: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Minimum Expenditure Basket (MEB) Tools The MEB often includes food, shelter, WASH, essential services. For food-security-specific CVA, you may use the food component only or align with the agreed CWG MEB.</a:t>
            </a: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WFP or Government reference baskets which can serve as baseline data</a:t>
            </a: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If not baskets exist, You may need to conduct a food consumption analysis, define calorie requirements, determine culturally appropriate foods and build a context-specific basket. This is more technical and usually done at cluster level.</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r>
              <a:rPr lang="en-IN" sz="1200" b="1">
                <a:latin typeface="Arial"/>
                <a:ea typeface="Arial"/>
                <a:cs typeface="Arial"/>
                <a:sym typeface="Arial"/>
              </a:rPr>
              <a:t>The data for household contributions</a:t>
            </a:r>
            <a:r>
              <a:rPr lang="en-IN" sz="1200">
                <a:latin typeface="Arial"/>
                <a:ea typeface="Arial"/>
                <a:cs typeface="Arial"/>
                <a:sym typeface="Arial"/>
              </a:rPr>
              <a:t> can be drawn from:</a:t>
            </a: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Household income and expenditure analysis from Multi-Sector Needs Assessments (MSNA), Food Security Assessments, Household surveys, HEA (Household Economy Analysis)</a:t>
            </a: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Coping Strategy Analysis</a:t>
            </a:r>
            <a:r>
              <a:rPr lang="en-IN" sz="1200" b="1">
                <a:latin typeface="Arial"/>
                <a:ea typeface="Arial"/>
                <a:cs typeface="Arial"/>
                <a:sym typeface="Arial"/>
              </a:rPr>
              <a:t> </a:t>
            </a:r>
            <a:r>
              <a:rPr lang="en-IN" sz="1200">
                <a:latin typeface="Arial"/>
                <a:ea typeface="Arial"/>
                <a:cs typeface="Arial"/>
                <a:sym typeface="Arial"/>
              </a:rPr>
              <a:t>using tools such as </a:t>
            </a:r>
            <a:r>
              <a:rPr lang="en-IN" sz="1200" err="1">
                <a:latin typeface="Arial"/>
                <a:ea typeface="Arial"/>
                <a:cs typeface="Arial"/>
                <a:sym typeface="Arial"/>
              </a:rPr>
              <a:t>rCSI</a:t>
            </a:r>
            <a:r>
              <a:rPr lang="en-IN" sz="1200">
                <a:latin typeface="Arial"/>
                <a:ea typeface="Arial"/>
                <a:cs typeface="Arial"/>
                <a:sym typeface="Arial"/>
              </a:rPr>
              <a:t> (reduced Coping Strategy Index), Livelihood coping indicators and Asset depletion analysis</a:t>
            </a: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Food Consumption &amp; Gap Analysis using food consumption scores (FCS), dietary diversity… if households are already below the minimum thresholds then their capacity is limited to cover food needs.</a:t>
            </a: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Household Economy analysis such as the HEA which is particularly strong for identifying income sources, determining baseline consumption needs, quantifying survival and livelihood protection gaps. It helps determine what proportion of needs households can realistically cover without assistance.</a:t>
            </a: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In some context, the social protection or government data such as the national poverty lines, social protection transfer value…These may inform assumptions about household contribution capacity.</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r>
              <a:rPr lang="en-IN" sz="1200">
                <a:latin typeface="Arial"/>
                <a:ea typeface="Arial"/>
                <a:cs typeface="Arial"/>
                <a:sym typeface="Arial"/>
              </a:rPr>
              <a:t>The data for </a:t>
            </a:r>
            <a:r>
              <a:rPr lang="en-IN" sz="1200" b="1">
                <a:latin typeface="Arial"/>
                <a:ea typeface="Arial"/>
                <a:cs typeface="Arial"/>
                <a:sym typeface="Arial"/>
              </a:rPr>
              <a:t>other assistance </a:t>
            </a:r>
            <a:r>
              <a:rPr lang="en-IN" sz="1200">
                <a:latin typeface="Arial"/>
                <a:ea typeface="Arial"/>
                <a:cs typeface="Arial"/>
                <a:sym typeface="Arial"/>
              </a:rPr>
              <a:t>it’s important to note that if your CVA is food-specific, only subtract assistance that contributes to food needs and always determine the monetary value. Always coordinate with the Cash Working Group and/or Food Security Cluster if they exist in your context. </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r>
              <a:rPr lang="en-IN" sz="1200">
                <a:latin typeface="Arial"/>
                <a:ea typeface="Arial"/>
                <a:cs typeface="Arial"/>
                <a:sym typeface="Arial"/>
              </a:rPr>
              <a:t>If you’re only covering, for example, only 80% of the gap the formula is the Transfer Value ($65) x 80% (0.80) = $52</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endParaRPr lang="en-IN"/>
          </a:p>
        </p:txBody>
      </p:sp>
      <p:sp>
        <p:nvSpPr>
          <p:cNvPr id="4" name="Foliennummernplatzhalter 3">
            <a:extLst>
              <a:ext uri="{FF2B5EF4-FFF2-40B4-BE49-F238E27FC236}">
                <a16:creationId xmlns:a16="http://schemas.microsoft.com/office/drawing/2014/main" id="{159EE943-7A0C-DAAD-D5AB-79F8EB545829}"/>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64</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7979616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 </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IN" sz="1200">
                <a:latin typeface="Arial"/>
                <a:ea typeface="Arial"/>
                <a:cs typeface="Arial"/>
                <a:sym typeface="Arial"/>
              </a:rPr>
              <a:t>Explain to participants that the previous example showed how to calculate the gap for food needs.</a:t>
            </a:r>
          </a:p>
          <a:p>
            <a:pPr marL="0" lvl="0" indent="0" algn="l" rtl="0">
              <a:lnSpc>
                <a:spcPct val="100000"/>
              </a:lnSpc>
              <a:spcBef>
                <a:spcPts val="0"/>
              </a:spcBef>
              <a:spcAft>
                <a:spcPts val="0"/>
              </a:spcAft>
              <a:buSzPts val="1400"/>
              <a:buNone/>
            </a:pPr>
            <a:r>
              <a:rPr lang="en-IN" sz="1200">
                <a:latin typeface="Arial"/>
                <a:ea typeface="Arial"/>
                <a:cs typeface="Arial"/>
                <a:sym typeface="Arial"/>
              </a:rPr>
              <a:t>But what happens when a household must also pay for additional transport, medication, or assistive support before they can even purchase food?</a:t>
            </a:r>
          </a:p>
          <a:p>
            <a:pPr marL="0" lvl="0" indent="0" algn="l" rtl="0">
              <a:lnSpc>
                <a:spcPct val="100000"/>
              </a:lnSpc>
              <a:spcBef>
                <a:spcPts val="0"/>
              </a:spcBef>
              <a:spcAft>
                <a:spcPts val="0"/>
              </a:spcAft>
              <a:buClr>
                <a:schemeClr val="dk1"/>
              </a:buClr>
              <a:buSzPts val="1100"/>
              <a:buFont typeface="Arial"/>
              <a:buNone/>
            </a:pPr>
            <a:endParaRPr lang="en-IN" sz="12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IN" sz="1200">
                <a:latin typeface="Arial"/>
                <a:ea typeface="Arial"/>
                <a:cs typeface="Arial"/>
                <a:sym typeface="Arial"/>
              </a:rPr>
              <a:t>If we ignore these “extra costs”, the transfer may close the food gap on paper, but not in practice.</a:t>
            </a:r>
          </a:p>
          <a:p>
            <a:pPr marL="0" lvl="0" indent="0" algn="l" rtl="0">
              <a:lnSpc>
                <a:spcPct val="100000"/>
              </a:lnSpc>
              <a:spcBef>
                <a:spcPts val="0"/>
              </a:spcBef>
              <a:spcAft>
                <a:spcPts val="0"/>
              </a:spcAft>
              <a:buSzPts val="1400"/>
              <a:buNone/>
            </a:pPr>
            <a:r>
              <a:rPr lang="en-IN" sz="1200">
                <a:latin typeface="Arial"/>
                <a:ea typeface="Arial"/>
                <a:cs typeface="Arial"/>
                <a:sym typeface="Arial"/>
              </a:rPr>
              <a:t>Let’s explore how to adjust transfer values to ensure equal access for persons with disabilities because some households face additional, unavoidable costs. How do we account for those? This is where disability-related extra costs come in.</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r>
              <a:rPr lang="en-IN" sz="1200">
                <a:latin typeface="Arial"/>
                <a:ea typeface="Arial"/>
                <a:cs typeface="Arial"/>
                <a:sym typeface="Arial"/>
              </a:rPr>
              <a:t>Why does disability-related cost matter? Based on studies conducted by CBM, WFP and HI:</a:t>
            </a: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Household with persons with disabilities often earn less. They tend to have lower earning potential due to barriers and inaccessibility to livelihoods and employment. Income is also lost due to caregiver responsibilities impacting their ability to earn an income. </a:t>
            </a: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Persons with disabilities have additional costs to meet their needs such as healthcare (medication, regular medical visits), food (dietary supplements), transportation costs, disability-related expenses (assistive devices, physical and psychological therapy).</a:t>
            </a: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Extra costs can range from 8-30% depending on the country and context. It can be up to 70% based on global studies from CBM and WFP. </a:t>
            </a: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If the transfer value is not adjusted it may be insufficient to address needs. Persons with disabilities may not have enough to purchase food after paying for disability-related costs. Increasing their risk to food and nutrition insecurity. </a:t>
            </a: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If assistance is insufficient households might resort to harmful coping strategies. </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65</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3542783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0" lvl="0" indent="0" algn="l" rtl="0">
              <a:lnSpc>
                <a:spcPct val="100000"/>
              </a:lnSpc>
              <a:spcBef>
                <a:spcPts val="0"/>
              </a:spcBef>
              <a:spcAft>
                <a:spcPts val="0"/>
              </a:spcAft>
              <a:buSzPts val="1400"/>
              <a:buNone/>
            </a:pPr>
            <a:r>
              <a:rPr lang="en-IN" sz="1200">
                <a:latin typeface="Arial"/>
                <a:ea typeface="Arial"/>
                <a:cs typeface="Arial"/>
                <a:sym typeface="Arial"/>
              </a:rPr>
              <a:t>Ask participants, “What do you think are some disability-related extra costs?” before showing the list. Show the list and go through direct and indirect costs. These are just some examples. Participants may come up with more. The idea is to get them to start thinking about potential extra costs for households with people living with a disability. </a:t>
            </a: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66</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0171241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 </a:t>
            </a: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0" lvl="0" indent="0" algn="l" rtl="0">
              <a:lnSpc>
                <a:spcPct val="100000"/>
              </a:lnSpc>
              <a:spcBef>
                <a:spcPts val="0"/>
              </a:spcBef>
              <a:spcAft>
                <a:spcPts val="0"/>
              </a:spcAft>
              <a:buSzPts val="1400"/>
              <a:buNone/>
            </a:pPr>
            <a:r>
              <a:rPr lang="en-IN" sz="1200">
                <a:latin typeface="Arial"/>
                <a:ea typeface="Arial"/>
                <a:cs typeface="Arial"/>
                <a:sym typeface="Arial"/>
              </a:rPr>
              <a:t>Go through the steps. Mention that these steps are from WFP and CBM’s “Calculating Cash Transfer Values for People with Disabilities Tipsheet #3.” </a:t>
            </a:r>
          </a:p>
          <a:p>
            <a:pPr marL="0" lvl="0" indent="0" algn="l" rtl="0">
              <a:lnSpc>
                <a:spcPct val="115000"/>
              </a:lnSpc>
              <a:spcBef>
                <a:spcPts val="1200"/>
              </a:spcBef>
              <a:spcAft>
                <a:spcPts val="0"/>
              </a:spcAft>
              <a:buSzPts val="1400"/>
              <a:buNone/>
            </a:pPr>
            <a:r>
              <a:rPr lang="en-IN" sz="1200" b="1">
                <a:latin typeface="Arial"/>
                <a:ea typeface="Arial"/>
                <a:cs typeface="Arial"/>
                <a:sym typeface="Arial"/>
              </a:rPr>
              <a:t>Step 1: Compare Income &amp; Expenditure Levels</a:t>
            </a:r>
          </a:p>
          <a:p>
            <a:pPr marL="457200" lvl="0" indent="-342900" algn="l" rtl="0">
              <a:lnSpc>
                <a:spcPct val="115000"/>
              </a:lnSpc>
              <a:spcBef>
                <a:spcPts val="1200"/>
              </a:spcBef>
              <a:spcAft>
                <a:spcPts val="0"/>
              </a:spcAft>
              <a:buClr>
                <a:schemeClr val="dk1"/>
              </a:buClr>
              <a:buSzPts val="1800"/>
              <a:buFont typeface="Arial"/>
              <a:buChar char="●"/>
            </a:pPr>
            <a:r>
              <a:rPr lang="en-IN" sz="1200" b="1">
                <a:latin typeface="Arial"/>
                <a:ea typeface="Arial"/>
                <a:cs typeface="Arial"/>
                <a:sym typeface="Arial"/>
              </a:rPr>
              <a:t>Determine the gap between average income levels and MEB - </a:t>
            </a:r>
            <a:r>
              <a:rPr lang="en-IN" sz="1200">
                <a:latin typeface="Arial"/>
                <a:ea typeface="Arial"/>
                <a:cs typeface="Arial"/>
                <a:sym typeface="Arial"/>
              </a:rPr>
              <a:t>What is the difference between income and expenditures of households with persons with disabilities vs. without disabilities? </a:t>
            </a:r>
          </a:p>
          <a:p>
            <a:pPr marL="457200" lvl="0" indent="-342900" algn="l" rtl="0">
              <a:lnSpc>
                <a:spcPct val="115000"/>
              </a:lnSpc>
              <a:spcBef>
                <a:spcPts val="0"/>
              </a:spcBef>
              <a:spcAft>
                <a:spcPts val="0"/>
              </a:spcAft>
              <a:buClr>
                <a:schemeClr val="dk1"/>
              </a:buClr>
              <a:buSzPts val="1800"/>
              <a:buFont typeface="Arial"/>
              <a:buChar char="●"/>
            </a:pPr>
            <a:r>
              <a:rPr lang="en-IN" sz="1200" b="1">
                <a:latin typeface="Arial"/>
                <a:ea typeface="Arial"/>
                <a:cs typeface="Arial"/>
                <a:sym typeface="Arial"/>
              </a:rPr>
              <a:t>Disaggregate data </a:t>
            </a:r>
          </a:p>
          <a:p>
            <a:pPr marL="457200" lvl="0" indent="-342900" algn="l" rtl="0">
              <a:lnSpc>
                <a:spcPct val="115000"/>
              </a:lnSpc>
              <a:spcBef>
                <a:spcPts val="0"/>
              </a:spcBef>
              <a:spcAft>
                <a:spcPts val="0"/>
              </a:spcAft>
              <a:buClr>
                <a:schemeClr val="dk1"/>
              </a:buClr>
              <a:buSzPts val="1800"/>
              <a:buFont typeface="Arial"/>
              <a:buChar char="●"/>
            </a:pPr>
            <a:r>
              <a:rPr lang="en-IN" sz="1200" b="1">
                <a:latin typeface="Arial"/>
                <a:ea typeface="Arial"/>
                <a:cs typeface="Arial"/>
                <a:sym typeface="Arial"/>
              </a:rPr>
              <a:t>Conduct comparison </a:t>
            </a:r>
          </a:p>
          <a:p>
            <a:pPr marL="0" lvl="0" indent="0" algn="l" rtl="0">
              <a:lnSpc>
                <a:spcPct val="115000"/>
              </a:lnSpc>
              <a:spcBef>
                <a:spcPts val="1200"/>
              </a:spcBef>
              <a:spcAft>
                <a:spcPts val="0"/>
              </a:spcAft>
              <a:buSzPts val="1400"/>
              <a:buNone/>
            </a:pPr>
            <a:r>
              <a:rPr lang="en-IN" sz="1200" b="1">
                <a:latin typeface="Arial"/>
                <a:ea typeface="Arial"/>
                <a:cs typeface="Arial"/>
                <a:sym typeface="Arial"/>
              </a:rPr>
              <a:t>Step 2: Identify disability-specific costs</a:t>
            </a:r>
          </a:p>
          <a:p>
            <a:pPr marL="457200" lvl="0" indent="-342900" algn="l" rtl="0">
              <a:lnSpc>
                <a:spcPct val="115000"/>
              </a:lnSpc>
              <a:spcBef>
                <a:spcPts val="1200"/>
              </a:spcBef>
              <a:spcAft>
                <a:spcPts val="0"/>
              </a:spcAft>
              <a:buSzPts val="1800"/>
              <a:buChar char="●"/>
            </a:pPr>
            <a:r>
              <a:rPr lang="en-IN" sz="1200">
                <a:latin typeface="Arial"/>
                <a:ea typeface="Arial"/>
                <a:cs typeface="Arial"/>
                <a:sym typeface="Arial"/>
              </a:rPr>
              <a:t>Assess costs directly related to a household member’s disability</a:t>
            </a:r>
          </a:p>
          <a:p>
            <a:pPr marL="457200" lvl="0" indent="-342900" algn="l" rtl="0">
              <a:lnSpc>
                <a:spcPct val="115000"/>
              </a:lnSpc>
              <a:spcBef>
                <a:spcPts val="0"/>
              </a:spcBef>
              <a:spcAft>
                <a:spcPts val="0"/>
              </a:spcAft>
              <a:buSzPts val="1800"/>
              <a:buFont typeface="Arial"/>
              <a:buChar char="●"/>
            </a:pPr>
            <a:r>
              <a:rPr lang="en-IN" sz="1200">
                <a:latin typeface="Arial"/>
                <a:ea typeface="Arial"/>
                <a:cs typeface="Arial"/>
                <a:sym typeface="Arial"/>
              </a:rPr>
              <a:t>These are costs on top of what is in the MEB </a:t>
            </a:r>
          </a:p>
          <a:p>
            <a:pPr marL="0" lvl="0" indent="0" algn="l" rtl="0">
              <a:lnSpc>
                <a:spcPct val="115000"/>
              </a:lnSpc>
              <a:spcBef>
                <a:spcPts val="1200"/>
              </a:spcBef>
              <a:spcAft>
                <a:spcPts val="0"/>
              </a:spcAft>
              <a:buSzPts val="1400"/>
              <a:buNone/>
            </a:pPr>
            <a:r>
              <a:rPr lang="en-IN" sz="1200">
                <a:latin typeface="Arial"/>
                <a:ea typeface="Arial"/>
                <a:cs typeface="Arial"/>
                <a:sym typeface="Arial"/>
              </a:rPr>
              <a:t>It’s important to:</a:t>
            </a:r>
          </a:p>
          <a:p>
            <a:pPr marL="457200" lvl="0" indent="-342900" algn="l" rtl="0">
              <a:lnSpc>
                <a:spcPct val="115000"/>
              </a:lnSpc>
              <a:spcBef>
                <a:spcPts val="1200"/>
              </a:spcBef>
              <a:spcAft>
                <a:spcPts val="0"/>
              </a:spcAft>
              <a:buSzPts val="1800"/>
              <a:buFont typeface="Arial"/>
              <a:buChar char="●"/>
            </a:pPr>
            <a:r>
              <a:rPr lang="en-IN" sz="1200">
                <a:latin typeface="Arial"/>
                <a:ea typeface="Arial"/>
                <a:cs typeface="Arial"/>
                <a:sym typeface="Arial"/>
              </a:rPr>
              <a:t>Compare total household expenditures (with vs. without disability)</a:t>
            </a:r>
          </a:p>
          <a:p>
            <a:pPr marL="457200" lvl="0" indent="-342900" algn="l" rtl="0">
              <a:lnSpc>
                <a:spcPct val="115000"/>
              </a:lnSpc>
              <a:spcBef>
                <a:spcPts val="0"/>
              </a:spcBef>
              <a:spcAft>
                <a:spcPts val="0"/>
              </a:spcAft>
              <a:buSzPts val="1800"/>
              <a:buFont typeface="Arial"/>
              <a:buChar char="●"/>
            </a:pPr>
            <a:r>
              <a:rPr lang="en-IN" sz="1200">
                <a:latin typeface="Arial"/>
                <a:ea typeface="Arial"/>
                <a:cs typeface="Arial"/>
                <a:sym typeface="Arial"/>
              </a:rPr>
              <a:t>Collect targeted data from persons with disabilities</a:t>
            </a:r>
          </a:p>
          <a:p>
            <a:pPr marL="457200" lvl="0" indent="-342900" algn="l" rtl="0">
              <a:lnSpc>
                <a:spcPct val="115000"/>
              </a:lnSpc>
              <a:spcBef>
                <a:spcPts val="0"/>
              </a:spcBef>
              <a:spcAft>
                <a:spcPts val="0"/>
              </a:spcAft>
              <a:buSzPts val="1800"/>
              <a:buFont typeface="Arial"/>
              <a:buChar char="●"/>
            </a:pPr>
            <a:r>
              <a:rPr lang="en-IN" sz="1200">
                <a:latin typeface="Arial"/>
                <a:ea typeface="Arial"/>
                <a:cs typeface="Arial"/>
                <a:sym typeface="Arial"/>
              </a:rPr>
              <a:t>Consult OPDs</a:t>
            </a:r>
          </a:p>
          <a:p>
            <a:pPr marL="457200" lvl="0" indent="-342900" algn="l" rtl="0">
              <a:lnSpc>
                <a:spcPct val="115000"/>
              </a:lnSpc>
              <a:spcBef>
                <a:spcPts val="0"/>
              </a:spcBef>
              <a:spcAft>
                <a:spcPts val="0"/>
              </a:spcAft>
              <a:buSzPts val="1800"/>
              <a:buFont typeface="Arial"/>
              <a:buChar char="●"/>
            </a:pPr>
            <a:r>
              <a:rPr lang="en-IN" sz="1200">
                <a:latin typeface="Arial"/>
                <a:ea typeface="Arial"/>
                <a:cs typeface="Arial"/>
                <a:sym typeface="Arial"/>
              </a:rPr>
              <a:t>Collaborate with Cash Working Group, partners, governments and donors to ensure that these elements are included in the MEB</a:t>
            </a:r>
          </a:p>
          <a:p>
            <a:pPr marL="0" lvl="0" indent="0" algn="l" rtl="0">
              <a:lnSpc>
                <a:spcPct val="115000"/>
              </a:lnSpc>
              <a:spcBef>
                <a:spcPts val="1200"/>
              </a:spcBef>
              <a:spcAft>
                <a:spcPts val="0"/>
              </a:spcAft>
              <a:buSzPts val="1400"/>
              <a:buNone/>
            </a:pPr>
            <a:endParaRPr lang="en-IN" sz="1200">
              <a:latin typeface="Arial"/>
              <a:ea typeface="Arial"/>
              <a:cs typeface="Arial"/>
              <a:sym typeface="Arial"/>
            </a:endParaRPr>
          </a:p>
          <a:p>
            <a:pPr marL="0" lvl="0" indent="0" algn="l" rtl="0">
              <a:lnSpc>
                <a:spcPct val="100000"/>
              </a:lnSpc>
              <a:spcBef>
                <a:spcPts val="1200"/>
              </a:spcBef>
              <a:spcAft>
                <a:spcPts val="0"/>
              </a:spcAft>
              <a:buSzPts val="1400"/>
              <a:buNone/>
            </a:pPr>
            <a:endParaRPr lang="en-IN" sz="1200" b="1">
              <a:latin typeface="Arial"/>
              <a:ea typeface="Arial"/>
              <a:cs typeface="Arial"/>
              <a:sym typeface="Arial"/>
            </a:endParaRP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67</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2992159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 </a:t>
            </a: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0" lvl="0" indent="0" algn="l" rtl="0">
              <a:lnSpc>
                <a:spcPct val="100000"/>
              </a:lnSpc>
              <a:spcBef>
                <a:spcPts val="0"/>
              </a:spcBef>
              <a:spcAft>
                <a:spcPts val="0"/>
              </a:spcAft>
              <a:buSzPts val="1400"/>
              <a:buNone/>
            </a:pPr>
            <a:r>
              <a:rPr lang="en-IN" sz="1200">
                <a:latin typeface="Arial"/>
                <a:ea typeface="Arial"/>
                <a:cs typeface="Arial"/>
                <a:sym typeface="Arial"/>
              </a:rPr>
              <a:t>What do we do when local data in unavailable? </a:t>
            </a: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0" lvl="0" indent="0" algn="l" rtl="0">
              <a:lnSpc>
                <a:spcPct val="100000"/>
              </a:lnSpc>
              <a:spcBef>
                <a:spcPts val="0"/>
              </a:spcBef>
              <a:spcAft>
                <a:spcPts val="0"/>
              </a:spcAft>
              <a:buSzPts val="1400"/>
              <a:buNone/>
            </a:pPr>
            <a:r>
              <a:rPr lang="en-IN" sz="1200">
                <a:latin typeface="Arial"/>
                <a:ea typeface="Arial"/>
                <a:cs typeface="Arial"/>
                <a:sym typeface="Arial"/>
              </a:rPr>
              <a:t>Based on international studies, an average of 20% extra cost is a good starting point. You adjust this by using more qualitative evidence (FGDs, OPD consultations, KIIs, etc.). </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68</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3995876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a:solidFill>
                  <a:schemeClr val="dk1"/>
                </a:solidFill>
                <a:effectLst/>
                <a:latin typeface="Calibri"/>
                <a:ea typeface="Calibri"/>
                <a:cs typeface="Calibri"/>
                <a:sym typeface="Calibri"/>
              </a:rPr>
              <a:t>Attention: If you change the content of the table, you need to adapt the alt-text to ensure screen reader user accessibility.</a:t>
            </a:r>
            <a:endParaRPr lang="en-GB" sz="1200" b="0" i="0" u="none" strike="noStrike" cap="none">
              <a:solidFill>
                <a:schemeClr val="dk1"/>
              </a:solidFill>
              <a:effectLst/>
              <a:latin typeface="Calibri"/>
              <a:ea typeface="Calibri"/>
              <a:cs typeface="Calibri"/>
              <a:sym typeface="Calibri"/>
            </a:endParaRP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0" lvl="0" indent="0" algn="l" rtl="0">
              <a:lnSpc>
                <a:spcPct val="100000"/>
              </a:lnSpc>
              <a:spcBef>
                <a:spcPts val="0"/>
              </a:spcBef>
              <a:spcAft>
                <a:spcPts val="0"/>
              </a:spcAft>
              <a:buSzPts val="1400"/>
              <a:buNone/>
            </a:pPr>
            <a:r>
              <a:rPr lang="en-IN" sz="1200">
                <a:latin typeface="Arial"/>
                <a:ea typeface="Arial"/>
                <a:cs typeface="Arial"/>
                <a:sym typeface="Arial"/>
              </a:rPr>
              <a:t>Go through the standard formula that we reviewed earlier, but with the Minimum Expenditure Based (MEB) not just the food basket. </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r>
              <a:rPr lang="en-IN" sz="1200">
                <a:latin typeface="Arial"/>
                <a:ea typeface="Arial"/>
                <a:cs typeface="Arial"/>
                <a:sym typeface="Arial"/>
              </a:rPr>
              <a:t>For Disability-Inclusive Formula - Highlight </a:t>
            </a:r>
            <a:r>
              <a:rPr lang="en-IN" sz="1200" err="1">
                <a:latin typeface="Arial"/>
                <a:ea typeface="Arial"/>
                <a:cs typeface="Arial"/>
                <a:sym typeface="Arial"/>
              </a:rPr>
              <a:t>MEB+Extra</a:t>
            </a:r>
            <a:r>
              <a:rPr lang="en-IN" sz="1200">
                <a:latin typeface="Arial"/>
                <a:ea typeface="Arial"/>
                <a:cs typeface="Arial"/>
                <a:sym typeface="Arial"/>
              </a:rPr>
              <a:t> Cost.</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r>
              <a:rPr lang="en-IN" sz="1200">
                <a:latin typeface="Arial"/>
                <a:ea typeface="Arial"/>
                <a:cs typeface="Arial"/>
                <a:sym typeface="Arial"/>
              </a:rPr>
              <a:t>Move on to the next slide to look at food gaps more specifically. </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69</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2594745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AC6C21-399F-449E-A6A3-84DC6C70E7F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83CD269-09C3-3B7A-2A4F-83319C44C435}"/>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554BE2AD-514B-7966-0A86-A9C93490F43D}"/>
              </a:ext>
            </a:extLst>
          </p:cNvPr>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a:solidFill>
                  <a:schemeClr val="dk1"/>
                </a:solidFill>
                <a:effectLst/>
                <a:latin typeface="Calibri"/>
                <a:ea typeface="Calibri"/>
                <a:cs typeface="Calibri"/>
                <a:sym typeface="Calibri"/>
              </a:rPr>
              <a:t>Attention: </a:t>
            </a:r>
            <a:r>
              <a:rPr lang="en-US" sz="1200" b="0" i="0" u="none" strike="noStrike" cap="none">
                <a:solidFill>
                  <a:schemeClr val="dk1"/>
                </a:solidFill>
                <a:effectLst/>
                <a:latin typeface="Calibri"/>
                <a:ea typeface="Calibri"/>
                <a:cs typeface="Calibri"/>
                <a:sym typeface="Calibri"/>
              </a:rPr>
              <a:t>If you change the content of the table, you need to adapt the alt-text to ensure screen reader user accessibility.</a:t>
            </a:r>
            <a:endParaRPr lang="en-GB" sz="1200" b="0" i="0" u="none" strike="noStrike" cap="none">
              <a:solidFill>
                <a:schemeClr val="dk1"/>
              </a:solidFill>
              <a:effectLst/>
              <a:latin typeface="Calibri"/>
              <a:ea typeface="Calibri"/>
              <a:cs typeface="Calibri"/>
              <a:sym typeface="Calibri"/>
            </a:endParaRP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0" lvl="0" indent="0" algn="l" rtl="0">
              <a:lnSpc>
                <a:spcPct val="100000"/>
              </a:lnSpc>
              <a:spcBef>
                <a:spcPts val="0"/>
              </a:spcBef>
              <a:spcAft>
                <a:spcPts val="0"/>
              </a:spcAft>
              <a:buSzPts val="1400"/>
              <a:buNone/>
            </a:pPr>
            <a:r>
              <a:rPr lang="en-IN" sz="1200">
                <a:latin typeface="Arial"/>
                <a:ea typeface="Arial"/>
                <a:cs typeface="Arial"/>
                <a:sym typeface="Arial"/>
              </a:rPr>
              <a:t>Explain to participants, we will build directly from the previous </a:t>
            </a:r>
            <a:r>
              <a:rPr lang="en-IN" sz="1200" b="1">
                <a:latin typeface="Arial"/>
                <a:ea typeface="Arial"/>
                <a:cs typeface="Arial"/>
                <a:sym typeface="Arial"/>
              </a:rPr>
              <a:t>food gap example</a:t>
            </a:r>
            <a:r>
              <a:rPr lang="en-IN" sz="1200">
                <a:latin typeface="Arial"/>
                <a:ea typeface="Arial"/>
                <a:cs typeface="Arial"/>
                <a:sym typeface="Arial"/>
              </a:rPr>
              <a:t> and layer in the </a:t>
            </a:r>
            <a:r>
              <a:rPr lang="en-IN" sz="1200" b="1">
                <a:latin typeface="Arial"/>
                <a:ea typeface="Arial"/>
                <a:cs typeface="Arial"/>
                <a:sym typeface="Arial"/>
              </a:rPr>
              <a:t>20% disability-related extra costs estimate</a:t>
            </a:r>
            <a:r>
              <a:rPr lang="en-IN" sz="1200">
                <a:latin typeface="Arial"/>
                <a:ea typeface="Arial"/>
                <a:cs typeface="Arial"/>
                <a:sym typeface="Arial"/>
              </a:rPr>
              <a:t>. What would the total disability-adjusted transfer value be once you apply 20% Disability-Related Extra Cost Estimate? </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r>
              <a:rPr lang="en-IN" sz="1200" b="1">
                <a:latin typeface="Arial"/>
                <a:ea typeface="Arial"/>
                <a:cs typeface="Arial"/>
                <a:sym typeface="Arial"/>
              </a:rPr>
              <a:t>Step 1: Standard Food Gap Calculation</a:t>
            </a:r>
          </a:p>
          <a:p>
            <a:pPr marL="457200" lvl="0" indent="-342900" algn="l" rtl="0">
              <a:lnSpc>
                <a:spcPct val="115000"/>
              </a:lnSpc>
              <a:spcBef>
                <a:spcPts val="1200"/>
              </a:spcBef>
              <a:spcAft>
                <a:spcPts val="0"/>
              </a:spcAft>
              <a:buSzPts val="1800"/>
              <a:buFont typeface="Arial"/>
              <a:buChar char="●"/>
            </a:pPr>
            <a:r>
              <a:rPr lang="en-IN" sz="1200" b="1">
                <a:latin typeface="Arial"/>
                <a:ea typeface="Arial"/>
                <a:cs typeface="Arial"/>
                <a:sym typeface="Arial"/>
              </a:rPr>
              <a:t>Minimum Food Basket (MFB):</a:t>
            </a:r>
            <a:r>
              <a:rPr lang="en-IN" sz="1200">
                <a:latin typeface="Arial"/>
                <a:ea typeface="Arial"/>
                <a:cs typeface="Arial"/>
                <a:sym typeface="Arial"/>
              </a:rPr>
              <a:t> $120</a:t>
            </a:r>
          </a:p>
          <a:p>
            <a:pPr marL="457200" lvl="0" indent="-342900" algn="l" rtl="0">
              <a:lnSpc>
                <a:spcPct val="115000"/>
              </a:lnSpc>
              <a:spcBef>
                <a:spcPts val="0"/>
              </a:spcBef>
              <a:spcAft>
                <a:spcPts val="0"/>
              </a:spcAft>
              <a:buSzPts val="1800"/>
              <a:buFont typeface="Arial"/>
              <a:buChar char="●"/>
            </a:pPr>
            <a:r>
              <a:rPr lang="en-IN" sz="1200" b="1">
                <a:latin typeface="Arial"/>
                <a:ea typeface="Arial"/>
                <a:cs typeface="Arial"/>
                <a:sym typeface="Arial"/>
              </a:rPr>
              <a:t>Household Contribution:</a:t>
            </a:r>
            <a:r>
              <a:rPr lang="en-IN" sz="1200">
                <a:latin typeface="Arial"/>
                <a:ea typeface="Arial"/>
                <a:cs typeface="Arial"/>
                <a:sym typeface="Arial"/>
              </a:rPr>
              <a:t> $35</a:t>
            </a:r>
          </a:p>
          <a:p>
            <a:pPr marL="457200" lvl="0" indent="-342900" algn="l" rtl="0">
              <a:lnSpc>
                <a:spcPct val="115000"/>
              </a:lnSpc>
              <a:spcBef>
                <a:spcPts val="0"/>
              </a:spcBef>
              <a:spcAft>
                <a:spcPts val="0"/>
              </a:spcAft>
              <a:buSzPts val="1800"/>
              <a:buFont typeface="Arial"/>
              <a:buChar char="●"/>
            </a:pPr>
            <a:r>
              <a:rPr lang="en-IN" sz="1200" b="1">
                <a:latin typeface="Arial"/>
                <a:ea typeface="Arial"/>
                <a:cs typeface="Arial"/>
                <a:sym typeface="Arial"/>
              </a:rPr>
              <a:t>Other Assistance:</a:t>
            </a:r>
            <a:r>
              <a:rPr lang="en-IN" sz="1200">
                <a:latin typeface="Arial"/>
                <a:ea typeface="Arial"/>
                <a:cs typeface="Arial"/>
                <a:sym typeface="Arial"/>
              </a:rPr>
              <a:t> $20</a:t>
            </a:r>
          </a:p>
          <a:p>
            <a:pPr marL="457200" lvl="0" indent="-342900" algn="l" rtl="0">
              <a:lnSpc>
                <a:spcPct val="115000"/>
              </a:lnSpc>
              <a:spcBef>
                <a:spcPts val="0"/>
              </a:spcBef>
              <a:spcAft>
                <a:spcPts val="0"/>
              </a:spcAft>
              <a:buSzPts val="1800"/>
              <a:buFont typeface="Arial"/>
              <a:buChar char="●"/>
            </a:pPr>
            <a:r>
              <a:rPr lang="en-IN" sz="1200" b="1">
                <a:latin typeface="Arial"/>
                <a:ea typeface="Arial"/>
                <a:cs typeface="Arial"/>
                <a:sym typeface="Arial"/>
              </a:rPr>
              <a:t>Standard Gap: </a:t>
            </a:r>
            <a:r>
              <a:rPr lang="en-IN" sz="1200">
                <a:latin typeface="Arial"/>
                <a:ea typeface="Arial"/>
                <a:cs typeface="Arial"/>
                <a:sym typeface="Arial"/>
              </a:rPr>
              <a:t>$120 − $35 − $20 = </a:t>
            </a:r>
            <a:r>
              <a:rPr lang="en-IN" sz="1200" b="1">
                <a:latin typeface="Arial"/>
                <a:ea typeface="Arial"/>
                <a:cs typeface="Arial"/>
                <a:sym typeface="Arial"/>
              </a:rPr>
              <a:t>$65; </a:t>
            </a:r>
          </a:p>
          <a:p>
            <a:pPr marL="457200" lvl="0" indent="-342900" algn="l" rtl="0">
              <a:lnSpc>
                <a:spcPct val="115000"/>
              </a:lnSpc>
              <a:spcBef>
                <a:spcPts val="0"/>
              </a:spcBef>
              <a:spcAft>
                <a:spcPts val="0"/>
              </a:spcAft>
              <a:buSzPts val="1800"/>
              <a:buFont typeface="Arial"/>
              <a:buChar char="●"/>
            </a:pPr>
            <a:r>
              <a:rPr lang="en-IN" sz="1200">
                <a:latin typeface="Arial"/>
                <a:ea typeface="Arial"/>
                <a:cs typeface="Arial"/>
                <a:sym typeface="Arial"/>
              </a:rPr>
              <a:t>Transfer amount = </a:t>
            </a:r>
            <a:r>
              <a:rPr lang="en-IN" sz="1200" b="1">
                <a:latin typeface="Arial"/>
                <a:ea typeface="Arial"/>
                <a:cs typeface="Arial"/>
                <a:sym typeface="Arial"/>
              </a:rPr>
              <a:t>$65</a:t>
            </a:r>
          </a:p>
          <a:p>
            <a:pPr marL="0" lvl="0" indent="0" algn="l" rtl="0">
              <a:lnSpc>
                <a:spcPct val="115000"/>
              </a:lnSpc>
              <a:spcBef>
                <a:spcPts val="1200"/>
              </a:spcBef>
              <a:spcAft>
                <a:spcPts val="0"/>
              </a:spcAft>
              <a:buSzPts val="1400"/>
              <a:buNone/>
            </a:pPr>
            <a:r>
              <a:rPr lang="en-IN" sz="1200" b="1">
                <a:latin typeface="Arial"/>
                <a:ea typeface="Arial"/>
                <a:cs typeface="Arial"/>
                <a:sym typeface="Arial"/>
              </a:rPr>
              <a:t>Step 2: Apply 20% Disability-Related Extra Cost Estimate</a:t>
            </a:r>
          </a:p>
          <a:p>
            <a:pPr marL="457200" lvl="0" indent="-342900" algn="l" rtl="0">
              <a:lnSpc>
                <a:spcPct val="115000"/>
              </a:lnSpc>
              <a:spcBef>
                <a:spcPts val="1200"/>
              </a:spcBef>
              <a:spcAft>
                <a:spcPts val="0"/>
              </a:spcAft>
              <a:buSzPts val="1800"/>
              <a:buFont typeface="Arial"/>
              <a:buChar char="●"/>
            </a:pPr>
            <a:r>
              <a:rPr lang="en-IN" sz="1200">
                <a:latin typeface="Arial"/>
                <a:ea typeface="Arial"/>
                <a:cs typeface="Arial"/>
                <a:sym typeface="Arial"/>
              </a:rPr>
              <a:t>An average </a:t>
            </a:r>
            <a:r>
              <a:rPr lang="en-IN" sz="1200" b="1">
                <a:latin typeface="Arial"/>
                <a:ea typeface="Arial"/>
                <a:cs typeface="Arial"/>
                <a:sym typeface="Arial"/>
              </a:rPr>
              <a:t>20% additional cost</a:t>
            </a:r>
            <a:r>
              <a:rPr lang="en-IN" sz="1200">
                <a:latin typeface="Arial"/>
                <a:ea typeface="Arial"/>
                <a:cs typeface="Arial"/>
                <a:sym typeface="Arial"/>
              </a:rPr>
              <a:t> may be used as an informed estimate</a:t>
            </a:r>
          </a:p>
          <a:p>
            <a:pPr marL="457200" lvl="0" indent="-342900" algn="l" rtl="0">
              <a:lnSpc>
                <a:spcPct val="115000"/>
              </a:lnSpc>
              <a:spcBef>
                <a:spcPts val="0"/>
              </a:spcBef>
              <a:spcAft>
                <a:spcPts val="0"/>
              </a:spcAft>
              <a:buSzPts val="1800"/>
              <a:buFont typeface="Arial"/>
              <a:buChar char="●"/>
            </a:pPr>
            <a:r>
              <a:rPr lang="en-IN" sz="1200">
                <a:latin typeface="Arial"/>
                <a:ea typeface="Arial"/>
                <a:cs typeface="Arial"/>
                <a:sym typeface="Arial"/>
              </a:rPr>
              <a:t>20% of $120 (Food Basket) = ? </a:t>
            </a:r>
          </a:p>
          <a:p>
            <a:pPr marL="457200" lvl="0" indent="-342900" algn="l" rtl="0">
              <a:lnSpc>
                <a:spcPct val="115000"/>
              </a:lnSpc>
              <a:spcBef>
                <a:spcPts val="0"/>
              </a:spcBef>
              <a:spcAft>
                <a:spcPts val="0"/>
              </a:spcAft>
              <a:buSzPts val="1800"/>
              <a:buFont typeface="Arial"/>
              <a:buChar char="●"/>
            </a:pPr>
            <a:r>
              <a:rPr lang="en-IN" sz="1200">
                <a:latin typeface="Arial"/>
                <a:ea typeface="Arial"/>
                <a:cs typeface="Arial"/>
                <a:sym typeface="Arial"/>
              </a:rPr>
              <a:t>$120 × 0.20 = </a:t>
            </a:r>
            <a:r>
              <a:rPr lang="en-IN" sz="1200" b="1">
                <a:latin typeface="Arial"/>
                <a:ea typeface="Arial"/>
                <a:cs typeface="Arial"/>
                <a:sym typeface="Arial"/>
              </a:rPr>
              <a:t>$24</a:t>
            </a:r>
          </a:p>
          <a:p>
            <a:pPr marL="0" lvl="0" indent="0" algn="l" rtl="0">
              <a:lnSpc>
                <a:spcPct val="115000"/>
              </a:lnSpc>
              <a:spcBef>
                <a:spcPts val="1200"/>
              </a:spcBef>
              <a:spcAft>
                <a:spcPts val="0"/>
              </a:spcAft>
              <a:buSzPts val="1400"/>
              <a:buNone/>
            </a:pPr>
            <a:r>
              <a:rPr lang="en-IN" sz="1200" b="1">
                <a:latin typeface="Arial"/>
                <a:ea typeface="Arial"/>
                <a:cs typeface="Arial"/>
                <a:sym typeface="Arial"/>
              </a:rPr>
              <a:t>Step 3: Adjusted Calculation</a:t>
            </a:r>
          </a:p>
          <a:p>
            <a:pPr marL="457200" lvl="0" indent="-342900" algn="l" rtl="0">
              <a:lnSpc>
                <a:spcPct val="115000"/>
              </a:lnSpc>
              <a:spcBef>
                <a:spcPts val="1200"/>
              </a:spcBef>
              <a:spcAft>
                <a:spcPts val="0"/>
              </a:spcAft>
              <a:buSzPts val="1800"/>
              <a:buFont typeface="Arial"/>
              <a:buChar char="●"/>
            </a:pPr>
            <a:r>
              <a:rPr lang="en-IN" sz="1200">
                <a:latin typeface="Arial"/>
                <a:ea typeface="Arial"/>
                <a:cs typeface="Arial"/>
                <a:sym typeface="Arial"/>
              </a:rPr>
              <a:t>New Essential Needs Cost: $120 + $24 (example of extra costs) = </a:t>
            </a:r>
            <a:r>
              <a:rPr lang="en-IN" sz="1200" b="1">
                <a:latin typeface="Arial"/>
                <a:ea typeface="Arial"/>
                <a:cs typeface="Arial"/>
                <a:sym typeface="Arial"/>
              </a:rPr>
              <a:t>$144</a:t>
            </a:r>
          </a:p>
          <a:p>
            <a:pPr marL="457200" lvl="0" indent="-342900" algn="l" rtl="0">
              <a:lnSpc>
                <a:spcPct val="115000"/>
              </a:lnSpc>
              <a:spcBef>
                <a:spcPts val="0"/>
              </a:spcBef>
              <a:spcAft>
                <a:spcPts val="0"/>
              </a:spcAft>
              <a:buSzPts val="1800"/>
              <a:buFont typeface="Arial"/>
              <a:buChar char="●"/>
            </a:pPr>
            <a:r>
              <a:rPr lang="en-IN" sz="1200">
                <a:latin typeface="Arial"/>
                <a:ea typeface="Arial"/>
                <a:cs typeface="Arial"/>
                <a:sym typeface="Arial"/>
              </a:rPr>
              <a:t>Now recalculate the gap: $144 − $35 − $20 = </a:t>
            </a:r>
            <a:r>
              <a:rPr lang="en-IN" sz="1200" b="1">
                <a:latin typeface="Arial"/>
                <a:ea typeface="Arial"/>
                <a:cs typeface="Arial"/>
                <a:sym typeface="Arial"/>
              </a:rPr>
              <a:t>$89</a:t>
            </a:r>
          </a:p>
          <a:p>
            <a:pPr marL="0" lvl="0" indent="0" algn="l" rtl="0">
              <a:lnSpc>
                <a:spcPct val="115000"/>
              </a:lnSpc>
              <a:spcBef>
                <a:spcPts val="1200"/>
              </a:spcBef>
              <a:spcAft>
                <a:spcPts val="0"/>
              </a:spcAft>
              <a:buClr>
                <a:schemeClr val="dk1"/>
              </a:buClr>
              <a:buSzPts val="1100"/>
              <a:buFont typeface="Arial"/>
              <a:buNone/>
            </a:pPr>
            <a:endParaRPr lang="en-IN" sz="1200" b="1">
              <a:latin typeface="Arial"/>
              <a:ea typeface="Arial"/>
              <a:cs typeface="Arial"/>
              <a:sym typeface="Arial"/>
            </a:endParaRPr>
          </a:p>
          <a:p>
            <a:pPr marL="0" lvl="0" indent="0" algn="l" rtl="0">
              <a:lnSpc>
                <a:spcPct val="100000"/>
              </a:lnSpc>
              <a:spcBef>
                <a:spcPts val="120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endParaRPr lang="en-IN"/>
          </a:p>
        </p:txBody>
      </p:sp>
      <p:sp>
        <p:nvSpPr>
          <p:cNvPr id="4" name="Foliennummernplatzhalter 3">
            <a:extLst>
              <a:ext uri="{FF2B5EF4-FFF2-40B4-BE49-F238E27FC236}">
                <a16:creationId xmlns:a16="http://schemas.microsoft.com/office/drawing/2014/main" id="{3459DD65-4914-7019-E878-9BB47B97355D}"/>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70</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9467537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5E343C-45D3-A081-17C3-D524138ECEF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BE8F7CA-6A06-6D89-8DC8-09FC42172D8F}"/>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42D59DB7-E097-EE80-00F3-30722383DFB6}"/>
              </a:ext>
            </a:extLst>
          </p:cNvPr>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200" b="1" i="0" u="none" strike="noStrike" cap="none">
                <a:solidFill>
                  <a:schemeClr val="dk1"/>
                </a:solidFill>
                <a:effectLst/>
                <a:latin typeface="Calibri"/>
                <a:ea typeface="Calibri"/>
                <a:cs typeface="Calibri"/>
                <a:sym typeface="Calibri"/>
              </a:rPr>
              <a:t>Attention:</a:t>
            </a:r>
            <a:r>
              <a:rPr lang="en-US" sz="1200" b="0" i="0" u="none" strike="noStrike" cap="none">
                <a:solidFill>
                  <a:schemeClr val="dk1"/>
                </a:solidFill>
                <a:effectLst/>
                <a:latin typeface="Calibri"/>
                <a:ea typeface="Calibri"/>
                <a:cs typeface="Calibri"/>
                <a:sym typeface="Calibri"/>
              </a:rPr>
              <a:t> If you change the content of the table, you need to adapt the alt-text to ensure screen reader user accessibility.</a:t>
            </a:r>
            <a:endParaRPr lang="en-GB" sz="1200" b="0" i="0" u="none" strike="noStrike" cap="none">
              <a:solidFill>
                <a:schemeClr val="dk1"/>
              </a:solidFill>
              <a:effectLst/>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lang="en-IN" sz="12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IN" sz="1200">
                <a:latin typeface="Arial"/>
                <a:ea typeface="Arial"/>
                <a:cs typeface="Arial"/>
                <a:sym typeface="Arial"/>
              </a:rPr>
              <a:t>This is an example, if you add 20% top-up to the standard transfer only without considering disability extra costs and/or adjusted household contributions. </a:t>
            </a:r>
          </a:p>
          <a:p>
            <a:pPr marL="0" lvl="0" indent="0" algn="l" rtl="0">
              <a:lnSpc>
                <a:spcPct val="100000"/>
              </a:lnSpc>
              <a:spcBef>
                <a:spcPts val="0"/>
              </a:spcBef>
              <a:spcAft>
                <a:spcPts val="0"/>
              </a:spcAft>
              <a:buClr>
                <a:schemeClr val="dk1"/>
              </a:buClr>
              <a:buSzPts val="1100"/>
              <a:buFont typeface="Arial"/>
              <a:buNone/>
            </a:pPr>
            <a:endParaRPr lang="en-IN" sz="12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IN" sz="1200">
                <a:latin typeface="Arial"/>
                <a:ea typeface="Arial"/>
                <a:cs typeface="Arial"/>
                <a:sym typeface="Arial"/>
              </a:rPr>
              <a:t>This may seem simpler, but does not fully close the gap. The method you choose, full recalculation vs percentage top-up, has implications for equity, simplicity, and budget coverage.</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endParaRPr lang="en-IN"/>
          </a:p>
        </p:txBody>
      </p:sp>
      <p:sp>
        <p:nvSpPr>
          <p:cNvPr id="4" name="Foliennummernplatzhalter 3">
            <a:extLst>
              <a:ext uri="{FF2B5EF4-FFF2-40B4-BE49-F238E27FC236}">
                <a16:creationId xmlns:a16="http://schemas.microsoft.com/office/drawing/2014/main" id="{5AF2A524-5888-081E-6226-3D047A98F060}"/>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71</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494966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 Notes:</a:t>
            </a:r>
            <a:endParaRPr lang="en-US" sz="1000">
              <a:latin typeface="Arial"/>
              <a:ea typeface="Arial"/>
              <a:cs typeface="Arial"/>
              <a:sym typeface="Arial"/>
            </a:endParaRPr>
          </a:p>
          <a:p>
            <a:pPr marL="342900" lvl="0" indent="-342900" algn="just" rtl="0">
              <a:lnSpc>
                <a:spcPct val="107000"/>
              </a:lnSpc>
              <a:spcBef>
                <a:spcPts val="0"/>
              </a:spcBef>
              <a:spcAft>
                <a:spcPts val="0"/>
              </a:spcAft>
              <a:buClr>
                <a:schemeClr val="dk1"/>
              </a:buClr>
              <a:buSzPts val="1800"/>
              <a:buChar char="●"/>
            </a:pPr>
            <a:r>
              <a:rPr lang="en-US" sz="1200">
                <a:latin typeface="Arial"/>
                <a:ea typeface="Arial"/>
                <a:cs typeface="Arial"/>
                <a:sym typeface="Arial"/>
              </a:rPr>
              <a:t>Tell the audience that they will be doing interactive activities and exercises during the training session to provide the opportunity to share their thoughts, insights, experiences and observations.</a:t>
            </a:r>
          </a:p>
          <a:p>
            <a:pPr marL="342900" lvl="0" indent="-342900" algn="just" rtl="0">
              <a:lnSpc>
                <a:spcPct val="107000"/>
              </a:lnSpc>
              <a:spcBef>
                <a:spcPts val="0"/>
              </a:spcBef>
              <a:spcAft>
                <a:spcPts val="0"/>
              </a:spcAft>
              <a:buClr>
                <a:schemeClr val="dk1"/>
              </a:buClr>
              <a:buSzPts val="1800"/>
              <a:buChar char="●"/>
            </a:pPr>
            <a:r>
              <a:rPr lang="en-US" sz="1200">
                <a:latin typeface="Arial"/>
                <a:ea typeface="Arial"/>
                <a:cs typeface="Arial"/>
                <a:sym typeface="Arial"/>
              </a:rPr>
              <a:t>And whilst their reasonable accommodation requirements have already been noted (making accessibility adjustments according to individual needs), if anyone is having any difficulty as they go through the training, they must please check in with their facilitator as it is vital that everyone participates.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9</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4560485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IN" sz="1200">
                <a:latin typeface="Arial"/>
                <a:ea typeface="Arial"/>
                <a:cs typeface="Arial"/>
                <a:sym typeface="Arial"/>
              </a:rPr>
              <a:t>The top-up model is operationally simpler and often politically feasible.</a:t>
            </a:r>
          </a:p>
          <a:p>
            <a:pPr marL="0" lvl="0" indent="0" algn="l" rtl="0">
              <a:lnSpc>
                <a:spcPct val="100000"/>
              </a:lnSpc>
              <a:spcBef>
                <a:spcPts val="0"/>
              </a:spcBef>
              <a:spcAft>
                <a:spcPts val="0"/>
              </a:spcAft>
              <a:buSzPts val="1400"/>
              <a:buNone/>
            </a:pPr>
            <a:r>
              <a:rPr lang="en-IN" sz="1200">
                <a:latin typeface="Arial"/>
                <a:ea typeface="Arial"/>
                <a:cs typeface="Arial"/>
                <a:sym typeface="Arial"/>
              </a:rPr>
              <a:t>The full recalculation model that identifies and calculates gaps is technically more accurate and equity-driven.</a:t>
            </a:r>
          </a:p>
          <a:p>
            <a:pPr marL="0" lvl="0" indent="0" algn="l" rtl="0">
              <a:lnSpc>
                <a:spcPct val="100000"/>
              </a:lnSpc>
              <a:spcBef>
                <a:spcPts val="0"/>
              </a:spcBef>
              <a:spcAft>
                <a:spcPts val="0"/>
              </a:spcAft>
              <a:buSzPts val="1400"/>
              <a:buNone/>
            </a:pPr>
            <a:r>
              <a:rPr lang="en-IN" sz="1200">
                <a:latin typeface="Arial"/>
                <a:ea typeface="Arial"/>
                <a:cs typeface="Arial"/>
                <a:sym typeface="Arial"/>
              </a:rPr>
              <a:t>This table illustrates that the method chosen to calculate transfer values reflects not just budget constraints and other operational considerations, but also our commitment to inclusive CVA. </a:t>
            </a: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72</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240055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0" lvl="0" indent="0" algn="l" rtl="0">
              <a:lnSpc>
                <a:spcPct val="100000"/>
              </a:lnSpc>
              <a:spcBef>
                <a:spcPts val="0"/>
              </a:spcBef>
              <a:spcAft>
                <a:spcPts val="0"/>
              </a:spcAft>
              <a:buSzPts val="1400"/>
              <a:buNone/>
            </a:pPr>
            <a:r>
              <a:rPr lang="en-IN" sz="1200">
                <a:latin typeface="Arial"/>
                <a:ea typeface="Arial"/>
                <a:cs typeface="Arial"/>
                <a:sym typeface="Arial"/>
              </a:rPr>
              <a:t>Give participants 5 minutes to think about it. If helpful, prompt participants to consider:</a:t>
            </a:r>
          </a:p>
          <a:p>
            <a:pPr marL="457200" lvl="0" indent="-342900" algn="l" rtl="0">
              <a:lnSpc>
                <a:spcPct val="115000"/>
              </a:lnSpc>
              <a:spcBef>
                <a:spcPts val="1200"/>
              </a:spcBef>
              <a:spcAft>
                <a:spcPts val="0"/>
              </a:spcAft>
              <a:buClr>
                <a:schemeClr val="dk1"/>
              </a:buClr>
              <a:buSzPts val="1800"/>
              <a:buChar char="●"/>
            </a:pPr>
            <a:r>
              <a:rPr lang="en-IN" sz="1200">
                <a:latin typeface="Arial"/>
                <a:ea typeface="Arial"/>
                <a:cs typeface="Arial"/>
                <a:sym typeface="Arial"/>
              </a:rPr>
              <a:t>Data availability (Do you have reliable disability cost data?)</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Budget constraints</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Political feasibility</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Equity implications</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Administrative complexity</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Risk of exclusion</a:t>
            </a:r>
          </a:p>
          <a:p>
            <a:pPr marL="0" lvl="0" indent="0" algn="l" rtl="0">
              <a:lnSpc>
                <a:spcPct val="100000"/>
              </a:lnSpc>
              <a:spcBef>
                <a:spcPts val="1200"/>
              </a:spcBef>
              <a:spcAft>
                <a:spcPts val="0"/>
              </a:spcAft>
              <a:buSzPts val="1400"/>
              <a:buNone/>
            </a:pPr>
            <a:r>
              <a:rPr lang="en-IN" sz="1200">
                <a:latin typeface="Arial"/>
                <a:ea typeface="Arial"/>
                <a:cs typeface="Arial"/>
                <a:sym typeface="Arial"/>
              </a:rPr>
              <a:t>Have people volunteer their answers. </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r>
              <a:rPr lang="en-IN" sz="1200">
                <a:latin typeface="Arial"/>
                <a:ea typeface="Arial"/>
                <a:cs typeface="Arial"/>
                <a:sym typeface="Arial"/>
              </a:rPr>
              <a:t>There is no single correct answer, but there is a clear principle that the approach should balance feasibility with inclusion, while ensuring persons with disabilities can meet their essential needs safely and with dignity.</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120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endParaRPr lang="en-IN" sz="120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Calibri"/>
              <a:buNone/>
            </a:pPr>
            <a:endParaRPr lang="en-IN" sz="1200"/>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73</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0979890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IN" sz="1200" b="1">
                <a:latin typeface="Arial"/>
                <a:ea typeface="Arial"/>
                <a:cs typeface="Arial"/>
                <a:sym typeface="Arial"/>
              </a:rPr>
              <a:t>Evidence-based - </a:t>
            </a:r>
            <a:r>
              <a:rPr lang="en-IN" sz="1200">
                <a:latin typeface="Arial"/>
                <a:ea typeface="Arial"/>
                <a:cs typeface="Arial"/>
                <a:sym typeface="Arial"/>
              </a:rPr>
              <a:t>Emphasize that transfer values and delivery decisions must be grounded in:</a:t>
            </a:r>
          </a:p>
          <a:p>
            <a:pPr marL="9144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Market price data</a:t>
            </a:r>
          </a:p>
          <a:p>
            <a:pPr marL="9144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MEB or food basket analysis</a:t>
            </a:r>
          </a:p>
          <a:p>
            <a:pPr marL="9144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Income and expenditure data</a:t>
            </a:r>
          </a:p>
          <a:p>
            <a:pPr marL="9144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Protection risk analysis</a:t>
            </a:r>
          </a:p>
          <a:p>
            <a:pPr marL="9144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Disability-disaggregated data</a:t>
            </a:r>
          </a:p>
          <a:p>
            <a:pPr marL="0" lvl="0" indent="0" algn="l" rtl="0">
              <a:lnSpc>
                <a:spcPct val="115000"/>
              </a:lnSpc>
              <a:spcBef>
                <a:spcPts val="1200"/>
              </a:spcBef>
              <a:spcAft>
                <a:spcPts val="0"/>
              </a:spcAft>
              <a:buSzPts val="1400"/>
              <a:buNone/>
            </a:pPr>
            <a:r>
              <a:rPr lang="en-IN" sz="1200">
                <a:latin typeface="Arial"/>
                <a:ea typeface="Arial"/>
                <a:cs typeface="Arial"/>
                <a:sym typeface="Arial"/>
              </a:rPr>
              <a:t>Remind participants that in disability-inclusive programming, this includes, evidence of disability-related extra costs, qualitative insights from persons with disabilities and comparison between households with and without disabilities. </a:t>
            </a:r>
          </a:p>
          <a:p>
            <a:pPr marL="457200" lvl="0" indent="-342900" algn="l" rtl="0">
              <a:lnSpc>
                <a:spcPct val="115000"/>
              </a:lnSpc>
              <a:spcBef>
                <a:spcPts val="1200"/>
              </a:spcBef>
              <a:spcAft>
                <a:spcPts val="0"/>
              </a:spcAft>
              <a:buSzPts val="1800"/>
              <a:buFont typeface="Arial"/>
              <a:buChar char="➢"/>
            </a:pPr>
            <a:r>
              <a:rPr lang="en-IN" sz="1200" b="1">
                <a:latin typeface="Arial"/>
                <a:ea typeface="Arial"/>
                <a:cs typeface="Arial"/>
                <a:sym typeface="Arial"/>
              </a:rPr>
              <a:t>Transparent - </a:t>
            </a:r>
            <a:r>
              <a:rPr lang="en-IN" sz="1200">
                <a:latin typeface="Arial"/>
                <a:ea typeface="Arial"/>
                <a:cs typeface="Arial"/>
                <a:sym typeface="Arial"/>
              </a:rPr>
              <a:t>Explain that transparency reduces community tension and exclusion errors. Targeting criteria, transfer values, and top-up decisions should be:</a:t>
            </a:r>
          </a:p>
          <a:p>
            <a:pPr marL="9144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Clearly communicated. Transparency also applies to explaining </a:t>
            </a:r>
            <a:r>
              <a:rPr lang="en-IN" sz="1200" i="1">
                <a:latin typeface="Arial"/>
                <a:ea typeface="Arial"/>
                <a:cs typeface="Arial"/>
                <a:sym typeface="Arial"/>
              </a:rPr>
              <a:t>why</a:t>
            </a:r>
            <a:r>
              <a:rPr lang="en-IN" sz="1200">
                <a:latin typeface="Arial"/>
                <a:ea typeface="Arial"/>
                <a:cs typeface="Arial"/>
                <a:sym typeface="Arial"/>
              </a:rPr>
              <a:t> some households receive higher transfers.</a:t>
            </a:r>
          </a:p>
          <a:p>
            <a:pPr marL="9144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Measurable</a:t>
            </a:r>
          </a:p>
          <a:p>
            <a:pPr marL="9144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Defensible</a:t>
            </a:r>
          </a:p>
          <a:p>
            <a:pPr marL="457200" lvl="0" indent="-342900" algn="l" rtl="0">
              <a:lnSpc>
                <a:spcPct val="115000"/>
              </a:lnSpc>
              <a:spcBef>
                <a:spcPts val="0"/>
              </a:spcBef>
              <a:spcAft>
                <a:spcPts val="0"/>
              </a:spcAft>
              <a:buSzPts val="1800"/>
              <a:buFont typeface="Arial"/>
              <a:buChar char="➢"/>
            </a:pPr>
            <a:r>
              <a:rPr lang="en-IN" sz="1200" b="1">
                <a:latin typeface="Arial"/>
                <a:ea typeface="Arial"/>
                <a:cs typeface="Arial"/>
                <a:sym typeface="Arial"/>
              </a:rPr>
              <a:t>Market Aligned </a:t>
            </a:r>
            <a:r>
              <a:rPr lang="en-IN" sz="1200">
                <a:latin typeface="Arial"/>
                <a:ea typeface="Arial"/>
                <a:cs typeface="Arial"/>
                <a:sym typeface="Arial"/>
              </a:rPr>
              <a:t>- Reinforce that transfer values must reflect real market prices, markets must supply adequate, safe, and nutritious food and a functioning market is not sufficient if it is not accessible.</a:t>
            </a:r>
          </a:p>
          <a:p>
            <a:pPr marL="457200" lvl="0" indent="-342900" algn="l" rtl="0">
              <a:lnSpc>
                <a:spcPct val="115000"/>
              </a:lnSpc>
              <a:spcBef>
                <a:spcPts val="0"/>
              </a:spcBef>
              <a:spcAft>
                <a:spcPts val="0"/>
              </a:spcAft>
              <a:buSzPts val="1800"/>
              <a:buFont typeface="Arial"/>
              <a:buChar char="➢"/>
            </a:pPr>
            <a:r>
              <a:rPr lang="en-IN" sz="1200" b="1">
                <a:latin typeface="Arial"/>
                <a:ea typeface="Arial"/>
                <a:cs typeface="Arial"/>
                <a:sym typeface="Arial"/>
              </a:rPr>
              <a:t>Linked to programme objective</a:t>
            </a:r>
            <a:r>
              <a:rPr lang="en-IN" sz="1200">
                <a:latin typeface="Arial"/>
                <a:ea typeface="Arial"/>
                <a:cs typeface="Arial"/>
                <a:sym typeface="Arial"/>
              </a:rPr>
              <a:t> - Always consider what is the programme trying to achieve? Transfer values and design decisions must reflect this objective.</a:t>
            </a:r>
          </a:p>
          <a:p>
            <a:pPr marL="457200" lvl="0" indent="-342900" algn="l" rtl="0">
              <a:lnSpc>
                <a:spcPct val="115000"/>
              </a:lnSpc>
              <a:spcBef>
                <a:spcPts val="0"/>
              </a:spcBef>
              <a:spcAft>
                <a:spcPts val="0"/>
              </a:spcAft>
              <a:buSzPts val="1800"/>
              <a:buFont typeface="Arial"/>
              <a:buChar char="➢"/>
            </a:pPr>
            <a:r>
              <a:rPr lang="en-IN" sz="1200" b="1">
                <a:latin typeface="Arial"/>
                <a:ea typeface="Arial"/>
                <a:cs typeface="Arial"/>
                <a:sym typeface="Arial"/>
              </a:rPr>
              <a:t>Regularly reviewed </a:t>
            </a:r>
            <a:r>
              <a:rPr lang="en-IN" sz="1200">
                <a:latin typeface="Arial"/>
                <a:ea typeface="Arial"/>
                <a:cs typeface="Arial"/>
                <a:sym typeface="Arial"/>
              </a:rPr>
              <a:t>- Markets change, prices fluctuate and risks evolve. Transfer values and top-ups should be:</a:t>
            </a:r>
          </a:p>
          <a:p>
            <a:pPr marL="9144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Adjusted for inflation</a:t>
            </a:r>
          </a:p>
          <a:p>
            <a:pPr marL="9144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Reviewed after monitoring feedback</a:t>
            </a:r>
          </a:p>
          <a:p>
            <a:pPr marL="9144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Revised if exclusion patterns emerge</a:t>
            </a:r>
          </a:p>
          <a:p>
            <a:pPr marL="457200" lvl="0" indent="-342900" algn="l" rtl="0">
              <a:lnSpc>
                <a:spcPct val="115000"/>
              </a:lnSpc>
              <a:spcBef>
                <a:spcPts val="0"/>
              </a:spcBef>
              <a:spcAft>
                <a:spcPts val="0"/>
              </a:spcAft>
              <a:buSzPts val="1800"/>
              <a:buChar char="➢"/>
            </a:pPr>
            <a:r>
              <a:rPr lang="en-IN" sz="1200" b="1">
                <a:latin typeface="Arial"/>
                <a:ea typeface="Arial"/>
                <a:cs typeface="Arial"/>
                <a:sym typeface="Arial"/>
              </a:rPr>
              <a:t>Coordinate with other Actors </a:t>
            </a:r>
            <a:r>
              <a:rPr lang="en-IN" sz="1200">
                <a:latin typeface="Arial"/>
                <a:ea typeface="Arial"/>
                <a:cs typeface="Arial"/>
                <a:sym typeface="Arial"/>
              </a:rPr>
              <a:t>such as the Cash Working Groups, Food Security Cluster, Protection actors, Government social protection systems, etc.. This avoids duplication, conflicting transfer values, gaps in support. Coordination is especially critical when advocating for disability top-ups.</a:t>
            </a:r>
          </a:p>
          <a:p>
            <a:pPr marL="457200" lvl="0" indent="-342900" algn="l" rtl="0">
              <a:lnSpc>
                <a:spcPct val="115000"/>
              </a:lnSpc>
              <a:spcBef>
                <a:spcPts val="0"/>
              </a:spcBef>
              <a:spcAft>
                <a:spcPts val="0"/>
              </a:spcAft>
              <a:buSzPts val="1800"/>
              <a:buFont typeface="Arial"/>
              <a:buChar char="➢"/>
            </a:pPr>
            <a:r>
              <a:rPr lang="en-IN" sz="1200" b="1">
                <a:latin typeface="Arial"/>
                <a:ea typeface="Arial"/>
                <a:cs typeface="Arial"/>
                <a:sym typeface="Arial"/>
              </a:rPr>
              <a:t>Engage OPDs in calculation </a:t>
            </a:r>
            <a:r>
              <a:rPr lang="en-IN" sz="1200">
                <a:latin typeface="Arial"/>
                <a:ea typeface="Arial"/>
                <a:cs typeface="Arial"/>
                <a:sym typeface="Arial"/>
              </a:rPr>
              <a:t>- OPDs can help validate disability-related extra cost estimates, provide contextual insight, identify overlooked barriers and strengthen accountability. Engagement with them should be early, meaningful and compensated when necessary.</a:t>
            </a:r>
          </a:p>
          <a:p>
            <a:pPr marL="457200" lvl="0" indent="-342900" algn="l" rtl="0">
              <a:lnSpc>
                <a:spcPct val="115000"/>
              </a:lnSpc>
              <a:spcBef>
                <a:spcPts val="0"/>
              </a:spcBef>
              <a:spcAft>
                <a:spcPts val="0"/>
              </a:spcAft>
              <a:buSzPts val="1800"/>
              <a:buFont typeface="Arial"/>
              <a:buChar char="➢"/>
            </a:pPr>
            <a:r>
              <a:rPr lang="en-IN" sz="1200">
                <a:latin typeface="Arial"/>
                <a:ea typeface="Arial"/>
                <a:cs typeface="Arial"/>
                <a:sym typeface="Arial"/>
              </a:rPr>
              <a:t>Recognize intersectionality (age, gender, disability, poverty) - Explain that persons with disabilities are not a homogeneous group. Barriers compound when disability intersects with gender, older age, displacement, extreme poverty and other vulnerabilities. </a:t>
            </a:r>
            <a:br>
              <a:rPr lang="en-IN" sz="1200">
                <a:latin typeface="Arial"/>
                <a:ea typeface="Arial"/>
                <a:cs typeface="Arial"/>
                <a:sym typeface="Arial"/>
              </a:rPr>
            </a:br>
            <a:endParaRPr lang="en-IN" sz="1200">
              <a:latin typeface="Arial"/>
              <a:ea typeface="Arial"/>
              <a:cs typeface="Arial"/>
              <a:sym typeface="Arial"/>
            </a:endParaRPr>
          </a:p>
          <a:p>
            <a:pPr marL="0" lvl="0" indent="0" algn="l" rtl="0">
              <a:lnSpc>
                <a:spcPct val="115000"/>
              </a:lnSpc>
              <a:spcBef>
                <a:spcPts val="1200"/>
              </a:spcBef>
              <a:spcAft>
                <a:spcPts val="0"/>
              </a:spcAft>
              <a:buSzPts val="1400"/>
              <a:buNone/>
            </a:pPr>
            <a:endParaRPr lang="en-IN" sz="1200">
              <a:latin typeface="Arial"/>
              <a:ea typeface="Arial"/>
              <a:cs typeface="Arial"/>
              <a:sym typeface="Arial"/>
            </a:endParaRPr>
          </a:p>
          <a:p>
            <a:pPr marL="0" lvl="0" indent="0" algn="l" rtl="0">
              <a:lnSpc>
                <a:spcPct val="115000"/>
              </a:lnSpc>
              <a:spcBef>
                <a:spcPts val="1200"/>
              </a:spcBef>
              <a:spcAft>
                <a:spcPts val="0"/>
              </a:spcAft>
              <a:buSzPts val="1400"/>
              <a:buNone/>
            </a:pPr>
            <a:endParaRPr lang="en-IN" sz="1200">
              <a:latin typeface="Arial"/>
              <a:ea typeface="Arial"/>
              <a:cs typeface="Arial"/>
              <a:sym typeface="Arial"/>
            </a:endParaRPr>
          </a:p>
          <a:p>
            <a:pPr marL="0" lvl="0" indent="0" algn="l" rtl="0">
              <a:lnSpc>
                <a:spcPct val="100000"/>
              </a:lnSpc>
              <a:spcBef>
                <a:spcPts val="1200"/>
              </a:spcBef>
              <a:spcAft>
                <a:spcPts val="0"/>
              </a:spcAft>
              <a:buSzPts val="1400"/>
              <a:buNone/>
            </a:pPr>
            <a:endParaRPr lang="en-IN" sz="1200">
              <a:latin typeface="Arial"/>
              <a:ea typeface="Arial"/>
              <a:cs typeface="Arial"/>
              <a:sym typeface="Arial"/>
            </a:endParaRP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74</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1632562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Clr>
                <a:schemeClr val="dk1"/>
              </a:buClr>
              <a:buSzPts val="1100"/>
              <a:buFont typeface="Arial"/>
              <a:buNone/>
            </a:pPr>
            <a:r>
              <a:rPr lang="en-IN" sz="1200" b="1">
                <a:latin typeface="Arial"/>
                <a:ea typeface="Arial"/>
                <a:cs typeface="Arial"/>
                <a:sym typeface="Arial"/>
              </a:rPr>
              <a:t>Facilitator Notes:</a:t>
            </a:r>
          </a:p>
          <a:p>
            <a:pPr marL="0" lvl="0" indent="0" algn="l" rtl="0">
              <a:lnSpc>
                <a:spcPct val="100000"/>
              </a:lnSpc>
              <a:spcBef>
                <a:spcPts val="0"/>
              </a:spcBef>
              <a:spcAft>
                <a:spcPts val="0"/>
              </a:spcAft>
              <a:buClr>
                <a:schemeClr val="dk1"/>
              </a:buClr>
              <a:buSzPts val="1100"/>
              <a:buFont typeface="Arial"/>
              <a:buNone/>
            </a:pPr>
            <a:endParaRPr lang="en-IN" sz="12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IN" sz="1200">
                <a:latin typeface="Arial"/>
                <a:ea typeface="Arial"/>
                <a:cs typeface="Arial"/>
                <a:sym typeface="Arial"/>
              </a:rPr>
              <a:t>Now we will move on to delivery mechanisms. </a:t>
            </a:r>
          </a:p>
          <a:p>
            <a:pPr marL="0" lvl="0" indent="0" algn="l" rtl="0">
              <a:lnSpc>
                <a:spcPct val="100000"/>
              </a:lnSpc>
              <a:spcBef>
                <a:spcPts val="0"/>
              </a:spcBef>
              <a:spcAft>
                <a:spcPts val="0"/>
              </a:spcAft>
              <a:buClr>
                <a:schemeClr val="dk1"/>
              </a:buClr>
              <a:buSzPts val="1100"/>
              <a:buFont typeface="Arial"/>
              <a:buNone/>
            </a:pPr>
            <a:endParaRPr lang="en-IN" sz="12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IN" sz="1200">
                <a:latin typeface="Arial"/>
                <a:ea typeface="Arial"/>
                <a:cs typeface="Arial"/>
                <a:sym typeface="Arial"/>
              </a:rPr>
              <a:t>This section is critical because even well-designed targeting and transfer values can fail if delivery mechanisms are not accessible. Delivery mechanisms determine whether assistance is </a:t>
            </a:r>
            <a:r>
              <a:rPr lang="en-IN" sz="1200" i="1">
                <a:latin typeface="Arial"/>
                <a:ea typeface="Arial"/>
                <a:cs typeface="Arial"/>
                <a:sym typeface="Arial"/>
              </a:rPr>
              <a:t>accessible in practice</a:t>
            </a:r>
            <a:r>
              <a:rPr lang="en-IN" sz="1200">
                <a:latin typeface="Arial"/>
                <a:ea typeface="Arial"/>
                <a:cs typeface="Arial"/>
                <a:sym typeface="Arial"/>
              </a:rPr>
              <a:t>, not just in design. The most efficient mechanism is not always the most inclusive.</a:t>
            </a:r>
          </a:p>
          <a:p>
            <a:pPr marL="0" lvl="0" indent="0" algn="l" rtl="0">
              <a:lnSpc>
                <a:spcPct val="100000"/>
              </a:lnSpc>
              <a:spcBef>
                <a:spcPts val="0"/>
              </a:spcBef>
              <a:spcAft>
                <a:spcPts val="0"/>
              </a:spcAft>
              <a:buClr>
                <a:schemeClr val="dk1"/>
              </a:buClr>
              <a:buSzPts val="1100"/>
              <a:buFont typeface="Arial"/>
              <a:buNone/>
            </a:pPr>
            <a:endParaRPr lang="en-IN" sz="12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IN" sz="1200">
                <a:latin typeface="Arial"/>
                <a:ea typeface="Arial"/>
                <a:cs typeface="Arial"/>
                <a:sym typeface="Arial"/>
              </a:rPr>
              <a:t>This slide shows the different types of delivery mechanisms used to distribute cash or vouchers. </a:t>
            </a:r>
          </a:p>
          <a:p>
            <a:pPr marL="0" lvl="0" indent="0" algn="l" rtl="0">
              <a:lnSpc>
                <a:spcPct val="100000"/>
              </a:lnSpc>
              <a:spcBef>
                <a:spcPts val="0"/>
              </a:spcBef>
              <a:spcAft>
                <a:spcPts val="0"/>
              </a:spcAft>
              <a:buClr>
                <a:schemeClr val="dk1"/>
              </a:buClr>
              <a:buSzPts val="1100"/>
              <a:buFont typeface="Arial"/>
              <a:buNone/>
            </a:pPr>
            <a:endParaRPr lang="en-IN" sz="12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IN" sz="1200">
                <a:latin typeface="Arial"/>
                <a:ea typeface="Arial"/>
                <a:cs typeface="Arial"/>
                <a:sym typeface="Arial"/>
              </a:rPr>
              <a:t>Examples of delivery mechanisms is direct physical cash, mobile money, bank transfers, electronic vouchers, paper vouchers, pre-paid cards… </a:t>
            </a:r>
          </a:p>
          <a:p>
            <a:pPr marL="0" lvl="0" indent="0" algn="l" rtl="0">
              <a:lnSpc>
                <a:spcPct val="100000"/>
              </a:lnSpc>
              <a:spcBef>
                <a:spcPts val="0"/>
              </a:spcBef>
              <a:spcAft>
                <a:spcPts val="0"/>
              </a:spcAft>
              <a:buClr>
                <a:schemeClr val="dk1"/>
              </a:buClr>
              <a:buSzPts val="1100"/>
              <a:buFont typeface="Arial"/>
              <a:buNone/>
            </a:pPr>
            <a:endParaRPr lang="en-IN" sz="12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IN" sz="1200">
                <a:latin typeface="Arial"/>
                <a:ea typeface="Arial"/>
                <a:cs typeface="Arial"/>
                <a:sym typeface="Arial"/>
              </a:rPr>
              <a:t>Disbursement mechanisms if it’s direct it means the organization or implementing partners are directly making payments to program participants or directly distributing vouchers/cards to participants (which is then redeemable for cash or goods.) </a:t>
            </a:r>
          </a:p>
          <a:p>
            <a:pPr marL="0" lvl="0" indent="0" algn="l" rtl="0">
              <a:lnSpc>
                <a:spcPct val="100000"/>
              </a:lnSpc>
              <a:spcBef>
                <a:spcPts val="0"/>
              </a:spcBef>
              <a:spcAft>
                <a:spcPts val="0"/>
              </a:spcAft>
              <a:buClr>
                <a:schemeClr val="dk1"/>
              </a:buClr>
              <a:buSzPts val="1100"/>
              <a:buFont typeface="Arial"/>
              <a:buNone/>
            </a:pPr>
            <a:endParaRPr lang="en-IN" sz="12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IN" sz="1200">
                <a:latin typeface="Arial"/>
                <a:ea typeface="Arial"/>
                <a:cs typeface="Arial"/>
                <a:sym typeface="Arial"/>
              </a:rPr>
              <a:t>An indirect mechanism is one in which organizations contracts with a third party organization or institution to deliver the cash, vouchers, e-transfer, etc. to the program participant. For example of possible third party institutions include formal/information financial service providers (ex. banks), mobile service providers or local NGOs. Hawalas are alternative institutions where financial service providers don’t exist. Other mechanisms can be post offices, vendors/traders, or other alternative institutions may be an option for direct cash or check/voucher distribution.</a:t>
            </a:r>
          </a:p>
          <a:p>
            <a:pPr marL="0" lvl="0" indent="0" algn="l" rtl="0">
              <a:lnSpc>
                <a:spcPct val="100000"/>
              </a:lnSpc>
              <a:spcBef>
                <a:spcPts val="0"/>
              </a:spcBef>
              <a:spcAft>
                <a:spcPts val="0"/>
              </a:spcAft>
              <a:buClr>
                <a:schemeClr val="dk1"/>
              </a:buClr>
              <a:buSzPts val="1100"/>
              <a:buFont typeface="Arial"/>
              <a:buNone/>
            </a:pPr>
            <a:endParaRPr lang="en-IN" sz="12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endParaRPr lang="en-IN" sz="1200">
              <a:latin typeface="Arial"/>
              <a:ea typeface="Arial"/>
              <a:cs typeface="Arial"/>
              <a:sym typeface="Arial"/>
            </a:endParaRPr>
          </a:p>
          <a:p>
            <a:pPr marL="0" lvl="0" indent="0" algn="l" rtl="0">
              <a:lnSpc>
                <a:spcPct val="107000"/>
              </a:lnSpc>
              <a:spcBef>
                <a:spcPts val="800"/>
              </a:spcBef>
              <a:spcAft>
                <a:spcPts val="0"/>
              </a:spcAft>
              <a:buClr>
                <a:srgbClr val="000000"/>
              </a:buClr>
              <a:buSzPts val="1200"/>
              <a:buFont typeface="Roboto"/>
              <a:buNone/>
            </a:pPr>
            <a:endParaRPr lang="en-IN" sz="1200" b="1">
              <a:latin typeface="Arial"/>
              <a:ea typeface="Arial"/>
              <a:cs typeface="Arial"/>
              <a:sym typeface="Arial"/>
            </a:endParaRP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75</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4762322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 </a:t>
            </a: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0" lvl="0" indent="0" algn="l" rtl="0">
              <a:lnSpc>
                <a:spcPct val="90000"/>
              </a:lnSpc>
              <a:spcBef>
                <a:spcPts val="1000"/>
              </a:spcBef>
              <a:spcAft>
                <a:spcPts val="0"/>
              </a:spcAft>
              <a:buSzPts val="1400"/>
              <a:buNone/>
            </a:pPr>
            <a:r>
              <a:rPr lang="en-IN" sz="1200">
                <a:latin typeface="Arial"/>
                <a:ea typeface="Arial"/>
                <a:cs typeface="Arial"/>
                <a:sym typeface="Arial"/>
              </a:rPr>
              <a:t>Ask participants, “What do you think we should consider when selecting a delivery mechanism for CVA?” </a:t>
            </a:r>
          </a:p>
          <a:p>
            <a:pPr marL="0" lvl="0" indent="0" algn="l" rtl="0">
              <a:lnSpc>
                <a:spcPct val="90000"/>
              </a:lnSpc>
              <a:spcBef>
                <a:spcPts val="1000"/>
              </a:spcBef>
              <a:spcAft>
                <a:spcPts val="0"/>
              </a:spcAft>
              <a:buSzPts val="1400"/>
              <a:buNone/>
            </a:pPr>
            <a:r>
              <a:rPr lang="en-IN" sz="1200">
                <a:latin typeface="Arial"/>
                <a:ea typeface="Arial"/>
                <a:cs typeface="Arial"/>
                <a:sym typeface="Arial"/>
              </a:rPr>
              <a:t>Then go through each one. Selection should consider:</a:t>
            </a:r>
          </a:p>
          <a:p>
            <a:pPr marL="457200" lvl="0" indent="-342900" algn="l" rtl="0">
              <a:lnSpc>
                <a:spcPct val="90000"/>
              </a:lnSpc>
              <a:spcBef>
                <a:spcPts val="1000"/>
              </a:spcBef>
              <a:spcAft>
                <a:spcPts val="0"/>
              </a:spcAft>
              <a:buSzPts val="1800"/>
              <a:buFont typeface="Arial"/>
              <a:buChar char="●"/>
            </a:pPr>
            <a:r>
              <a:rPr lang="en-IN" sz="1200">
                <a:latin typeface="Arial"/>
                <a:ea typeface="Arial"/>
                <a:cs typeface="Arial"/>
                <a:sym typeface="Arial"/>
              </a:rPr>
              <a:t>Market functionality</a:t>
            </a:r>
          </a:p>
          <a:p>
            <a:pPr marL="457200" lvl="0" indent="-342900" algn="l" rtl="0">
              <a:lnSpc>
                <a:spcPct val="90000"/>
              </a:lnSpc>
              <a:spcBef>
                <a:spcPts val="0"/>
              </a:spcBef>
              <a:spcAft>
                <a:spcPts val="0"/>
              </a:spcAft>
              <a:buSzPts val="1800"/>
              <a:buFont typeface="Arial"/>
              <a:buChar char="●"/>
            </a:pPr>
            <a:r>
              <a:rPr lang="en-IN" sz="1200">
                <a:latin typeface="Arial"/>
                <a:ea typeface="Arial"/>
                <a:cs typeface="Arial"/>
                <a:sym typeface="Arial"/>
              </a:rPr>
              <a:t>Infrastructure</a:t>
            </a:r>
          </a:p>
          <a:p>
            <a:pPr marL="457200" lvl="0" indent="-342900" algn="l" rtl="0">
              <a:lnSpc>
                <a:spcPct val="90000"/>
              </a:lnSpc>
              <a:spcBef>
                <a:spcPts val="0"/>
              </a:spcBef>
              <a:spcAft>
                <a:spcPts val="0"/>
              </a:spcAft>
              <a:buSzPts val="1800"/>
              <a:buFont typeface="Arial"/>
              <a:buChar char="●"/>
            </a:pPr>
            <a:r>
              <a:rPr lang="en-IN" sz="1200">
                <a:latin typeface="Arial"/>
                <a:ea typeface="Arial"/>
                <a:cs typeface="Arial"/>
                <a:sym typeface="Arial"/>
              </a:rPr>
              <a:t>Protection Risks</a:t>
            </a:r>
          </a:p>
          <a:p>
            <a:pPr marL="457200" lvl="0" indent="-342900" algn="l" rtl="0">
              <a:lnSpc>
                <a:spcPct val="90000"/>
              </a:lnSpc>
              <a:spcBef>
                <a:spcPts val="0"/>
              </a:spcBef>
              <a:spcAft>
                <a:spcPts val="0"/>
              </a:spcAft>
              <a:buSzPts val="1800"/>
              <a:buFont typeface="Arial"/>
              <a:buChar char="●"/>
            </a:pPr>
            <a:r>
              <a:rPr lang="en-IN" sz="1200">
                <a:latin typeface="Arial"/>
                <a:ea typeface="Arial"/>
                <a:cs typeface="Arial"/>
                <a:sym typeface="Arial"/>
              </a:rPr>
              <a:t>Accessibility barriers</a:t>
            </a:r>
          </a:p>
          <a:p>
            <a:pPr marL="0" lvl="0" indent="0" algn="l" rtl="0">
              <a:lnSpc>
                <a:spcPct val="90000"/>
              </a:lnSpc>
              <a:spcBef>
                <a:spcPts val="1000"/>
              </a:spcBef>
              <a:spcAft>
                <a:spcPts val="0"/>
              </a:spcAft>
              <a:buClr>
                <a:schemeClr val="dk1"/>
              </a:buClr>
              <a:buSzPts val="1100"/>
              <a:buFont typeface="Arial"/>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76</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3064009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just" rtl="0">
              <a:lnSpc>
                <a:spcPct val="107000"/>
              </a:lnSpc>
              <a:spcBef>
                <a:spcPts val="0"/>
              </a:spcBef>
              <a:spcAft>
                <a:spcPts val="0"/>
              </a:spcAft>
              <a:buSzPts val="1400"/>
              <a:buNone/>
            </a:pPr>
            <a:r>
              <a:rPr lang="en-IN" sz="1200" b="1">
                <a:latin typeface="Arial"/>
                <a:ea typeface="Arial"/>
                <a:cs typeface="Arial"/>
                <a:sym typeface="Arial"/>
              </a:rPr>
              <a:t>Facilitator Notes:</a:t>
            </a:r>
          </a:p>
          <a:p>
            <a:pPr marL="0" lvl="0" indent="0" algn="just" rtl="0">
              <a:lnSpc>
                <a:spcPct val="107000"/>
              </a:lnSpc>
              <a:spcBef>
                <a:spcPts val="0"/>
              </a:spcBef>
              <a:spcAft>
                <a:spcPts val="0"/>
              </a:spcAft>
              <a:buSzPts val="1400"/>
              <a:buNone/>
            </a:pPr>
            <a:endParaRPr lang="en-IN" sz="1200" b="1">
              <a:latin typeface="Arial"/>
              <a:ea typeface="Arial"/>
              <a:cs typeface="Arial"/>
              <a:sym typeface="Arial"/>
            </a:endParaRPr>
          </a:p>
          <a:p>
            <a:pPr marL="0" lvl="0" indent="0" algn="just" rtl="0">
              <a:lnSpc>
                <a:spcPct val="107000"/>
              </a:lnSpc>
              <a:spcBef>
                <a:spcPts val="0"/>
              </a:spcBef>
              <a:spcAft>
                <a:spcPts val="0"/>
              </a:spcAft>
              <a:buSzPts val="1400"/>
              <a:buNone/>
            </a:pPr>
            <a:r>
              <a:rPr lang="en-IN" sz="1200">
                <a:latin typeface="Arial"/>
                <a:ea typeface="Arial"/>
                <a:cs typeface="Arial"/>
                <a:sym typeface="Arial"/>
              </a:rPr>
              <a:t>Now that we have reviewed the different types of delivery mechanisms, we will now examine the specific practices and steps needed to ensure these mechanisms are disability inclusive. </a:t>
            </a:r>
          </a:p>
          <a:p>
            <a:pPr marL="0" lvl="0" indent="0" algn="just" rtl="0">
              <a:lnSpc>
                <a:spcPct val="107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100"/>
              <a:buNone/>
            </a:pPr>
            <a:r>
              <a:rPr lang="en-IN" sz="1200">
                <a:latin typeface="Arial"/>
                <a:ea typeface="Arial"/>
                <a:cs typeface="Arial"/>
                <a:sym typeface="Arial"/>
              </a:rPr>
              <a:t>Divide participants into </a:t>
            </a:r>
            <a:r>
              <a:rPr lang="en-IN" sz="1200" b="1">
                <a:latin typeface="Arial"/>
                <a:ea typeface="Arial"/>
                <a:cs typeface="Arial"/>
                <a:sym typeface="Arial"/>
              </a:rPr>
              <a:t>6 groups</a:t>
            </a:r>
            <a:r>
              <a:rPr lang="en-IN" sz="1200">
                <a:latin typeface="Arial"/>
                <a:ea typeface="Arial"/>
                <a:cs typeface="Arial"/>
                <a:sym typeface="Arial"/>
              </a:rPr>
              <a:t> (or assign 1–2 categories per group if smaller). </a:t>
            </a:r>
            <a:r>
              <a:rPr lang="en-IN" sz="1200" u="sng">
                <a:latin typeface="Arial"/>
                <a:ea typeface="Arial"/>
                <a:cs typeface="Arial"/>
                <a:sym typeface="Arial"/>
              </a:rPr>
              <a:t>If there are not enough participants to work on all 6 categories, you can focus on the delivery mechanisms most relevant in the context. </a:t>
            </a:r>
          </a:p>
          <a:p>
            <a:pPr marL="0" lvl="0" indent="0" algn="l" rtl="0">
              <a:lnSpc>
                <a:spcPct val="100000"/>
              </a:lnSpc>
              <a:spcBef>
                <a:spcPts val="0"/>
              </a:spcBef>
              <a:spcAft>
                <a:spcPts val="0"/>
              </a:spcAft>
              <a:buSzPts val="1100"/>
              <a:buNone/>
            </a:pPr>
            <a:endParaRPr lang="en-IN" sz="1200" u="sng">
              <a:latin typeface="Arial"/>
              <a:ea typeface="Arial"/>
              <a:cs typeface="Arial"/>
              <a:sym typeface="Arial"/>
            </a:endParaRPr>
          </a:p>
          <a:p>
            <a:pPr marL="0" lvl="0" indent="0" algn="l" rtl="0">
              <a:lnSpc>
                <a:spcPct val="100000"/>
              </a:lnSpc>
              <a:spcBef>
                <a:spcPts val="0"/>
              </a:spcBef>
              <a:spcAft>
                <a:spcPts val="0"/>
              </a:spcAft>
              <a:buSzPts val="1100"/>
              <a:buNone/>
            </a:pPr>
            <a:r>
              <a:rPr lang="en-IN" sz="1200">
                <a:latin typeface="Arial"/>
                <a:ea typeface="Arial"/>
                <a:cs typeface="Arial"/>
                <a:sym typeface="Arial"/>
              </a:rPr>
              <a:t>Give groups 10 minutes to reflect. </a:t>
            </a:r>
          </a:p>
          <a:p>
            <a:pPr marL="0" lvl="0" indent="0" algn="l" rtl="0">
              <a:lnSpc>
                <a:spcPct val="100000"/>
              </a:lnSpc>
              <a:spcBef>
                <a:spcPts val="0"/>
              </a:spcBef>
              <a:spcAft>
                <a:spcPts val="0"/>
              </a:spcAft>
              <a:buSzPts val="1100"/>
              <a:buNone/>
            </a:pPr>
            <a:endParaRPr lang="en-IN" sz="1200">
              <a:latin typeface="Arial"/>
              <a:ea typeface="Arial"/>
              <a:cs typeface="Arial"/>
              <a:sym typeface="Arial"/>
            </a:endParaRPr>
          </a:p>
          <a:p>
            <a:pPr marL="0" lvl="0" indent="0" algn="l" rtl="0">
              <a:lnSpc>
                <a:spcPct val="100000"/>
              </a:lnSpc>
              <a:spcBef>
                <a:spcPts val="0"/>
              </a:spcBef>
              <a:spcAft>
                <a:spcPts val="0"/>
              </a:spcAft>
              <a:buSzPts val="1100"/>
              <a:buNone/>
            </a:pPr>
            <a:r>
              <a:rPr lang="en-IN" sz="1200">
                <a:latin typeface="Arial"/>
                <a:ea typeface="Arial"/>
                <a:cs typeface="Arial"/>
                <a:sym typeface="Arial"/>
              </a:rPr>
              <a:t>Each group has 5 minutes to present their ideas and findings.</a:t>
            </a:r>
          </a:p>
          <a:p>
            <a:pPr marL="0" lvl="0" indent="0" algn="l" rtl="0">
              <a:lnSpc>
                <a:spcPct val="100000"/>
              </a:lnSpc>
              <a:spcBef>
                <a:spcPts val="0"/>
              </a:spcBef>
              <a:spcAft>
                <a:spcPts val="0"/>
              </a:spcAft>
              <a:buSzPts val="1100"/>
              <a:buNone/>
            </a:pPr>
            <a:r>
              <a:rPr lang="en-IN" sz="1200">
                <a:latin typeface="Arial"/>
                <a:ea typeface="Arial"/>
                <a:cs typeface="Arial"/>
                <a:sym typeface="Arial"/>
              </a:rPr>
              <a:t>(30 minutes total) </a:t>
            </a:r>
          </a:p>
          <a:p>
            <a:pPr marL="0" lvl="0" indent="0" algn="l" rtl="0">
              <a:lnSpc>
                <a:spcPct val="100000"/>
              </a:lnSpc>
              <a:spcBef>
                <a:spcPts val="0"/>
              </a:spcBef>
              <a:spcAft>
                <a:spcPts val="0"/>
              </a:spcAft>
              <a:buSzPts val="1100"/>
              <a:buNone/>
            </a:pPr>
            <a:endParaRPr lang="en-IN" sz="1200">
              <a:latin typeface="Arial"/>
              <a:ea typeface="Arial"/>
              <a:cs typeface="Arial"/>
              <a:sym typeface="Arial"/>
            </a:endParaRPr>
          </a:p>
          <a:p>
            <a:pPr marL="0" lvl="0" indent="0" algn="l" rtl="0">
              <a:lnSpc>
                <a:spcPct val="100000"/>
              </a:lnSpc>
              <a:spcBef>
                <a:spcPts val="0"/>
              </a:spcBef>
              <a:spcAft>
                <a:spcPts val="0"/>
              </a:spcAft>
              <a:buSzPts val="1100"/>
              <a:buNone/>
            </a:pPr>
            <a:r>
              <a:rPr lang="en-IN" sz="1200">
                <a:latin typeface="Arial"/>
                <a:ea typeface="Arial"/>
                <a:cs typeface="Arial"/>
                <a:sym typeface="Arial"/>
              </a:rPr>
              <a:t>Use the following slides to debrief and discuss. </a:t>
            </a:r>
          </a:p>
          <a:p>
            <a:pPr marL="0" lvl="0" indent="0" algn="l" rtl="0">
              <a:lnSpc>
                <a:spcPct val="100000"/>
              </a:lnSpc>
              <a:spcBef>
                <a:spcPts val="0"/>
              </a:spcBef>
              <a:spcAft>
                <a:spcPts val="0"/>
              </a:spcAft>
              <a:buSzPts val="1100"/>
              <a:buNone/>
            </a:pPr>
            <a:endParaRPr lang="en-IN" sz="1200">
              <a:latin typeface="Arial"/>
              <a:ea typeface="Arial"/>
              <a:cs typeface="Arial"/>
              <a:sym typeface="Arial"/>
            </a:endParaRPr>
          </a:p>
          <a:p>
            <a:pPr marL="0" lvl="0" indent="0" algn="l" rtl="0">
              <a:lnSpc>
                <a:spcPct val="100000"/>
              </a:lnSpc>
              <a:spcBef>
                <a:spcPts val="0"/>
              </a:spcBef>
              <a:spcAft>
                <a:spcPts val="0"/>
              </a:spcAft>
              <a:buSzPts val="1100"/>
              <a:buNone/>
            </a:pPr>
            <a:endParaRPr lang="en-IN" sz="1200">
              <a:latin typeface="Arial"/>
              <a:ea typeface="Arial"/>
              <a:cs typeface="Arial"/>
              <a:sym typeface="Arial"/>
            </a:endParaRPr>
          </a:p>
          <a:p>
            <a:pPr marL="0" lvl="0" indent="0" algn="just" rtl="0">
              <a:lnSpc>
                <a:spcPct val="107000"/>
              </a:lnSpc>
              <a:spcBef>
                <a:spcPts val="0"/>
              </a:spcBef>
              <a:spcAft>
                <a:spcPts val="0"/>
              </a:spcAft>
              <a:buSzPts val="1400"/>
              <a:buNone/>
            </a:pPr>
            <a:endParaRPr lang="en-IN" sz="1200" b="1">
              <a:latin typeface="Arial"/>
              <a:ea typeface="Arial"/>
              <a:cs typeface="Arial"/>
              <a:sym typeface="Arial"/>
            </a:endParaRP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77</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3523389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F22FA0-E61F-5E0E-C9B1-FFE3233F06D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C3F25F9-DC4A-AC33-8E1C-397A05FE749F}"/>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76BD7BDF-780C-4A9A-57C6-81D1C19DD062}"/>
              </a:ext>
            </a:extLst>
          </p:cNvPr>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Facilitators Notes:</a:t>
            </a:r>
          </a:p>
          <a:p>
            <a:pPr marL="0" lvl="0" indent="0" algn="l" rtl="0">
              <a:lnSpc>
                <a:spcPct val="100000"/>
              </a:lnSpc>
              <a:spcBef>
                <a:spcPts val="0"/>
              </a:spcBef>
              <a:spcAft>
                <a:spcPts val="0"/>
              </a:spcAft>
              <a:buSzPts val="1400"/>
              <a:buNone/>
            </a:pPr>
            <a:endParaRPr lang="en-US" sz="1200" b="1">
              <a:latin typeface="Arial"/>
              <a:ea typeface="Arial"/>
              <a:cs typeface="Arial"/>
              <a:sym typeface="Arial"/>
            </a:endParaRPr>
          </a:p>
          <a:p>
            <a:pPr marL="0" lvl="0" indent="0" algn="l" rtl="0">
              <a:lnSpc>
                <a:spcPct val="100000"/>
              </a:lnSpc>
              <a:spcBef>
                <a:spcPts val="0"/>
              </a:spcBef>
              <a:spcAft>
                <a:spcPts val="0"/>
              </a:spcAft>
              <a:buSzPts val="1400"/>
              <a:buNone/>
            </a:pPr>
            <a:r>
              <a:rPr lang="en-US" sz="1200" b="1">
                <a:latin typeface="Arial"/>
                <a:ea typeface="Arial"/>
                <a:cs typeface="Arial"/>
                <a:sym typeface="Arial"/>
              </a:rPr>
              <a:t>This slide is hidden. Use it during the debrief if participants do not identify key barriers and during the plenary, or if additional explanation and clarification is needed.</a:t>
            </a:r>
          </a:p>
          <a:p>
            <a:pPr marL="0" lvl="0" indent="0" algn="l" rtl="0">
              <a:lnSpc>
                <a:spcPct val="100000"/>
              </a:lnSpc>
              <a:spcBef>
                <a:spcPts val="0"/>
              </a:spcBef>
              <a:spcAft>
                <a:spcPts val="0"/>
              </a:spcAft>
              <a:buSzPts val="1400"/>
              <a:buNone/>
            </a:pPr>
            <a:endParaRPr lang="en-US" sz="1200" b="1">
              <a:latin typeface="Arial"/>
              <a:ea typeface="Arial"/>
              <a:cs typeface="Arial"/>
              <a:sym typeface="Arial"/>
            </a:endParaRPr>
          </a:p>
          <a:p>
            <a:pPr marL="0" lvl="0" indent="0" algn="l" rtl="0">
              <a:lnSpc>
                <a:spcPct val="100000"/>
              </a:lnSpc>
              <a:spcBef>
                <a:spcPts val="0"/>
              </a:spcBef>
              <a:spcAft>
                <a:spcPts val="0"/>
              </a:spcAft>
              <a:buSzPts val="1400"/>
              <a:buNone/>
            </a:pPr>
            <a:r>
              <a:rPr lang="en-US" sz="1200">
                <a:latin typeface="Arial"/>
                <a:ea typeface="Arial"/>
                <a:cs typeface="Arial"/>
                <a:sym typeface="Arial"/>
              </a:rPr>
              <a:t>Explain that all delivery mechanisms come with some barriers for persons with disabilities. These include environmental, attitudinal and institutional barriers. Below are some examples to prompt the discussion. For direct cash:</a:t>
            </a: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200" b="1">
                <a:latin typeface="Arial"/>
                <a:ea typeface="Arial"/>
                <a:cs typeface="Arial"/>
                <a:sym typeface="Arial"/>
              </a:rPr>
              <a:t>Environmental</a:t>
            </a:r>
          </a:p>
          <a:p>
            <a:pPr marL="457200" lvl="0" indent="-342900" algn="l" rtl="0">
              <a:lnSpc>
                <a:spcPct val="115000"/>
              </a:lnSpc>
              <a:spcBef>
                <a:spcPts val="1200"/>
              </a:spcBef>
              <a:spcAft>
                <a:spcPts val="0"/>
              </a:spcAft>
              <a:buClr>
                <a:schemeClr val="dk1"/>
              </a:buClr>
              <a:buSzPts val="1800"/>
              <a:buChar char="●"/>
            </a:pPr>
            <a:r>
              <a:rPr lang="en-US" sz="1200">
                <a:latin typeface="Arial"/>
                <a:ea typeface="Arial"/>
                <a:cs typeface="Arial"/>
                <a:sym typeface="Arial"/>
              </a:rPr>
              <a:t>Inaccessible venues (stairs, uneven terrain)</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Long queues, no seating/shade</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Distant distribution sites</a:t>
            </a:r>
          </a:p>
          <a:p>
            <a:pPr marL="0" lvl="0" indent="0" algn="l" rtl="0">
              <a:lnSpc>
                <a:spcPct val="115000"/>
              </a:lnSpc>
              <a:spcBef>
                <a:spcPts val="1200"/>
              </a:spcBef>
              <a:spcAft>
                <a:spcPts val="0"/>
              </a:spcAft>
              <a:buClr>
                <a:schemeClr val="dk1"/>
              </a:buClr>
              <a:buSzPts val="1100"/>
              <a:buFont typeface="Arial"/>
              <a:buNone/>
            </a:pPr>
            <a:r>
              <a:rPr lang="en-US" sz="1200" b="1">
                <a:latin typeface="Arial"/>
                <a:ea typeface="Arial"/>
                <a:cs typeface="Arial"/>
                <a:sym typeface="Arial"/>
              </a:rPr>
              <a:t>Attitudinal</a:t>
            </a:r>
          </a:p>
          <a:p>
            <a:pPr marL="457200" lvl="0" indent="-342900" algn="l" rtl="0">
              <a:lnSpc>
                <a:spcPct val="115000"/>
              </a:lnSpc>
              <a:spcBef>
                <a:spcPts val="1200"/>
              </a:spcBef>
              <a:spcAft>
                <a:spcPts val="0"/>
              </a:spcAft>
              <a:buClr>
                <a:schemeClr val="dk1"/>
              </a:buClr>
              <a:buSzPts val="1800"/>
              <a:buChar char="●"/>
            </a:pPr>
            <a:r>
              <a:rPr lang="en-US" sz="1200">
                <a:latin typeface="Arial"/>
                <a:ea typeface="Arial"/>
                <a:cs typeface="Arial"/>
                <a:sym typeface="Arial"/>
              </a:rPr>
              <a:t>Staff impatience or bias</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Stigma in public distributions</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Assumptions about dependency</a:t>
            </a:r>
          </a:p>
          <a:p>
            <a:pPr marL="0" lvl="0" indent="0" algn="l" rtl="0">
              <a:lnSpc>
                <a:spcPct val="115000"/>
              </a:lnSpc>
              <a:spcBef>
                <a:spcPts val="1200"/>
              </a:spcBef>
              <a:spcAft>
                <a:spcPts val="0"/>
              </a:spcAft>
              <a:buClr>
                <a:schemeClr val="dk1"/>
              </a:buClr>
              <a:buSzPts val="1100"/>
              <a:buFont typeface="Arial"/>
              <a:buNone/>
            </a:pPr>
            <a:r>
              <a:rPr lang="en-US" sz="1200" b="1">
                <a:latin typeface="Arial"/>
                <a:ea typeface="Arial"/>
                <a:cs typeface="Arial"/>
                <a:sym typeface="Arial"/>
              </a:rPr>
              <a:t>Institutional</a:t>
            </a:r>
          </a:p>
          <a:p>
            <a:pPr marL="457200" lvl="0" indent="-342900" algn="l" rtl="0">
              <a:lnSpc>
                <a:spcPct val="115000"/>
              </a:lnSpc>
              <a:spcBef>
                <a:spcPts val="1200"/>
              </a:spcBef>
              <a:spcAft>
                <a:spcPts val="0"/>
              </a:spcAft>
              <a:buClr>
                <a:schemeClr val="dk1"/>
              </a:buClr>
              <a:buSzPts val="1800"/>
              <a:buChar char="●"/>
            </a:pPr>
            <a:r>
              <a:rPr lang="en-US" sz="1200">
                <a:latin typeface="Arial"/>
                <a:ea typeface="Arial"/>
                <a:cs typeface="Arial"/>
                <a:sym typeface="Arial"/>
              </a:rPr>
              <a:t>No proxy policy</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Fixed collection dates/times</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Lack of reasonable accommodation procedures</a:t>
            </a:r>
          </a:p>
          <a:p>
            <a:pPr marL="0" lvl="0" indent="0" algn="l" rtl="0">
              <a:lnSpc>
                <a:spcPct val="100000"/>
              </a:lnSpc>
              <a:spcBef>
                <a:spcPts val="0"/>
              </a:spcBef>
              <a:spcAft>
                <a:spcPts val="0"/>
              </a:spcAft>
              <a:buSzPts val="1400"/>
              <a:buNone/>
            </a:pPr>
            <a:endParaRPr lang="en-US" sz="1200" b="1">
              <a:latin typeface="Arial"/>
              <a:ea typeface="Arial"/>
              <a:cs typeface="Arial"/>
              <a:sym typeface="Arial"/>
            </a:endParaRP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p:txBody>
      </p:sp>
      <p:sp>
        <p:nvSpPr>
          <p:cNvPr id="4" name="Foliennummernplatzhalter 3">
            <a:extLst>
              <a:ext uri="{FF2B5EF4-FFF2-40B4-BE49-F238E27FC236}">
                <a16:creationId xmlns:a16="http://schemas.microsoft.com/office/drawing/2014/main" id="{F56CF1F4-F60E-8CC8-B8B4-353D6950FB23}"/>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78</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3209825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2658FD-EF10-0505-4264-9BD4733A35D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6B1CF55-B086-510F-C5CA-CACE33C2261C}"/>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A5952C5A-0E9B-8ED3-5214-7EB7EFADD2E1}"/>
              </a:ext>
            </a:extLst>
          </p:cNvPr>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Facilitators Notes:</a:t>
            </a:r>
          </a:p>
          <a:p>
            <a:pPr marL="0" lvl="0" indent="0" algn="l" rtl="0">
              <a:lnSpc>
                <a:spcPct val="100000"/>
              </a:lnSpc>
              <a:spcBef>
                <a:spcPts val="0"/>
              </a:spcBef>
              <a:spcAft>
                <a:spcPts val="0"/>
              </a:spcAft>
              <a:buSzPts val="1400"/>
              <a:buNone/>
            </a:pPr>
            <a:endParaRPr lang="en-US" sz="1200" b="1">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r>
              <a:rPr lang="en-US" sz="1200" b="1">
                <a:latin typeface="Arial"/>
                <a:ea typeface="Arial"/>
                <a:cs typeface="Arial"/>
                <a:sym typeface="Arial"/>
              </a:rPr>
              <a:t>This slide is hidden. Use it during the debrief if participants do not identify key barriers during the plenary, or if additional explanation and clarification is needed.</a:t>
            </a:r>
          </a:p>
          <a:p>
            <a:pPr marL="0" lvl="0" indent="0" algn="l" rtl="0">
              <a:lnSpc>
                <a:spcPct val="100000"/>
              </a:lnSpc>
              <a:spcBef>
                <a:spcPts val="0"/>
              </a:spcBef>
              <a:spcAft>
                <a:spcPts val="0"/>
              </a:spcAft>
              <a:buSzPts val="1400"/>
              <a:buNone/>
            </a:pPr>
            <a:endParaRPr lang="en-US" sz="1200" b="1">
              <a:latin typeface="Arial"/>
              <a:ea typeface="Arial"/>
              <a:cs typeface="Arial"/>
              <a:sym typeface="Arial"/>
            </a:endParaRPr>
          </a:p>
          <a:p>
            <a:pPr marL="0" lvl="0" indent="0" algn="l" rtl="0">
              <a:lnSpc>
                <a:spcPct val="100000"/>
              </a:lnSpc>
              <a:spcBef>
                <a:spcPts val="0"/>
              </a:spcBef>
              <a:spcAft>
                <a:spcPts val="0"/>
              </a:spcAft>
              <a:buSzPts val="1400"/>
              <a:buNone/>
            </a:pPr>
            <a:r>
              <a:rPr lang="en-US" sz="1200">
                <a:latin typeface="Arial"/>
                <a:ea typeface="Arial"/>
                <a:cs typeface="Arial"/>
                <a:sym typeface="Arial"/>
              </a:rPr>
              <a:t>Explain that all delivery mechanisms come with some barriers for persons with disabilities. These include environmental, attitudinal and institutional barriers. Below are some examples to prompt the discussion. For bank transfers:</a:t>
            </a: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a:p>
            <a:pPr marL="0" lvl="0" indent="0" algn="l" rtl="0">
              <a:lnSpc>
                <a:spcPct val="115000"/>
              </a:lnSpc>
              <a:spcBef>
                <a:spcPts val="1200"/>
              </a:spcBef>
              <a:spcAft>
                <a:spcPts val="0"/>
              </a:spcAft>
              <a:buSzPts val="1400"/>
              <a:buNone/>
            </a:pPr>
            <a:r>
              <a:rPr lang="en-US" sz="1200" b="1">
                <a:latin typeface="Arial"/>
                <a:ea typeface="Arial"/>
                <a:cs typeface="Arial"/>
                <a:sym typeface="Arial"/>
              </a:rPr>
              <a:t>Environmental</a:t>
            </a:r>
          </a:p>
          <a:p>
            <a:pPr marL="457200" lvl="0" indent="-342900" algn="l" rtl="0">
              <a:lnSpc>
                <a:spcPct val="115000"/>
              </a:lnSpc>
              <a:spcBef>
                <a:spcPts val="1200"/>
              </a:spcBef>
              <a:spcAft>
                <a:spcPts val="0"/>
              </a:spcAft>
              <a:buClr>
                <a:schemeClr val="dk1"/>
              </a:buClr>
              <a:buSzPts val="1800"/>
              <a:buChar char="●"/>
            </a:pPr>
            <a:r>
              <a:rPr lang="en-US" sz="1200">
                <a:latin typeface="Arial"/>
                <a:ea typeface="Arial"/>
                <a:cs typeface="Arial"/>
                <a:sym typeface="Arial"/>
              </a:rPr>
              <a:t>Inaccessible bank branches</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ATMs without audio or tactile support</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Transport barriers to reach branches</a:t>
            </a:r>
          </a:p>
          <a:p>
            <a:pPr marL="457200" lvl="0" indent="-342900" algn="l" rtl="0">
              <a:lnSpc>
                <a:spcPct val="115000"/>
              </a:lnSpc>
              <a:spcBef>
                <a:spcPts val="0"/>
              </a:spcBef>
              <a:spcAft>
                <a:spcPts val="0"/>
              </a:spcAft>
              <a:buClr>
                <a:schemeClr val="dk1"/>
              </a:buClr>
              <a:buSzPts val="1800"/>
              <a:buFont typeface="Arial"/>
              <a:buChar char="●"/>
            </a:pPr>
            <a:r>
              <a:rPr lang="en-US" sz="1200">
                <a:latin typeface="Arial"/>
                <a:ea typeface="Arial"/>
                <a:cs typeface="Arial"/>
                <a:sym typeface="Arial"/>
              </a:rPr>
              <a:t>Screens not accessible for those with visual impairments</a:t>
            </a:r>
          </a:p>
          <a:p>
            <a:pPr marL="0" lvl="0" indent="0" algn="l" rtl="0">
              <a:lnSpc>
                <a:spcPct val="115000"/>
              </a:lnSpc>
              <a:spcBef>
                <a:spcPts val="1200"/>
              </a:spcBef>
              <a:spcAft>
                <a:spcPts val="0"/>
              </a:spcAft>
              <a:buSzPts val="1400"/>
              <a:buNone/>
            </a:pPr>
            <a:r>
              <a:rPr lang="en-US" sz="1200" b="1">
                <a:latin typeface="Arial"/>
                <a:ea typeface="Arial"/>
                <a:cs typeface="Arial"/>
                <a:sym typeface="Arial"/>
              </a:rPr>
              <a:t>Attitudinal</a:t>
            </a:r>
          </a:p>
          <a:p>
            <a:pPr marL="457200" lvl="0" indent="-342900" algn="l" rtl="0">
              <a:lnSpc>
                <a:spcPct val="115000"/>
              </a:lnSpc>
              <a:spcBef>
                <a:spcPts val="1200"/>
              </a:spcBef>
              <a:spcAft>
                <a:spcPts val="0"/>
              </a:spcAft>
              <a:buClr>
                <a:schemeClr val="dk1"/>
              </a:buClr>
              <a:buSzPts val="1800"/>
              <a:buChar char="●"/>
            </a:pPr>
            <a:r>
              <a:rPr lang="en-US" sz="1200">
                <a:latin typeface="Arial"/>
                <a:ea typeface="Arial"/>
                <a:cs typeface="Arial"/>
                <a:sym typeface="Arial"/>
              </a:rPr>
              <a:t>Bank staff lacking disability awareness</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Discriminatory behavior</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Reluctance to allow assistance</a:t>
            </a:r>
          </a:p>
          <a:p>
            <a:pPr marL="0" lvl="0" indent="0" algn="l" rtl="0">
              <a:lnSpc>
                <a:spcPct val="115000"/>
              </a:lnSpc>
              <a:spcBef>
                <a:spcPts val="1200"/>
              </a:spcBef>
              <a:spcAft>
                <a:spcPts val="0"/>
              </a:spcAft>
              <a:buSzPts val="1400"/>
              <a:buNone/>
            </a:pPr>
            <a:r>
              <a:rPr lang="en-US" sz="1200" b="1">
                <a:latin typeface="Arial"/>
                <a:ea typeface="Arial"/>
                <a:cs typeface="Arial"/>
                <a:sym typeface="Arial"/>
              </a:rPr>
              <a:t>Institutional</a:t>
            </a:r>
          </a:p>
          <a:p>
            <a:pPr marL="457200" lvl="0" indent="-342900" algn="l" rtl="0">
              <a:lnSpc>
                <a:spcPct val="115000"/>
              </a:lnSpc>
              <a:spcBef>
                <a:spcPts val="1200"/>
              </a:spcBef>
              <a:spcAft>
                <a:spcPts val="0"/>
              </a:spcAft>
              <a:buClr>
                <a:schemeClr val="dk1"/>
              </a:buClr>
              <a:buSzPts val="1800"/>
              <a:buChar char="●"/>
            </a:pPr>
            <a:r>
              <a:rPr lang="en-US" sz="1200">
                <a:latin typeface="Arial"/>
                <a:ea typeface="Arial"/>
                <a:cs typeface="Arial"/>
                <a:sym typeface="Arial"/>
              </a:rPr>
              <a:t>Rigid ID policies</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Complex documentation procedures</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No flexibility for alternative authentication</a:t>
            </a: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p:txBody>
      </p:sp>
      <p:sp>
        <p:nvSpPr>
          <p:cNvPr id="4" name="Foliennummernplatzhalter 3">
            <a:extLst>
              <a:ext uri="{FF2B5EF4-FFF2-40B4-BE49-F238E27FC236}">
                <a16:creationId xmlns:a16="http://schemas.microsoft.com/office/drawing/2014/main" id="{84A45B10-2117-EC89-F9D1-1A2B660253D9}"/>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79</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0717395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93F0B-3091-9E78-AED5-883AFE889E0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52C236D-9959-FE2B-50D0-06AF7E703F2B}"/>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D6E2FD1-A134-BC82-1C33-DC768F23E808}"/>
              </a:ext>
            </a:extLst>
          </p:cNvPr>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Facilitators Notes:</a:t>
            </a:r>
          </a:p>
          <a:p>
            <a:pPr marL="0" lvl="0" indent="0" algn="l" rtl="0">
              <a:lnSpc>
                <a:spcPct val="100000"/>
              </a:lnSpc>
              <a:spcBef>
                <a:spcPts val="0"/>
              </a:spcBef>
              <a:spcAft>
                <a:spcPts val="0"/>
              </a:spcAft>
              <a:buSzPts val="1400"/>
              <a:buNone/>
            </a:pPr>
            <a:endParaRPr lang="en-US" sz="1200" b="1">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r>
              <a:rPr lang="en-US" sz="1200" b="1">
                <a:latin typeface="Arial"/>
                <a:ea typeface="Arial"/>
                <a:cs typeface="Arial"/>
                <a:sym typeface="Arial"/>
              </a:rPr>
              <a:t>This slide is hidden. Use it during the debrief if participants do not identify key barriers during the plenary, or if additional explanation and clarification is needed.</a:t>
            </a:r>
          </a:p>
          <a:p>
            <a:pPr marL="0" lvl="0" indent="0" algn="l" rtl="0">
              <a:lnSpc>
                <a:spcPct val="100000"/>
              </a:lnSpc>
              <a:spcBef>
                <a:spcPts val="0"/>
              </a:spcBef>
              <a:spcAft>
                <a:spcPts val="0"/>
              </a:spcAft>
              <a:buSzPts val="1400"/>
              <a:buNone/>
            </a:pPr>
            <a:endParaRPr lang="en-US" sz="1200" b="1">
              <a:latin typeface="Arial"/>
              <a:ea typeface="Arial"/>
              <a:cs typeface="Arial"/>
              <a:sym typeface="Arial"/>
            </a:endParaRPr>
          </a:p>
          <a:p>
            <a:pPr marL="0" lvl="0" indent="0" algn="l" rtl="0">
              <a:lnSpc>
                <a:spcPct val="100000"/>
              </a:lnSpc>
              <a:spcBef>
                <a:spcPts val="0"/>
              </a:spcBef>
              <a:spcAft>
                <a:spcPts val="0"/>
              </a:spcAft>
              <a:buSzPts val="1400"/>
              <a:buNone/>
            </a:pPr>
            <a:r>
              <a:rPr lang="en-US" sz="1200">
                <a:latin typeface="Arial"/>
                <a:ea typeface="Arial"/>
                <a:cs typeface="Arial"/>
                <a:sym typeface="Arial"/>
              </a:rPr>
              <a:t>Explain that all delivery mechanisms come with some barriers for persons with disabilities. These include environmental, attitudinal and institutional barriers. Below are some examples to prompt the discussion. For bank transfers:</a:t>
            </a: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a:p>
            <a:pPr marL="0" lvl="0" indent="0" algn="l" rtl="0">
              <a:lnSpc>
                <a:spcPct val="115000"/>
              </a:lnSpc>
              <a:spcBef>
                <a:spcPts val="1200"/>
              </a:spcBef>
              <a:spcAft>
                <a:spcPts val="0"/>
              </a:spcAft>
              <a:buSzPts val="1400"/>
              <a:buNone/>
            </a:pPr>
            <a:r>
              <a:rPr lang="en-US" sz="1200" b="1">
                <a:latin typeface="Arial"/>
                <a:ea typeface="Arial"/>
                <a:cs typeface="Arial"/>
                <a:sym typeface="Arial"/>
              </a:rPr>
              <a:t>Environmental</a:t>
            </a:r>
          </a:p>
          <a:p>
            <a:pPr marL="457200" lvl="0" indent="-342900" algn="l" rtl="0">
              <a:lnSpc>
                <a:spcPct val="115000"/>
              </a:lnSpc>
              <a:spcBef>
                <a:spcPts val="1200"/>
              </a:spcBef>
              <a:spcAft>
                <a:spcPts val="0"/>
              </a:spcAft>
              <a:buClr>
                <a:schemeClr val="dk1"/>
              </a:buClr>
              <a:buSzPts val="1800"/>
              <a:buChar char="●"/>
            </a:pPr>
            <a:r>
              <a:rPr lang="en-US" sz="1200">
                <a:latin typeface="Arial"/>
                <a:ea typeface="Arial"/>
                <a:cs typeface="Arial"/>
                <a:sym typeface="Arial"/>
              </a:rPr>
              <a:t>Inaccessible bank branches</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ATMs without audio or tactile support</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Transport barriers to reach branches</a:t>
            </a:r>
          </a:p>
          <a:p>
            <a:pPr marL="457200" lvl="0" indent="-342900" algn="l" rtl="0">
              <a:lnSpc>
                <a:spcPct val="115000"/>
              </a:lnSpc>
              <a:spcBef>
                <a:spcPts val="0"/>
              </a:spcBef>
              <a:spcAft>
                <a:spcPts val="0"/>
              </a:spcAft>
              <a:buClr>
                <a:schemeClr val="dk1"/>
              </a:buClr>
              <a:buSzPts val="1800"/>
              <a:buFont typeface="Arial"/>
              <a:buChar char="●"/>
            </a:pPr>
            <a:r>
              <a:rPr lang="en-US" sz="1200">
                <a:latin typeface="Arial"/>
                <a:ea typeface="Arial"/>
                <a:cs typeface="Arial"/>
                <a:sym typeface="Arial"/>
              </a:rPr>
              <a:t>Screens not accessible for those with visual impairments</a:t>
            </a:r>
          </a:p>
          <a:p>
            <a:pPr marL="0" lvl="0" indent="0" algn="l" rtl="0">
              <a:lnSpc>
                <a:spcPct val="115000"/>
              </a:lnSpc>
              <a:spcBef>
                <a:spcPts val="1200"/>
              </a:spcBef>
              <a:spcAft>
                <a:spcPts val="0"/>
              </a:spcAft>
              <a:buSzPts val="1400"/>
              <a:buNone/>
            </a:pPr>
            <a:r>
              <a:rPr lang="en-US" sz="1200" b="1">
                <a:latin typeface="Arial"/>
                <a:ea typeface="Arial"/>
                <a:cs typeface="Arial"/>
                <a:sym typeface="Arial"/>
              </a:rPr>
              <a:t>Attitudinal</a:t>
            </a:r>
          </a:p>
          <a:p>
            <a:pPr marL="457200" lvl="0" indent="-342900" algn="l" rtl="0">
              <a:lnSpc>
                <a:spcPct val="115000"/>
              </a:lnSpc>
              <a:spcBef>
                <a:spcPts val="1200"/>
              </a:spcBef>
              <a:spcAft>
                <a:spcPts val="0"/>
              </a:spcAft>
              <a:buClr>
                <a:schemeClr val="dk1"/>
              </a:buClr>
              <a:buSzPts val="1800"/>
              <a:buChar char="●"/>
            </a:pPr>
            <a:r>
              <a:rPr lang="en-US" sz="1200">
                <a:latin typeface="Arial"/>
                <a:ea typeface="Arial"/>
                <a:cs typeface="Arial"/>
                <a:sym typeface="Arial"/>
              </a:rPr>
              <a:t>Bank staff lacking disability awareness</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Discriminatory behavior</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Reluctance to allow assistance</a:t>
            </a:r>
          </a:p>
          <a:p>
            <a:pPr marL="0" lvl="0" indent="0" algn="l" rtl="0">
              <a:lnSpc>
                <a:spcPct val="115000"/>
              </a:lnSpc>
              <a:spcBef>
                <a:spcPts val="1200"/>
              </a:spcBef>
              <a:spcAft>
                <a:spcPts val="0"/>
              </a:spcAft>
              <a:buSzPts val="1400"/>
              <a:buNone/>
            </a:pPr>
            <a:r>
              <a:rPr lang="en-US" sz="1200" b="1">
                <a:latin typeface="Arial"/>
                <a:ea typeface="Arial"/>
                <a:cs typeface="Arial"/>
                <a:sym typeface="Arial"/>
              </a:rPr>
              <a:t>Institutional</a:t>
            </a:r>
          </a:p>
          <a:p>
            <a:pPr marL="457200" lvl="0" indent="-342900" algn="l" rtl="0">
              <a:lnSpc>
                <a:spcPct val="115000"/>
              </a:lnSpc>
              <a:spcBef>
                <a:spcPts val="1200"/>
              </a:spcBef>
              <a:spcAft>
                <a:spcPts val="0"/>
              </a:spcAft>
              <a:buClr>
                <a:schemeClr val="dk1"/>
              </a:buClr>
              <a:buSzPts val="1800"/>
              <a:buChar char="●"/>
            </a:pPr>
            <a:r>
              <a:rPr lang="en-US" sz="1200">
                <a:latin typeface="Arial"/>
                <a:ea typeface="Arial"/>
                <a:cs typeface="Arial"/>
                <a:sym typeface="Arial"/>
              </a:rPr>
              <a:t>Rigid ID policies</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Complex documentation procedures</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No flexibility for alternative authentication</a:t>
            </a: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p:txBody>
      </p:sp>
      <p:sp>
        <p:nvSpPr>
          <p:cNvPr id="4" name="Foliennummernplatzhalter 3">
            <a:extLst>
              <a:ext uri="{FF2B5EF4-FFF2-40B4-BE49-F238E27FC236}">
                <a16:creationId xmlns:a16="http://schemas.microsoft.com/office/drawing/2014/main" id="{AFDA033A-7B1D-82E6-1EC7-FCEFD1A2B38B}"/>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80</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5516500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6374EA-C6CE-0EE4-9F28-53718CAF9A9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7ADFE74-6AC6-2F0F-FDC9-6E289B8F76D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153B37F0-58B3-0176-2095-A72C4C95E1CB}"/>
              </a:ext>
            </a:extLst>
          </p:cNvPr>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Facilitators Notes:</a:t>
            </a:r>
          </a:p>
          <a:p>
            <a:pPr marL="0" lvl="0" indent="0" algn="l" rtl="0">
              <a:lnSpc>
                <a:spcPct val="100000"/>
              </a:lnSpc>
              <a:spcBef>
                <a:spcPts val="0"/>
              </a:spcBef>
              <a:spcAft>
                <a:spcPts val="0"/>
              </a:spcAft>
              <a:buSzPts val="1400"/>
              <a:buNone/>
            </a:pPr>
            <a:endParaRPr lang="en-US" sz="1200" b="1">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r>
              <a:rPr lang="en-US" sz="1200" b="1">
                <a:latin typeface="Arial"/>
                <a:ea typeface="Arial"/>
                <a:cs typeface="Arial"/>
                <a:sym typeface="Arial"/>
              </a:rPr>
              <a:t>This slide is hidden. Use it during the debrief if participants do not identify key barriers during the plenary, or if additional explanation and clarification is needed.</a:t>
            </a:r>
          </a:p>
          <a:p>
            <a:pPr marL="0" lvl="0" indent="0" algn="l" rtl="0">
              <a:lnSpc>
                <a:spcPct val="100000"/>
              </a:lnSpc>
              <a:spcBef>
                <a:spcPts val="0"/>
              </a:spcBef>
              <a:spcAft>
                <a:spcPts val="0"/>
              </a:spcAft>
              <a:buSzPts val="1400"/>
              <a:buNone/>
            </a:pPr>
            <a:endParaRPr lang="en-US" sz="1200" b="1">
              <a:latin typeface="Arial"/>
              <a:ea typeface="Arial"/>
              <a:cs typeface="Arial"/>
              <a:sym typeface="Arial"/>
            </a:endParaRPr>
          </a:p>
          <a:p>
            <a:pPr marL="0" lvl="0" indent="0" algn="l" rtl="0">
              <a:lnSpc>
                <a:spcPct val="100000"/>
              </a:lnSpc>
              <a:spcBef>
                <a:spcPts val="0"/>
              </a:spcBef>
              <a:spcAft>
                <a:spcPts val="0"/>
              </a:spcAft>
              <a:buSzPts val="1400"/>
              <a:buNone/>
            </a:pPr>
            <a:r>
              <a:rPr lang="en-US" sz="1200">
                <a:latin typeface="Arial"/>
                <a:ea typeface="Arial"/>
                <a:cs typeface="Arial"/>
                <a:sym typeface="Arial"/>
              </a:rPr>
              <a:t>Explain that all delivery mechanisms come with some barriers for persons with disabilities. These include environmental, attitudinal and institutional barriers. Below are some examples to prompt the discussion. For e-vouchers:</a:t>
            </a: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a:p>
            <a:pPr marL="0" lvl="0" indent="0" algn="l" rtl="0">
              <a:lnSpc>
                <a:spcPct val="115000"/>
              </a:lnSpc>
              <a:spcBef>
                <a:spcPts val="1200"/>
              </a:spcBef>
              <a:spcAft>
                <a:spcPts val="0"/>
              </a:spcAft>
              <a:buSzPts val="1400"/>
              <a:buNone/>
            </a:pPr>
            <a:r>
              <a:rPr lang="en-US" sz="1200" b="1">
                <a:latin typeface="Arial"/>
                <a:ea typeface="Arial"/>
                <a:cs typeface="Arial"/>
                <a:sym typeface="Arial"/>
              </a:rPr>
              <a:t>Environmental</a:t>
            </a:r>
          </a:p>
          <a:p>
            <a:pPr marL="457200" lvl="0" indent="-342900" algn="l" rtl="0">
              <a:lnSpc>
                <a:spcPct val="115000"/>
              </a:lnSpc>
              <a:spcBef>
                <a:spcPts val="1200"/>
              </a:spcBef>
              <a:spcAft>
                <a:spcPts val="0"/>
              </a:spcAft>
              <a:buClr>
                <a:schemeClr val="dk1"/>
              </a:buClr>
              <a:buSzPts val="1800"/>
              <a:buChar char="●"/>
            </a:pPr>
            <a:r>
              <a:rPr lang="en-US" sz="1200">
                <a:latin typeface="Arial"/>
                <a:ea typeface="Arial"/>
                <a:cs typeface="Arial"/>
                <a:sym typeface="Arial"/>
              </a:rPr>
              <a:t>Inaccessible vendor locations</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Limited accessible Point Of Sale (POS) devices. The card machine used in shops. A device that reads prepaid cards or e-vouchers</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Market distance barriers</a:t>
            </a:r>
          </a:p>
          <a:p>
            <a:pPr marL="0" lvl="0" indent="0" algn="l" rtl="0">
              <a:lnSpc>
                <a:spcPct val="115000"/>
              </a:lnSpc>
              <a:spcBef>
                <a:spcPts val="1200"/>
              </a:spcBef>
              <a:spcAft>
                <a:spcPts val="0"/>
              </a:spcAft>
              <a:buSzPts val="1400"/>
              <a:buNone/>
            </a:pPr>
            <a:r>
              <a:rPr lang="en-US" sz="1200" b="1">
                <a:latin typeface="Arial"/>
                <a:ea typeface="Arial"/>
                <a:cs typeface="Arial"/>
                <a:sym typeface="Arial"/>
              </a:rPr>
              <a:t>Attitudinal</a:t>
            </a:r>
          </a:p>
          <a:p>
            <a:pPr marL="457200" lvl="0" indent="-342900" algn="l" rtl="0">
              <a:lnSpc>
                <a:spcPct val="115000"/>
              </a:lnSpc>
              <a:spcBef>
                <a:spcPts val="1200"/>
              </a:spcBef>
              <a:spcAft>
                <a:spcPts val="0"/>
              </a:spcAft>
              <a:buClr>
                <a:schemeClr val="dk1"/>
              </a:buClr>
              <a:buSzPts val="1800"/>
              <a:buChar char="●"/>
            </a:pPr>
            <a:r>
              <a:rPr lang="en-US" sz="1200">
                <a:latin typeface="Arial"/>
                <a:ea typeface="Arial"/>
                <a:cs typeface="Arial"/>
                <a:sym typeface="Arial"/>
              </a:rPr>
              <a:t>Vendor discrimination</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Refusal to assist customers</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Public identification as beneficiary</a:t>
            </a:r>
          </a:p>
          <a:p>
            <a:pPr marL="0" lvl="0" indent="0" algn="l" rtl="0">
              <a:lnSpc>
                <a:spcPct val="115000"/>
              </a:lnSpc>
              <a:spcBef>
                <a:spcPts val="1200"/>
              </a:spcBef>
              <a:spcAft>
                <a:spcPts val="0"/>
              </a:spcAft>
              <a:buSzPts val="1400"/>
              <a:buNone/>
            </a:pPr>
            <a:r>
              <a:rPr lang="en-US" sz="1200" b="1">
                <a:latin typeface="Arial"/>
                <a:ea typeface="Arial"/>
                <a:cs typeface="Arial"/>
                <a:sym typeface="Arial"/>
              </a:rPr>
              <a:t>Institutional</a:t>
            </a:r>
          </a:p>
          <a:p>
            <a:pPr marL="457200" lvl="0" indent="-342900" algn="l" rtl="0">
              <a:lnSpc>
                <a:spcPct val="115000"/>
              </a:lnSpc>
              <a:spcBef>
                <a:spcPts val="1200"/>
              </a:spcBef>
              <a:spcAft>
                <a:spcPts val="0"/>
              </a:spcAft>
              <a:buClr>
                <a:schemeClr val="dk1"/>
              </a:buClr>
              <a:buSzPts val="1800"/>
              <a:buChar char="●"/>
            </a:pPr>
            <a:r>
              <a:rPr lang="en-US" sz="1200">
                <a:latin typeface="Arial"/>
                <a:ea typeface="Arial"/>
                <a:cs typeface="Arial"/>
                <a:sym typeface="Arial"/>
              </a:rPr>
              <a:t>Complex PIN systems</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Restricted vendor list</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No complaint mechanism at vendor level</a:t>
            </a: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p:txBody>
      </p:sp>
      <p:sp>
        <p:nvSpPr>
          <p:cNvPr id="4" name="Foliennummernplatzhalter 3">
            <a:extLst>
              <a:ext uri="{FF2B5EF4-FFF2-40B4-BE49-F238E27FC236}">
                <a16:creationId xmlns:a16="http://schemas.microsoft.com/office/drawing/2014/main" id="{777548A6-B545-9CA7-737D-2962A158F7D3}"/>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81</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326813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b="1"/>
              <a:t>Facilitator note:</a:t>
            </a:r>
          </a:p>
          <a:p>
            <a:r>
              <a:rPr lang="de-DE" b="0"/>
              <a:t>Depending on time, choose a methodology for introduction of participants (e.g. group game, introducing by pairs, individual introducing, etc.). Objective is that everyone knows who else is in the room.</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10</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4437836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9CCF73-1C96-6FE1-11CA-D6EBE52C937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87AF932-C03C-ECAC-F535-60A03CDC011A}"/>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92B88497-3955-025D-95AF-6FD63A2BB601}"/>
              </a:ext>
            </a:extLst>
          </p:cNvPr>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Facilitators Notes:</a:t>
            </a:r>
          </a:p>
          <a:p>
            <a:pPr marL="0" lvl="0" indent="0" algn="l" rtl="0">
              <a:lnSpc>
                <a:spcPct val="100000"/>
              </a:lnSpc>
              <a:spcBef>
                <a:spcPts val="0"/>
              </a:spcBef>
              <a:spcAft>
                <a:spcPts val="0"/>
              </a:spcAft>
              <a:buSzPts val="1400"/>
              <a:buNone/>
            </a:pPr>
            <a:endParaRPr lang="en-US" sz="1200" b="1">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r>
              <a:rPr lang="en-US" sz="1200" b="1">
                <a:latin typeface="Arial"/>
                <a:ea typeface="Arial"/>
                <a:cs typeface="Arial"/>
                <a:sym typeface="Arial"/>
              </a:rPr>
              <a:t>This slide is hidden. Use it during the debrief if participants do not identify key barriers during the plenary, or if additional explanation and clarification is needed.</a:t>
            </a:r>
          </a:p>
          <a:p>
            <a:pPr marL="0" lvl="0" indent="0" algn="l" rtl="0">
              <a:lnSpc>
                <a:spcPct val="100000"/>
              </a:lnSpc>
              <a:spcBef>
                <a:spcPts val="0"/>
              </a:spcBef>
              <a:spcAft>
                <a:spcPts val="0"/>
              </a:spcAft>
              <a:buSzPts val="1400"/>
              <a:buNone/>
            </a:pPr>
            <a:endParaRPr lang="en-US" sz="1200" b="1">
              <a:latin typeface="Arial"/>
              <a:ea typeface="Arial"/>
              <a:cs typeface="Arial"/>
              <a:sym typeface="Arial"/>
            </a:endParaRPr>
          </a:p>
          <a:p>
            <a:pPr marL="0" lvl="0" indent="0" algn="l" rtl="0">
              <a:lnSpc>
                <a:spcPct val="100000"/>
              </a:lnSpc>
              <a:spcBef>
                <a:spcPts val="0"/>
              </a:spcBef>
              <a:spcAft>
                <a:spcPts val="0"/>
              </a:spcAft>
              <a:buSzPts val="1400"/>
              <a:buNone/>
            </a:pPr>
            <a:r>
              <a:rPr lang="en-US" sz="1200">
                <a:latin typeface="Arial"/>
                <a:ea typeface="Arial"/>
                <a:cs typeface="Arial"/>
                <a:sym typeface="Arial"/>
              </a:rPr>
              <a:t>Explain that all delivery mechanisms come with some barriers for persons with disabilities. These include environmental, attitudinal and institutional barriers. Below are some examples to prompt the discussion. For paper vouchers:</a:t>
            </a: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a:p>
            <a:pPr marL="0" lvl="0" indent="0" algn="l" rtl="0">
              <a:lnSpc>
                <a:spcPct val="115000"/>
              </a:lnSpc>
              <a:spcBef>
                <a:spcPts val="1200"/>
              </a:spcBef>
              <a:spcAft>
                <a:spcPts val="0"/>
              </a:spcAft>
              <a:buSzPts val="1400"/>
              <a:buNone/>
            </a:pPr>
            <a:r>
              <a:rPr lang="en-US" sz="1200" b="1">
                <a:latin typeface="Arial"/>
                <a:ea typeface="Arial"/>
                <a:cs typeface="Arial"/>
                <a:sym typeface="Arial"/>
              </a:rPr>
              <a:t>Environmental</a:t>
            </a:r>
          </a:p>
          <a:p>
            <a:pPr marL="457200" lvl="0" indent="-342900" algn="l" rtl="0">
              <a:lnSpc>
                <a:spcPct val="115000"/>
              </a:lnSpc>
              <a:spcBef>
                <a:spcPts val="1200"/>
              </a:spcBef>
              <a:spcAft>
                <a:spcPts val="0"/>
              </a:spcAft>
              <a:buClr>
                <a:schemeClr val="dk1"/>
              </a:buClr>
              <a:buSzPts val="1800"/>
              <a:buChar char="●"/>
            </a:pPr>
            <a:r>
              <a:rPr lang="en-US" sz="1200">
                <a:latin typeface="Arial"/>
                <a:ea typeface="Arial"/>
                <a:cs typeface="Arial"/>
                <a:sym typeface="Arial"/>
              </a:rPr>
              <a:t>Distance to specific shops</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Unsafe travel routes</a:t>
            </a:r>
          </a:p>
          <a:p>
            <a:pPr marL="0" lvl="0" indent="0" algn="l" rtl="0">
              <a:lnSpc>
                <a:spcPct val="115000"/>
              </a:lnSpc>
              <a:spcBef>
                <a:spcPts val="1200"/>
              </a:spcBef>
              <a:spcAft>
                <a:spcPts val="0"/>
              </a:spcAft>
              <a:buSzPts val="1400"/>
              <a:buNone/>
            </a:pPr>
            <a:r>
              <a:rPr lang="en-US" sz="1200" b="1">
                <a:latin typeface="Arial"/>
                <a:ea typeface="Arial"/>
                <a:cs typeface="Arial"/>
                <a:sym typeface="Arial"/>
              </a:rPr>
              <a:t>Attitudinal</a:t>
            </a:r>
          </a:p>
          <a:p>
            <a:pPr marL="457200" lvl="0" indent="-342900" algn="l" rtl="0">
              <a:lnSpc>
                <a:spcPct val="115000"/>
              </a:lnSpc>
              <a:spcBef>
                <a:spcPts val="1200"/>
              </a:spcBef>
              <a:spcAft>
                <a:spcPts val="0"/>
              </a:spcAft>
              <a:buClr>
                <a:schemeClr val="dk1"/>
              </a:buClr>
              <a:buSzPts val="1800"/>
              <a:buChar char="●"/>
            </a:pPr>
            <a:r>
              <a:rPr lang="en-US" sz="1200">
                <a:latin typeface="Arial"/>
                <a:ea typeface="Arial"/>
                <a:cs typeface="Arial"/>
                <a:sym typeface="Arial"/>
              </a:rPr>
              <a:t>Vendor stigma</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Public visibility of assistance</a:t>
            </a:r>
          </a:p>
          <a:p>
            <a:pPr marL="0" lvl="0" indent="0" algn="l" rtl="0">
              <a:lnSpc>
                <a:spcPct val="115000"/>
              </a:lnSpc>
              <a:spcBef>
                <a:spcPts val="1200"/>
              </a:spcBef>
              <a:spcAft>
                <a:spcPts val="0"/>
              </a:spcAft>
              <a:buSzPts val="1400"/>
              <a:buNone/>
            </a:pPr>
            <a:r>
              <a:rPr lang="en-US" sz="1200" b="1">
                <a:latin typeface="Arial"/>
                <a:ea typeface="Arial"/>
                <a:cs typeface="Arial"/>
                <a:sym typeface="Arial"/>
              </a:rPr>
              <a:t>Institutional</a:t>
            </a:r>
          </a:p>
          <a:p>
            <a:pPr marL="457200" lvl="0" indent="-342900" algn="l" rtl="0">
              <a:lnSpc>
                <a:spcPct val="115000"/>
              </a:lnSpc>
              <a:spcBef>
                <a:spcPts val="1200"/>
              </a:spcBef>
              <a:spcAft>
                <a:spcPts val="0"/>
              </a:spcAft>
              <a:buClr>
                <a:schemeClr val="dk1"/>
              </a:buClr>
              <a:buSzPts val="1800"/>
              <a:buChar char="●"/>
            </a:pPr>
            <a:r>
              <a:rPr lang="en-US" sz="1200">
                <a:latin typeface="Arial"/>
                <a:ea typeface="Arial"/>
                <a:cs typeface="Arial"/>
                <a:sym typeface="Arial"/>
              </a:rPr>
              <a:t>Literacy-dependent instructions</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Limited flexibility in purchases</a:t>
            </a:r>
          </a:p>
        </p:txBody>
      </p:sp>
      <p:sp>
        <p:nvSpPr>
          <p:cNvPr id="4" name="Foliennummernplatzhalter 3">
            <a:extLst>
              <a:ext uri="{FF2B5EF4-FFF2-40B4-BE49-F238E27FC236}">
                <a16:creationId xmlns:a16="http://schemas.microsoft.com/office/drawing/2014/main" id="{1E0845B3-2DC5-3E7D-69AC-71B24CAFDE38}"/>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82</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6887145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CE88A0-DB0D-6B69-A3D8-6A62D6EDD0E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BEF69E7-90A8-2079-719C-0308BCBB355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0B28E86A-1DD5-D522-4CE3-0C83E62294B1}"/>
              </a:ext>
            </a:extLst>
          </p:cNvPr>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Facilitators Notes:</a:t>
            </a:r>
          </a:p>
          <a:p>
            <a:pPr marL="0" lvl="0" indent="0" algn="l" rtl="0">
              <a:lnSpc>
                <a:spcPct val="100000"/>
              </a:lnSpc>
              <a:spcBef>
                <a:spcPts val="0"/>
              </a:spcBef>
              <a:spcAft>
                <a:spcPts val="0"/>
              </a:spcAft>
              <a:buSzPts val="1400"/>
              <a:buNone/>
            </a:pPr>
            <a:endParaRPr lang="en-US" sz="1200" b="1">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r>
              <a:rPr lang="en-US" sz="1200" b="1">
                <a:latin typeface="Arial"/>
                <a:ea typeface="Arial"/>
                <a:cs typeface="Arial"/>
                <a:sym typeface="Arial"/>
              </a:rPr>
              <a:t>This slide is hidden. Use it during the debrief if participants do not identify key barriers during the plenary, or if additional explanation and clarification is needed.</a:t>
            </a:r>
          </a:p>
          <a:p>
            <a:pPr marL="0" lvl="0" indent="0" algn="l" rtl="0">
              <a:lnSpc>
                <a:spcPct val="100000"/>
              </a:lnSpc>
              <a:spcBef>
                <a:spcPts val="0"/>
              </a:spcBef>
              <a:spcAft>
                <a:spcPts val="0"/>
              </a:spcAft>
              <a:buSzPts val="1400"/>
              <a:buNone/>
            </a:pPr>
            <a:endParaRPr lang="en-US" sz="1200" b="1">
              <a:latin typeface="Arial"/>
              <a:ea typeface="Arial"/>
              <a:cs typeface="Arial"/>
              <a:sym typeface="Arial"/>
            </a:endParaRPr>
          </a:p>
          <a:p>
            <a:pPr marL="0" lvl="0" indent="0" algn="l" rtl="0">
              <a:lnSpc>
                <a:spcPct val="100000"/>
              </a:lnSpc>
              <a:spcBef>
                <a:spcPts val="0"/>
              </a:spcBef>
              <a:spcAft>
                <a:spcPts val="0"/>
              </a:spcAft>
              <a:buSzPts val="1400"/>
              <a:buNone/>
            </a:pPr>
            <a:r>
              <a:rPr lang="en-US" sz="1200">
                <a:latin typeface="Arial"/>
                <a:ea typeface="Arial"/>
                <a:cs typeface="Arial"/>
                <a:sym typeface="Arial"/>
              </a:rPr>
              <a:t>Explain that all delivery mechanisms come with some barriers for persons with disabilities. These include environmental, attitudinal and institutional barriers. Below are some examples to prompt the discussion. For pre-paid cards:</a:t>
            </a: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a:p>
            <a:pPr marL="0" lvl="0" indent="0" algn="l" rtl="0">
              <a:lnSpc>
                <a:spcPct val="115000"/>
              </a:lnSpc>
              <a:spcBef>
                <a:spcPts val="1200"/>
              </a:spcBef>
              <a:spcAft>
                <a:spcPts val="0"/>
              </a:spcAft>
              <a:buSzPts val="1400"/>
              <a:buNone/>
            </a:pPr>
            <a:r>
              <a:rPr lang="en-US" sz="1200" b="1">
                <a:latin typeface="Arial"/>
                <a:ea typeface="Arial"/>
                <a:cs typeface="Arial"/>
                <a:sym typeface="Arial"/>
              </a:rPr>
              <a:t>Environmental</a:t>
            </a:r>
          </a:p>
          <a:p>
            <a:pPr marL="457200" lvl="0" indent="-342900" algn="l" rtl="0">
              <a:lnSpc>
                <a:spcPct val="115000"/>
              </a:lnSpc>
              <a:spcBef>
                <a:spcPts val="1200"/>
              </a:spcBef>
              <a:spcAft>
                <a:spcPts val="0"/>
              </a:spcAft>
              <a:buClr>
                <a:schemeClr val="dk1"/>
              </a:buClr>
              <a:buSzPts val="1800"/>
              <a:buChar char="●"/>
            </a:pPr>
            <a:r>
              <a:rPr lang="en-US" sz="1200">
                <a:latin typeface="Arial"/>
                <a:ea typeface="Arial"/>
                <a:cs typeface="Arial"/>
                <a:sym typeface="Arial"/>
              </a:rPr>
              <a:t>Inaccessible ATMs</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Unsafe or crowded withdrawal areas</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Distance to cash-out points</a:t>
            </a:r>
          </a:p>
          <a:p>
            <a:pPr marL="0" lvl="0" indent="0" algn="l" rtl="0">
              <a:lnSpc>
                <a:spcPct val="115000"/>
              </a:lnSpc>
              <a:spcBef>
                <a:spcPts val="1200"/>
              </a:spcBef>
              <a:spcAft>
                <a:spcPts val="0"/>
              </a:spcAft>
              <a:buSzPts val="1400"/>
              <a:buNone/>
            </a:pPr>
            <a:r>
              <a:rPr lang="en-US" sz="1200" b="1">
                <a:latin typeface="Arial"/>
                <a:ea typeface="Arial"/>
                <a:cs typeface="Arial"/>
                <a:sym typeface="Arial"/>
              </a:rPr>
              <a:t>Attitudinal</a:t>
            </a:r>
          </a:p>
          <a:p>
            <a:pPr marL="457200" lvl="0" indent="-342900" algn="l" rtl="0">
              <a:lnSpc>
                <a:spcPct val="115000"/>
              </a:lnSpc>
              <a:spcBef>
                <a:spcPts val="1200"/>
              </a:spcBef>
              <a:spcAft>
                <a:spcPts val="0"/>
              </a:spcAft>
              <a:buClr>
                <a:schemeClr val="dk1"/>
              </a:buClr>
              <a:buSzPts val="1800"/>
              <a:buChar char="●"/>
            </a:pPr>
            <a:r>
              <a:rPr lang="en-US" sz="1200">
                <a:latin typeface="Arial"/>
                <a:ea typeface="Arial"/>
                <a:cs typeface="Arial"/>
                <a:sym typeface="Arial"/>
              </a:rPr>
              <a:t>Family coercion to share card/PIN</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Staff reluctance to provide assistance</a:t>
            </a:r>
          </a:p>
          <a:p>
            <a:pPr marL="0" lvl="0" indent="0" algn="l" rtl="0">
              <a:lnSpc>
                <a:spcPct val="115000"/>
              </a:lnSpc>
              <a:spcBef>
                <a:spcPts val="1200"/>
              </a:spcBef>
              <a:spcAft>
                <a:spcPts val="0"/>
              </a:spcAft>
              <a:buSzPts val="1400"/>
              <a:buNone/>
            </a:pPr>
            <a:r>
              <a:rPr lang="en-US" sz="1200" b="1">
                <a:latin typeface="Arial"/>
                <a:ea typeface="Arial"/>
                <a:cs typeface="Arial"/>
                <a:sym typeface="Arial"/>
              </a:rPr>
              <a:t>Institutional</a:t>
            </a:r>
          </a:p>
          <a:p>
            <a:pPr marL="457200" lvl="0" indent="-342900" algn="l" rtl="0">
              <a:lnSpc>
                <a:spcPct val="115000"/>
              </a:lnSpc>
              <a:spcBef>
                <a:spcPts val="1200"/>
              </a:spcBef>
              <a:spcAft>
                <a:spcPts val="0"/>
              </a:spcAft>
              <a:buClr>
                <a:schemeClr val="dk1"/>
              </a:buClr>
              <a:buSzPts val="1800"/>
              <a:buChar char="●"/>
            </a:pPr>
            <a:r>
              <a:rPr lang="en-US" sz="1200">
                <a:latin typeface="Arial"/>
                <a:ea typeface="Arial"/>
                <a:cs typeface="Arial"/>
                <a:sym typeface="Arial"/>
              </a:rPr>
              <a:t>Card activation complexity</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Strict PIN/biometric requirements</a:t>
            </a:r>
          </a:p>
          <a:p>
            <a:pPr marL="457200" lvl="0" indent="-342900" algn="l" rtl="0">
              <a:lnSpc>
                <a:spcPct val="115000"/>
              </a:lnSpc>
              <a:spcBef>
                <a:spcPts val="0"/>
              </a:spcBef>
              <a:spcAft>
                <a:spcPts val="0"/>
              </a:spcAft>
              <a:buClr>
                <a:schemeClr val="dk1"/>
              </a:buClr>
              <a:buSzPts val="1800"/>
              <a:buChar char="●"/>
            </a:pPr>
            <a:r>
              <a:rPr lang="en-US" sz="1200">
                <a:latin typeface="Arial"/>
                <a:ea typeface="Arial"/>
                <a:cs typeface="Arial"/>
                <a:sym typeface="Arial"/>
              </a:rPr>
              <a:t>Limited grievance mechanisms</a:t>
            </a:r>
          </a:p>
        </p:txBody>
      </p:sp>
      <p:sp>
        <p:nvSpPr>
          <p:cNvPr id="4" name="Foliennummernplatzhalter 3">
            <a:extLst>
              <a:ext uri="{FF2B5EF4-FFF2-40B4-BE49-F238E27FC236}">
                <a16:creationId xmlns:a16="http://schemas.microsoft.com/office/drawing/2014/main" id="{5AE7F334-2072-2E24-C399-0B1D7872B828}"/>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83</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9100969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2476F1-C4E6-3741-E3C3-1E779CAEDA7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EB74AB8-BD1B-6658-EB90-808BBBC1331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6C49397-46FB-CB4E-085F-68D426F4C62F}"/>
              </a:ext>
            </a:extLst>
          </p:cNvPr>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 Notes: </a:t>
            </a:r>
          </a:p>
          <a:p>
            <a:pPr marL="0" lvl="0" indent="0" algn="l" rtl="0">
              <a:lnSpc>
                <a:spcPct val="100000"/>
              </a:lnSpc>
              <a:spcBef>
                <a:spcPts val="0"/>
              </a:spcBef>
              <a:spcAft>
                <a:spcPts val="0"/>
              </a:spcAft>
              <a:buSzPts val="1400"/>
              <a:buNone/>
            </a:pPr>
            <a:endParaRPr lang="en-US" sz="1200" b="1">
              <a:latin typeface="Arial"/>
              <a:ea typeface="Arial"/>
              <a:cs typeface="Arial"/>
              <a:sym typeface="Arial"/>
            </a:endParaRPr>
          </a:p>
          <a:p>
            <a:pPr marL="0" marR="381000" lvl="0" indent="0" algn="l" rtl="0">
              <a:lnSpc>
                <a:spcPct val="115000"/>
              </a:lnSpc>
              <a:spcBef>
                <a:spcPts val="1200"/>
              </a:spcBef>
              <a:spcAft>
                <a:spcPts val="0"/>
              </a:spcAft>
              <a:buClr>
                <a:schemeClr val="dk1"/>
              </a:buClr>
              <a:buSzPts val="1100"/>
              <a:buFont typeface="Arial"/>
              <a:buNone/>
            </a:pPr>
            <a:r>
              <a:rPr lang="en-US" sz="1200">
                <a:latin typeface="Arial"/>
                <a:ea typeface="Arial"/>
                <a:cs typeface="Arial"/>
                <a:sym typeface="Arial"/>
              </a:rPr>
              <a:t>Explain to participants that all CVA delivery mechanism has barriers for persons with disabilities, inclusive delivery is not about choosing the “perfect” mechanism, it is about identifying barriers and risks early and mitigating them systematically.</a:t>
            </a:r>
          </a:p>
        </p:txBody>
      </p:sp>
      <p:sp>
        <p:nvSpPr>
          <p:cNvPr id="4" name="Foliennummernplatzhalter 3">
            <a:extLst>
              <a:ext uri="{FF2B5EF4-FFF2-40B4-BE49-F238E27FC236}">
                <a16:creationId xmlns:a16="http://schemas.microsoft.com/office/drawing/2014/main" id="{0251942B-7E16-9474-22C7-45610CC429CA}"/>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84</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5429243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2812C0-CFF2-D655-CAD5-9BCE5A1AE25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653CF73-2E9C-1435-2235-7D67BAA48CBC}"/>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08851288-0473-9A95-8136-13FE2A059EE4}"/>
              </a:ext>
            </a:extLst>
          </p:cNvPr>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800" b="1">
                <a:latin typeface="Arial"/>
                <a:ea typeface="Arial"/>
                <a:cs typeface="Arial"/>
                <a:sym typeface="Arial"/>
              </a:rPr>
              <a:t>Facilitator Notes: </a:t>
            </a:r>
          </a:p>
          <a:p>
            <a:pPr marL="0" lvl="0" indent="0" algn="l" rtl="0">
              <a:lnSpc>
                <a:spcPct val="100000"/>
              </a:lnSpc>
              <a:spcBef>
                <a:spcPts val="0"/>
              </a:spcBef>
              <a:spcAft>
                <a:spcPts val="0"/>
              </a:spcAft>
              <a:buSzPts val="1400"/>
              <a:buNone/>
            </a:pPr>
            <a:endParaRPr lang="en-US" sz="1800" b="1">
              <a:latin typeface="Arial"/>
              <a:ea typeface="Arial"/>
              <a:cs typeface="Arial"/>
              <a:sym typeface="Arial"/>
            </a:endParaRPr>
          </a:p>
          <a:p>
            <a:pPr marL="0" lvl="0" indent="0" algn="l" rtl="0">
              <a:lnSpc>
                <a:spcPct val="100000"/>
              </a:lnSpc>
              <a:spcBef>
                <a:spcPts val="0"/>
              </a:spcBef>
              <a:spcAft>
                <a:spcPts val="0"/>
              </a:spcAft>
              <a:buSzPts val="1400"/>
              <a:buNone/>
            </a:pPr>
            <a:r>
              <a:rPr lang="en-US" sz="1800">
                <a:latin typeface="Arial"/>
                <a:ea typeface="Arial"/>
                <a:cs typeface="Arial"/>
                <a:sym typeface="Arial"/>
              </a:rPr>
              <a:t>Ask participants what else they would consider and include in the criteria? </a:t>
            </a:r>
          </a:p>
          <a:p>
            <a:pPr marL="0" lvl="0" indent="0" algn="l" rtl="0">
              <a:lnSpc>
                <a:spcPct val="115000"/>
              </a:lnSpc>
              <a:spcBef>
                <a:spcPts val="1200"/>
              </a:spcBef>
              <a:spcAft>
                <a:spcPts val="0"/>
              </a:spcAft>
              <a:buClr>
                <a:schemeClr val="dk1"/>
              </a:buClr>
              <a:buSzPts val="1100"/>
              <a:buFont typeface="Arial"/>
              <a:buNone/>
            </a:pPr>
            <a:r>
              <a:rPr lang="en-US" sz="1800">
                <a:latin typeface="Arial"/>
                <a:ea typeface="Arial"/>
                <a:cs typeface="Arial"/>
                <a:sym typeface="Arial"/>
              </a:rPr>
              <a:t>Explain that selecting a delivery mechanism is not just about efficiency or cost.  It is about whether beneficiaries, including persons with disabilities, can actually access and use it safely and independently.</a:t>
            </a:r>
          </a:p>
          <a:p>
            <a:pPr marL="0" lvl="0" indent="0" algn="l" rtl="0">
              <a:lnSpc>
                <a:spcPct val="115000"/>
              </a:lnSpc>
              <a:spcBef>
                <a:spcPts val="1200"/>
              </a:spcBef>
              <a:spcAft>
                <a:spcPts val="0"/>
              </a:spcAft>
              <a:buSzPts val="1400"/>
              <a:buNone/>
            </a:pPr>
            <a:r>
              <a:rPr lang="en-US" sz="1800">
                <a:latin typeface="Arial"/>
                <a:ea typeface="Arial"/>
                <a:cs typeface="Arial"/>
                <a:sym typeface="Arial"/>
              </a:rPr>
              <a:t>Many exclusion issues occur not because the transfer value is wrong, but because the FSP system itself creates barriers. </a:t>
            </a:r>
          </a:p>
          <a:p>
            <a:pPr marL="457200" lvl="0" indent="-342900" algn="l" rtl="0">
              <a:lnSpc>
                <a:spcPct val="115000"/>
              </a:lnSpc>
              <a:spcBef>
                <a:spcPts val="1400"/>
              </a:spcBef>
              <a:spcAft>
                <a:spcPts val="0"/>
              </a:spcAft>
              <a:buSzPts val="1800"/>
              <a:buFont typeface="Arial"/>
              <a:buChar char="●"/>
            </a:pPr>
            <a:r>
              <a:rPr lang="en-US" sz="1800" b="1">
                <a:latin typeface="Arial"/>
                <a:ea typeface="Arial"/>
                <a:cs typeface="Arial"/>
                <a:sym typeface="Arial"/>
              </a:rPr>
              <a:t>Physical Accessibility - It’s important to consider</a:t>
            </a:r>
            <a:endParaRPr lang="en-US" sz="1800">
              <a:latin typeface="Arial"/>
              <a:ea typeface="Arial"/>
              <a:cs typeface="Arial"/>
              <a:sym typeface="Arial"/>
            </a:endParaRPr>
          </a:p>
          <a:p>
            <a:pPr marL="914400" lvl="1" indent="-342900" algn="l" rtl="0">
              <a:lnSpc>
                <a:spcPct val="115000"/>
              </a:lnSpc>
              <a:spcBef>
                <a:spcPts val="0"/>
              </a:spcBef>
              <a:spcAft>
                <a:spcPts val="0"/>
              </a:spcAft>
              <a:buSzPts val="1800"/>
              <a:buFont typeface="Arial"/>
              <a:buChar char="○"/>
            </a:pPr>
            <a:r>
              <a:rPr lang="en-US" sz="1800">
                <a:latin typeface="Arial"/>
                <a:ea typeface="Arial"/>
                <a:cs typeface="Arial"/>
                <a:sym typeface="Arial"/>
              </a:rPr>
              <a:t>Can someone using a wheelchair enter the branch?</a:t>
            </a:r>
          </a:p>
          <a:p>
            <a:pPr marL="914400" lvl="1" indent="-342900" algn="l" rtl="0">
              <a:lnSpc>
                <a:spcPct val="115000"/>
              </a:lnSpc>
              <a:spcBef>
                <a:spcPts val="0"/>
              </a:spcBef>
              <a:spcAft>
                <a:spcPts val="0"/>
              </a:spcAft>
              <a:buSzPts val="1800"/>
              <a:buFont typeface="Arial"/>
              <a:buChar char="○"/>
            </a:pPr>
            <a:r>
              <a:rPr lang="en-US" sz="1800">
                <a:latin typeface="Arial"/>
                <a:ea typeface="Arial"/>
                <a:cs typeface="Arial"/>
                <a:sym typeface="Arial"/>
              </a:rPr>
              <a:t>Are there stairs without ramps?</a:t>
            </a:r>
          </a:p>
          <a:p>
            <a:pPr marL="914400" lvl="1" indent="-342900" algn="l" rtl="0">
              <a:lnSpc>
                <a:spcPct val="115000"/>
              </a:lnSpc>
              <a:spcBef>
                <a:spcPts val="0"/>
              </a:spcBef>
              <a:spcAft>
                <a:spcPts val="0"/>
              </a:spcAft>
              <a:buSzPts val="1800"/>
              <a:buFont typeface="Arial"/>
              <a:buChar char="○"/>
            </a:pPr>
            <a:r>
              <a:rPr lang="en-US" sz="1800">
                <a:latin typeface="Arial"/>
                <a:ea typeface="Arial"/>
                <a:cs typeface="Arial"/>
                <a:sym typeface="Arial"/>
              </a:rPr>
              <a:t>Are ATMs at accessible height?</a:t>
            </a:r>
          </a:p>
          <a:p>
            <a:pPr marL="914400" lvl="1" indent="-342900" algn="l" rtl="0">
              <a:lnSpc>
                <a:spcPct val="115000"/>
              </a:lnSpc>
              <a:spcBef>
                <a:spcPts val="0"/>
              </a:spcBef>
              <a:spcAft>
                <a:spcPts val="0"/>
              </a:spcAft>
              <a:buSzPts val="1800"/>
              <a:buFont typeface="Arial"/>
              <a:buChar char="○"/>
            </a:pPr>
            <a:r>
              <a:rPr lang="en-US" sz="1800">
                <a:latin typeface="Arial"/>
                <a:ea typeface="Arial"/>
                <a:cs typeface="Arial"/>
                <a:sym typeface="Arial"/>
              </a:rPr>
              <a:t>Is there seating and shade?</a:t>
            </a:r>
          </a:p>
          <a:p>
            <a:pPr marL="914400" lvl="1" indent="-342900" algn="l" rtl="0">
              <a:lnSpc>
                <a:spcPct val="115000"/>
              </a:lnSpc>
              <a:spcBef>
                <a:spcPts val="0"/>
              </a:spcBef>
              <a:spcAft>
                <a:spcPts val="0"/>
              </a:spcAft>
              <a:buSzPts val="1800"/>
              <a:buFont typeface="Arial"/>
              <a:buChar char="○"/>
            </a:pPr>
            <a:r>
              <a:rPr lang="en-US" sz="1800">
                <a:latin typeface="Arial"/>
                <a:ea typeface="Arial"/>
                <a:cs typeface="Arial"/>
                <a:sym typeface="Arial"/>
              </a:rPr>
              <a:t>Accessibility audits are simple and can be integrated into FSP assessments.</a:t>
            </a:r>
            <a:endParaRPr lang="en-US" sz="1100">
              <a:latin typeface="Arial"/>
              <a:ea typeface="Arial"/>
              <a:cs typeface="Arial"/>
              <a:sym typeface="Arial"/>
            </a:endParaRPr>
          </a:p>
          <a:p>
            <a:pPr marL="914400" lvl="1" indent="-342900" algn="l" rtl="0">
              <a:lnSpc>
                <a:spcPct val="115000"/>
              </a:lnSpc>
              <a:spcBef>
                <a:spcPts val="0"/>
              </a:spcBef>
              <a:spcAft>
                <a:spcPts val="0"/>
              </a:spcAft>
              <a:buSzPts val="1800"/>
              <a:buFont typeface="Arial"/>
              <a:buChar char="○"/>
            </a:pPr>
            <a:r>
              <a:rPr lang="en-US" sz="1800">
                <a:latin typeface="Arial"/>
                <a:ea typeface="Arial"/>
                <a:cs typeface="Arial"/>
                <a:sym typeface="Arial"/>
              </a:rPr>
              <a:t> HI and CBM have shown that physical and communication barriers are often overlooked during procurement.</a:t>
            </a:r>
          </a:p>
          <a:p>
            <a:pPr marL="457200" lvl="0" indent="-342900" algn="l" rtl="0">
              <a:lnSpc>
                <a:spcPct val="115000"/>
              </a:lnSpc>
              <a:spcBef>
                <a:spcPts val="0"/>
              </a:spcBef>
              <a:spcAft>
                <a:spcPts val="0"/>
              </a:spcAft>
              <a:buSzPts val="1800"/>
              <a:buFont typeface="Arial"/>
              <a:buChar char="●"/>
            </a:pPr>
            <a:r>
              <a:rPr lang="en-US" sz="1800" b="1">
                <a:latin typeface="Arial"/>
                <a:ea typeface="Arial"/>
                <a:cs typeface="Arial"/>
                <a:sym typeface="Arial"/>
              </a:rPr>
              <a:t>Institutional Policies</a:t>
            </a:r>
            <a:r>
              <a:rPr lang="en-US" sz="1800">
                <a:latin typeface="Arial"/>
                <a:ea typeface="Arial"/>
                <a:cs typeface="Arial"/>
                <a:sym typeface="Arial"/>
              </a:rPr>
              <a:t> - Explain that many barriers are institutional which are system design barriers.</a:t>
            </a:r>
          </a:p>
          <a:p>
            <a:pPr marL="914400" lvl="1" indent="-342900" algn="l" rtl="0">
              <a:lnSpc>
                <a:spcPct val="115000"/>
              </a:lnSpc>
              <a:spcBef>
                <a:spcPts val="0"/>
              </a:spcBef>
              <a:spcAft>
                <a:spcPts val="0"/>
              </a:spcAft>
              <a:buSzPts val="1800"/>
              <a:buFont typeface="Arial"/>
              <a:buChar char="○"/>
            </a:pPr>
            <a:r>
              <a:rPr lang="en-US" sz="1800">
                <a:latin typeface="Arial"/>
                <a:ea typeface="Arial"/>
                <a:cs typeface="Arial"/>
                <a:sym typeface="Arial"/>
              </a:rPr>
              <a:t>Strict ID rules</a:t>
            </a:r>
          </a:p>
          <a:p>
            <a:pPr marL="914400" lvl="1" indent="-342900" algn="l" rtl="0">
              <a:lnSpc>
                <a:spcPct val="115000"/>
              </a:lnSpc>
              <a:spcBef>
                <a:spcPts val="0"/>
              </a:spcBef>
              <a:spcAft>
                <a:spcPts val="0"/>
              </a:spcAft>
              <a:buSzPts val="1800"/>
              <a:buFont typeface="Arial"/>
              <a:buChar char="○"/>
            </a:pPr>
            <a:r>
              <a:rPr lang="en-US" sz="1800">
                <a:latin typeface="Arial"/>
                <a:ea typeface="Arial"/>
                <a:cs typeface="Arial"/>
                <a:sym typeface="Arial"/>
              </a:rPr>
              <a:t>No alternative authentication</a:t>
            </a:r>
          </a:p>
          <a:p>
            <a:pPr marL="914400" lvl="1" indent="-342900" algn="l" rtl="0">
              <a:lnSpc>
                <a:spcPct val="115000"/>
              </a:lnSpc>
              <a:spcBef>
                <a:spcPts val="0"/>
              </a:spcBef>
              <a:spcAft>
                <a:spcPts val="0"/>
              </a:spcAft>
              <a:buSzPts val="1800"/>
              <a:buFont typeface="Arial"/>
              <a:buChar char="○"/>
            </a:pPr>
            <a:r>
              <a:rPr lang="en-US" sz="1800">
                <a:latin typeface="Arial"/>
                <a:ea typeface="Arial"/>
                <a:cs typeface="Arial"/>
                <a:sym typeface="Arial"/>
              </a:rPr>
              <a:t>No proxy policy</a:t>
            </a:r>
          </a:p>
          <a:p>
            <a:pPr marL="914400" lvl="1" indent="-342900" algn="l" rtl="0">
              <a:lnSpc>
                <a:spcPct val="115000"/>
              </a:lnSpc>
              <a:spcBef>
                <a:spcPts val="0"/>
              </a:spcBef>
              <a:spcAft>
                <a:spcPts val="0"/>
              </a:spcAft>
              <a:buSzPts val="1800"/>
              <a:buFont typeface="Arial"/>
              <a:buChar char="○"/>
            </a:pPr>
            <a:r>
              <a:rPr lang="en-US" sz="1800">
                <a:latin typeface="Arial"/>
                <a:ea typeface="Arial"/>
                <a:cs typeface="Arial"/>
                <a:sym typeface="Arial"/>
              </a:rPr>
              <a:t>Limited flexibility in withdrawal timing</a:t>
            </a:r>
          </a:p>
          <a:p>
            <a:pPr marL="457200" lvl="0" indent="-342900" algn="l" rtl="0">
              <a:lnSpc>
                <a:spcPct val="115000"/>
              </a:lnSpc>
              <a:spcBef>
                <a:spcPts val="0"/>
              </a:spcBef>
              <a:spcAft>
                <a:spcPts val="0"/>
              </a:spcAft>
              <a:buSzPts val="1800"/>
              <a:buFont typeface="Arial"/>
              <a:buChar char="●"/>
            </a:pPr>
            <a:r>
              <a:rPr lang="en-US" sz="1800" b="1">
                <a:latin typeface="Arial"/>
                <a:ea typeface="Arial"/>
                <a:cs typeface="Arial"/>
                <a:sym typeface="Arial"/>
              </a:rPr>
              <a:t>Digital &amp; Communication Accessibility - </a:t>
            </a:r>
            <a:r>
              <a:rPr lang="en-US" sz="1800">
                <a:latin typeface="Arial"/>
                <a:ea typeface="Arial"/>
                <a:cs typeface="Arial"/>
                <a:sym typeface="Arial"/>
              </a:rPr>
              <a:t>Digital exclusion is increasingly common with mobile money and prepaid cards</a:t>
            </a:r>
          </a:p>
          <a:p>
            <a:pPr marL="914400" lvl="1" indent="-342900" algn="l" rtl="0">
              <a:lnSpc>
                <a:spcPct val="115000"/>
              </a:lnSpc>
              <a:spcBef>
                <a:spcPts val="0"/>
              </a:spcBef>
              <a:spcAft>
                <a:spcPts val="0"/>
              </a:spcAft>
              <a:buSzPts val="1800"/>
              <a:buFont typeface="Arial"/>
              <a:buChar char="○"/>
            </a:pPr>
            <a:r>
              <a:rPr lang="en-US" sz="1800">
                <a:latin typeface="Arial"/>
                <a:ea typeface="Arial"/>
                <a:cs typeface="Arial"/>
                <a:sym typeface="Arial"/>
              </a:rPr>
              <a:t>Are SMS notifications accessible? </a:t>
            </a:r>
          </a:p>
          <a:p>
            <a:pPr marL="914400" lvl="1" indent="-342900" algn="l" rtl="0">
              <a:lnSpc>
                <a:spcPct val="115000"/>
              </a:lnSpc>
              <a:spcBef>
                <a:spcPts val="0"/>
              </a:spcBef>
              <a:spcAft>
                <a:spcPts val="0"/>
              </a:spcAft>
              <a:buSzPts val="1800"/>
              <a:buFont typeface="Arial"/>
              <a:buChar char="○"/>
            </a:pPr>
            <a:r>
              <a:rPr lang="en-US" sz="1800">
                <a:latin typeface="Arial"/>
                <a:ea typeface="Arial"/>
                <a:cs typeface="Arial"/>
                <a:sym typeface="Arial"/>
              </a:rPr>
              <a:t>Are the screens readable for those with visual impairments? </a:t>
            </a:r>
          </a:p>
          <a:p>
            <a:pPr marL="914400" lvl="1" indent="-342900" algn="l" rtl="0">
              <a:lnSpc>
                <a:spcPct val="115000"/>
              </a:lnSpc>
              <a:spcBef>
                <a:spcPts val="0"/>
              </a:spcBef>
              <a:spcAft>
                <a:spcPts val="0"/>
              </a:spcAft>
              <a:buSzPts val="1800"/>
              <a:buFont typeface="Arial"/>
              <a:buChar char="○"/>
            </a:pPr>
            <a:r>
              <a:rPr lang="en-US" sz="1800">
                <a:latin typeface="Arial"/>
                <a:ea typeface="Arial"/>
                <a:cs typeface="Arial"/>
                <a:sym typeface="Arial"/>
              </a:rPr>
              <a:t>Is there a hotline?</a:t>
            </a:r>
          </a:p>
          <a:p>
            <a:pPr marL="914400" lvl="1" indent="-342900" algn="l" rtl="0">
              <a:lnSpc>
                <a:spcPct val="115000"/>
              </a:lnSpc>
              <a:spcBef>
                <a:spcPts val="0"/>
              </a:spcBef>
              <a:spcAft>
                <a:spcPts val="0"/>
              </a:spcAft>
              <a:buSzPts val="1800"/>
              <a:buFont typeface="Arial"/>
              <a:buChar char="○"/>
            </a:pPr>
            <a:r>
              <a:rPr lang="en-US" sz="1800">
                <a:latin typeface="Arial"/>
                <a:ea typeface="Arial"/>
                <a:cs typeface="Arial"/>
                <a:sym typeface="Arial"/>
              </a:rPr>
              <a:t>Are instructions in plain language?</a:t>
            </a:r>
          </a:p>
          <a:p>
            <a:pPr marL="914400" lvl="1" indent="-342900" algn="l" rtl="0">
              <a:lnSpc>
                <a:spcPct val="115000"/>
              </a:lnSpc>
              <a:spcBef>
                <a:spcPts val="0"/>
              </a:spcBef>
              <a:spcAft>
                <a:spcPts val="0"/>
              </a:spcAft>
              <a:buSzPts val="1800"/>
              <a:buFont typeface="Arial"/>
              <a:buChar char="○"/>
            </a:pPr>
            <a:r>
              <a:rPr lang="en-US" sz="1800">
                <a:latin typeface="Arial"/>
                <a:ea typeface="Arial"/>
                <a:cs typeface="Arial"/>
                <a:sym typeface="Arial"/>
              </a:rPr>
              <a:t>Is assistance available for low digital literacy?</a:t>
            </a:r>
          </a:p>
          <a:p>
            <a:pPr marL="457200" lvl="0" indent="-342900" algn="l" rtl="0">
              <a:lnSpc>
                <a:spcPct val="115000"/>
              </a:lnSpc>
              <a:spcBef>
                <a:spcPts val="0"/>
              </a:spcBef>
              <a:spcAft>
                <a:spcPts val="0"/>
              </a:spcAft>
              <a:buSzPts val="1800"/>
              <a:buFont typeface="Arial"/>
              <a:buChar char="●"/>
            </a:pPr>
            <a:r>
              <a:rPr lang="en-US" sz="1800">
                <a:latin typeface="Arial"/>
                <a:ea typeface="Arial"/>
                <a:cs typeface="Arial"/>
                <a:sym typeface="Arial"/>
              </a:rPr>
              <a:t>Attitudinal barriers - Even a physically accessible system can fail if staff attitudes create stigma.</a:t>
            </a:r>
          </a:p>
          <a:p>
            <a:pPr marL="914400" lvl="1" indent="-342900" algn="l" rtl="0">
              <a:lnSpc>
                <a:spcPct val="115000"/>
              </a:lnSpc>
              <a:spcBef>
                <a:spcPts val="0"/>
              </a:spcBef>
              <a:spcAft>
                <a:spcPts val="0"/>
              </a:spcAft>
              <a:buSzPts val="1800"/>
              <a:buFont typeface="Arial"/>
              <a:buChar char="○"/>
            </a:pPr>
            <a:r>
              <a:rPr lang="en-US" sz="1800">
                <a:latin typeface="Arial"/>
                <a:ea typeface="Arial"/>
                <a:cs typeface="Arial"/>
                <a:sym typeface="Arial"/>
              </a:rPr>
              <a:t>Are FSP staff trained on disability inclusion?</a:t>
            </a:r>
          </a:p>
          <a:p>
            <a:pPr marL="914400" lvl="1" indent="-342900" algn="l" rtl="0">
              <a:lnSpc>
                <a:spcPct val="115000"/>
              </a:lnSpc>
              <a:spcBef>
                <a:spcPts val="0"/>
              </a:spcBef>
              <a:spcAft>
                <a:spcPts val="0"/>
              </a:spcAft>
              <a:buSzPts val="1800"/>
              <a:buFont typeface="Arial"/>
              <a:buChar char="○"/>
            </a:pPr>
            <a:r>
              <a:rPr lang="en-US" sz="1800">
                <a:latin typeface="Arial"/>
                <a:ea typeface="Arial"/>
                <a:cs typeface="Arial"/>
                <a:sym typeface="Arial"/>
              </a:rPr>
              <a:t>Do they allow support persons?</a:t>
            </a:r>
          </a:p>
          <a:p>
            <a:pPr marL="914400" lvl="1" indent="-342900" algn="l" rtl="0">
              <a:lnSpc>
                <a:spcPct val="115000"/>
              </a:lnSpc>
              <a:spcBef>
                <a:spcPts val="0"/>
              </a:spcBef>
              <a:spcAft>
                <a:spcPts val="0"/>
              </a:spcAft>
              <a:buSzPts val="1800"/>
              <a:buFont typeface="Arial"/>
              <a:buChar char="○"/>
            </a:pPr>
            <a:r>
              <a:rPr lang="en-US" sz="1800">
                <a:latin typeface="Arial"/>
                <a:ea typeface="Arial"/>
                <a:cs typeface="Arial"/>
                <a:sym typeface="Arial"/>
              </a:rPr>
              <a:t>Are they patient and respectful?</a:t>
            </a:r>
            <a:endParaRPr lang="en-US" sz="1300" b="1">
              <a:latin typeface="Arial"/>
              <a:ea typeface="Arial"/>
              <a:cs typeface="Arial"/>
              <a:sym typeface="Arial"/>
            </a:endParaRPr>
          </a:p>
          <a:p>
            <a:pPr marL="457200" lvl="0" indent="-342900" algn="l" rtl="0">
              <a:lnSpc>
                <a:spcPct val="115000"/>
              </a:lnSpc>
              <a:spcBef>
                <a:spcPts val="0"/>
              </a:spcBef>
              <a:spcAft>
                <a:spcPts val="0"/>
              </a:spcAft>
              <a:buSzPts val="1800"/>
              <a:buFont typeface="Arial"/>
              <a:buChar char="●"/>
            </a:pPr>
            <a:r>
              <a:rPr lang="en-US" sz="1800" b="1">
                <a:latin typeface="Arial"/>
                <a:ea typeface="Arial"/>
                <a:cs typeface="Arial"/>
                <a:sym typeface="Arial"/>
              </a:rPr>
              <a:t>Grievance &amp; Customer Support - </a:t>
            </a:r>
            <a:r>
              <a:rPr lang="en-US" sz="1800">
                <a:latin typeface="Arial"/>
                <a:ea typeface="Arial"/>
                <a:cs typeface="Arial"/>
                <a:sym typeface="Arial"/>
              </a:rPr>
              <a:t>An inclusive FSP must provide:</a:t>
            </a:r>
          </a:p>
          <a:p>
            <a:pPr marL="914400" lvl="1" indent="-342900" algn="l" rtl="0">
              <a:lnSpc>
                <a:spcPct val="115000"/>
              </a:lnSpc>
              <a:spcBef>
                <a:spcPts val="0"/>
              </a:spcBef>
              <a:spcAft>
                <a:spcPts val="0"/>
              </a:spcAft>
              <a:buSzPts val="1800"/>
              <a:buFont typeface="Arial"/>
              <a:buChar char="○"/>
            </a:pPr>
            <a:r>
              <a:rPr lang="en-US" sz="1800">
                <a:latin typeface="Arial"/>
                <a:ea typeface="Arial"/>
                <a:cs typeface="Arial"/>
                <a:sym typeface="Arial"/>
              </a:rPr>
              <a:t>Accessible customer service</a:t>
            </a:r>
          </a:p>
          <a:p>
            <a:pPr marL="914400" lvl="1" indent="-342900" algn="l" rtl="0">
              <a:lnSpc>
                <a:spcPct val="115000"/>
              </a:lnSpc>
              <a:spcBef>
                <a:spcPts val="0"/>
              </a:spcBef>
              <a:spcAft>
                <a:spcPts val="0"/>
              </a:spcAft>
              <a:buSzPts val="1800"/>
              <a:buFont typeface="Arial"/>
              <a:buChar char="○"/>
            </a:pPr>
            <a:r>
              <a:rPr lang="en-US" sz="1800">
                <a:latin typeface="Arial"/>
                <a:ea typeface="Arial"/>
                <a:cs typeface="Arial"/>
                <a:sym typeface="Arial"/>
              </a:rPr>
              <a:t>Clear complaint mechanisms</a:t>
            </a:r>
          </a:p>
          <a:p>
            <a:pPr marL="914400" lvl="1" indent="-311150" algn="l" rtl="0">
              <a:lnSpc>
                <a:spcPct val="115000"/>
              </a:lnSpc>
              <a:spcBef>
                <a:spcPts val="0"/>
              </a:spcBef>
              <a:spcAft>
                <a:spcPts val="0"/>
              </a:spcAft>
              <a:buSzPts val="1300"/>
              <a:buFont typeface="Arial"/>
              <a:buChar char="○"/>
            </a:pPr>
            <a:r>
              <a:rPr lang="en-US" sz="1800">
                <a:latin typeface="Arial"/>
                <a:ea typeface="Arial"/>
                <a:cs typeface="Arial"/>
                <a:sym typeface="Arial"/>
              </a:rPr>
              <a:t>Multiple channels (in-person, phone, SMS)</a:t>
            </a:r>
            <a:endParaRPr lang="en-US" sz="1100">
              <a:latin typeface="Arial"/>
              <a:ea typeface="Arial"/>
              <a:cs typeface="Arial"/>
              <a:sym typeface="Arial"/>
            </a:endParaRPr>
          </a:p>
          <a:p>
            <a:pPr marL="457200" lvl="0" indent="-342900" algn="l" rtl="0">
              <a:lnSpc>
                <a:spcPct val="115000"/>
              </a:lnSpc>
              <a:spcBef>
                <a:spcPts val="0"/>
              </a:spcBef>
              <a:spcAft>
                <a:spcPts val="0"/>
              </a:spcAft>
              <a:buSzPts val="1800"/>
              <a:buFont typeface="Arial"/>
              <a:buChar char="●"/>
            </a:pPr>
            <a:r>
              <a:rPr lang="en-US" sz="1800" b="1">
                <a:latin typeface="Arial"/>
                <a:ea typeface="Arial"/>
                <a:cs typeface="Arial"/>
                <a:sym typeface="Arial"/>
              </a:rPr>
              <a:t>Contractual Leverage - </a:t>
            </a:r>
            <a:r>
              <a:rPr lang="en-US" sz="1800">
                <a:latin typeface="Arial"/>
                <a:ea typeface="Arial"/>
                <a:cs typeface="Arial"/>
                <a:sym typeface="Arial"/>
              </a:rPr>
              <a:t>Make sure to include accessibility criteria in the FSP selection, contracts, and MOUs. Agencies can require:</a:t>
            </a:r>
          </a:p>
          <a:p>
            <a:pPr marL="914400" lvl="1" indent="-342900" algn="l" rtl="0">
              <a:lnSpc>
                <a:spcPct val="115000"/>
              </a:lnSpc>
              <a:spcBef>
                <a:spcPts val="0"/>
              </a:spcBef>
              <a:spcAft>
                <a:spcPts val="0"/>
              </a:spcAft>
              <a:buSzPts val="1800"/>
              <a:buFont typeface="Arial"/>
              <a:buChar char="○"/>
            </a:pPr>
            <a:r>
              <a:rPr lang="en-US" sz="1800">
                <a:latin typeface="Arial"/>
                <a:ea typeface="Arial"/>
                <a:cs typeface="Arial"/>
                <a:sym typeface="Arial"/>
              </a:rPr>
              <a:t>Accessibility standard</a:t>
            </a:r>
          </a:p>
          <a:p>
            <a:pPr marL="914400" lvl="1" indent="-342900" algn="l" rtl="0">
              <a:lnSpc>
                <a:spcPct val="115000"/>
              </a:lnSpc>
              <a:spcBef>
                <a:spcPts val="0"/>
              </a:spcBef>
              <a:spcAft>
                <a:spcPts val="0"/>
              </a:spcAft>
              <a:buSzPts val="1800"/>
              <a:buFont typeface="Arial"/>
              <a:buChar char="○"/>
            </a:pPr>
            <a:r>
              <a:rPr lang="en-US" sz="1800">
                <a:latin typeface="Arial"/>
                <a:ea typeface="Arial"/>
                <a:cs typeface="Arial"/>
                <a:sym typeface="Arial"/>
              </a:rPr>
              <a:t>Staff training</a:t>
            </a:r>
          </a:p>
          <a:p>
            <a:pPr marL="914400" lvl="1" indent="-342900" algn="l" rtl="0">
              <a:lnSpc>
                <a:spcPct val="115000"/>
              </a:lnSpc>
              <a:spcBef>
                <a:spcPts val="0"/>
              </a:spcBef>
              <a:spcAft>
                <a:spcPts val="0"/>
              </a:spcAft>
              <a:buSzPts val="1800"/>
              <a:buFont typeface="Arial"/>
              <a:buChar char="○"/>
            </a:pPr>
            <a:r>
              <a:rPr lang="en-US" sz="1800">
                <a:latin typeface="Arial"/>
                <a:ea typeface="Arial"/>
                <a:cs typeface="Arial"/>
                <a:sym typeface="Arial"/>
              </a:rPr>
              <a:t>Fee Waivers</a:t>
            </a:r>
          </a:p>
          <a:p>
            <a:pPr marL="914400" lvl="1" indent="-342900" algn="l" rtl="0">
              <a:lnSpc>
                <a:spcPct val="115000"/>
              </a:lnSpc>
              <a:spcBef>
                <a:spcPts val="0"/>
              </a:spcBef>
              <a:spcAft>
                <a:spcPts val="0"/>
              </a:spcAft>
              <a:buSzPts val="1800"/>
              <a:buFont typeface="Arial"/>
              <a:buChar char="○"/>
            </a:pPr>
            <a:r>
              <a:rPr lang="en-US" sz="1800">
                <a:latin typeface="Arial"/>
                <a:ea typeface="Arial"/>
                <a:cs typeface="Arial"/>
                <a:sym typeface="Arial"/>
              </a:rPr>
              <a:t>Flexible authentication options</a:t>
            </a:r>
          </a:p>
          <a:p>
            <a:pPr marL="0" lvl="0" indent="0" algn="l" rtl="0">
              <a:lnSpc>
                <a:spcPct val="115000"/>
              </a:lnSpc>
              <a:spcBef>
                <a:spcPts val="1200"/>
              </a:spcBef>
              <a:spcAft>
                <a:spcPts val="0"/>
              </a:spcAft>
              <a:buSzPts val="1400"/>
              <a:buNone/>
            </a:pPr>
            <a:r>
              <a:rPr lang="en-US" sz="1800">
                <a:latin typeface="Arial"/>
                <a:ea typeface="Arial"/>
                <a:cs typeface="Arial"/>
                <a:sym typeface="Arial"/>
              </a:rPr>
              <a:t>Inclusion should be embedded in:</a:t>
            </a:r>
          </a:p>
          <a:p>
            <a:pPr marL="457200" lvl="0" indent="-342900" algn="l" rtl="0">
              <a:lnSpc>
                <a:spcPct val="115000"/>
              </a:lnSpc>
              <a:spcBef>
                <a:spcPts val="1200"/>
              </a:spcBef>
              <a:spcAft>
                <a:spcPts val="0"/>
              </a:spcAft>
              <a:buClr>
                <a:schemeClr val="dk1"/>
              </a:buClr>
              <a:buSzPts val="1800"/>
              <a:buChar char="●"/>
            </a:pPr>
            <a:r>
              <a:rPr lang="en-US" sz="1800" err="1">
                <a:latin typeface="Arial"/>
                <a:ea typeface="Arial"/>
                <a:cs typeface="Arial"/>
                <a:sym typeface="Arial"/>
              </a:rPr>
              <a:t>MoUs</a:t>
            </a:r>
            <a:endParaRPr lang="en-US" sz="1800">
              <a:latin typeface="Arial"/>
              <a:ea typeface="Arial"/>
              <a:cs typeface="Arial"/>
              <a:sym typeface="Arial"/>
            </a:endParaRPr>
          </a:p>
          <a:p>
            <a:pPr marL="457200" lvl="0"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Procurement criteria</a:t>
            </a:r>
          </a:p>
          <a:p>
            <a:pPr marL="457200" lvl="0" indent="-342900" algn="l" rtl="0">
              <a:lnSpc>
                <a:spcPct val="115000"/>
              </a:lnSpc>
              <a:spcBef>
                <a:spcPts val="0"/>
              </a:spcBef>
              <a:spcAft>
                <a:spcPts val="0"/>
              </a:spcAft>
              <a:buClr>
                <a:schemeClr val="dk1"/>
              </a:buClr>
              <a:buSzPts val="1800"/>
              <a:buChar char="●"/>
            </a:pPr>
            <a:r>
              <a:rPr lang="en-US" sz="1800">
                <a:latin typeface="Arial"/>
                <a:ea typeface="Arial"/>
                <a:cs typeface="Arial"/>
                <a:sym typeface="Arial"/>
              </a:rPr>
              <a:t>Service-level agreements</a:t>
            </a:r>
          </a:p>
          <a:p>
            <a:endParaRPr lang="en-US"/>
          </a:p>
        </p:txBody>
      </p:sp>
      <p:sp>
        <p:nvSpPr>
          <p:cNvPr id="4" name="Foliennummernplatzhalter 3">
            <a:extLst>
              <a:ext uri="{FF2B5EF4-FFF2-40B4-BE49-F238E27FC236}">
                <a16:creationId xmlns:a16="http://schemas.microsoft.com/office/drawing/2014/main" id="{6FA5025C-604D-0F92-1B0C-3E08E0D769E9}"/>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85</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4691363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 notes: </a:t>
            </a:r>
          </a:p>
          <a:p>
            <a:pPr marL="0" lvl="0" indent="0" algn="l" rtl="0">
              <a:lnSpc>
                <a:spcPct val="100000"/>
              </a:lnSpc>
              <a:spcBef>
                <a:spcPts val="0"/>
              </a:spcBef>
              <a:spcAft>
                <a:spcPts val="0"/>
              </a:spcAft>
              <a:buSzPts val="1400"/>
              <a:buNone/>
            </a:pPr>
            <a:endParaRPr lang="en-US" sz="1200" b="1">
              <a:latin typeface="Arial"/>
              <a:ea typeface="Arial"/>
              <a:cs typeface="Arial"/>
              <a:sym typeface="Arial"/>
            </a:endParaRPr>
          </a:p>
          <a:p>
            <a:pPr marL="0" lvl="0" indent="0" algn="l" rtl="0">
              <a:lnSpc>
                <a:spcPct val="100000"/>
              </a:lnSpc>
              <a:spcBef>
                <a:spcPts val="0"/>
              </a:spcBef>
              <a:spcAft>
                <a:spcPts val="0"/>
              </a:spcAft>
              <a:buSzPts val="1400"/>
              <a:buNone/>
            </a:pPr>
            <a:r>
              <a:rPr lang="en-US" sz="1200" b="1">
                <a:latin typeface="Arial"/>
                <a:ea typeface="Arial"/>
                <a:cs typeface="Arial"/>
                <a:sym typeface="Arial"/>
              </a:rPr>
              <a:t>You can skip this slide if participants were trained on Module 4. </a:t>
            </a: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US" sz="1200">
                <a:latin typeface="Arial"/>
                <a:ea typeface="Arial"/>
                <a:cs typeface="Arial"/>
                <a:sym typeface="Arial"/>
              </a:rPr>
              <a:t>Say that in this section we will discuss what is reasonable accommodation and how to identify individual needs. </a:t>
            </a:r>
          </a:p>
          <a:p>
            <a:pPr marL="457200" lvl="0" indent="0" algn="l" rtl="0">
              <a:lnSpc>
                <a:spcPct val="100000"/>
              </a:lnSpc>
              <a:spcBef>
                <a:spcPts val="0"/>
              </a:spcBef>
              <a:spcAft>
                <a:spcPts val="0"/>
              </a:spcAft>
              <a:buSzPts val="1400"/>
              <a:buNone/>
            </a:pPr>
            <a:endParaRPr lang="en-US" sz="12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US" sz="1200">
                <a:latin typeface="Arial"/>
                <a:ea typeface="Arial"/>
                <a:cs typeface="Arial"/>
                <a:sym typeface="Arial"/>
              </a:rPr>
              <a:t>Read the definition or ask participants to share examples of Reasonable Accommodations.</a:t>
            </a:r>
          </a:p>
          <a:p>
            <a:pPr marL="457200" lvl="0" indent="0" algn="l" rtl="0">
              <a:lnSpc>
                <a:spcPct val="100000"/>
              </a:lnSpc>
              <a:spcBef>
                <a:spcPts val="0"/>
              </a:spcBef>
              <a:spcAft>
                <a:spcPts val="0"/>
              </a:spcAft>
              <a:buSzPts val="1400"/>
              <a:buNone/>
            </a:pPr>
            <a:endParaRPr lang="en-US" sz="1200">
              <a:latin typeface="Arial"/>
              <a:ea typeface="Arial"/>
              <a:cs typeface="Arial"/>
              <a:sym typeface="Arial"/>
            </a:endParaRPr>
          </a:p>
          <a:p>
            <a:pPr marL="0" lvl="0" indent="0" algn="l" rtl="0">
              <a:lnSpc>
                <a:spcPct val="100000"/>
              </a:lnSpc>
              <a:spcBef>
                <a:spcPts val="0"/>
              </a:spcBef>
              <a:spcAft>
                <a:spcPts val="0"/>
              </a:spcAft>
              <a:buSzPts val="1400"/>
              <a:buNone/>
            </a:pPr>
            <a:r>
              <a:rPr lang="en-US" sz="1200">
                <a:latin typeface="Arial"/>
                <a:ea typeface="Arial"/>
                <a:cs typeface="Arial"/>
                <a:sym typeface="Arial"/>
              </a:rPr>
              <a:t>“</a:t>
            </a:r>
            <a:r>
              <a:rPr lang="en-US" sz="1200" b="1">
                <a:latin typeface="Arial"/>
                <a:ea typeface="Arial"/>
                <a:cs typeface="Arial"/>
                <a:sym typeface="Arial"/>
              </a:rPr>
              <a:t>Reasonable accommodation</a:t>
            </a:r>
            <a:r>
              <a:rPr lang="en-US" sz="1200">
                <a:latin typeface="Arial"/>
                <a:ea typeface="Arial"/>
                <a:cs typeface="Arial"/>
                <a:sym typeface="Arial"/>
              </a:rPr>
              <a:t>” means necessary and appropriate modification and adjustments not imposing a disproportionate or undue burden, where needed in a particular case, to ensure to persons with disabilities the enjoyment or exercise on an equal basis with others of all human rights and fundamental</a:t>
            </a:r>
          </a:p>
          <a:p>
            <a:pPr marL="0" lvl="0" indent="0" algn="l" rtl="0">
              <a:lnSpc>
                <a:spcPct val="100000"/>
              </a:lnSpc>
              <a:spcBef>
                <a:spcPts val="0"/>
              </a:spcBef>
              <a:spcAft>
                <a:spcPts val="0"/>
              </a:spcAft>
              <a:buSzPts val="1400"/>
              <a:buNone/>
            </a:pPr>
            <a:r>
              <a:rPr lang="en-US" sz="1200">
                <a:latin typeface="Arial"/>
                <a:ea typeface="Arial"/>
                <a:cs typeface="Arial"/>
                <a:sym typeface="Arial"/>
              </a:rPr>
              <a:t>freedoms.</a:t>
            </a:r>
            <a:r>
              <a:rPr lang="en-US" sz="1800">
                <a:latin typeface="Arial"/>
                <a:ea typeface="Arial"/>
                <a:cs typeface="Arial"/>
                <a:sym typeface="Arial"/>
              </a:rPr>
              <a:t> </a:t>
            </a:r>
            <a:r>
              <a:rPr lang="en-US" sz="1200">
                <a:latin typeface="Arial"/>
                <a:ea typeface="Arial"/>
                <a:cs typeface="Arial"/>
                <a:sym typeface="Arial"/>
              </a:rPr>
              <a:t>This requires individuals and institutions to modify their procedures or services as needed, ensuring equal rights and participation​.” (CRPD, Article 2)</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86</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1300314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just" rtl="0">
              <a:lnSpc>
                <a:spcPct val="107000"/>
              </a:lnSpc>
              <a:spcBef>
                <a:spcPts val="0"/>
              </a:spcBef>
              <a:spcAft>
                <a:spcPts val="0"/>
              </a:spcAft>
              <a:buSzPts val="1400"/>
              <a:buNone/>
            </a:pPr>
            <a:r>
              <a:rPr lang="en-US" sz="1200" b="1">
                <a:latin typeface="Arial"/>
                <a:ea typeface="Arial"/>
                <a:cs typeface="Arial"/>
                <a:sym typeface="Arial"/>
              </a:rPr>
              <a:t>Facilitator Notes: </a:t>
            </a:r>
          </a:p>
          <a:p>
            <a:pPr marL="0" lvl="0" indent="0" algn="just" rtl="0">
              <a:lnSpc>
                <a:spcPct val="107000"/>
              </a:lnSpc>
              <a:spcBef>
                <a:spcPts val="0"/>
              </a:spcBef>
              <a:spcAft>
                <a:spcPts val="0"/>
              </a:spcAft>
              <a:buClr>
                <a:schemeClr val="dk1"/>
              </a:buClr>
              <a:buSzPts val="1100"/>
              <a:buFont typeface="Arial"/>
              <a:buNone/>
            </a:pPr>
            <a:endParaRPr lang="en-US" sz="1200" b="1">
              <a:latin typeface="Arial"/>
              <a:ea typeface="Arial"/>
              <a:cs typeface="Arial"/>
              <a:sym typeface="Arial"/>
            </a:endParaRPr>
          </a:p>
          <a:p>
            <a:pPr marL="0" lvl="0" indent="0" algn="l" rtl="0">
              <a:lnSpc>
                <a:spcPct val="100000"/>
              </a:lnSpc>
              <a:spcBef>
                <a:spcPts val="0"/>
              </a:spcBef>
              <a:spcAft>
                <a:spcPts val="0"/>
              </a:spcAft>
              <a:buSzPts val="1400"/>
              <a:buNone/>
            </a:pPr>
            <a:r>
              <a:rPr lang="en-US" sz="1200" b="1">
                <a:latin typeface="Arial"/>
                <a:ea typeface="Arial"/>
                <a:cs typeface="Arial"/>
                <a:sym typeface="Arial"/>
              </a:rPr>
              <a:t>You can skip this slide if participants were trained on Module 4. </a:t>
            </a:r>
          </a:p>
          <a:p>
            <a:pPr marL="0" lvl="0" indent="0" algn="just" rtl="0">
              <a:lnSpc>
                <a:spcPct val="107000"/>
              </a:lnSpc>
              <a:spcBef>
                <a:spcPts val="0"/>
              </a:spcBef>
              <a:spcAft>
                <a:spcPts val="0"/>
              </a:spcAft>
              <a:buClr>
                <a:schemeClr val="dk1"/>
              </a:buClr>
              <a:buSzPts val="1100"/>
              <a:buFont typeface="Arial"/>
              <a:buNone/>
            </a:pPr>
            <a:endParaRPr lang="en-US" sz="1200" b="1">
              <a:latin typeface="Arial"/>
              <a:ea typeface="Arial"/>
              <a:cs typeface="Arial"/>
              <a:sym typeface="Arial"/>
            </a:endParaRPr>
          </a:p>
          <a:p>
            <a:pPr marL="457200" lvl="0" indent="-342900" algn="just" rtl="0">
              <a:lnSpc>
                <a:spcPct val="107000"/>
              </a:lnSpc>
              <a:spcBef>
                <a:spcPts val="0"/>
              </a:spcBef>
              <a:spcAft>
                <a:spcPts val="0"/>
              </a:spcAft>
              <a:buClr>
                <a:schemeClr val="dk1"/>
              </a:buClr>
              <a:buSzPts val="1800"/>
              <a:buChar char="●"/>
            </a:pPr>
            <a:r>
              <a:rPr lang="en-US" sz="1200">
                <a:latin typeface="Arial"/>
                <a:ea typeface="Arial"/>
                <a:cs typeface="Arial"/>
                <a:sym typeface="Arial"/>
              </a:rPr>
              <a:t>Say that this slide provides a comparison between accessibility and reasonable accommodation. </a:t>
            </a:r>
          </a:p>
          <a:p>
            <a:pPr marL="0" lvl="0" indent="0" algn="just" rtl="0">
              <a:lnSpc>
                <a:spcPct val="107000"/>
              </a:lnSpc>
              <a:spcBef>
                <a:spcPts val="0"/>
              </a:spcBef>
              <a:spcAft>
                <a:spcPts val="0"/>
              </a:spcAft>
              <a:buClr>
                <a:schemeClr val="dk1"/>
              </a:buClr>
              <a:buSzPts val="1100"/>
              <a:buFont typeface="Arial"/>
              <a:buNone/>
            </a:pPr>
            <a:endParaRPr lang="en-US" sz="1200" b="1">
              <a:latin typeface="Arial"/>
              <a:ea typeface="Arial"/>
              <a:cs typeface="Arial"/>
              <a:sym typeface="Arial"/>
            </a:endParaRPr>
          </a:p>
          <a:p>
            <a:pPr marL="457200" lvl="0" indent="-342900" algn="just" rtl="0">
              <a:lnSpc>
                <a:spcPct val="107000"/>
              </a:lnSpc>
              <a:spcBef>
                <a:spcPts val="0"/>
              </a:spcBef>
              <a:spcAft>
                <a:spcPts val="0"/>
              </a:spcAft>
              <a:buClr>
                <a:schemeClr val="dk1"/>
              </a:buClr>
              <a:buSzPts val="1800"/>
              <a:buChar char="●"/>
            </a:pPr>
            <a:r>
              <a:rPr lang="en-US" sz="1200">
                <a:latin typeface="Arial"/>
                <a:ea typeface="Arial"/>
                <a:cs typeface="Arial"/>
                <a:sym typeface="Arial"/>
              </a:rPr>
              <a:t>*In the context of </a:t>
            </a:r>
            <a:r>
              <a:rPr lang="en-US" sz="1200" b="1">
                <a:latin typeface="Arial"/>
                <a:ea typeface="Arial"/>
                <a:cs typeface="Arial"/>
                <a:sym typeface="Arial"/>
              </a:rPr>
              <a:t>Reasonable Accommodation (RA) in Humanitarian action</a:t>
            </a:r>
            <a:r>
              <a:rPr lang="en-US" sz="1200">
                <a:latin typeface="Arial"/>
                <a:ea typeface="Arial"/>
                <a:cs typeface="Arial"/>
                <a:sym typeface="Arial"/>
              </a:rPr>
              <a:t>, a </a:t>
            </a:r>
            <a:r>
              <a:rPr lang="en-US" sz="1200" b="1">
                <a:latin typeface="Arial"/>
                <a:ea typeface="Arial"/>
                <a:cs typeface="Arial"/>
                <a:sym typeface="Arial"/>
              </a:rPr>
              <a:t>proportionality test</a:t>
            </a:r>
            <a:r>
              <a:rPr lang="en-US" sz="1200">
                <a:latin typeface="Arial"/>
                <a:ea typeface="Arial"/>
                <a:cs typeface="Arial"/>
                <a:sym typeface="Arial"/>
              </a:rPr>
              <a:t> helps determine whether a requested accommodation is </a:t>
            </a:r>
            <a:r>
              <a:rPr lang="en-US" sz="1200" b="1">
                <a:latin typeface="Arial"/>
                <a:ea typeface="Arial"/>
                <a:cs typeface="Arial"/>
                <a:sym typeface="Arial"/>
              </a:rPr>
              <a:t>necessary, appropriate, and feasible</a:t>
            </a:r>
            <a:r>
              <a:rPr lang="en-US" sz="1200">
                <a:latin typeface="Arial"/>
                <a:ea typeface="Arial"/>
                <a:cs typeface="Arial"/>
                <a:sym typeface="Arial"/>
              </a:rPr>
              <a:t> without imposing an </a:t>
            </a:r>
            <a:r>
              <a:rPr lang="en-US" sz="1200" b="1">
                <a:latin typeface="Arial"/>
                <a:ea typeface="Arial"/>
                <a:cs typeface="Arial"/>
                <a:sym typeface="Arial"/>
              </a:rPr>
              <a:t>undue burden</a:t>
            </a:r>
            <a:r>
              <a:rPr lang="en-US" sz="1200">
                <a:latin typeface="Arial"/>
                <a:ea typeface="Arial"/>
                <a:cs typeface="Arial"/>
                <a:sym typeface="Arial"/>
              </a:rPr>
              <a:t> on humanitarian actors. It ensures that the modification or adjustment strikes a </a:t>
            </a:r>
            <a:r>
              <a:rPr lang="en-US" sz="1200" b="1">
                <a:latin typeface="Arial"/>
                <a:ea typeface="Arial"/>
                <a:cs typeface="Arial"/>
                <a:sym typeface="Arial"/>
              </a:rPr>
              <a:t>balance</a:t>
            </a:r>
            <a:r>
              <a:rPr lang="en-US" sz="1200">
                <a:latin typeface="Arial"/>
                <a:ea typeface="Arial"/>
                <a:cs typeface="Arial"/>
                <a:sym typeface="Arial"/>
              </a:rPr>
              <a:t> between meeting the needs of a person with disabilities and the practical limitations of the response.</a:t>
            </a:r>
          </a:p>
          <a:p>
            <a:pPr marL="0" lvl="0" indent="0" algn="just" rtl="0">
              <a:lnSpc>
                <a:spcPct val="107000"/>
              </a:lnSpc>
              <a:spcBef>
                <a:spcPts val="0"/>
              </a:spcBef>
              <a:spcAft>
                <a:spcPts val="0"/>
              </a:spcAft>
              <a:buClr>
                <a:schemeClr val="dk1"/>
              </a:buClr>
              <a:buSzPts val="1100"/>
              <a:buFont typeface="Arial"/>
              <a:buNone/>
            </a:pPr>
            <a:endParaRPr lang="en-US"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200">
                <a:latin typeface="Arial"/>
                <a:ea typeface="Arial"/>
                <a:cs typeface="Arial"/>
                <a:sym typeface="Arial"/>
              </a:rPr>
              <a:t>To explain how humanitarian actors can balance mainstream or structural solutions and individual accommodations, consider accessibility. A humanitarian actor that wants to improve accessibility usually does so in steps. It (1) initiates an assessment; (2) evaluates alternative actions; (3) prepares a procurement process and documents; (4) buys or acquires goods, facilities, materials, technologies, </a:t>
            </a:r>
            <a:r>
              <a:rPr lang="en-US" sz="1200" err="1">
                <a:latin typeface="Arial"/>
                <a:ea typeface="Arial"/>
                <a:cs typeface="Arial"/>
                <a:sym typeface="Arial"/>
              </a:rPr>
              <a:t>etc</a:t>
            </a:r>
            <a:r>
              <a:rPr lang="en-US" sz="1200">
                <a:latin typeface="Arial"/>
                <a:ea typeface="Arial"/>
                <a:cs typeface="Arial"/>
                <a:sym typeface="Arial"/>
              </a:rPr>
              <a:t>; and (5) distributes and delivers the chosen goods or services against a planned timetable or schedule. Because denying reasonable accommodation is discrimination, the humanitarian actor also must offer individual solutions on demand.</a:t>
            </a:r>
          </a:p>
          <a:p>
            <a:pPr marL="0" lvl="0" indent="0" algn="l" rtl="0">
              <a:lnSpc>
                <a:spcPct val="100000"/>
              </a:lnSpc>
              <a:spcBef>
                <a:spcPts val="0"/>
              </a:spcBef>
              <a:spcAft>
                <a:spcPts val="0"/>
              </a:spcAft>
              <a:buClr>
                <a:schemeClr val="dk1"/>
              </a:buClr>
              <a:buSzPts val="1100"/>
              <a:buFont typeface="Arial"/>
              <a:buNone/>
            </a:pPr>
            <a:endParaRPr lang="en-US" sz="12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200">
                <a:latin typeface="Arial"/>
                <a:ea typeface="Arial"/>
                <a:cs typeface="Arial"/>
                <a:sym typeface="Arial"/>
              </a:rPr>
              <a:t>A </a:t>
            </a:r>
            <a:r>
              <a:rPr lang="en-US" sz="1200" err="1">
                <a:latin typeface="Arial"/>
                <a:ea typeface="Arial"/>
                <a:cs typeface="Arial"/>
                <a:sym typeface="Arial"/>
              </a:rPr>
              <a:t>programme</a:t>
            </a:r>
            <a:r>
              <a:rPr lang="en-US" sz="1200">
                <a:latin typeface="Arial"/>
                <a:ea typeface="Arial"/>
                <a:cs typeface="Arial"/>
                <a:sym typeface="Arial"/>
              </a:rPr>
              <a:t> or service is accessible if:</a:t>
            </a:r>
          </a:p>
          <a:p>
            <a:pPr marL="457200" lvl="0" indent="-342900" algn="l" rtl="0">
              <a:lnSpc>
                <a:spcPct val="100000"/>
              </a:lnSpc>
              <a:spcBef>
                <a:spcPts val="0"/>
              </a:spcBef>
              <a:spcAft>
                <a:spcPts val="0"/>
              </a:spcAft>
              <a:buClr>
                <a:schemeClr val="dk1"/>
              </a:buClr>
              <a:buSzPts val="1800"/>
              <a:buChar char="●"/>
            </a:pPr>
            <a:r>
              <a:rPr lang="en-US" sz="1200">
                <a:latin typeface="Arial"/>
                <a:ea typeface="Arial"/>
                <a:cs typeface="Arial"/>
                <a:sym typeface="Arial"/>
              </a:rPr>
              <a:t>It offers a general solution for everyone</a:t>
            </a:r>
          </a:p>
          <a:p>
            <a:pPr marL="457200" lvl="0" indent="-342900" algn="l" rtl="0">
              <a:lnSpc>
                <a:spcPct val="100000"/>
              </a:lnSpc>
              <a:spcBef>
                <a:spcPts val="0"/>
              </a:spcBef>
              <a:spcAft>
                <a:spcPts val="0"/>
              </a:spcAft>
              <a:buClr>
                <a:schemeClr val="dk1"/>
              </a:buClr>
              <a:buSzPts val="1800"/>
              <a:buChar char="●"/>
            </a:pPr>
            <a:r>
              <a:rPr lang="en-US" sz="1200">
                <a:latin typeface="Arial"/>
                <a:ea typeface="Arial"/>
                <a:cs typeface="Arial"/>
                <a:sym typeface="Arial"/>
              </a:rPr>
              <a:t>It can be implemented promptly and built in advance</a:t>
            </a:r>
          </a:p>
          <a:p>
            <a:pPr marL="457200" lvl="0" indent="-342900" algn="l" rtl="0">
              <a:lnSpc>
                <a:spcPct val="100000"/>
              </a:lnSpc>
              <a:spcBef>
                <a:spcPts val="0"/>
              </a:spcBef>
              <a:spcAft>
                <a:spcPts val="0"/>
              </a:spcAft>
              <a:buClr>
                <a:schemeClr val="dk1"/>
              </a:buClr>
              <a:buSzPts val="1800"/>
              <a:buChar char="●"/>
            </a:pPr>
            <a:r>
              <a:rPr lang="en-US" sz="1200">
                <a:latin typeface="Arial"/>
                <a:ea typeface="Arial"/>
                <a:cs typeface="Arial"/>
                <a:sym typeface="Arial"/>
              </a:rPr>
              <a:t>It is available and accessible regardless of whether it is required</a:t>
            </a:r>
          </a:p>
          <a:p>
            <a:pPr marL="457200" lvl="0" indent="-342900" algn="l" rtl="0">
              <a:lnSpc>
                <a:spcPct val="100000"/>
              </a:lnSpc>
              <a:spcBef>
                <a:spcPts val="0"/>
              </a:spcBef>
              <a:spcAft>
                <a:spcPts val="0"/>
              </a:spcAft>
              <a:buClr>
                <a:schemeClr val="dk1"/>
              </a:buClr>
              <a:buSzPts val="1800"/>
              <a:buChar char="●"/>
            </a:pPr>
            <a:r>
              <a:rPr lang="en-US" sz="1200">
                <a:latin typeface="Arial"/>
                <a:ea typeface="Arial"/>
                <a:cs typeface="Arial"/>
                <a:sym typeface="Arial"/>
              </a:rPr>
              <a:t>It is guided by general principles of universal design</a:t>
            </a:r>
          </a:p>
          <a:p>
            <a:pPr marL="457200" lvl="0" indent="-342900" algn="l" rtl="0">
              <a:lnSpc>
                <a:spcPct val="100000"/>
              </a:lnSpc>
              <a:spcBef>
                <a:spcPts val="0"/>
              </a:spcBef>
              <a:spcAft>
                <a:spcPts val="0"/>
              </a:spcAft>
              <a:buClr>
                <a:schemeClr val="dk1"/>
              </a:buClr>
              <a:buSzPts val="1800"/>
              <a:buChar char="●"/>
            </a:pPr>
            <a:r>
              <a:rPr lang="en-US" sz="1200">
                <a:latin typeface="Arial"/>
                <a:ea typeface="Arial"/>
                <a:cs typeface="Arial"/>
                <a:sym typeface="Arial"/>
              </a:rPr>
              <a:t>It meets accessibility standards</a:t>
            </a:r>
          </a:p>
          <a:p>
            <a:pPr marL="457200" lvl="0" indent="-342900" algn="l" rtl="0">
              <a:lnSpc>
                <a:spcPct val="100000"/>
              </a:lnSpc>
              <a:spcBef>
                <a:spcPts val="0"/>
              </a:spcBef>
              <a:spcAft>
                <a:spcPts val="0"/>
              </a:spcAft>
              <a:buClr>
                <a:schemeClr val="dk1"/>
              </a:buClr>
              <a:buSzPts val="1800"/>
              <a:buChar char="●"/>
            </a:pPr>
            <a:r>
              <a:rPr lang="en-US" sz="1200">
                <a:latin typeface="Arial"/>
                <a:ea typeface="Arial"/>
                <a:cs typeface="Arial"/>
                <a:sym typeface="Arial"/>
              </a:rPr>
              <a:t>It is a </a:t>
            </a:r>
            <a:r>
              <a:rPr lang="en-US" sz="1200" err="1">
                <a:latin typeface="Arial"/>
                <a:ea typeface="Arial"/>
                <a:cs typeface="Arial"/>
                <a:sym typeface="Arial"/>
              </a:rPr>
              <a:t>programme</a:t>
            </a:r>
            <a:r>
              <a:rPr lang="en-US" sz="1200">
                <a:latin typeface="Arial"/>
                <a:ea typeface="Arial"/>
                <a:cs typeface="Arial"/>
                <a:sym typeface="Arial"/>
              </a:rPr>
              <a:t> design obligation</a:t>
            </a:r>
          </a:p>
          <a:p>
            <a:pPr marL="457200" lvl="0" indent="0" algn="l" rtl="0">
              <a:lnSpc>
                <a:spcPct val="100000"/>
              </a:lnSpc>
              <a:spcBef>
                <a:spcPts val="0"/>
              </a:spcBef>
              <a:spcAft>
                <a:spcPts val="0"/>
              </a:spcAft>
              <a:buClr>
                <a:schemeClr val="dk1"/>
              </a:buClr>
              <a:buSzPts val="1100"/>
              <a:buFont typeface="Arial"/>
              <a:buNone/>
            </a:pPr>
            <a:endParaRPr lang="en-US" sz="12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200">
                <a:latin typeface="Arial"/>
                <a:ea typeface="Arial"/>
                <a:cs typeface="Arial"/>
                <a:sym typeface="Arial"/>
              </a:rPr>
              <a:t>Reasonable accommodation is achieved if:</a:t>
            </a:r>
          </a:p>
          <a:p>
            <a:pPr marL="457200" lvl="0" indent="-342900" algn="l" rtl="0">
              <a:lnSpc>
                <a:spcPct val="100000"/>
              </a:lnSpc>
              <a:spcBef>
                <a:spcPts val="0"/>
              </a:spcBef>
              <a:spcAft>
                <a:spcPts val="0"/>
              </a:spcAft>
              <a:buClr>
                <a:schemeClr val="dk1"/>
              </a:buClr>
              <a:buSzPts val="1800"/>
              <a:buChar char="●"/>
            </a:pPr>
            <a:r>
              <a:rPr lang="en-US" sz="1200">
                <a:latin typeface="Arial"/>
                <a:ea typeface="Arial"/>
                <a:cs typeface="Arial"/>
                <a:sym typeface="Arial"/>
              </a:rPr>
              <a:t>It is an individual solution for a specific person</a:t>
            </a:r>
          </a:p>
          <a:p>
            <a:pPr marL="457200" lvl="0" indent="-342900" algn="l" rtl="0">
              <a:lnSpc>
                <a:spcPct val="100000"/>
              </a:lnSpc>
              <a:spcBef>
                <a:spcPts val="0"/>
              </a:spcBef>
              <a:spcAft>
                <a:spcPts val="0"/>
              </a:spcAft>
              <a:buClr>
                <a:schemeClr val="dk1"/>
              </a:buClr>
              <a:buSzPts val="1800"/>
              <a:buChar char="●"/>
            </a:pPr>
            <a:r>
              <a:rPr lang="en-US" sz="1200">
                <a:latin typeface="Arial"/>
                <a:ea typeface="Arial"/>
                <a:cs typeface="Arial"/>
                <a:sym typeface="Arial"/>
              </a:rPr>
              <a:t>It can be provided immediately when needed</a:t>
            </a:r>
          </a:p>
          <a:p>
            <a:pPr marL="457200" lvl="0" indent="-342900" algn="l" rtl="0">
              <a:lnSpc>
                <a:spcPct val="100000"/>
              </a:lnSpc>
              <a:spcBef>
                <a:spcPts val="0"/>
              </a:spcBef>
              <a:spcAft>
                <a:spcPts val="0"/>
              </a:spcAft>
              <a:buClr>
                <a:schemeClr val="dk1"/>
              </a:buClr>
              <a:buSzPts val="1800"/>
              <a:buChar char="●"/>
            </a:pPr>
            <a:r>
              <a:rPr lang="en-US" sz="1200">
                <a:latin typeface="Arial"/>
                <a:ea typeface="Arial"/>
                <a:cs typeface="Arial"/>
                <a:sym typeface="Arial"/>
              </a:rPr>
              <a:t>It is delivered when a person with disabilities requires it, and when they cannot otherwise obtain access to it</a:t>
            </a:r>
          </a:p>
          <a:p>
            <a:pPr marL="457200" lvl="0" indent="-342900" algn="l" rtl="0">
              <a:lnSpc>
                <a:spcPct val="100000"/>
              </a:lnSpc>
              <a:spcBef>
                <a:spcPts val="0"/>
              </a:spcBef>
              <a:spcAft>
                <a:spcPts val="0"/>
              </a:spcAft>
              <a:buClr>
                <a:schemeClr val="dk1"/>
              </a:buClr>
              <a:buSzPts val="1800"/>
              <a:buChar char="●"/>
            </a:pPr>
            <a:r>
              <a:rPr lang="en-US" sz="1200">
                <a:latin typeface="Arial"/>
                <a:ea typeface="Arial"/>
                <a:cs typeface="Arial"/>
                <a:sym typeface="Arial"/>
              </a:rPr>
              <a:t>It is tailored to meet the person’s requirements (case by case) and designed together with the person, </a:t>
            </a:r>
          </a:p>
          <a:p>
            <a:pPr marL="457200" lvl="0" indent="-342900" algn="l" rtl="0">
              <a:lnSpc>
                <a:spcPct val="100000"/>
              </a:lnSpc>
              <a:spcBef>
                <a:spcPts val="0"/>
              </a:spcBef>
              <a:spcAft>
                <a:spcPts val="0"/>
              </a:spcAft>
              <a:buClr>
                <a:schemeClr val="dk1"/>
              </a:buClr>
              <a:buSzPts val="1800"/>
              <a:buChar char="●"/>
            </a:pPr>
            <a:r>
              <a:rPr lang="en-US" sz="1200">
                <a:latin typeface="Arial"/>
                <a:ea typeface="Arial"/>
                <a:cs typeface="Arial"/>
                <a:sym typeface="Arial"/>
              </a:rPr>
              <a:t>It meets a proportionality test</a:t>
            </a:r>
          </a:p>
          <a:p>
            <a:pPr marL="457200" lvl="0" indent="-342900" algn="l" rtl="0">
              <a:lnSpc>
                <a:spcPct val="100000"/>
              </a:lnSpc>
              <a:spcBef>
                <a:spcPts val="0"/>
              </a:spcBef>
              <a:spcAft>
                <a:spcPts val="0"/>
              </a:spcAft>
              <a:buClr>
                <a:schemeClr val="dk1"/>
              </a:buClr>
              <a:buSzPts val="1800"/>
              <a:buChar char="●"/>
            </a:pPr>
            <a:r>
              <a:rPr lang="en-US" sz="1200">
                <a:latin typeface="Arial"/>
                <a:ea typeface="Arial"/>
                <a:cs typeface="Arial"/>
                <a:sym typeface="Arial"/>
              </a:rPr>
              <a:t>It a non-discrimination obligation</a:t>
            </a:r>
          </a:p>
          <a:p>
            <a:pPr marL="0" lvl="0" indent="0" algn="l" rtl="0">
              <a:lnSpc>
                <a:spcPct val="100000"/>
              </a:lnSpc>
              <a:spcBef>
                <a:spcPts val="0"/>
              </a:spcBef>
              <a:spcAft>
                <a:spcPts val="0"/>
              </a:spcAft>
              <a:buClr>
                <a:schemeClr val="dk1"/>
              </a:buClr>
              <a:buSzPts val="1100"/>
              <a:buFont typeface="Arial"/>
              <a:buNone/>
            </a:pPr>
            <a:endParaRPr lang="en-US" sz="12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200">
                <a:latin typeface="Arial"/>
                <a:ea typeface="Arial"/>
                <a:cs typeface="Arial"/>
                <a:sym typeface="Arial"/>
              </a:rPr>
              <a:t>A reasonable accommodation is an individual measure that benefits a specific person – but may also bring wider benefits. For instance, a path that is made accessible for one person can subsequently be used by many. The same may be true of changing the procedure for obtaining cash transfers, reorganizing food distribution methods, or reorganizing work to meet the needs of a colleague with a disability. </a:t>
            </a:r>
          </a:p>
          <a:p>
            <a:pPr marL="0" lvl="0" indent="0" algn="just" rtl="0">
              <a:lnSpc>
                <a:spcPct val="107000"/>
              </a:lnSpc>
              <a:spcBef>
                <a:spcPts val="0"/>
              </a:spcBef>
              <a:spcAft>
                <a:spcPts val="0"/>
              </a:spcAft>
              <a:buClr>
                <a:schemeClr val="dk1"/>
              </a:buClr>
              <a:buSzPts val="1100"/>
              <a:buFont typeface="Arial"/>
              <a:buNone/>
            </a:pPr>
            <a:endParaRPr lang="en-US"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200">
                <a:latin typeface="Arial"/>
                <a:ea typeface="Arial"/>
                <a:cs typeface="Arial"/>
                <a:sym typeface="Arial"/>
              </a:rPr>
              <a:t>The key learning is that “accessibility” reduces barriers for everyone. “Reasonable accommodation” ensures no one is excluded when accessibility alone is not enough.</a:t>
            </a:r>
          </a:p>
          <a:p>
            <a:endParaRPr lang="en-US"/>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87</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9941076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9D7CF6-035A-DD68-270A-0EA933696ED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BAA66F3-27F1-6906-83FB-6F7FA08C42E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2B7847D5-D487-F705-A134-F65C29DC2558}"/>
              </a:ext>
            </a:extLst>
          </p:cNvPr>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US" sz="900">
              <a:latin typeface="Arial"/>
              <a:ea typeface="Arial"/>
              <a:cs typeface="Arial"/>
              <a:sym typeface="Arial"/>
            </a:endParaRPr>
          </a:p>
          <a:p>
            <a:pPr marL="0" lvl="0" indent="0" algn="l" rtl="0">
              <a:lnSpc>
                <a:spcPct val="100000"/>
              </a:lnSpc>
              <a:spcBef>
                <a:spcPts val="0"/>
              </a:spcBef>
              <a:spcAft>
                <a:spcPts val="0"/>
              </a:spcAft>
              <a:buSzPts val="1400"/>
              <a:buNone/>
            </a:pPr>
            <a:r>
              <a:rPr lang="en-US" sz="1200">
                <a:latin typeface="Arial"/>
                <a:ea typeface="Arial"/>
                <a:cs typeface="Arial"/>
                <a:sym typeface="Arial"/>
              </a:rPr>
              <a:t>If participants were not trained in Module 4 mention what reasonable accommodation means briefly or show the hidden slides on Reasonable Accommodation. </a:t>
            </a: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a:p>
            <a:pPr marL="0" lvl="0" indent="0" algn="l" rtl="0">
              <a:lnSpc>
                <a:spcPct val="100000"/>
              </a:lnSpc>
              <a:spcBef>
                <a:spcPts val="0"/>
              </a:spcBef>
              <a:spcAft>
                <a:spcPts val="0"/>
              </a:spcAft>
              <a:buSzPts val="1400"/>
              <a:buNone/>
            </a:pPr>
            <a:r>
              <a:rPr lang="en-US" sz="1200">
                <a:latin typeface="Arial"/>
                <a:ea typeface="Arial"/>
                <a:cs typeface="Arial"/>
                <a:sym typeface="Arial"/>
              </a:rPr>
              <a:t>“Reasonable accommodation means </a:t>
            </a:r>
            <a:r>
              <a:rPr lang="en-US" sz="1200" b="1">
                <a:latin typeface="Arial"/>
                <a:ea typeface="Arial"/>
                <a:cs typeface="Arial"/>
                <a:sym typeface="Arial"/>
              </a:rPr>
              <a:t>necessary and appropriate modifications or adjustments</a:t>
            </a:r>
            <a:r>
              <a:rPr lang="en-US" sz="1200">
                <a:latin typeface="Arial"/>
                <a:ea typeface="Arial"/>
                <a:cs typeface="Arial"/>
                <a:sym typeface="Arial"/>
              </a:rPr>
              <a:t> to ensure persons with disabilities can access assistance on an equal basis with others.”</a:t>
            </a:r>
          </a:p>
          <a:p>
            <a:pPr marL="0" lvl="0" indent="0" algn="l" rtl="0">
              <a:lnSpc>
                <a:spcPct val="100000"/>
              </a:lnSpc>
              <a:spcBef>
                <a:spcPts val="0"/>
              </a:spcBef>
              <a:spcAft>
                <a:spcPts val="0"/>
              </a:spcAft>
              <a:buSzPts val="1400"/>
              <a:buNone/>
            </a:pPr>
            <a:endParaRPr lang="en-US" sz="1200">
              <a:latin typeface="Arial"/>
              <a:ea typeface="Arial"/>
              <a:cs typeface="Arial"/>
              <a:sym typeface="Arial"/>
            </a:endParaRPr>
          </a:p>
          <a:p>
            <a:pPr marL="0" lvl="0" indent="0" algn="l" rtl="0">
              <a:lnSpc>
                <a:spcPct val="100000"/>
              </a:lnSpc>
              <a:spcBef>
                <a:spcPts val="0"/>
              </a:spcBef>
              <a:spcAft>
                <a:spcPts val="0"/>
              </a:spcAft>
              <a:buSzPts val="1400"/>
              <a:buNone/>
            </a:pPr>
            <a:r>
              <a:rPr lang="en-US" sz="1200">
                <a:latin typeface="Arial"/>
                <a:ea typeface="Arial"/>
                <a:cs typeface="Arial"/>
                <a:sym typeface="Arial"/>
              </a:rPr>
              <a:t>These are some examples of reasonable accommodations for CVA distributions. </a:t>
            </a:r>
          </a:p>
        </p:txBody>
      </p:sp>
      <p:sp>
        <p:nvSpPr>
          <p:cNvPr id="4" name="Foliennummernplatzhalter 3">
            <a:extLst>
              <a:ext uri="{FF2B5EF4-FFF2-40B4-BE49-F238E27FC236}">
                <a16:creationId xmlns:a16="http://schemas.microsoft.com/office/drawing/2014/main" id="{CF678D88-2B34-3B07-1C58-468DC5B616A5}"/>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88</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7341672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A9F1D-A823-39C3-70A7-C0D49037FD4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B143952-10E1-A919-F879-3212C124288D}"/>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47A80D8C-0C3C-F926-2C3E-D8399B603638}"/>
              </a:ext>
            </a:extLst>
          </p:cNvPr>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US" sz="1200" b="1">
              <a:latin typeface="Arial"/>
              <a:ea typeface="Arial"/>
              <a:cs typeface="Arial"/>
              <a:sym typeface="Arial"/>
            </a:endParaRPr>
          </a:p>
          <a:p>
            <a:pPr marL="0" lvl="0" indent="0" algn="l" rtl="0">
              <a:lnSpc>
                <a:spcPct val="100000"/>
              </a:lnSpc>
              <a:spcBef>
                <a:spcPts val="0"/>
              </a:spcBef>
              <a:spcAft>
                <a:spcPts val="0"/>
              </a:spcAft>
              <a:buSzPts val="1400"/>
              <a:buNone/>
            </a:pPr>
            <a:r>
              <a:rPr lang="en-US" sz="1200">
                <a:latin typeface="Arial"/>
                <a:ea typeface="Arial"/>
                <a:cs typeface="Arial"/>
                <a:sym typeface="Arial"/>
              </a:rPr>
              <a:t>The key message on this slide is that there is no such thing as an inherently inclusive or exclusive delivery mechanism. Inclusion depends on context, design, and mitigation strategies put in place. Read the list out loud. </a:t>
            </a:r>
          </a:p>
        </p:txBody>
      </p:sp>
      <p:sp>
        <p:nvSpPr>
          <p:cNvPr id="4" name="Foliennummernplatzhalter 3">
            <a:extLst>
              <a:ext uri="{FF2B5EF4-FFF2-40B4-BE49-F238E27FC236}">
                <a16:creationId xmlns:a16="http://schemas.microsoft.com/office/drawing/2014/main" id="{5CF56812-B98D-5F9B-27DA-445493FB0C39}"/>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89</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1004518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50000"/>
              </a:lnSpc>
              <a:spcBef>
                <a:spcPts val="0"/>
              </a:spcBef>
              <a:spcAft>
                <a:spcPts val="0"/>
              </a:spcAft>
              <a:buSzPts val="1400"/>
              <a:buNone/>
            </a:pPr>
            <a:r>
              <a:rPr lang="en-US" sz="1200" b="1">
                <a:latin typeface="Arial"/>
                <a:ea typeface="Arial"/>
                <a:cs typeface="Arial"/>
                <a:sym typeface="Arial"/>
              </a:rPr>
              <a:t>Facilitator Notes:</a:t>
            </a:r>
          </a:p>
          <a:p>
            <a:pPr marL="0" lvl="0" indent="0" algn="l" rtl="0">
              <a:lnSpc>
                <a:spcPct val="150000"/>
              </a:lnSpc>
              <a:spcBef>
                <a:spcPts val="0"/>
              </a:spcBef>
              <a:spcAft>
                <a:spcPts val="0"/>
              </a:spcAft>
              <a:buSzPts val="1400"/>
              <a:buNone/>
            </a:pPr>
            <a:r>
              <a:rPr lang="en-US" sz="1200">
                <a:latin typeface="Arial"/>
                <a:ea typeface="Arial"/>
                <a:cs typeface="Arial"/>
                <a:sym typeface="Arial"/>
              </a:rPr>
              <a:t>Read out loud the key learnings.</a:t>
            </a:r>
          </a:p>
          <a:p>
            <a:pPr marL="542925" lvl="0" indent="-457200" algn="l" rtl="0">
              <a:lnSpc>
                <a:spcPct val="100000"/>
              </a:lnSpc>
              <a:spcBef>
                <a:spcPts val="0"/>
              </a:spcBef>
              <a:spcAft>
                <a:spcPts val="0"/>
              </a:spcAft>
              <a:buClr>
                <a:schemeClr val="dk1"/>
              </a:buClr>
              <a:buSzPts val="1100"/>
              <a:buFont typeface="Arial"/>
              <a:buNone/>
            </a:pPr>
            <a:endParaRPr lang="en-US" sz="1200">
              <a:latin typeface="Arial"/>
              <a:ea typeface="Arial"/>
              <a:cs typeface="Arial"/>
              <a:sym typeface="Arial"/>
            </a:endParaRP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90</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7485690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2325FB-12F4-3CC0-D1E6-3343E52F37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4893C4-9287-EA90-99C1-4D0C6939BF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A95461-A40C-3C8E-0A91-3D4FB1F74168}"/>
              </a:ext>
            </a:extLst>
          </p:cNvPr>
          <p:cNvSpPr>
            <a:spLocks noGrp="1"/>
          </p:cNvSpPr>
          <p:nvPr>
            <p:ph type="body" idx="1"/>
          </p:nvPr>
        </p:nvSpPr>
        <p:spPr/>
        <p:txBody>
          <a:bodyPr/>
          <a:lstStyle/>
          <a:p>
            <a:pPr marL="0" lvl="0" indent="0" algn="just" rtl="0">
              <a:lnSpc>
                <a:spcPct val="150000"/>
              </a:lnSpc>
              <a:spcBef>
                <a:spcPts val="0"/>
              </a:spcBef>
              <a:spcAft>
                <a:spcPts val="0"/>
              </a:spcAft>
              <a:buClr>
                <a:schemeClr val="dk1"/>
              </a:buClr>
              <a:buSzPts val="1100"/>
              <a:buFont typeface="Arial"/>
              <a:buNone/>
            </a:pPr>
            <a:r>
              <a:rPr lang="en-US" sz="1200" b="1">
                <a:latin typeface="Arial"/>
                <a:ea typeface="Arial"/>
                <a:cs typeface="Arial"/>
                <a:sym typeface="Arial"/>
              </a:rPr>
              <a:t>Facilitator Notes:</a:t>
            </a:r>
          </a:p>
          <a:p>
            <a:pPr marL="0" lvl="0" indent="0" algn="just" rtl="0">
              <a:lnSpc>
                <a:spcPct val="150000"/>
              </a:lnSpc>
              <a:spcBef>
                <a:spcPts val="0"/>
              </a:spcBef>
              <a:spcAft>
                <a:spcPts val="0"/>
              </a:spcAft>
              <a:buClr>
                <a:schemeClr val="dk1"/>
              </a:buClr>
              <a:buSzPts val="1100"/>
              <a:buFont typeface="Arial"/>
              <a:buNone/>
            </a:pPr>
            <a:r>
              <a:rPr lang="en-US" sz="1200" b="0">
                <a:latin typeface="Arial"/>
                <a:ea typeface="Arial"/>
                <a:cs typeface="Arial"/>
                <a:sym typeface="Arial"/>
              </a:rPr>
              <a:t>At end of module 1 you can provide an overview of the other modules of the training package. If you only use specific modules in the training, you can just display those used (e.g. M1, M2, M4, M5). The objective is to ensure the participants know what to expect still, which module they finished and what is next.</a:t>
            </a:r>
          </a:p>
        </p:txBody>
      </p:sp>
      <p:sp>
        <p:nvSpPr>
          <p:cNvPr id="4" name="Slide Number Placeholder 3">
            <a:extLst>
              <a:ext uri="{FF2B5EF4-FFF2-40B4-BE49-F238E27FC236}">
                <a16:creationId xmlns:a16="http://schemas.microsoft.com/office/drawing/2014/main" id="{1684266B-2947-9843-BD79-DD5555F4857F}"/>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91</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251489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7000"/>
              </a:lnSpc>
              <a:spcBef>
                <a:spcPts val="0"/>
              </a:spcBef>
              <a:spcAft>
                <a:spcPts val="0"/>
              </a:spcAft>
              <a:buSzPts val="1400"/>
              <a:buNone/>
            </a:pPr>
            <a:r>
              <a:rPr lang="en-US" sz="1200" b="1">
                <a:latin typeface="Arial"/>
                <a:ea typeface="Arial"/>
                <a:cs typeface="Arial"/>
                <a:sym typeface="Arial"/>
              </a:rPr>
              <a:t>Facilitator Notes:</a:t>
            </a:r>
            <a:endParaRPr lang="en-US" b="1">
              <a:latin typeface="Arial"/>
              <a:cs typeface="Arial"/>
            </a:endParaRPr>
          </a:p>
          <a:p>
            <a:pPr marL="0" indent="0">
              <a:lnSpc>
                <a:spcPct val="107000"/>
              </a:lnSpc>
            </a:pPr>
            <a:r>
              <a:rPr lang="en-US"/>
              <a:t>Say that, in this module, we will focus on disability inclusive CVA, and what it means in practice for food security programming. </a:t>
            </a:r>
            <a:endParaRPr lang="en-US" b="1">
              <a:latin typeface="Arial"/>
              <a:cs typeface="Arial"/>
            </a:endParaRPr>
          </a:p>
          <a:p>
            <a:pPr marL="0" indent="0">
              <a:lnSpc>
                <a:spcPct val="107000"/>
              </a:lnSpc>
            </a:pPr>
            <a:endParaRPr lang="en-US">
              <a:latin typeface="Arial"/>
              <a:ea typeface="Arial"/>
              <a:cs typeface="Arial"/>
            </a:endParaRP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11</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3951703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7000"/>
              </a:lnSpc>
              <a:spcBef>
                <a:spcPts val="0"/>
              </a:spcBef>
              <a:spcAft>
                <a:spcPts val="0"/>
              </a:spcAft>
              <a:buSzPts val="1400"/>
              <a:buNone/>
            </a:pPr>
            <a:r>
              <a:rPr lang="en-US" sz="1200" b="1">
                <a:latin typeface="Arial"/>
                <a:ea typeface="Arial"/>
                <a:cs typeface="Arial"/>
                <a:sym typeface="Arial"/>
              </a:rPr>
              <a:t>Facilitator Notes: </a:t>
            </a:r>
            <a:endParaRPr lang="en-US" sz="1200">
              <a:latin typeface="Arial"/>
              <a:ea typeface="Arial"/>
              <a:cs typeface="Arial"/>
              <a:sym typeface="Arial"/>
            </a:endParaRPr>
          </a:p>
          <a:p>
            <a:pPr marL="0" lvl="0" indent="0" algn="l" rtl="0">
              <a:lnSpc>
                <a:spcPct val="107000"/>
              </a:lnSpc>
              <a:spcBef>
                <a:spcPts val="0"/>
              </a:spcBef>
              <a:spcAft>
                <a:spcPts val="0"/>
              </a:spcAft>
              <a:buSzPts val="1400"/>
              <a:buNone/>
            </a:pPr>
            <a:r>
              <a:rPr lang="en-US" sz="1200">
                <a:latin typeface="Arial"/>
                <a:ea typeface="Arial"/>
                <a:cs typeface="Arial"/>
                <a:sym typeface="Arial"/>
              </a:rPr>
              <a:t>We have listed them below for ease of reference while researching:</a:t>
            </a:r>
            <a:endParaRPr lang="en-US" sz="1200" b="1">
              <a:solidFill>
                <a:srgbClr val="C41401"/>
              </a:solidFill>
              <a:latin typeface="Arial"/>
              <a:ea typeface="Arial"/>
              <a:cs typeface="Arial"/>
              <a:sym typeface="Arial"/>
            </a:endParaRPr>
          </a:p>
          <a:p>
            <a:pPr marL="177657" marR="0" lvl="0" indent="-177657" algn="l" rtl="0">
              <a:lnSpc>
                <a:spcPct val="100000"/>
              </a:lnSpc>
              <a:spcBef>
                <a:spcPts val="0"/>
              </a:spcBef>
              <a:spcAft>
                <a:spcPts val="0"/>
              </a:spcAft>
              <a:buClr>
                <a:schemeClr val="dk1"/>
              </a:buClr>
              <a:buSzPts val="1800"/>
              <a:buFont typeface="Arial"/>
              <a:buChar char="•"/>
            </a:pPr>
            <a:r>
              <a:rPr lang="en-US" sz="1200" b="1">
                <a:solidFill>
                  <a:schemeClr val="dk1"/>
                </a:solidFill>
                <a:latin typeface="Arial"/>
                <a:ea typeface="Arial"/>
                <a:cs typeface="Arial"/>
                <a:sym typeface="Arial"/>
              </a:rPr>
              <a:t>UN Convention on the Rights of Persons with Disabilities (CRPD), </a:t>
            </a:r>
            <a:r>
              <a:rPr lang="en-US" sz="1200">
                <a:solidFill>
                  <a:schemeClr val="dk1"/>
                </a:solidFill>
                <a:latin typeface="Arial"/>
                <a:ea typeface="Arial"/>
                <a:cs typeface="Arial"/>
                <a:sym typeface="Arial"/>
              </a:rPr>
              <a:t>2006: </a:t>
            </a:r>
            <a:r>
              <a:rPr lang="en-US" sz="1200" u="sng">
                <a:solidFill>
                  <a:srgbClr val="0563C1"/>
                </a:solidFill>
                <a:latin typeface="Arial"/>
                <a:ea typeface="Arial"/>
                <a:cs typeface="Arial"/>
                <a:sym typeface="Arial"/>
                <a:hlinkClick r:id="rId3">
                  <a:extLst>
                    <a:ext uri="{A12FA001-AC4F-418D-AE19-62706E023703}">
                      <ahyp:hlinkClr xmlns:ahyp="http://schemas.microsoft.com/office/drawing/2018/hyperlinkcolor" val="tx"/>
                    </a:ext>
                  </a:extLst>
                </a:hlinkClick>
              </a:rPr>
              <a:t>https://www.un.org/development/desa/disabilities/convention-on-the-rights-of-persons-with-disabilities.html</a:t>
            </a:r>
            <a:endParaRPr lang="en-US" sz="1200">
              <a:solidFill>
                <a:schemeClr val="dk1"/>
              </a:solidFill>
              <a:latin typeface="Arial"/>
              <a:ea typeface="Arial"/>
              <a:cs typeface="Arial"/>
              <a:sym typeface="Arial"/>
            </a:endParaRPr>
          </a:p>
          <a:p>
            <a:pPr marL="285750" marR="0" lvl="0" indent="-285750" algn="l" defTabSz="914400" rtl="0" eaLnBrk="1" fontAlgn="auto" latinLnBrk="0" hangingPunct="1">
              <a:lnSpc>
                <a:spcPct val="100000"/>
              </a:lnSpc>
              <a:spcBef>
                <a:spcPts val="0"/>
              </a:spcBef>
              <a:spcAft>
                <a:spcPts val="0"/>
              </a:spcAft>
              <a:buClr>
                <a:schemeClr val="dk1"/>
              </a:buClr>
              <a:buSzPts val="1800"/>
              <a:buFont typeface="Arial"/>
              <a:buChar char="•"/>
              <a:tabLst/>
              <a:defRPr/>
            </a:pPr>
            <a:r>
              <a:rPr lang="en-US" sz="1200" b="1">
                <a:solidFill>
                  <a:schemeClr val="dk1"/>
                </a:solidFill>
                <a:latin typeface="Arial"/>
                <a:ea typeface="Arial"/>
                <a:cs typeface="Arial"/>
                <a:sym typeface="Arial"/>
              </a:rPr>
              <a:t>UN Disability Inclusion Strategy (2019): system-wide policies to become more inclusive of persons with disabilities: </a:t>
            </a:r>
            <a:r>
              <a:rPr lang="en-US" sz="1400" u="sng">
                <a:solidFill>
                  <a:srgbClr val="1155CC"/>
                </a:solidFill>
                <a:latin typeface="Arial"/>
                <a:ea typeface="Arial"/>
                <a:cs typeface="Arial"/>
                <a:sym typeface="Arial"/>
                <a:hlinkClick r:id="rId4">
                  <a:extLst>
                    <a:ext uri="{A12FA001-AC4F-418D-AE19-62706E023703}">
                      <ahyp:hlinkClr xmlns:ahyp="http://schemas.microsoft.com/office/drawing/2018/hyperlinkcolor" val="tx"/>
                    </a:ext>
                  </a:extLst>
                </a:hlinkClick>
              </a:rPr>
              <a:t>https://www.un.org/en/content/disabilitystrategy/</a:t>
            </a:r>
            <a:r>
              <a:rPr lang="en-US" sz="1400">
                <a:solidFill>
                  <a:srgbClr val="000000"/>
                </a:solidFill>
                <a:latin typeface="Arial"/>
                <a:ea typeface="Arial"/>
                <a:cs typeface="Arial"/>
                <a:sym typeface="Arial"/>
              </a:rPr>
              <a:t> </a:t>
            </a:r>
          </a:p>
          <a:p>
            <a:pPr marL="285750" marR="0" lvl="0" indent="-285750" algn="l" rtl="0">
              <a:lnSpc>
                <a:spcPct val="100000"/>
              </a:lnSpc>
              <a:spcBef>
                <a:spcPts val="0"/>
              </a:spcBef>
              <a:spcAft>
                <a:spcPts val="0"/>
              </a:spcAft>
              <a:buClr>
                <a:schemeClr val="dk1"/>
              </a:buClr>
              <a:buSzPts val="1800"/>
              <a:buFont typeface="Arial"/>
              <a:buChar char="•"/>
            </a:pPr>
            <a:r>
              <a:rPr lang="en-US" sz="1200" b="1">
                <a:solidFill>
                  <a:schemeClr val="dk1"/>
                </a:solidFill>
                <a:latin typeface="Arial"/>
                <a:ea typeface="Arial"/>
                <a:cs typeface="Arial"/>
                <a:sym typeface="Arial"/>
              </a:rPr>
              <a:t>IASC Guidelines on Inclusion of Persons with Disabilities in Humanitarian Action </a:t>
            </a:r>
            <a:r>
              <a:rPr lang="en-US" sz="1200">
                <a:solidFill>
                  <a:schemeClr val="dk1"/>
                </a:solidFill>
                <a:latin typeface="Arial"/>
                <a:ea typeface="Arial"/>
                <a:cs typeface="Arial"/>
                <a:sym typeface="Arial"/>
              </a:rPr>
              <a:t>(2019): https://interagencystandingcommittee.org/sites/default/files/migrated/2020-11/IASC%20Guidelines%20on%20the%20Inclusion%20of%20Persons%20with%20Disabilities%20in%20Humanitarian%20Action%2C%202019_0.pdf</a:t>
            </a:r>
            <a:endParaRPr lang="en-US" sz="1400"/>
          </a:p>
          <a:p>
            <a:pPr marL="285750" marR="0" lvl="0" indent="-285750" algn="l" rtl="0">
              <a:lnSpc>
                <a:spcPct val="100000"/>
              </a:lnSpc>
              <a:spcBef>
                <a:spcPts val="0"/>
              </a:spcBef>
              <a:spcAft>
                <a:spcPts val="0"/>
              </a:spcAft>
              <a:buClr>
                <a:schemeClr val="dk1"/>
              </a:buClr>
              <a:buSzPts val="1800"/>
              <a:buFont typeface="Arial"/>
              <a:buChar char="•"/>
            </a:pPr>
            <a:r>
              <a:rPr lang="en-US" sz="1200" b="1">
                <a:solidFill>
                  <a:schemeClr val="dk1"/>
                </a:solidFill>
                <a:latin typeface="Arial"/>
                <a:ea typeface="Arial"/>
                <a:cs typeface="Arial"/>
                <a:sym typeface="Arial"/>
              </a:rPr>
              <a:t>Sendai Framework for Disaster Risk Reduction (2015) affirming same principles: </a:t>
            </a:r>
            <a:r>
              <a:rPr lang="en-US" sz="1200" b="0">
                <a:solidFill>
                  <a:schemeClr val="dk1"/>
                </a:solidFill>
                <a:latin typeface="Arial"/>
                <a:ea typeface="Arial"/>
                <a:cs typeface="Arial"/>
                <a:sym typeface="Arial"/>
              </a:rPr>
              <a:t>https://aidmi.org/wp-content/uploads/2023/05/sendaiframeworkfordrren.pdf</a:t>
            </a:r>
            <a:endParaRPr lang="en-US" sz="1200" b="0">
              <a:solidFill>
                <a:schemeClr val="dk1"/>
              </a:solidFill>
            </a:endParaRPr>
          </a:p>
          <a:p>
            <a:pPr marL="285750" marR="0" lvl="0" indent="-285750" algn="l" rtl="0">
              <a:lnSpc>
                <a:spcPct val="100000"/>
              </a:lnSpc>
              <a:spcBef>
                <a:spcPts val="0"/>
              </a:spcBef>
              <a:spcAft>
                <a:spcPts val="0"/>
              </a:spcAft>
              <a:buClr>
                <a:schemeClr val="dk1"/>
              </a:buClr>
              <a:buSzPts val="1800"/>
              <a:buFont typeface="Arial"/>
              <a:buChar char="•"/>
            </a:pPr>
            <a:r>
              <a:rPr lang="en-US" sz="1200">
                <a:solidFill>
                  <a:schemeClr val="dk1"/>
                </a:solidFill>
                <a:latin typeface="Arial"/>
                <a:ea typeface="Arial"/>
                <a:cs typeface="Arial"/>
                <a:sym typeface="Arial"/>
              </a:rPr>
              <a:t>2030 Agenda for Sustainable Development (2015) affirming no one should be left behind: </a:t>
            </a:r>
            <a:r>
              <a:rPr lang="de-DE">
                <a:hlinkClick r:id="rId5"/>
              </a:rPr>
              <a:t>https://sdgs.un.org/2030agenda</a:t>
            </a:r>
            <a:endParaRPr lang="en-US" sz="1200">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1800"/>
              <a:buFont typeface="Arial"/>
              <a:buChar char="•"/>
            </a:pPr>
            <a:r>
              <a:rPr lang="en-US" sz="1200">
                <a:solidFill>
                  <a:schemeClr val="dk1"/>
                </a:solidFill>
                <a:latin typeface="Arial"/>
                <a:ea typeface="Arial"/>
                <a:cs typeface="Arial"/>
                <a:sym typeface="Arial"/>
              </a:rPr>
              <a:t>UN Flagship Report on Disability and Development (2024): </a:t>
            </a:r>
            <a:r>
              <a:rPr lang="en-US" sz="1200" u="sng">
                <a:solidFill>
                  <a:srgbClr val="1155CC"/>
                </a:solidFill>
                <a:latin typeface="Arial"/>
                <a:ea typeface="Arial"/>
                <a:cs typeface="Arial"/>
                <a:sym typeface="Arial"/>
                <a:hlinkClick r:id="rId6">
                  <a:extLst>
                    <a:ext uri="{A12FA001-AC4F-418D-AE19-62706E023703}">
                      <ahyp:hlinkClr xmlns:ahyp="http://schemas.microsoft.com/office/drawing/2018/hyperlinkcolor" val="tx"/>
                    </a:ext>
                  </a:extLst>
                </a:hlinkClick>
              </a:rPr>
              <a:t>https://social.desa.un.org/publications/un-flagship-report-on-disability-and-development-2024</a:t>
            </a:r>
            <a:r>
              <a:rPr lang="en-US" sz="1200">
                <a:solidFill>
                  <a:srgbClr val="1155CC"/>
                </a:solidFill>
                <a:latin typeface="Arial"/>
                <a:ea typeface="Arial"/>
                <a:cs typeface="Arial"/>
                <a:sym typeface="Arial"/>
              </a:rPr>
              <a:t> </a:t>
            </a:r>
          </a:p>
          <a:p>
            <a:pPr marL="285750" marR="0" lvl="0" indent="-285750" algn="l" rtl="0">
              <a:lnSpc>
                <a:spcPct val="100000"/>
              </a:lnSpc>
              <a:spcBef>
                <a:spcPts val="0"/>
              </a:spcBef>
              <a:spcAft>
                <a:spcPts val="0"/>
              </a:spcAft>
              <a:buClr>
                <a:schemeClr val="dk1"/>
              </a:buClr>
              <a:buSzPts val="1800"/>
              <a:buFont typeface="Arial"/>
              <a:buChar char="•"/>
            </a:pPr>
            <a:r>
              <a:rPr lang="en-US"/>
              <a:t>ACF &amp; IRC, Annex 03. Protection risk matrix and food insecurity: </a:t>
            </a:r>
            <a:r>
              <a:rPr lang="de-DE">
                <a:hlinkClick r:id="rId7"/>
              </a:rPr>
              <a:t>https://onedrive.live.com/:x:/g/personal/0D2881BEF0969125/IQC3OrNCxDrMQpxxTCtik2cPAaOhxQ-HV4O-twxXZm1JIcs?rtime=RRu32Mdz3kg&amp;redeem=aHR0cHM6Ly8xZHJ2Lm1zL3gvYy8wRDI4ODFCRUYwOTY5MTI1L0ViYzZzMExFT3N4Q25IRk1LMktUWnc4Qm82SEZENGRYZzc2M0RGZG1iVWtoeXc_ZT01dGJyblYmQ1Q9MTc2ODkxNjU0MDE3NSZPUj1PdXRsb29rLUJvZHkmQ0lEPTVBQjNENTk1LTU1NkEtNDZFQi04MkZDLTRCNTRBQkMyQUVGMCZXU0w9MQ</a:t>
            </a:r>
            <a:endParaRPr lang="en-US"/>
          </a:p>
          <a:p>
            <a:pPr marL="285750" marR="0" lvl="0" indent="-285750" algn="l" rtl="0">
              <a:lnSpc>
                <a:spcPct val="100000"/>
              </a:lnSpc>
              <a:spcBef>
                <a:spcPts val="0"/>
              </a:spcBef>
              <a:spcAft>
                <a:spcPts val="0"/>
              </a:spcAft>
              <a:buClr>
                <a:schemeClr val="dk1"/>
              </a:buClr>
              <a:buSzPts val="1800"/>
              <a:buFont typeface="Arial"/>
              <a:buChar char="•"/>
            </a:pPr>
            <a:r>
              <a:rPr lang="en-US" sz="1200">
                <a:solidFill>
                  <a:schemeClr val="dk1"/>
                </a:solidFill>
              </a:rPr>
              <a:t>SPHERE handbook (2018 edition)</a:t>
            </a:r>
            <a:endParaRPr lang="en-US" sz="1200">
              <a:latin typeface="Calibri"/>
              <a:ea typeface="Calibri"/>
              <a:cs typeface="Calibri"/>
              <a:sym typeface="Calibri"/>
            </a:endParaRPr>
          </a:p>
          <a:p>
            <a:endParaRPr lang="de-DE"/>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93</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20269994"/>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png"/><Relationship Id="rId10" Type="http://schemas.openxmlformats.org/officeDocument/2006/relationships/image" Target="../media/image10.jpeg"/><Relationship Id="rId4" Type="http://schemas.openxmlformats.org/officeDocument/2006/relationships/image" Target="../media/image4.jpeg"/><Relationship Id="rId9" Type="http://schemas.openxmlformats.org/officeDocument/2006/relationships/image" Target="../media/image9.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En blanco" userDrawn="1">
  <p:cSld name="En blanco">
    <p:spTree>
      <p:nvGrpSpPr>
        <p:cNvPr id="1" name="Shape 13"/>
        <p:cNvGrpSpPr/>
        <p:nvPr/>
      </p:nvGrpSpPr>
      <p:grpSpPr>
        <a:xfrm>
          <a:off x="0" y="0"/>
          <a:ext cx="0" cy="0"/>
          <a:chOff x="0" y="0"/>
          <a:chExt cx="0" cy="0"/>
        </a:xfrm>
      </p:grpSpPr>
      <p:pic>
        <p:nvPicPr>
          <p:cNvPr id="17" name="Google Shape;17;p2">
            <a:extLst>
              <a:ext uri="{C183D7F6-B498-43B3-948B-1728B52AA6E4}">
                <adec:decorative xmlns:adec="http://schemas.microsoft.com/office/drawing/2017/decorative" val="1"/>
              </a:ext>
            </a:extLst>
          </p:cNvPr>
          <p:cNvPicPr preferRelativeResize="0"/>
          <p:nvPr/>
        </p:nvPicPr>
        <p:blipFill rotWithShape="1">
          <a:blip r:embed="rId2">
            <a:alphaModFix/>
            <a:extLst>
              <a:ext uri="{28A0092B-C50C-407E-A947-70E740481C1C}">
                <a14:useLocalDpi xmlns:a14="http://schemas.microsoft.com/office/drawing/2010/main" val="0"/>
              </a:ext>
            </a:extLst>
          </a:blip>
          <a:srcRect/>
          <a:stretch/>
        </p:blipFill>
        <p:spPr>
          <a:xfrm>
            <a:off x="0" y="4886748"/>
            <a:ext cx="12192000" cy="365125"/>
          </a:xfrm>
          <a:prstGeom prst="rect">
            <a:avLst/>
          </a:prstGeom>
          <a:noFill/>
          <a:ln>
            <a:noFill/>
          </a:ln>
        </p:spPr>
      </p:pic>
      <p:sp>
        <p:nvSpPr>
          <p:cNvPr id="38" name="Title 1">
            <a:extLst>
              <a:ext uri="{FF2B5EF4-FFF2-40B4-BE49-F238E27FC236}">
                <a16:creationId xmlns:a16="http://schemas.microsoft.com/office/drawing/2014/main" id="{66EA066B-9770-E7A8-FCF7-095A5E45689C}"/>
              </a:ext>
            </a:extLst>
          </p:cNvPr>
          <p:cNvSpPr>
            <a:spLocks noGrp="1"/>
          </p:cNvSpPr>
          <p:nvPr>
            <p:ph type="ctrTitle"/>
          </p:nvPr>
        </p:nvSpPr>
        <p:spPr>
          <a:xfrm>
            <a:off x="1524000" y="1122363"/>
            <a:ext cx="9144000" cy="2387600"/>
          </a:xfrm>
          <a:solidFill>
            <a:srgbClr val="0070C0"/>
          </a:solidFill>
        </p:spPr>
        <p:txBody>
          <a:bodyPr anchor="ctr">
            <a:normAutofit/>
          </a:bodyPr>
          <a:lstStyle>
            <a:lvl1pPr algn="ctr">
              <a:defRPr sz="3600">
                <a:solidFill>
                  <a:schemeClr val="bg1"/>
                </a:solidFill>
              </a:defRPr>
            </a:lvl1pPr>
          </a:lstStyle>
          <a:p>
            <a:r>
              <a:rPr lang="en-US"/>
              <a:t>Click to edit Master title style</a:t>
            </a:r>
            <a:endParaRPr lang="de-DE"/>
          </a:p>
        </p:txBody>
      </p:sp>
      <p:sp>
        <p:nvSpPr>
          <p:cNvPr id="39" name="Subtitle 2">
            <a:extLst>
              <a:ext uri="{FF2B5EF4-FFF2-40B4-BE49-F238E27FC236}">
                <a16:creationId xmlns:a16="http://schemas.microsoft.com/office/drawing/2014/main" id="{B57013B3-8B24-4292-7DD8-CA75FABF55E9}"/>
              </a:ext>
            </a:extLst>
          </p:cNvPr>
          <p:cNvSpPr>
            <a:spLocks noGrp="1"/>
          </p:cNvSpPr>
          <p:nvPr>
            <p:ph type="subTitle" idx="1"/>
          </p:nvPr>
        </p:nvSpPr>
        <p:spPr>
          <a:xfrm>
            <a:off x="1524000" y="3602038"/>
            <a:ext cx="9144000" cy="1001860"/>
          </a:xfrm>
        </p:spPr>
        <p:txBody>
          <a:bodyPr anchor="ctr">
            <a:normAutofit/>
          </a:bodyPr>
          <a:lstStyle>
            <a:lvl1pPr marL="0" indent="0" algn="ctr">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41" name="TextBox 40">
            <a:extLst>
              <a:ext uri="{FF2B5EF4-FFF2-40B4-BE49-F238E27FC236}">
                <a16:creationId xmlns:a16="http://schemas.microsoft.com/office/drawing/2014/main" id="{395F56E3-CAAC-E141-2CFE-03065192F3B5}"/>
              </a:ext>
            </a:extLst>
          </p:cNvPr>
          <p:cNvSpPr txBox="1"/>
          <p:nvPr userDrawn="1"/>
        </p:nvSpPr>
        <p:spPr>
          <a:xfrm>
            <a:off x="190232" y="5306582"/>
            <a:ext cx="409791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200" b="0" i="0" u="none" strike="noStrike" cap="none">
                <a:solidFill>
                  <a:srgbClr val="000000"/>
                </a:solidFill>
                <a:latin typeface="Arial"/>
                <a:ea typeface="Arial"/>
                <a:cs typeface="Arial"/>
                <a:sym typeface="Arial"/>
              </a:rPr>
              <a:t>Developed through an inter-agency collaboration of: </a:t>
            </a:r>
            <a:endParaRPr lang="en-US" sz="1200" b="0"/>
          </a:p>
        </p:txBody>
      </p:sp>
      <p:pic>
        <p:nvPicPr>
          <p:cNvPr id="63" name="Google Shape;907;g3b89cd4c576_2_135" descr="Action Against Hunger logo">
            <a:extLst>
              <a:ext uri="{FF2B5EF4-FFF2-40B4-BE49-F238E27FC236}">
                <a16:creationId xmlns:a16="http://schemas.microsoft.com/office/drawing/2014/main" id="{F775158D-E566-569E-DC8D-F8AF4941AAA3}"/>
              </a:ext>
            </a:extLst>
          </p:cNvPr>
          <p:cNvPicPr preferRelativeResize="0"/>
          <p:nvPr userDrawn="1"/>
        </p:nvPicPr>
        <p:blipFill rotWithShape="1">
          <a:blip r:embed="rId3">
            <a:alphaModFix/>
          </a:blip>
          <a:srcRect/>
          <a:stretch/>
        </p:blipFill>
        <p:spPr>
          <a:xfrm>
            <a:off x="297459" y="5942243"/>
            <a:ext cx="819740" cy="516778"/>
          </a:xfrm>
          <a:prstGeom prst="rect">
            <a:avLst/>
          </a:prstGeom>
          <a:noFill/>
          <a:ln>
            <a:noFill/>
          </a:ln>
        </p:spPr>
      </p:pic>
      <p:pic>
        <p:nvPicPr>
          <p:cNvPr id="73" name="Picture 72" descr="African Disabiltiy Forum logo.">
            <a:extLst>
              <a:ext uri="{FF2B5EF4-FFF2-40B4-BE49-F238E27FC236}">
                <a16:creationId xmlns:a16="http://schemas.microsoft.com/office/drawing/2014/main" id="{90F37B8E-E397-BDE7-4B43-7EAC73B6A28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1264147" y="5954557"/>
            <a:ext cx="999449" cy="516778"/>
          </a:xfrm>
          <a:prstGeom prst="rect">
            <a:avLst/>
          </a:prstGeom>
        </p:spPr>
      </p:pic>
      <p:pic>
        <p:nvPicPr>
          <p:cNvPr id="65" name="Google Shape;908;g3b89cd4c576_2_135" descr="Global Food Security Cluster Logo.">
            <a:extLst>
              <a:ext uri="{FF2B5EF4-FFF2-40B4-BE49-F238E27FC236}">
                <a16:creationId xmlns:a16="http://schemas.microsoft.com/office/drawing/2014/main" id="{14598316-452E-50EE-B9B1-2ED9913EC9F3}"/>
              </a:ext>
            </a:extLst>
          </p:cNvPr>
          <p:cNvPicPr preferRelativeResize="0"/>
          <p:nvPr userDrawn="1"/>
        </p:nvPicPr>
        <p:blipFill rotWithShape="1">
          <a:blip r:embed="rId5">
            <a:alphaModFix/>
          </a:blip>
          <a:srcRect/>
          <a:stretch/>
        </p:blipFill>
        <p:spPr>
          <a:xfrm>
            <a:off x="2447791" y="5862351"/>
            <a:ext cx="1156117" cy="516778"/>
          </a:xfrm>
          <a:prstGeom prst="rect">
            <a:avLst/>
          </a:prstGeom>
          <a:noFill/>
          <a:ln>
            <a:noFill/>
          </a:ln>
        </p:spPr>
      </p:pic>
      <p:pic>
        <p:nvPicPr>
          <p:cNvPr id="71" name="Picture 70" descr="Handicap International / Humanity &amp; Inclusion logo.">
            <a:extLst>
              <a:ext uri="{FF2B5EF4-FFF2-40B4-BE49-F238E27FC236}">
                <a16:creationId xmlns:a16="http://schemas.microsoft.com/office/drawing/2014/main" id="{D455181E-3179-A1F4-0EBC-3077FB71423F}"/>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3710705" y="5887329"/>
            <a:ext cx="1154892" cy="651583"/>
          </a:xfrm>
          <a:prstGeom prst="rect">
            <a:avLst/>
          </a:prstGeom>
        </p:spPr>
      </p:pic>
      <p:pic>
        <p:nvPicPr>
          <p:cNvPr id="75" name="Picture 74" descr="Malteser International logo.">
            <a:extLst>
              <a:ext uri="{FF2B5EF4-FFF2-40B4-BE49-F238E27FC236}">
                <a16:creationId xmlns:a16="http://schemas.microsoft.com/office/drawing/2014/main" id="{D756B282-652A-F587-8B44-C60FDD9F14FA}"/>
              </a:ext>
            </a:extLst>
          </p:cNvPr>
          <p:cNvPicPr>
            <a:picLocks noChangeAspect="1"/>
          </p:cNvPicPr>
          <p:nvPr userDrawn="1"/>
        </p:nvPicPr>
        <p:blipFill>
          <a:blip r:embed="rId7" cstate="screen">
            <a:extLst>
              <a:ext uri="{28A0092B-C50C-407E-A947-70E740481C1C}">
                <a14:useLocalDpi xmlns:a14="http://schemas.microsoft.com/office/drawing/2010/main" val="0"/>
              </a:ext>
            </a:extLst>
          </a:blip>
          <a:stretch>
            <a:fillRect/>
          </a:stretch>
        </p:blipFill>
        <p:spPr>
          <a:xfrm>
            <a:off x="4993158" y="5967113"/>
            <a:ext cx="1537213" cy="491908"/>
          </a:xfrm>
          <a:prstGeom prst="rect">
            <a:avLst/>
          </a:prstGeom>
        </p:spPr>
      </p:pic>
      <p:pic>
        <p:nvPicPr>
          <p:cNvPr id="77" name="Google Shape;906;g3b89cd4c576_2_135" descr="Welthungerhilfe Logo">
            <a:extLst>
              <a:ext uri="{FF2B5EF4-FFF2-40B4-BE49-F238E27FC236}">
                <a16:creationId xmlns:a16="http://schemas.microsoft.com/office/drawing/2014/main" id="{9FFC666A-EBBA-8D93-3E59-65DB028F845C}"/>
              </a:ext>
            </a:extLst>
          </p:cNvPr>
          <p:cNvPicPr preferRelativeResize="0"/>
          <p:nvPr userDrawn="1"/>
        </p:nvPicPr>
        <p:blipFill rotWithShape="1">
          <a:blip r:embed="rId8">
            <a:alphaModFix/>
          </a:blip>
          <a:srcRect t="23536" b="24343"/>
          <a:stretch/>
        </p:blipFill>
        <p:spPr>
          <a:xfrm>
            <a:off x="6642568" y="5942243"/>
            <a:ext cx="1014840" cy="586446"/>
          </a:xfrm>
          <a:prstGeom prst="rect">
            <a:avLst/>
          </a:prstGeom>
          <a:noFill/>
          <a:ln>
            <a:noFill/>
          </a:ln>
        </p:spPr>
      </p:pic>
      <p:pic>
        <p:nvPicPr>
          <p:cNvPr id="79" name="Picture 78" descr="World Food Programme logo.">
            <a:extLst>
              <a:ext uri="{FF2B5EF4-FFF2-40B4-BE49-F238E27FC236}">
                <a16:creationId xmlns:a16="http://schemas.microsoft.com/office/drawing/2014/main" id="{F5C6FC5E-8087-D8E4-C0F0-2B73AAFC6438}"/>
              </a:ext>
            </a:extLst>
          </p:cNvPr>
          <p:cNvPicPr>
            <a:picLocks noChangeAspect="1"/>
          </p:cNvPicPr>
          <p:nvPr userDrawn="1"/>
        </p:nvPicPr>
        <p:blipFill>
          <a:blip r:embed="rId9" cstate="screen">
            <a:extLst>
              <a:ext uri="{28A0092B-C50C-407E-A947-70E740481C1C}">
                <a14:useLocalDpi xmlns:a14="http://schemas.microsoft.com/office/drawing/2010/main" val="0"/>
              </a:ext>
            </a:extLst>
          </a:blip>
          <a:stretch>
            <a:fillRect/>
          </a:stretch>
        </p:blipFill>
        <p:spPr>
          <a:xfrm>
            <a:off x="7737940" y="5862351"/>
            <a:ext cx="552712" cy="840758"/>
          </a:xfrm>
          <a:prstGeom prst="rect">
            <a:avLst/>
          </a:prstGeom>
        </p:spPr>
      </p:pic>
      <p:sp>
        <p:nvSpPr>
          <p:cNvPr id="42" name="TextBox 41">
            <a:extLst>
              <a:ext uri="{FF2B5EF4-FFF2-40B4-BE49-F238E27FC236}">
                <a16:creationId xmlns:a16="http://schemas.microsoft.com/office/drawing/2014/main" id="{938DEE24-DCC7-20C7-EDA4-639B37424958}"/>
              </a:ext>
            </a:extLst>
          </p:cNvPr>
          <p:cNvSpPr txBox="1"/>
          <p:nvPr userDrawn="1"/>
        </p:nvSpPr>
        <p:spPr>
          <a:xfrm>
            <a:off x="8767839" y="5303938"/>
            <a:ext cx="3175760" cy="499047"/>
          </a:xfrm>
          <a:prstGeom prst="rect">
            <a:avLst/>
          </a:prstGeom>
          <a:noFill/>
        </p:spPr>
        <p:txBody>
          <a:bodyPr wrap="square" rtlCol="0">
            <a:spAutoFit/>
          </a:bodyPr>
          <a:lstStyle/>
          <a:p>
            <a:pPr marL="0" marR="0" lvl="0" indent="0" algn="l" rtl="0">
              <a:lnSpc>
                <a:spcPct val="115000"/>
              </a:lnSpc>
              <a:spcBef>
                <a:spcPts val="0"/>
              </a:spcBef>
              <a:spcAft>
                <a:spcPts val="0"/>
              </a:spcAft>
              <a:buClr>
                <a:srgbClr val="000000"/>
              </a:buClr>
              <a:buSzPts val="1400"/>
              <a:buFont typeface="Arial"/>
              <a:buNone/>
            </a:pPr>
            <a:r>
              <a:rPr lang="en-US" sz="1200" b="0" i="0" u="none" strike="noStrike" cap="none">
                <a:solidFill>
                  <a:srgbClr val="212121"/>
                </a:solidFill>
                <a:latin typeface="Arial"/>
                <a:ea typeface="Arial"/>
                <a:cs typeface="Arial"/>
                <a:sym typeface="Arial"/>
              </a:rPr>
              <a:t>The training package was financed by the German Federal Foreign Office.</a:t>
            </a:r>
          </a:p>
        </p:txBody>
      </p:sp>
      <p:pic>
        <p:nvPicPr>
          <p:cNvPr id="67" name="Picture 66" descr="Logo of German Humanitarian Assistance.">
            <a:extLst>
              <a:ext uri="{FF2B5EF4-FFF2-40B4-BE49-F238E27FC236}">
                <a16:creationId xmlns:a16="http://schemas.microsoft.com/office/drawing/2014/main" id="{F2A6A4D9-D9CD-5E2E-BEC7-9B17A29EBFDD}"/>
              </a:ext>
            </a:extLst>
          </p:cNvPr>
          <p:cNvPicPr>
            <a:picLocks noChangeAspect="1"/>
          </p:cNvPicPr>
          <p:nvPr userDrawn="1"/>
        </p:nvPicPr>
        <p:blipFill>
          <a:blip r:embed="rId10" cstate="screen">
            <a:extLst>
              <a:ext uri="{28A0092B-C50C-407E-A947-70E740481C1C}">
                <a14:useLocalDpi xmlns:a14="http://schemas.microsoft.com/office/drawing/2010/main" val="0"/>
              </a:ext>
            </a:extLst>
          </a:blip>
          <a:stretch>
            <a:fillRect/>
          </a:stretch>
        </p:blipFill>
        <p:spPr>
          <a:xfrm>
            <a:off x="10528120" y="5720891"/>
            <a:ext cx="1415479" cy="1030940"/>
          </a:xfrm>
          <a:prstGeom prst="rect">
            <a:avLst/>
          </a:prstGeom>
        </p:spPr>
      </p:pic>
      <p:sp>
        <p:nvSpPr>
          <p:cNvPr id="59" name="Slide Number Placeholder 5">
            <a:extLst>
              <a:ext uri="{FF2B5EF4-FFF2-40B4-BE49-F238E27FC236}">
                <a16:creationId xmlns:a16="http://schemas.microsoft.com/office/drawing/2014/main" id="{21AE1EC3-46FA-2F2F-90B9-7E5122B35039}"/>
              </a:ext>
            </a:extLst>
          </p:cNvPr>
          <p:cNvSpPr>
            <a:spLocks noGrp="1"/>
          </p:cNvSpPr>
          <p:nvPr>
            <p:ph type="sldNum" sz="quarter" idx="12"/>
          </p:nvPr>
        </p:nvSpPr>
        <p:spPr>
          <a:xfrm>
            <a:off x="8610600" y="6356350"/>
            <a:ext cx="2743200" cy="365125"/>
          </a:xfrm>
        </p:spPr>
        <p:txBody>
          <a:bodyPr/>
          <a:lstStyle>
            <a:lvl1pPr>
              <a:defRPr sz="1100">
                <a:solidFill>
                  <a:schemeClr val="bg1"/>
                </a:solidFill>
              </a:defRPr>
            </a:lvl1pPr>
          </a:lstStyle>
          <a:p>
            <a:fld id="{FBC7A862-7147-4493-B488-4E46DC49905D}" type="slidenum">
              <a:rPr lang="de-DE" smtClean="0"/>
              <a:pPr/>
              <a:t>‹#›</a:t>
            </a:fld>
            <a:endParaRPr lang="de-D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FA025C-03D0-1377-3E1E-D8661C48FB7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4" name="Text Placeholder 3">
            <a:extLst>
              <a:ext uri="{FF2B5EF4-FFF2-40B4-BE49-F238E27FC236}">
                <a16:creationId xmlns:a16="http://schemas.microsoft.com/office/drawing/2014/main" id="{129F46E5-50A8-5083-14BA-B8F61CBCE8C4}"/>
              </a:ext>
            </a:extLst>
          </p:cNvPr>
          <p:cNvSpPr>
            <a:spLocks noGrp="1"/>
          </p:cNvSpPr>
          <p:nvPr>
            <p:ph type="body" sz="half" idx="2"/>
          </p:nvPr>
        </p:nvSpPr>
        <p:spPr>
          <a:xfrm>
            <a:off x="839788" y="2057400"/>
            <a:ext cx="3932237"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Picture Placeholder 2">
            <a:extLst>
              <a:ext uri="{FF2B5EF4-FFF2-40B4-BE49-F238E27FC236}">
                <a16:creationId xmlns:a16="http://schemas.microsoft.com/office/drawing/2014/main" id="{1B54D3A1-635A-96A1-F7AD-42D5005A648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7" name="Slide Number Placeholder 6">
            <a:extLst>
              <a:ext uri="{FF2B5EF4-FFF2-40B4-BE49-F238E27FC236}">
                <a16:creationId xmlns:a16="http://schemas.microsoft.com/office/drawing/2014/main" id="{CD3C4F51-2D86-C852-E79D-EFE12E34DF8B}"/>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2544935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En blanco" preserve="1" userDrawn="1">
  <p:cSld name="1_En blanco">
    <p:spTree>
      <p:nvGrpSpPr>
        <p:cNvPr id="1" name="Shape 13"/>
        <p:cNvGrpSpPr/>
        <p:nvPr/>
      </p:nvGrpSpPr>
      <p:grpSpPr>
        <a:xfrm>
          <a:off x="0" y="0"/>
          <a:ext cx="0" cy="0"/>
          <a:chOff x="0" y="0"/>
          <a:chExt cx="0" cy="0"/>
        </a:xfrm>
      </p:grpSpPr>
      <p:pic>
        <p:nvPicPr>
          <p:cNvPr id="17" name="Google Shape;17;p2">
            <a:extLst>
              <a:ext uri="{C183D7F6-B498-43B3-948B-1728B52AA6E4}">
                <adec:decorative xmlns:adec="http://schemas.microsoft.com/office/drawing/2017/decorative" val="1"/>
              </a:ext>
            </a:extLst>
          </p:cNvPr>
          <p:cNvPicPr preferRelativeResize="0"/>
          <p:nvPr/>
        </p:nvPicPr>
        <p:blipFill rotWithShape="1">
          <a:blip r:embed="rId2">
            <a:alphaModFix/>
            <a:extLst>
              <a:ext uri="{28A0092B-C50C-407E-A947-70E740481C1C}">
                <a14:useLocalDpi xmlns:a14="http://schemas.microsoft.com/office/drawing/2010/main" val="0"/>
              </a:ext>
            </a:extLst>
          </a:blip>
          <a:srcRect/>
          <a:stretch/>
        </p:blipFill>
        <p:spPr>
          <a:xfrm>
            <a:off x="0" y="4886748"/>
            <a:ext cx="12192000" cy="365125"/>
          </a:xfrm>
          <a:prstGeom prst="rect">
            <a:avLst/>
          </a:prstGeom>
          <a:noFill/>
          <a:ln>
            <a:noFill/>
          </a:ln>
        </p:spPr>
      </p:pic>
      <p:sp>
        <p:nvSpPr>
          <p:cNvPr id="38" name="Title 1">
            <a:extLst>
              <a:ext uri="{FF2B5EF4-FFF2-40B4-BE49-F238E27FC236}">
                <a16:creationId xmlns:a16="http://schemas.microsoft.com/office/drawing/2014/main" id="{66EA066B-9770-E7A8-FCF7-095A5E45689C}"/>
              </a:ext>
            </a:extLst>
          </p:cNvPr>
          <p:cNvSpPr>
            <a:spLocks noGrp="1"/>
          </p:cNvSpPr>
          <p:nvPr>
            <p:ph type="ctrTitle"/>
          </p:nvPr>
        </p:nvSpPr>
        <p:spPr>
          <a:xfrm>
            <a:off x="1524000" y="1122363"/>
            <a:ext cx="9144000" cy="2387600"/>
          </a:xfrm>
        </p:spPr>
        <p:txBody>
          <a:bodyPr anchor="b">
            <a:normAutofit/>
          </a:bodyPr>
          <a:lstStyle>
            <a:lvl1pPr algn="ctr">
              <a:defRPr sz="4800"/>
            </a:lvl1pPr>
          </a:lstStyle>
          <a:p>
            <a:r>
              <a:rPr lang="en-US"/>
              <a:t>Click to edit Master title style</a:t>
            </a:r>
            <a:endParaRPr lang="de-DE"/>
          </a:p>
        </p:txBody>
      </p:sp>
      <p:sp>
        <p:nvSpPr>
          <p:cNvPr id="39" name="Subtitle 2">
            <a:extLst>
              <a:ext uri="{FF2B5EF4-FFF2-40B4-BE49-F238E27FC236}">
                <a16:creationId xmlns:a16="http://schemas.microsoft.com/office/drawing/2014/main" id="{B57013B3-8B24-4292-7DD8-CA75FABF55E9}"/>
              </a:ext>
            </a:extLst>
          </p:cNvPr>
          <p:cNvSpPr>
            <a:spLocks noGrp="1"/>
          </p:cNvSpPr>
          <p:nvPr>
            <p:ph type="subTitle" idx="1"/>
          </p:nvPr>
        </p:nvSpPr>
        <p:spPr>
          <a:xfrm>
            <a:off x="1524000" y="3602038"/>
            <a:ext cx="9144000" cy="1001860"/>
          </a:xfrm>
        </p:spPr>
        <p:txBody>
          <a:bodyPr>
            <a:normAutofit/>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59" name="Slide Number Placeholder 5">
            <a:extLst>
              <a:ext uri="{FF2B5EF4-FFF2-40B4-BE49-F238E27FC236}">
                <a16:creationId xmlns:a16="http://schemas.microsoft.com/office/drawing/2014/main" id="{21AE1EC3-46FA-2F2F-90B9-7E5122B35039}"/>
              </a:ext>
            </a:extLst>
          </p:cNvPr>
          <p:cNvSpPr>
            <a:spLocks noGrp="1"/>
          </p:cNvSpPr>
          <p:nvPr>
            <p:ph type="sldNum" sz="quarter" idx="12"/>
          </p:nvPr>
        </p:nvSpPr>
        <p:spPr>
          <a:xfrm>
            <a:off x="8610600" y="6356350"/>
            <a:ext cx="2743200" cy="365125"/>
          </a:xfrm>
        </p:spPr>
        <p:txBody>
          <a:bodyPr/>
          <a:lstStyle>
            <a:lvl1pPr>
              <a:defRPr sz="1100">
                <a:solidFill>
                  <a:schemeClr val="tx1"/>
                </a:solidFill>
              </a:defRPr>
            </a:lvl1pPr>
          </a:lstStyle>
          <a:p>
            <a:fld id="{FBC7A862-7147-4493-B488-4E46DC49905D}" type="slidenum">
              <a:rPr lang="de-DE" smtClean="0"/>
              <a:pPr/>
              <a:t>‹#›</a:t>
            </a:fld>
            <a:endParaRPr lang="de-DE"/>
          </a:p>
        </p:txBody>
      </p:sp>
    </p:spTree>
    <p:extLst>
      <p:ext uri="{BB962C8B-B14F-4D97-AF65-F5344CB8AC3E}">
        <p14:creationId xmlns:p14="http://schemas.microsoft.com/office/powerpoint/2010/main" val="301709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8393A-B9C8-6663-D18A-91A03D5546B9}"/>
              </a:ext>
            </a:extLst>
          </p:cNvPr>
          <p:cNvSpPr>
            <a:spLocks noGrp="1"/>
          </p:cNvSpPr>
          <p:nvPr>
            <p:ph type="ctrTitle"/>
          </p:nvPr>
        </p:nvSpPr>
        <p:spPr>
          <a:xfrm>
            <a:off x="1524000" y="1122363"/>
            <a:ext cx="9144000" cy="2387600"/>
          </a:xfrm>
        </p:spPr>
        <p:txBody>
          <a:bodyPr anchor="b"/>
          <a:lstStyle>
            <a:lvl1pPr algn="ctr">
              <a:defRPr sz="4800"/>
            </a:lvl1pPr>
          </a:lstStyle>
          <a:p>
            <a:r>
              <a:rPr lang="en-US"/>
              <a:t>Click to edit Master title style</a:t>
            </a:r>
            <a:endParaRPr lang="de-DE"/>
          </a:p>
        </p:txBody>
      </p:sp>
      <p:sp>
        <p:nvSpPr>
          <p:cNvPr id="3" name="Subtitle 2">
            <a:extLst>
              <a:ext uri="{FF2B5EF4-FFF2-40B4-BE49-F238E27FC236}">
                <a16:creationId xmlns:a16="http://schemas.microsoft.com/office/drawing/2014/main" id="{686B29E1-C7B7-CDC9-6E03-E391CAC9957C}"/>
              </a:ext>
            </a:extLst>
          </p:cNvPr>
          <p:cNvSpPr>
            <a:spLocks noGrp="1"/>
          </p:cNvSpPr>
          <p:nvPr>
            <p:ph type="subTitle" idx="1"/>
          </p:nvPr>
        </p:nvSpPr>
        <p:spPr>
          <a:xfrm>
            <a:off x="1524000" y="3602038"/>
            <a:ext cx="9144000" cy="1655762"/>
          </a:xfrm>
        </p:spPr>
        <p:txBody>
          <a:bodyPr>
            <a:normAutofit/>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6" name="Slide Number Placeholder 5">
            <a:extLst>
              <a:ext uri="{FF2B5EF4-FFF2-40B4-BE49-F238E27FC236}">
                <a16:creationId xmlns:a16="http://schemas.microsoft.com/office/drawing/2014/main" id="{BC8054E8-0668-8AF5-3D8C-7A93E3F848B0}"/>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1491998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33F76A-F06E-D03B-1A28-DF1B201C1163}"/>
              </a:ext>
            </a:extLst>
          </p:cNvPr>
          <p:cNvSpPr>
            <a:spLocks noGrp="1"/>
          </p:cNvSpPr>
          <p:nvPr>
            <p:ph type="title"/>
          </p:nvPr>
        </p:nvSpPr>
        <p:spPr>
          <a:xfrm>
            <a:off x="831850" y="1709738"/>
            <a:ext cx="10515600" cy="2852737"/>
          </a:xfrm>
        </p:spPr>
        <p:txBody>
          <a:bodyPr anchor="b">
            <a:normAutofit/>
          </a:bodyPr>
          <a:lstStyle>
            <a:lvl1pPr>
              <a:defRPr sz="4800"/>
            </a:lvl1pPr>
          </a:lstStyle>
          <a:p>
            <a:r>
              <a:rPr lang="en-US"/>
              <a:t>Click to edit Master title style</a:t>
            </a:r>
            <a:endParaRPr lang="de-DE"/>
          </a:p>
        </p:txBody>
      </p:sp>
      <p:sp>
        <p:nvSpPr>
          <p:cNvPr id="7" name="Subtitle 2">
            <a:extLst>
              <a:ext uri="{FF2B5EF4-FFF2-40B4-BE49-F238E27FC236}">
                <a16:creationId xmlns:a16="http://schemas.microsoft.com/office/drawing/2014/main" id="{C6263BA7-D5DA-7926-A864-69BB42EE97FF}"/>
              </a:ext>
            </a:extLst>
          </p:cNvPr>
          <p:cNvSpPr>
            <a:spLocks noGrp="1"/>
          </p:cNvSpPr>
          <p:nvPr>
            <p:ph type="subTitle" idx="1"/>
          </p:nvPr>
        </p:nvSpPr>
        <p:spPr>
          <a:xfrm>
            <a:off x="831850" y="4562474"/>
            <a:ext cx="10515600" cy="1306697"/>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6" name="Slide Number Placeholder 5">
            <a:extLst>
              <a:ext uri="{FF2B5EF4-FFF2-40B4-BE49-F238E27FC236}">
                <a16:creationId xmlns:a16="http://schemas.microsoft.com/office/drawing/2014/main" id="{7A896EDE-0919-10D7-B14B-8E6C1542E743}"/>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25384655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6352B5-E158-913B-433A-0CCCDEA82B5D}"/>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35FD774A-D378-8153-49A9-AE006164F2D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Slide Number Placeholder 5">
            <a:extLst>
              <a:ext uri="{FF2B5EF4-FFF2-40B4-BE49-F238E27FC236}">
                <a16:creationId xmlns:a16="http://schemas.microsoft.com/office/drawing/2014/main" id="{9178D21D-79AB-2FF2-DA26-81A783B59355}"/>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23331095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AF3E56-8C1A-CD59-6F53-49C46713D4F2}"/>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9593AEB5-1243-F3CE-3A6F-80B25C1A458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a:extLst>
              <a:ext uri="{FF2B5EF4-FFF2-40B4-BE49-F238E27FC236}">
                <a16:creationId xmlns:a16="http://schemas.microsoft.com/office/drawing/2014/main" id="{D70E25AD-D8C4-006C-B886-2E4E6B680CD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Slide Number Placeholder 6">
            <a:extLst>
              <a:ext uri="{FF2B5EF4-FFF2-40B4-BE49-F238E27FC236}">
                <a16:creationId xmlns:a16="http://schemas.microsoft.com/office/drawing/2014/main" id="{B671FBF5-DD81-89CD-1A23-07E876814529}"/>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37317089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D7FD57-BF80-3A64-5EDB-79C6DFE1B6CC}"/>
              </a:ext>
            </a:extLst>
          </p:cNvPr>
          <p:cNvSpPr>
            <a:spLocks noGrp="1"/>
          </p:cNvSpPr>
          <p:nvPr>
            <p:ph type="title"/>
          </p:nvPr>
        </p:nvSpPr>
        <p:spPr/>
        <p:txBody>
          <a:bodyPr/>
          <a:lstStyle/>
          <a:p>
            <a:r>
              <a:rPr lang="en-US"/>
              <a:t>Click to edit Master title style</a:t>
            </a:r>
            <a:endParaRPr lang="de-DE"/>
          </a:p>
        </p:txBody>
      </p:sp>
      <p:sp>
        <p:nvSpPr>
          <p:cNvPr id="5" name="Slide Number Placeholder 4">
            <a:extLst>
              <a:ext uri="{FF2B5EF4-FFF2-40B4-BE49-F238E27FC236}">
                <a16:creationId xmlns:a16="http://schemas.microsoft.com/office/drawing/2014/main" id="{61392DD9-A585-73A0-3F1D-7DC995FFA716}"/>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24830362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68C730C-7B88-5A9A-C7F8-EB8FC767C38E}"/>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14818640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7CB35-5426-4FCE-9B30-7856DF8DD39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4" name="Text Placeholder 3">
            <a:extLst>
              <a:ext uri="{FF2B5EF4-FFF2-40B4-BE49-F238E27FC236}">
                <a16:creationId xmlns:a16="http://schemas.microsoft.com/office/drawing/2014/main" id="{EC758E6B-988E-C359-8B76-8C4E8BF3D54D}"/>
              </a:ext>
            </a:extLst>
          </p:cNvPr>
          <p:cNvSpPr>
            <a:spLocks noGrp="1"/>
          </p:cNvSpPr>
          <p:nvPr>
            <p:ph type="body" sz="half" idx="2"/>
          </p:nvPr>
        </p:nvSpPr>
        <p:spPr>
          <a:xfrm>
            <a:off x="839788" y="2057400"/>
            <a:ext cx="3932237"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Content Placeholder 2">
            <a:extLst>
              <a:ext uri="{FF2B5EF4-FFF2-40B4-BE49-F238E27FC236}">
                <a16:creationId xmlns:a16="http://schemas.microsoft.com/office/drawing/2014/main" id="{4EDCF4D0-6623-AA3B-BB22-255D5E5FB864}"/>
              </a:ext>
            </a:extLst>
          </p:cNvPr>
          <p:cNvSpPr>
            <a:spLocks noGrp="1"/>
          </p:cNvSpPr>
          <p:nvPr>
            <p:ph idx="1"/>
          </p:nvPr>
        </p:nvSpPr>
        <p:spPr>
          <a:xfrm>
            <a:off x="5183188" y="987425"/>
            <a:ext cx="6172200" cy="4873625"/>
          </a:xfrm>
        </p:spPr>
        <p:txBody>
          <a:bodyPr/>
          <a:lstStyle>
            <a:lvl1pPr>
              <a:defRPr sz="2800"/>
            </a:lvl1pPr>
            <a:lvl2pPr>
              <a:defRPr sz="2400"/>
            </a:lvl2pPr>
            <a:lvl3pPr>
              <a:defRPr sz="22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Slide Number Placeholder 6">
            <a:extLst>
              <a:ext uri="{FF2B5EF4-FFF2-40B4-BE49-F238E27FC236}">
                <a16:creationId xmlns:a16="http://schemas.microsoft.com/office/drawing/2014/main" id="{BA88BA3B-7F83-C239-DAB2-D812785B8303}"/>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17839058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8D3C8A7-B5FB-CF6E-1B6A-6CCDFBBA5755}"/>
              </a:ext>
            </a:extLst>
          </p:cNvPr>
          <p:cNvSpPr>
            <a:spLocks noGrp="1"/>
          </p:cNvSpPr>
          <p:nvPr>
            <p:ph type="title"/>
          </p:nvPr>
        </p:nvSpPr>
        <p:spPr>
          <a:xfrm>
            <a:off x="838200" y="365125"/>
            <a:ext cx="10515600" cy="1058233"/>
          </a:xfrm>
          <a:prstGeom prst="rect">
            <a:avLst/>
          </a:prstGeom>
        </p:spPr>
        <p:txBody>
          <a:bodyPr vert="horz" lIns="91440" tIns="45720" rIns="91440" bIns="45720" rtlCol="0" anchor="ctr">
            <a:normAutofit/>
          </a:bodyPr>
          <a:lstStyle/>
          <a:p>
            <a:r>
              <a:rPr lang="en-US"/>
              <a:t>Click to edit Master title style</a:t>
            </a:r>
            <a:endParaRPr lang="de-DE"/>
          </a:p>
        </p:txBody>
      </p:sp>
      <p:sp>
        <p:nvSpPr>
          <p:cNvPr id="3" name="Text Placeholder 2">
            <a:extLst>
              <a:ext uri="{FF2B5EF4-FFF2-40B4-BE49-F238E27FC236}">
                <a16:creationId xmlns:a16="http://schemas.microsoft.com/office/drawing/2014/main" id="{416CCC28-28DC-84EE-E2F4-71388F681A90}"/>
              </a:ext>
            </a:extLst>
          </p:cNvPr>
          <p:cNvSpPr>
            <a:spLocks noGrp="1"/>
          </p:cNvSpPr>
          <p:nvPr>
            <p:ph type="body" idx="1"/>
          </p:nvPr>
        </p:nvSpPr>
        <p:spPr>
          <a:xfrm>
            <a:off x="838200" y="1578634"/>
            <a:ext cx="10515600" cy="459832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Slide Number Placeholder 5">
            <a:extLst>
              <a:ext uri="{FF2B5EF4-FFF2-40B4-BE49-F238E27FC236}">
                <a16:creationId xmlns:a16="http://schemas.microsoft.com/office/drawing/2014/main" id="{35718F60-8FF7-AC67-B0E4-5C112074DE3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100">
                <a:solidFill>
                  <a:schemeClr val="tx1">
                    <a:tint val="82000"/>
                  </a:schemeClr>
                </a:solidFill>
              </a:defRPr>
            </a:lvl1pPr>
          </a:lstStyle>
          <a:p>
            <a:fld id="{FBC7A862-7147-4493-B488-4E46DC49905D}" type="slidenum">
              <a:rPr lang="de-DE" smtClean="0"/>
              <a:pPr/>
              <a:t>‹#›</a:t>
            </a:fld>
            <a:endParaRPr lang="de-DE"/>
          </a:p>
        </p:txBody>
      </p:sp>
      <p:pic>
        <p:nvPicPr>
          <p:cNvPr id="8" name="Google Shape;10;p1">
            <a:extLst>
              <a:ext uri="{FF2B5EF4-FFF2-40B4-BE49-F238E27FC236}">
                <a16:creationId xmlns:a16="http://schemas.microsoft.com/office/drawing/2014/main" id="{B0A330B7-F4CF-BC96-3D7C-17B785C7001C}"/>
              </a:ext>
              <a:ext uri="{C183D7F6-B498-43B3-948B-1728B52AA6E4}">
                <adec:decorative xmlns:adec="http://schemas.microsoft.com/office/drawing/2017/decorative" val="1"/>
              </a:ext>
            </a:extLst>
          </p:cNvPr>
          <p:cNvPicPr preferRelativeResize="0"/>
          <p:nvPr userDrawn="1"/>
        </p:nvPicPr>
        <p:blipFill rotWithShape="1">
          <a:blip r:embed="rId12" cstate="screen">
            <a:alphaModFix/>
            <a:extLst>
              <a:ext uri="{28A0092B-C50C-407E-A947-70E740481C1C}">
                <a14:useLocalDpi xmlns:a14="http://schemas.microsoft.com/office/drawing/2010/main" val="0"/>
              </a:ext>
            </a:extLst>
          </a:blip>
          <a:srcRect l="-4"/>
          <a:stretch>
            <a:fillRect/>
          </a:stretch>
        </p:blipFill>
        <p:spPr>
          <a:xfrm rot="16200000">
            <a:off x="-3048001" y="3213101"/>
            <a:ext cx="6858002" cy="431800"/>
          </a:xfrm>
          <a:prstGeom prst="rect">
            <a:avLst/>
          </a:prstGeom>
          <a:noFill/>
          <a:ln>
            <a:noFill/>
          </a:ln>
        </p:spPr>
      </p:pic>
    </p:spTree>
    <p:extLst>
      <p:ext uri="{BB962C8B-B14F-4D97-AF65-F5344CB8AC3E}">
        <p14:creationId xmlns:p14="http://schemas.microsoft.com/office/powerpoint/2010/main" val="71527507"/>
      </p:ext>
    </p:extLst>
  </p:cSld>
  <p:clrMap bg1="lt1" tx1="dk1" bg2="lt2" tx2="dk2" accent1="accent1" accent2="accent2" accent3="accent3" accent4="accent4" accent5="accent5" accent6="accent6" hlink="hlink" folHlink="folHlink"/>
  <p:sldLayoutIdLst>
    <p:sldLayoutId id="2147483648" r:id="rId1"/>
    <p:sldLayoutId id="2147483705" r:id="rId2"/>
    <p:sldLayoutId id="2147483695" r:id="rId3"/>
    <p:sldLayoutId id="2147483697" r:id="rId4"/>
    <p:sldLayoutId id="2147483696" r:id="rId5"/>
    <p:sldLayoutId id="2147483698" r:id="rId6"/>
    <p:sldLayoutId id="2147483700" r:id="rId7"/>
    <p:sldLayoutId id="2147483701" r:id="rId8"/>
    <p:sldLayoutId id="2147483702" r:id="rId9"/>
    <p:sldLayoutId id="2147483703" r:id="rId10"/>
  </p:sldLayoutIdLst>
  <p:hf hdr="0" ftr="0" dt="0"/>
  <p:txStyles>
    <p:titleStyle>
      <a:lvl1pPr algn="l" defTabSz="914400" rtl="0" eaLnBrk="1" latinLnBrk="0" hangingPunct="1">
        <a:lnSpc>
          <a:spcPct val="90000"/>
        </a:lnSpc>
        <a:spcBef>
          <a:spcPct val="0"/>
        </a:spcBef>
        <a:buNone/>
        <a:defRPr sz="3600" b="1" kern="1200">
          <a:solidFill>
            <a:srgbClr val="002C43"/>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hyperlink" Target="https://www.calpnetwork.org/cash-and-voucher-assistance/what-is-cva/" TargetMode="External"/><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image" Target="../media/image36.jpeg"/><Relationship Id="rId2" Type="http://schemas.openxmlformats.org/officeDocument/2006/relationships/slideLayout" Target="../slideLayouts/slideLayout5.xml"/><Relationship Id="rId1" Type="http://schemas.openxmlformats.org/officeDocument/2006/relationships/video" Target="https://www.youtube.com/embed/3uux-UczgKI?start=110&amp;feature=oembed" TargetMode="External"/><Relationship Id="rId6" Type="http://schemas.openxmlformats.org/officeDocument/2006/relationships/hyperlink" Target="Your%20Questions%20Answered:%20Is%20cash%20a%20good%20form%20of%20aid?" TargetMode="External"/><Relationship Id="rId5" Type="http://schemas.openxmlformats.org/officeDocument/2006/relationships/image" Target="../media/image35.jpeg"/><Relationship Id="rId4" Type="http://schemas.openxmlformats.org/officeDocument/2006/relationships/image" Target="../media/image34.png"/></Relationships>
</file>

<file path=ppt/slides/_rels/slide2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hyperlink" Target="https://www.youtube.com/watch?v=xjnkGCzS4QI" TargetMode="External"/><Relationship Id="rId2" Type="http://schemas.openxmlformats.org/officeDocument/2006/relationships/slideLayout" Target="../slideLayouts/slideLayout5.xml"/><Relationship Id="rId1" Type="http://schemas.openxmlformats.org/officeDocument/2006/relationships/video" Target="https://www.youtube.com/embed/xjnkGCzS4QI?feature=oembed" TargetMode="External"/><Relationship Id="rId6" Type="http://schemas.openxmlformats.org/officeDocument/2006/relationships/image" Target="../media/image38.jpeg"/><Relationship Id="rId5" Type="http://schemas.openxmlformats.org/officeDocument/2006/relationships/image" Target="../media/image34.png"/><Relationship Id="rId4" Type="http://schemas.openxmlformats.org/officeDocument/2006/relationships/image" Target="../media/image36.jpeg"/></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36.jpeg"/></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36.jpeg"/></Relationships>
</file>

<file path=ppt/slides/_rels/slide2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41.jpeg"/></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13.jpeg"/><Relationship Id="rId5" Type="http://schemas.openxmlformats.org/officeDocument/2006/relationships/image" Target="../media/image5.png"/><Relationship Id="rId10" Type="http://schemas.openxmlformats.org/officeDocument/2006/relationships/hyperlink" Target="https://disabilityreferencegroup.org/portfolio-items/introduction-to-disability-inclusive-humanitarian-action/" TargetMode="External"/><Relationship Id="rId4" Type="http://schemas.openxmlformats.org/officeDocument/2006/relationships/image" Target="../media/image12.jpeg"/><Relationship Id="rId9" Type="http://schemas.openxmlformats.org/officeDocument/2006/relationships/image" Target="../media/image15.png"/></Relationships>
</file>

<file path=ppt/slides/_rels/slide4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36.jpeg"/></Relationships>
</file>

<file path=ppt/slides/_rels/slide4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image" Target="../media/image17.jpeg"/></Relationships>
</file>

<file path=ppt/slides/_rels/slide5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4.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56.xml"/><Relationship Id="rId1" Type="http://schemas.openxmlformats.org/officeDocument/2006/relationships/slideLayout" Target="../slideLayouts/slideLayout7.xml"/><Relationship Id="rId4" Type="http://schemas.openxmlformats.org/officeDocument/2006/relationships/image" Target="../media/image47.jpeg"/></Relationships>
</file>

<file path=ppt/slides/_rels/slide5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8.xml"/><Relationship Id="rId1" Type="http://schemas.openxmlformats.org/officeDocument/2006/relationships/slideLayout" Target="../slideLayouts/slideLayout7.xml"/><Relationship Id="rId4" Type="http://schemas.openxmlformats.org/officeDocument/2006/relationships/image" Target="../media/image49.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71.xml"/><Relationship Id="rId1" Type="http://schemas.openxmlformats.org/officeDocument/2006/relationships/slideLayout" Target="../slideLayouts/slideLayout7.xml"/><Relationship Id="rId4" Type="http://schemas.openxmlformats.org/officeDocument/2006/relationships/image" Target="../media/image56.pn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74.xml"/><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5.xml"/><Relationship Id="rId1" Type="http://schemas.openxmlformats.org/officeDocument/2006/relationships/slideLayout" Target="../slideLayouts/slideLayout5.xml"/><Relationship Id="rId4" Type="http://schemas.openxmlformats.org/officeDocument/2006/relationships/image" Target="../media/image59.png"/></Relationships>
</file>

<file path=ppt/slides/_rels/slide7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76.xml"/><Relationship Id="rId1" Type="http://schemas.openxmlformats.org/officeDocument/2006/relationships/slideLayout" Target="../slideLayouts/slideLayout5.xml"/><Relationship Id="rId4" Type="http://schemas.openxmlformats.org/officeDocument/2006/relationships/image" Target="../media/image60.png"/></Relationships>
</file>

<file path=ppt/slides/_rels/slide7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77.xml"/><Relationship Id="rId1" Type="http://schemas.openxmlformats.org/officeDocument/2006/relationships/slideLayout" Target="../slideLayouts/slideLayout5.xml"/><Relationship Id="rId4" Type="http://schemas.openxmlformats.org/officeDocument/2006/relationships/image" Target="../media/image61.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78.xml"/><Relationship Id="rId1" Type="http://schemas.openxmlformats.org/officeDocument/2006/relationships/slideLayout" Target="../slideLayouts/slideLayout5.xml"/><Relationship Id="rId4" Type="http://schemas.openxmlformats.org/officeDocument/2006/relationships/image" Target="../media/image62.png"/></Relationships>
</file>

<file path=ppt/slides/_rels/slide8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79.xml"/><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80.xml"/><Relationship Id="rId1" Type="http://schemas.openxmlformats.org/officeDocument/2006/relationships/slideLayout" Target="../slideLayouts/slideLayout5.xml"/><Relationship Id="rId4" Type="http://schemas.openxmlformats.org/officeDocument/2006/relationships/image" Target="../media/image63.png"/></Relationships>
</file>

<file path=ppt/slides/_rels/slide8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81.xml"/><Relationship Id="rId1" Type="http://schemas.openxmlformats.org/officeDocument/2006/relationships/slideLayout" Target="../slideLayouts/slideLayout5.xml"/><Relationship Id="rId4" Type="http://schemas.openxmlformats.org/officeDocument/2006/relationships/image" Target="../media/image64.png"/></Relationships>
</file>

<file path=ppt/slides/_rels/slide8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82.xml"/><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84.xml"/><Relationship Id="rId1" Type="http://schemas.openxmlformats.org/officeDocument/2006/relationships/slideLayout" Target="../slideLayouts/slideLayout2.xml"/><Relationship Id="rId4" Type="http://schemas.openxmlformats.org/officeDocument/2006/relationships/image" Target="../media/image66.jpeg"/></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88.xml"/><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8" Type="http://schemas.openxmlformats.org/officeDocument/2006/relationships/hyperlink" Target="https://cbm-global.org/wp-content/uploads/2021/08/CBM-Global_DisabilityInclusiveCashAssistance.pdf" TargetMode="External"/><Relationship Id="rId3" Type="http://schemas.openxmlformats.org/officeDocument/2006/relationships/hyperlink" Target="https://www.calpnetwork.org/wp-content/uploads/2023/03/OHCHR_Inclusive-Cash-presentation.pdf" TargetMode="External"/><Relationship Id="rId7" Type="http://schemas.openxmlformats.org/officeDocument/2006/relationships/hyperlink" Target="https://www.calpnetwork.org/wp-content/uploads/2020/01/erc-protection-risks-and-benefits-analysis-tool-web.pdf" TargetMode="External"/><Relationship Id="rId2" Type="http://schemas.openxmlformats.org/officeDocument/2006/relationships/notesSlide" Target="../notesSlides/notesSlide90.xml"/><Relationship Id="rId1" Type="http://schemas.openxmlformats.org/officeDocument/2006/relationships/slideLayout" Target="../slideLayouts/slideLayout5.xml"/><Relationship Id="rId6" Type="http://schemas.openxmlformats.org/officeDocument/2006/relationships/hyperlink" Target="https://www.calpnetwork.org/publication/safer-cash-toolkit-english/" TargetMode="External"/><Relationship Id="rId11" Type="http://schemas.openxmlformats.org/officeDocument/2006/relationships/hyperlink" Target="https://docs.wfp.org/api/documents/65123dba57d34576ad8f0488c781ec19/download/" TargetMode="External"/><Relationship Id="rId5" Type="http://schemas.openxmlformats.org/officeDocument/2006/relationships/hyperlink" Target="https://www.calpnetwork.org/key-resources/programme-quality-toolbox/" TargetMode="External"/><Relationship Id="rId10" Type="http://schemas.openxmlformats.org/officeDocument/2006/relationships/hyperlink" Target="https://docs.wfp.org/api/documents/WFP-0000156416/download/" TargetMode="External"/><Relationship Id="rId4" Type="http://schemas.openxmlformats.org/officeDocument/2006/relationships/hyperlink" Target="https://www.calpnetwork.org/course/disability-inclusive-cva/" TargetMode="External"/><Relationship Id="rId9" Type="http://schemas.openxmlformats.org/officeDocument/2006/relationships/hyperlink" Target="https://docs.wfp.org/api/documents/WFP-0000157131/download/" TargetMode="External"/></Relationships>
</file>

<file path=ppt/slides/_rels/slide9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hi-deutschland-projekte.de/lnob/"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7D5EFE5-83E6-C50B-ADB1-F73871B0A166}"/>
              </a:ext>
            </a:extLst>
          </p:cNvPr>
          <p:cNvSpPr>
            <a:spLocks noGrp="1"/>
          </p:cNvSpPr>
          <p:nvPr>
            <p:ph type="ctrTitle"/>
          </p:nvPr>
        </p:nvSpPr>
        <p:spPr>
          <a:solidFill>
            <a:srgbClr val="0070C0"/>
          </a:solidFill>
        </p:spPr>
        <p:txBody>
          <a:bodyPr anchor="ctr" anchorCtr="0">
            <a:normAutofit/>
          </a:bodyPr>
          <a:lstStyle/>
          <a:p>
            <a:pPr>
              <a:lnSpc>
                <a:spcPct val="100000"/>
              </a:lnSpc>
            </a:pPr>
            <a:r>
              <a:rPr lang="en-US" sz="3600" noProof="0">
                <a:solidFill>
                  <a:schemeClr val="bg1"/>
                </a:solidFill>
                <a:latin typeface="Arial"/>
                <a:ea typeface="Arial"/>
                <a:cs typeface="Arial"/>
                <a:sym typeface="Arial"/>
              </a:rPr>
              <a:t>Introduction to Disability-Inclusive </a:t>
            </a:r>
            <a:r>
              <a:rPr lang="en-US" sz="3600" noProof="0">
                <a:solidFill>
                  <a:schemeClr val="bg1"/>
                </a:solidFill>
              </a:rPr>
              <a:t>Food Security</a:t>
            </a:r>
            <a:r>
              <a:rPr lang="en-US" sz="3600" noProof="0">
                <a:solidFill>
                  <a:schemeClr val="bg1"/>
                </a:solidFill>
                <a:latin typeface="Arial"/>
                <a:ea typeface="Arial"/>
                <a:cs typeface="Arial"/>
                <a:sym typeface="Arial"/>
              </a:rPr>
              <a:t> in Humanitarian Action</a:t>
            </a:r>
            <a:endParaRPr lang="en-US" sz="3600" noProof="0">
              <a:solidFill>
                <a:schemeClr val="bg1"/>
              </a:solidFill>
            </a:endParaRPr>
          </a:p>
        </p:txBody>
      </p:sp>
      <p:sp>
        <p:nvSpPr>
          <p:cNvPr id="6" name="Subtitle 5">
            <a:extLst>
              <a:ext uri="{FF2B5EF4-FFF2-40B4-BE49-F238E27FC236}">
                <a16:creationId xmlns:a16="http://schemas.microsoft.com/office/drawing/2014/main" id="{28E60DF1-6A26-22A8-54CF-3F002DDAF635}"/>
              </a:ext>
            </a:extLst>
          </p:cNvPr>
          <p:cNvSpPr>
            <a:spLocks noGrp="1"/>
          </p:cNvSpPr>
          <p:nvPr>
            <p:ph type="subTitle" idx="1"/>
          </p:nvPr>
        </p:nvSpPr>
        <p:spPr/>
        <p:txBody>
          <a:bodyPr anchor="ctr"/>
          <a:lstStyle/>
          <a:p>
            <a:r>
              <a:rPr lang="en-US" b="1" noProof="0">
                <a:solidFill>
                  <a:srgbClr val="000000"/>
                </a:solidFill>
                <a:latin typeface="Arial"/>
                <a:ea typeface="Arial"/>
                <a:cs typeface="Arial"/>
                <a:sym typeface="Arial"/>
                <a:extLst>
                  <a:ext uri="http://customooxmlschemas.google.com/">
                    <go:slidesCustomData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textRoundtripDataId="0"/>
                  </a:ext>
                </a:extLst>
              </a:rPr>
              <a:t>Module</a:t>
            </a:r>
            <a:r>
              <a:rPr lang="en-US" b="1" noProof="0">
                <a:solidFill>
                  <a:srgbClr val="000000"/>
                </a:solidFill>
                <a:latin typeface="Arial"/>
                <a:ea typeface="Arial"/>
                <a:cs typeface="Arial"/>
                <a:sym typeface="Arial"/>
              </a:rPr>
              <a:t> </a:t>
            </a:r>
            <a:r>
              <a:rPr lang="en-US" noProof="0">
                <a:solidFill>
                  <a:srgbClr val="000000"/>
                </a:solidFill>
                <a:latin typeface="Arial"/>
                <a:ea typeface="Arial"/>
                <a:cs typeface="Arial"/>
                <a:sym typeface="Arial"/>
              </a:rPr>
              <a:t>8: Disability- Inclusive Cash and Voucher Assistance (CVA) in Food Security</a:t>
            </a:r>
            <a:endParaRPr lang="en-US" b="1" noProof="0">
              <a:solidFill>
                <a:srgbClr val="000000"/>
              </a:solidFill>
              <a:latin typeface="Arial"/>
              <a:ea typeface="Arial"/>
              <a:cs typeface="Arial"/>
              <a:sym typeface="Arial"/>
            </a:endParaRPr>
          </a:p>
        </p:txBody>
      </p:sp>
      <p:sp>
        <p:nvSpPr>
          <p:cNvPr id="4" name="Foliennummernplatzhalter 3">
            <a:extLst>
              <a:ext uri="{FF2B5EF4-FFF2-40B4-BE49-F238E27FC236}">
                <a16:creationId xmlns:a16="http://schemas.microsoft.com/office/drawing/2014/main" id="{68DE9AD9-923F-E139-1EBE-9D26239012B3}"/>
              </a:ext>
            </a:extLst>
          </p:cNvPr>
          <p:cNvSpPr>
            <a:spLocks noGrp="1"/>
          </p:cNvSpPr>
          <p:nvPr>
            <p:ph type="sldNum" sz="quarter" idx="12"/>
          </p:nvPr>
        </p:nvSpPr>
        <p:spPr/>
        <p:txBody>
          <a:bodyPr/>
          <a:lstStyle/>
          <a:p>
            <a:fld id="{FBC7A862-7147-4493-B488-4E46DC49905D}" type="slidenum">
              <a:rPr lang="de-DE" smtClean="0"/>
              <a:pPr/>
              <a:t>1</a:t>
            </a:fld>
            <a:endParaRPr lang="de-DE"/>
          </a:p>
        </p:txBody>
      </p:sp>
    </p:spTree>
    <p:extLst>
      <p:ext uri="{BB962C8B-B14F-4D97-AF65-F5344CB8AC3E}">
        <p14:creationId xmlns:p14="http://schemas.microsoft.com/office/powerpoint/2010/main" val="11857260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298C26-2D32-7FD0-C1D6-F3CCD012C7F6}"/>
              </a:ext>
            </a:extLst>
          </p:cNvPr>
          <p:cNvSpPr>
            <a:spLocks noGrp="1"/>
          </p:cNvSpPr>
          <p:nvPr>
            <p:ph type="title"/>
          </p:nvPr>
        </p:nvSpPr>
        <p:spPr/>
        <p:txBody>
          <a:bodyPr/>
          <a:lstStyle/>
          <a:p>
            <a:r>
              <a:rPr lang="en-US" noProof="0">
                <a:solidFill>
                  <a:srgbClr val="000000"/>
                </a:solidFill>
                <a:latin typeface="Arial"/>
                <a:ea typeface="Arial"/>
                <a:cs typeface="Arial"/>
                <a:sym typeface="Arial"/>
              </a:rPr>
              <a:t>And now we would like to get to know you!</a:t>
            </a:r>
            <a:endParaRPr lang="en-US" noProof="0"/>
          </a:p>
        </p:txBody>
      </p:sp>
      <p:pic>
        <p:nvPicPr>
          <p:cNvPr id="14" name="Picture 13" descr="Comic art picture in black and white depicting on the left a person with 2 tea cups in the hand and on the right a person using a wheelchair receiving a cup of tea from the other person. The person on the left asks the person using a wheelchair: &quot;So - do we call you 'differently abled', 'physically challenged' or 'wheel-chair bound'?&quot;. The other person answers: &quot;How about Fiona.&quot;">
            <a:extLst>
              <a:ext uri="{FF2B5EF4-FFF2-40B4-BE49-F238E27FC236}">
                <a16:creationId xmlns:a16="http://schemas.microsoft.com/office/drawing/2014/main" id="{634F93C4-1870-1F25-16D9-47D376CC4928}"/>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4262099" y="1693330"/>
            <a:ext cx="3842376" cy="4393048"/>
          </a:xfrm>
          <a:prstGeom prst="rect">
            <a:avLst/>
          </a:prstGeom>
        </p:spPr>
      </p:pic>
      <p:grpSp>
        <p:nvGrpSpPr>
          <p:cNvPr id="3" name="Gruppieren 2">
            <a:extLst>
              <a:ext uri="{FF2B5EF4-FFF2-40B4-BE49-F238E27FC236}">
                <a16:creationId xmlns:a16="http://schemas.microsoft.com/office/drawing/2014/main" id="{05FA5BD1-4C9E-09CA-4A6B-AA5101F3B748}"/>
              </a:ext>
              <a:ext uri="{C183D7F6-B498-43B3-948B-1728B52AA6E4}">
                <adec:decorative xmlns:adec="http://schemas.microsoft.com/office/drawing/2017/decorative" val="1"/>
              </a:ext>
            </a:extLst>
          </p:cNvPr>
          <p:cNvGrpSpPr/>
          <p:nvPr/>
        </p:nvGrpSpPr>
        <p:grpSpPr>
          <a:xfrm>
            <a:off x="1736893" y="2479268"/>
            <a:ext cx="8892788" cy="1971141"/>
            <a:chOff x="1736893" y="2479268"/>
            <a:chExt cx="8892788" cy="1971141"/>
          </a:xfrm>
        </p:grpSpPr>
        <p:grpSp>
          <p:nvGrpSpPr>
            <p:cNvPr id="5" name="Group 4">
              <a:extLst>
                <a:ext uri="{FF2B5EF4-FFF2-40B4-BE49-F238E27FC236}">
                  <a16:creationId xmlns:a16="http://schemas.microsoft.com/office/drawing/2014/main" id="{F19AB7AD-B802-436C-196C-B4E1DB87EAD0}"/>
                </a:ext>
                <a:ext uri="{C183D7F6-B498-43B3-948B-1728B52AA6E4}">
                  <adec:decorative xmlns:adec="http://schemas.microsoft.com/office/drawing/2017/decorative" val="1"/>
                </a:ext>
              </a:extLst>
            </p:cNvPr>
            <p:cNvGrpSpPr/>
            <p:nvPr/>
          </p:nvGrpSpPr>
          <p:grpSpPr>
            <a:xfrm>
              <a:off x="1736893" y="2479268"/>
              <a:ext cx="2339105" cy="1971141"/>
              <a:chOff x="2137378" y="2772439"/>
              <a:chExt cx="2339105" cy="1971141"/>
            </a:xfrm>
          </p:grpSpPr>
          <p:pic>
            <p:nvPicPr>
              <p:cNvPr id="6" name="Google Shape;974;p62">
                <a:extLst>
                  <a:ext uri="{FF2B5EF4-FFF2-40B4-BE49-F238E27FC236}">
                    <a16:creationId xmlns:a16="http://schemas.microsoft.com/office/drawing/2014/main" id="{133A7332-A6F4-B936-531D-0B703C30BC21}"/>
                  </a:ex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2137378" y="3659058"/>
                <a:ext cx="1084522" cy="1084522"/>
              </a:xfrm>
              <a:prstGeom prst="rect">
                <a:avLst/>
              </a:prstGeom>
              <a:noFill/>
              <a:ln>
                <a:noFill/>
              </a:ln>
            </p:spPr>
          </p:pic>
          <p:pic>
            <p:nvPicPr>
              <p:cNvPr id="7" name="Google Shape;975;p62">
                <a:extLst>
                  <a:ext uri="{FF2B5EF4-FFF2-40B4-BE49-F238E27FC236}">
                    <a16:creationId xmlns:a16="http://schemas.microsoft.com/office/drawing/2014/main" id="{8AB0DC21-244B-AEE6-68AE-BAFC76354975}"/>
                  </a:ex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2679639" y="2772439"/>
                <a:ext cx="1084522" cy="1084522"/>
              </a:xfrm>
              <a:prstGeom prst="rect">
                <a:avLst/>
              </a:prstGeom>
              <a:noFill/>
              <a:ln>
                <a:noFill/>
              </a:ln>
            </p:spPr>
          </p:pic>
          <p:pic>
            <p:nvPicPr>
              <p:cNvPr id="8" name="Google Shape;979;p62">
                <a:extLst>
                  <a:ext uri="{FF2B5EF4-FFF2-40B4-BE49-F238E27FC236}">
                    <a16:creationId xmlns:a16="http://schemas.microsoft.com/office/drawing/2014/main" id="{E2ABC469-9DD2-6CDF-91D2-12B3CB11CD11}"/>
                  </a:ex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3391961" y="3640764"/>
                <a:ext cx="1084522" cy="1084522"/>
              </a:xfrm>
              <a:prstGeom prst="rect">
                <a:avLst/>
              </a:prstGeom>
              <a:noFill/>
              <a:ln>
                <a:noFill/>
              </a:ln>
            </p:spPr>
          </p:pic>
        </p:grpSp>
        <p:grpSp>
          <p:nvGrpSpPr>
            <p:cNvPr id="9" name="Group 8">
              <a:extLst>
                <a:ext uri="{FF2B5EF4-FFF2-40B4-BE49-F238E27FC236}">
                  <a16:creationId xmlns:a16="http://schemas.microsoft.com/office/drawing/2014/main" id="{37A29BBC-6516-7417-D189-89F076C4B76E}"/>
                </a:ext>
                <a:ext uri="{C183D7F6-B498-43B3-948B-1728B52AA6E4}">
                  <adec:decorative xmlns:adec="http://schemas.microsoft.com/office/drawing/2017/decorative" val="1"/>
                </a:ext>
              </a:extLst>
            </p:cNvPr>
            <p:cNvGrpSpPr/>
            <p:nvPr/>
          </p:nvGrpSpPr>
          <p:grpSpPr>
            <a:xfrm>
              <a:off x="8290576" y="2479268"/>
              <a:ext cx="2339105" cy="1971141"/>
              <a:chOff x="2137378" y="2772439"/>
              <a:chExt cx="2339105" cy="1971141"/>
            </a:xfrm>
          </p:grpSpPr>
          <p:pic>
            <p:nvPicPr>
              <p:cNvPr id="10" name="Google Shape;974;p62">
                <a:extLst>
                  <a:ext uri="{FF2B5EF4-FFF2-40B4-BE49-F238E27FC236}">
                    <a16:creationId xmlns:a16="http://schemas.microsoft.com/office/drawing/2014/main" id="{2EACABF8-C386-50A3-EBC9-770C08157E21}"/>
                  </a:ex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2137378" y="3659058"/>
                <a:ext cx="1084522" cy="1084522"/>
              </a:xfrm>
              <a:prstGeom prst="rect">
                <a:avLst/>
              </a:prstGeom>
              <a:noFill/>
              <a:ln>
                <a:noFill/>
              </a:ln>
            </p:spPr>
          </p:pic>
          <p:pic>
            <p:nvPicPr>
              <p:cNvPr id="11" name="Google Shape;975;p62">
                <a:extLst>
                  <a:ext uri="{FF2B5EF4-FFF2-40B4-BE49-F238E27FC236}">
                    <a16:creationId xmlns:a16="http://schemas.microsoft.com/office/drawing/2014/main" id="{6DCC0571-2272-2E56-87B1-76DD9C75514A}"/>
                  </a:ex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2679639" y="2772439"/>
                <a:ext cx="1084522" cy="1084522"/>
              </a:xfrm>
              <a:prstGeom prst="rect">
                <a:avLst/>
              </a:prstGeom>
              <a:noFill/>
              <a:ln>
                <a:noFill/>
              </a:ln>
            </p:spPr>
          </p:pic>
          <p:pic>
            <p:nvPicPr>
              <p:cNvPr id="12" name="Google Shape;979;p62">
                <a:extLst>
                  <a:ext uri="{FF2B5EF4-FFF2-40B4-BE49-F238E27FC236}">
                    <a16:creationId xmlns:a16="http://schemas.microsoft.com/office/drawing/2014/main" id="{95D9B2C4-5784-0397-574B-BBD6B1F3A75F}"/>
                  </a:ex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3391961" y="3640764"/>
                <a:ext cx="1084522" cy="1084522"/>
              </a:xfrm>
              <a:prstGeom prst="rect">
                <a:avLst/>
              </a:prstGeom>
              <a:noFill/>
              <a:ln>
                <a:noFill/>
              </a:ln>
            </p:spPr>
          </p:pic>
        </p:grpSp>
      </p:grpSp>
      <p:sp>
        <p:nvSpPr>
          <p:cNvPr id="13" name="Foliennummernplatzhalter 12">
            <a:extLst>
              <a:ext uri="{FF2B5EF4-FFF2-40B4-BE49-F238E27FC236}">
                <a16:creationId xmlns:a16="http://schemas.microsoft.com/office/drawing/2014/main" id="{DCFF6D32-26A8-D898-8D7D-EB3CB70EBFBA}"/>
              </a:ext>
            </a:extLst>
          </p:cNvPr>
          <p:cNvSpPr>
            <a:spLocks noGrp="1"/>
          </p:cNvSpPr>
          <p:nvPr>
            <p:ph type="sldNum" sz="quarter" idx="12"/>
          </p:nvPr>
        </p:nvSpPr>
        <p:spPr/>
        <p:txBody>
          <a:bodyPr/>
          <a:lstStyle/>
          <a:p>
            <a:fld id="{FBC7A862-7147-4493-B488-4E46DC49905D}" type="slidenum">
              <a:rPr lang="de-DE" smtClean="0"/>
              <a:t>10</a:t>
            </a:fld>
            <a:endParaRPr lang="de-DE"/>
          </a:p>
        </p:txBody>
      </p:sp>
    </p:spTree>
    <p:extLst>
      <p:ext uri="{BB962C8B-B14F-4D97-AF65-F5344CB8AC3E}">
        <p14:creationId xmlns:p14="http://schemas.microsoft.com/office/powerpoint/2010/main" val="39287228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23F9AE-E957-AA86-015A-8BE0C4ACAD5E}"/>
              </a:ext>
            </a:extLst>
          </p:cNvPr>
          <p:cNvSpPr>
            <a:spLocks noGrp="1"/>
          </p:cNvSpPr>
          <p:nvPr>
            <p:ph type="title"/>
          </p:nvPr>
        </p:nvSpPr>
        <p:spPr>
          <a:solidFill>
            <a:srgbClr val="0070C0"/>
          </a:solidFill>
        </p:spPr>
        <p:txBody>
          <a:bodyPr>
            <a:normAutofit fontScale="90000"/>
          </a:bodyPr>
          <a:lstStyle/>
          <a:p>
            <a:r>
              <a:rPr lang="en-US" kern="0" noProof="0">
                <a:solidFill>
                  <a:schemeClr val="lt1"/>
                </a:solidFill>
                <a:latin typeface="Arial"/>
                <a:ea typeface="Arial"/>
                <a:cs typeface="Arial"/>
                <a:sym typeface="Arial"/>
              </a:rPr>
              <a:t>Module 8: </a:t>
            </a:r>
            <a:br>
              <a:rPr lang="en-US" kern="0" noProof="0">
                <a:solidFill>
                  <a:schemeClr val="lt1"/>
                </a:solidFill>
                <a:latin typeface="Arial"/>
                <a:ea typeface="Arial"/>
                <a:cs typeface="Arial"/>
              </a:rPr>
            </a:br>
            <a:r>
              <a:rPr lang="en-US" kern="0" noProof="0">
                <a:solidFill>
                  <a:schemeClr val="lt1"/>
                </a:solidFill>
                <a:latin typeface="Arial"/>
                <a:ea typeface="Arial"/>
                <a:cs typeface="Arial"/>
                <a:sym typeface="Arial"/>
              </a:rPr>
              <a:t>Disability-Inclusive CVA in Food Security</a:t>
            </a:r>
            <a:endParaRPr lang="en-US" noProof="0">
              <a:solidFill>
                <a:schemeClr val="lt1"/>
              </a:solidFill>
            </a:endParaRPr>
          </a:p>
        </p:txBody>
      </p:sp>
      <p:sp>
        <p:nvSpPr>
          <p:cNvPr id="3" name="Content Placeholder 2">
            <a:extLst>
              <a:ext uri="{FF2B5EF4-FFF2-40B4-BE49-F238E27FC236}">
                <a16:creationId xmlns:a16="http://schemas.microsoft.com/office/drawing/2014/main" id="{FE947E18-2B78-9600-A718-783907FC201C}"/>
              </a:ext>
            </a:extLst>
          </p:cNvPr>
          <p:cNvSpPr>
            <a:spLocks noGrp="1"/>
          </p:cNvSpPr>
          <p:nvPr>
            <p:ph idx="1"/>
          </p:nvPr>
        </p:nvSpPr>
        <p:spPr>
          <a:xfrm>
            <a:off x="838200" y="2020186"/>
            <a:ext cx="10515600" cy="4156777"/>
          </a:xfrm>
        </p:spPr>
        <p:txBody>
          <a:bodyPr vert="horz" lIns="91440" tIns="45720" rIns="91440" bIns="45720" rtlCol="0" anchor="t">
            <a:normAutofit fontScale="47500" lnSpcReduction="20000"/>
          </a:bodyPr>
          <a:lstStyle/>
          <a:p>
            <a:pPr marL="0" lvl="0" indent="0">
              <a:lnSpc>
                <a:spcPct val="150000"/>
              </a:lnSpc>
              <a:spcBef>
                <a:spcPts val="0"/>
              </a:spcBef>
              <a:spcAft>
                <a:spcPts val="1200"/>
              </a:spcAft>
              <a:buClr>
                <a:schemeClr val="dk1"/>
              </a:buClr>
              <a:buSzPts val="2000"/>
              <a:buNone/>
            </a:pPr>
            <a:r>
              <a:rPr lang="en-US" sz="5100" noProof="0">
                <a:solidFill>
                  <a:srgbClr val="000000"/>
                </a:solidFill>
                <a:latin typeface="Arial"/>
                <a:ea typeface="Arial"/>
                <a:cs typeface="Arial"/>
                <a:sym typeface="Arial"/>
              </a:rPr>
              <a:t>In this module we’ll talk about:</a:t>
            </a:r>
          </a:p>
          <a:p>
            <a:pPr marL="542925" indent="-542925">
              <a:lnSpc>
                <a:spcPct val="150000"/>
              </a:lnSpc>
              <a:buClr>
                <a:srgbClr val="000000"/>
              </a:buClr>
              <a:buSzPts val="2800"/>
              <a:buFont typeface="Arial"/>
              <a:buChar char="●"/>
            </a:pPr>
            <a:r>
              <a:rPr lang="en-US" sz="5100" noProof="0">
                <a:solidFill>
                  <a:srgbClr val="000000"/>
                </a:solidFill>
                <a:latin typeface="Arial"/>
                <a:ea typeface="Arial"/>
                <a:cs typeface="Arial"/>
                <a:sym typeface="Arial"/>
              </a:rPr>
              <a:t>What is CVA for Food Security?</a:t>
            </a:r>
          </a:p>
          <a:p>
            <a:pPr marL="542925" indent="-542925">
              <a:lnSpc>
                <a:spcPct val="150000"/>
              </a:lnSpc>
              <a:buClr>
                <a:srgbClr val="000000"/>
              </a:buClr>
              <a:buSzPts val="2800"/>
              <a:buFont typeface="Arial"/>
              <a:buChar char="●"/>
            </a:pPr>
            <a:r>
              <a:rPr lang="en-US" sz="5100" noProof="0">
                <a:solidFill>
                  <a:srgbClr val="000000"/>
                </a:solidFill>
                <a:latin typeface="Arial"/>
                <a:ea typeface="Arial"/>
                <a:cs typeface="Arial"/>
                <a:sym typeface="Arial"/>
              </a:rPr>
              <a:t>What is disability-inclusive CVA?</a:t>
            </a:r>
            <a:endParaRPr lang="en-US" sz="5100" noProof="0">
              <a:solidFill>
                <a:srgbClr val="000000"/>
              </a:solidFill>
              <a:latin typeface="Arial"/>
              <a:ea typeface="Arial"/>
              <a:cs typeface="Arial"/>
            </a:endParaRPr>
          </a:p>
          <a:p>
            <a:pPr marL="542925" indent="-542925">
              <a:lnSpc>
                <a:spcPct val="150000"/>
              </a:lnSpc>
              <a:buClr>
                <a:srgbClr val="000000"/>
              </a:buClr>
              <a:buSzPts val="2800"/>
              <a:buFont typeface="Arial"/>
              <a:buChar char="●"/>
            </a:pPr>
            <a:r>
              <a:rPr lang="en-US" sz="5100" noProof="0">
                <a:solidFill>
                  <a:srgbClr val="000000"/>
                </a:solidFill>
                <a:latin typeface="Arial"/>
                <a:ea typeface="Arial"/>
                <a:cs typeface="Arial"/>
                <a:sym typeface="Arial"/>
              </a:rPr>
              <a:t>Applying the IASC guidelines "must-do" actions to the CVA </a:t>
            </a:r>
            <a:r>
              <a:rPr lang="en-US" sz="5100" noProof="0" err="1">
                <a:solidFill>
                  <a:srgbClr val="000000"/>
                </a:solidFill>
                <a:latin typeface="Arial"/>
                <a:ea typeface="Arial"/>
                <a:cs typeface="Arial"/>
                <a:sym typeface="Arial"/>
              </a:rPr>
              <a:t>programme</a:t>
            </a:r>
            <a:r>
              <a:rPr lang="en-US" sz="5100" noProof="0">
                <a:solidFill>
                  <a:srgbClr val="000000"/>
                </a:solidFill>
                <a:latin typeface="Arial"/>
                <a:ea typeface="Arial"/>
                <a:cs typeface="Arial"/>
                <a:sym typeface="Arial"/>
              </a:rPr>
              <a:t> cycle.</a:t>
            </a:r>
            <a:endParaRPr lang="en-US" sz="5100" noProof="0">
              <a:solidFill>
                <a:srgbClr val="000000"/>
              </a:solidFill>
              <a:latin typeface="Arial"/>
              <a:ea typeface="Arial"/>
              <a:cs typeface="Arial"/>
            </a:endParaRPr>
          </a:p>
          <a:p>
            <a:pPr marL="542925" indent="-542925">
              <a:lnSpc>
                <a:spcPct val="150000"/>
              </a:lnSpc>
              <a:buClr>
                <a:srgbClr val="000000"/>
              </a:buClr>
              <a:buSzPts val="2800"/>
              <a:buFont typeface="Arial"/>
              <a:buChar char="●"/>
            </a:pPr>
            <a:r>
              <a:rPr lang="en-US" sz="5100" noProof="0">
                <a:solidFill>
                  <a:srgbClr val="000000"/>
                </a:solidFill>
                <a:latin typeface="Arial"/>
                <a:ea typeface="Arial"/>
                <a:cs typeface="Arial"/>
                <a:sym typeface="Arial"/>
              </a:rPr>
              <a:t>Identifying and addressing barriers in assessments, targeting, calculating transfer values and delivery mechanisms.</a:t>
            </a:r>
          </a:p>
          <a:p>
            <a:endParaRPr lang="en-US" noProof="0"/>
          </a:p>
        </p:txBody>
      </p:sp>
      <p:sp>
        <p:nvSpPr>
          <p:cNvPr id="5" name="Foliennummernplatzhalter 4">
            <a:extLst>
              <a:ext uri="{FF2B5EF4-FFF2-40B4-BE49-F238E27FC236}">
                <a16:creationId xmlns:a16="http://schemas.microsoft.com/office/drawing/2014/main" id="{8254B89B-1ECB-9A18-24F3-9A1D86F10E1E}"/>
              </a:ext>
            </a:extLst>
          </p:cNvPr>
          <p:cNvSpPr>
            <a:spLocks noGrp="1"/>
          </p:cNvSpPr>
          <p:nvPr>
            <p:ph type="sldNum" sz="quarter" idx="12"/>
          </p:nvPr>
        </p:nvSpPr>
        <p:spPr/>
        <p:txBody>
          <a:bodyPr/>
          <a:lstStyle/>
          <a:p>
            <a:fld id="{FBC7A862-7147-4493-B488-4E46DC49905D}" type="slidenum">
              <a:rPr lang="de-DE" smtClean="0"/>
              <a:t>11</a:t>
            </a:fld>
            <a:endParaRPr lang="de-DE"/>
          </a:p>
        </p:txBody>
      </p:sp>
    </p:spTree>
    <p:extLst>
      <p:ext uri="{BB962C8B-B14F-4D97-AF65-F5344CB8AC3E}">
        <p14:creationId xmlns:p14="http://schemas.microsoft.com/office/powerpoint/2010/main" val="17383564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857B16-AE22-1F0D-9033-328C5A41C18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ADA30FC-D250-B263-3F40-7843A4DB86BF}"/>
              </a:ext>
            </a:extLst>
          </p:cNvPr>
          <p:cNvSpPr>
            <a:spLocks noGrp="1"/>
          </p:cNvSpPr>
          <p:nvPr>
            <p:ph type="title"/>
          </p:nvPr>
        </p:nvSpPr>
        <p:spPr>
          <a:solidFill>
            <a:srgbClr val="0070C0"/>
          </a:solidFill>
        </p:spPr>
        <p:txBody>
          <a:bodyPr/>
          <a:lstStyle/>
          <a:p>
            <a:r>
              <a:rPr lang="en-US" kern="0" noProof="0">
                <a:solidFill>
                  <a:schemeClr val="lt1"/>
                </a:solidFill>
                <a:latin typeface="Arial"/>
                <a:ea typeface="Arial"/>
                <a:cs typeface="Arial"/>
                <a:sym typeface="Arial"/>
              </a:rPr>
              <a:t>Module 8: Learning Objectives</a:t>
            </a:r>
            <a:endParaRPr lang="en-US" noProof="0">
              <a:solidFill>
                <a:schemeClr val="lt1"/>
              </a:solidFill>
            </a:endParaRPr>
          </a:p>
        </p:txBody>
      </p:sp>
      <p:sp>
        <p:nvSpPr>
          <p:cNvPr id="3" name="Content Placeholder 2">
            <a:extLst>
              <a:ext uri="{FF2B5EF4-FFF2-40B4-BE49-F238E27FC236}">
                <a16:creationId xmlns:a16="http://schemas.microsoft.com/office/drawing/2014/main" id="{26A99B3F-34B2-9075-E954-EA9EB34D9A66}"/>
              </a:ext>
            </a:extLst>
          </p:cNvPr>
          <p:cNvSpPr>
            <a:spLocks noGrp="1"/>
          </p:cNvSpPr>
          <p:nvPr>
            <p:ph idx="1"/>
          </p:nvPr>
        </p:nvSpPr>
        <p:spPr>
          <a:xfrm>
            <a:off x="838200" y="1735978"/>
            <a:ext cx="10515600" cy="4620372"/>
          </a:xfrm>
        </p:spPr>
        <p:txBody>
          <a:bodyPr vert="horz" lIns="91440" tIns="45720" rIns="91440" bIns="45720" rtlCol="0" anchor="t">
            <a:noAutofit/>
          </a:bodyPr>
          <a:lstStyle/>
          <a:p>
            <a:pPr marL="0" lvl="0" indent="0">
              <a:lnSpc>
                <a:spcPct val="100000"/>
              </a:lnSpc>
              <a:spcBef>
                <a:spcPts val="0"/>
              </a:spcBef>
              <a:spcAft>
                <a:spcPts val="1800"/>
              </a:spcAft>
              <a:buClr>
                <a:srgbClr val="000000"/>
              </a:buClr>
              <a:buSzPts val="2800"/>
              <a:buNone/>
            </a:pPr>
            <a:r>
              <a:rPr lang="en-US" kern="600" noProof="0">
                <a:solidFill>
                  <a:srgbClr val="000000"/>
                </a:solidFill>
                <a:latin typeface="Arial"/>
                <a:ea typeface="Arial"/>
                <a:cs typeface="Arial"/>
                <a:sym typeface="Arial"/>
              </a:rPr>
              <a:t>At the end of this module, learners will be able to:</a:t>
            </a:r>
          </a:p>
          <a:p>
            <a:pPr marL="542925" indent="-542925">
              <a:lnSpc>
                <a:spcPct val="150000"/>
              </a:lnSpc>
              <a:buClr>
                <a:srgbClr val="000000"/>
              </a:buClr>
              <a:buSzPts val="2800"/>
              <a:buFont typeface="Arial"/>
              <a:buChar char="●"/>
            </a:pPr>
            <a:r>
              <a:rPr lang="en-US" noProof="0">
                <a:solidFill>
                  <a:srgbClr val="000000"/>
                </a:solidFill>
                <a:latin typeface="Arial"/>
                <a:ea typeface="Arial"/>
                <a:cs typeface="Arial"/>
                <a:sym typeface="Arial"/>
              </a:rPr>
              <a:t>Explain the concept </a:t>
            </a:r>
            <a:r>
              <a:rPr lang="en-US" kern="600" noProof="0">
                <a:solidFill>
                  <a:srgbClr val="000000"/>
                </a:solidFill>
                <a:latin typeface="Arial"/>
                <a:ea typeface="Arial"/>
                <a:cs typeface="Arial"/>
                <a:sym typeface="Arial"/>
              </a:rPr>
              <a:t>of disability-inclusive CVA;</a:t>
            </a:r>
            <a:endParaRPr lang="en-US" kern="600" noProof="0">
              <a:solidFill>
                <a:srgbClr val="000000"/>
              </a:solidFill>
              <a:latin typeface="Arial"/>
              <a:ea typeface="Arial"/>
              <a:cs typeface="Arial"/>
            </a:endParaRPr>
          </a:p>
          <a:p>
            <a:pPr marL="542925" indent="-542925">
              <a:lnSpc>
                <a:spcPct val="150000"/>
              </a:lnSpc>
              <a:buClr>
                <a:srgbClr val="000000"/>
              </a:buClr>
              <a:buSzPts val="2800"/>
              <a:buFont typeface="Arial"/>
              <a:buChar char="●"/>
            </a:pPr>
            <a:r>
              <a:rPr lang="en-US" noProof="0">
                <a:solidFill>
                  <a:srgbClr val="000000"/>
                </a:solidFill>
                <a:latin typeface="Arial"/>
                <a:ea typeface="Arial"/>
                <a:cs typeface="Arial"/>
                <a:sym typeface="Arial"/>
              </a:rPr>
              <a:t>Apply IASC “must-do” actions to CVA;</a:t>
            </a:r>
          </a:p>
          <a:p>
            <a:pPr marL="542925" indent="-542925">
              <a:lnSpc>
                <a:spcPct val="150000"/>
              </a:lnSpc>
              <a:buClr>
                <a:srgbClr val="000000"/>
              </a:buClr>
              <a:buSzPts val="2800"/>
              <a:buFont typeface="Arial"/>
              <a:buChar char="●"/>
            </a:pPr>
            <a:r>
              <a:rPr lang="en-US" noProof="0">
                <a:solidFill>
                  <a:srgbClr val="000000"/>
                </a:solidFill>
                <a:latin typeface="Arial"/>
                <a:ea typeface="Arial"/>
                <a:cs typeface="Arial"/>
                <a:sym typeface="Arial"/>
              </a:rPr>
              <a:t>Identify barriers across the CVA pathway;</a:t>
            </a:r>
          </a:p>
          <a:p>
            <a:pPr marL="542925" indent="-542925">
              <a:lnSpc>
                <a:spcPct val="150000"/>
              </a:lnSpc>
              <a:buClr>
                <a:srgbClr val="000000"/>
              </a:buClr>
              <a:buSzPts val="2800"/>
              <a:buFont typeface="Arial"/>
              <a:buChar char="●"/>
            </a:pPr>
            <a:r>
              <a:rPr lang="en-US" noProof="0">
                <a:solidFill>
                  <a:srgbClr val="000000"/>
                </a:solidFill>
                <a:latin typeface="Arial"/>
                <a:ea typeface="Arial"/>
                <a:cs typeface="Arial"/>
                <a:sym typeface="Arial"/>
              </a:rPr>
              <a:t>Design, implement, and monitor CVA in food security that is accessible, safe, and equitable for persons with disabilities.</a:t>
            </a:r>
          </a:p>
          <a:p>
            <a:pPr marL="0" indent="0">
              <a:lnSpc>
                <a:spcPct val="150000"/>
              </a:lnSpc>
              <a:buClr>
                <a:srgbClr val="000000"/>
              </a:buClr>
              <a:buSzPts val="2800"/>
              <a:buNone/>
            </a:pPr>
            <a:endParaRPr lang="en-US" noProof="0">
              <a:solidFill>
                <a:srgbClr val="000000"/>
              </a:solidFill>
              <a:latin typeface="Arial"/>
              <a:ea typeface="Arial"/>
              <a:cs typeface="Arial"/>
              <a:sym typeface="Arial"/>
            </a:endParaRPr>
          </a:p>
        </p:txBody>
      </p:sp>
      <p:sp>
        <p:nvSpPr>
          <p:cNvPr id="5" name="Foliennummernplatzhalter 4">
            <a:extLst>
              <a:ext uri="{FF2B5EF4-FFF2-40B4-BE49-F238E27FC236}">
                <a16:creationId xmlns:a16="http://schemas.microsoft.com/office/drawing/2014/main" id="{012E0162-AC3E-6F98-9F31-04FC386A00F3}"/>
              </a:ext>
            </a:extLst>
          </p:cNvPr>
          <p:cNvSpPr>
            <a:spLocks noGrp="1"/>
          </p:cNvSpPr>
          <p:nvPr>
            <p:ph type="sldNum" sz="quarter" idx="12"/>
          </p:nvPr>
        </p:nvSpPr>
        <p:spPr/>
        <p:txBody>
          <a:bodyPr/>
          <a:lstStyle/>
          <a:p>
            <a:fld id="{FBC7A862-7147-4493-B488-4E46DC49905D}" type="slidenum">
              <a:rPr lang="de-DE" smtClean="0"/>
              <a:t>12</a:t>
            </a:fld>
            <a:endParaRPr lang="de-DE"/>
          </a:p>
        </p:txBody>
      </p:sp>
    </p:spTree>
    <p:extLst>
      <p:ext uri="{BB962C8B-B14F-4D97-AF65-F5344CB8AC3E}">
        <p14:creationId xmlns:p14="http://schemas.microsoft.com/office/powerpoint/2010/main" val="2300117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C694BD67-58F7-2751-DE4E-58C3A59012DC}"/>
              </a:ext>
            </a:extLst>
          </p:cNvPr>
          <p:cNvSpPr>
            <a:spLocks noGrp="1"/>
          </p:cNvSpPr>
          <p:nvPr>
            <p:ph type="ctrTitle"/>
          </p:nvPr>
        </p:nvSpPr>
        <p:spPr>
          <a:xfrm>
            <a:off x="315683" y="348299"/>
            <a:ext cx="11560629" cy="1944914"/>
          </a:xfrm>
        </p:spPr>
        <p:txBody>
          <a:bodyPr>
            <a:normAutofit/>
          </a:bodyPr>
          <a:lstStyle/>
          <a:p>
            <a:r>
              <a:rPr lang="en-US" sz="3600" noProof="0"/>
              <a:t>Introduction: </a:t>
            </a:r>
            <a:br>
              <a:rPr lang="en-US" sz="3600" noProof="0"/>
            </a:br>
            <a:r>
              <a:rPr lang="en-US" sz="3600" noProof="0"/>
              <a:t>What is Cash and Voucher Assistance in Food Security programming?</a:t>
            </a:r>
          </a:p>
        </p:txBody>
      </p:sp>
      <p:pic>
        <p:nvPicPr>
          <p:cNvPr id="8" name="Grafik 7">
            <a:extLst>
              <a:ext uri="{FF2B5EF4-FFF2-40B4-BE49-F238E27FC236}">
                <a16:creationId xmlns:a16="http://schemas.microsoft.com/office/drawing/2014/main" id="{97A140BD-AAB5-F078-F47F-D6E476A4B4E4}"/>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4413006" y="2614662"/>
            <a:ext cx="3365988" cy="2074310"/>
          </a:xfrm>
          <a:prstGeom prst="rect">
            <a:avLst/>
          </a:prstGeom>
        </p:spPr>
      </p:pic>
      <p:sp>
        <p:nvSpPr>
          <p:cNvPr id="2" name="Foliennummernplatzhalter 1">
            <a:extLst>
              <a:ext uri="{FF2B5EF4-FFF2-40B4-BE49-F238E27FC236}">
                <a16:creationId xmlns:a16="http://schemas.microsoft.com/office/drawing/2014/main" id="{6473F719-382C-2B01-2809-571B8AE04546}"/>
              </a:ext>
            </a:extLst>
          </p:cNvPr>
          <p:cNvSpPr>
            <a:spLocks noGrp="1"/>
          </p:cNvSpPr>
          <p:nvPr>
            <p:ph type="sldNum" sz="quarter" idx="12"/>
          </p:nvPr>
        </p:nvSpPr>
        <p:spPr/>
        <p:txBody>
          <a:bodyPr/>
          <a:lstStyle/>
          <a:p>
            <a:fld id="{FBC7A862-7147-4493-B488-4E46DC49905D}" type="slidenum">
              <a:rPr lang="de-DE" smtClean="0"/>
              <a:pPr/>
              <a:t>13</a:t>
            </a:fld>
            <a:endParaRPr lang="de-DE"/>
          </a:p>
        </p:txBody>
      </p:sp>
    </p:spTree>
    <p:extLst>
      <p:ext uri="{BB962C8B-B14F-4D97-AF65-F5344CB8AC3E}">
        <p14:creationId xmlns:p14="http://schemas.microsoft.com/office/powerpoint/2010/main" val="20479815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a:extLst>
              <a:ext uri="{FF2B5EF4-FFF2-40B4-BE49-F238E27FC236}">
                <a16:creationId xmlns:a16="http://schemas.microsoft.com/office/drawing/2014/main" id="{323ED68A-96E6-CF16-978E-A88C7EF79038}"/>
              </a:ext>
            </a:extLst>
          </p:cNvPr>
          <p:cNvSpPr>
            <a:spLocks noGrp="1"/>
          </p:cNvSpPr>
          <p:nvPr>
            <p:ph type="title"/>
          </p:nvPr>
        </p:nvSpPr>
        <p:spPr/>
        <p:txBody>
          <a:bodyPr/>
          <a:lstStyle/>
          <a:p>
            <a:r>
              <a:rPr lang="en-US" noProof="0"/>
              <a:t>Key Terms</a:t>
            </a:r>
          </a:p>
        </p:txBody>
      </p:sp>
      <p:sp>
        <p:nvSpPr>
          <p:cNvPr id="9" name="Inhaltsplatzhalter 8">
            <a:extLst>
              <a:ext uri="{FF2B5EF4-FFF2-40B4-BE49-F238E27FC236}">
                <a16:creationId xmlns:a16="http://schemas.microsoft.com/office/drawing/2014/main" id="{438AAF7B-9A1C-D270-5524-CB25955E1844}"/>
              </a:ext>
            </a:extLst>
          </p:cNvPr>
          <p:cNvSpPr>
            <a:spLocks noGrp="1"/>
          </p:cNvSpPr>
          <p:nvPr>
            <p:ph sz="half" idx="1"/>
          </p:nvPr>
        </p:nvSpPr>
        <p:spPr>
          <a:xfrm>
            <a:off x="838200" y="1825625"/>
            <a:ext cx="5696857" cy="4351338"/>
          </a:xfrm>
        </p:spPr>
        <p:txBody>
          <a:bodyPr vert="horz" lIns="91440" tIns="45720" rIns="91440" bIns="45720" rtlCol="0" anchor="t">
            <a:normAutofit/>
          </a:bodyPr>
          <a:lstStyle/>
          <a:p>
            <a:pPr>
              <a:lnSpc>
                <a:spcPct val="100000"/>
              </a:lnSpc>
            </a:pPr>
            <a:r>
              <a:rPr lang="en-US" kern="1300" noProof="0">
                <a:latin typeface="Arial"/>
                <a:cs typeface="Arial"/>
              </a:rPr>
              <a:t>Cash-based transfer</a:t>
            </a:r>
            <a:r>
              <a:rPr lang="en-US" kern="1300">
                <a:latin typeface="Arial"/>
                <a:cs typeface="Arial"/>
              </a:rPr>
              <a:t>;</a:t>
            </a:r>
            <a:endParaRPr lang="en-US" kern="1300" noProof="0"/>
          </a:p>
          <a:p>
            <a:pPr>
              <a:lnSpc>
                <a:spcPct val="100000"/>
              </a:lnSpc>
            </a:pPr>
            <a:r>
              <a:rPr lang="en-US" kern="1300" noProof="0">
                <a:latin typeface="Arial"/>
                <a:cs typeface="Arial"/>
              </a:rPr>
              <a:t>Cash-based intervention</a:t>
            </a:r>
            <a:r>
              <a:rPr lang="en-US" kern="1300">
                <a:latin typeface="Arial"/>
                <a:cs typeface="Arial"/>
              </a:rPr>
              <a:t>;</a:t>
            </a:r>
            <a:endParaRPr lang="en-US" kern="1300" noProof="0"/>
          </a:p>
          <a:p>
            <a:pPr>
              <a:lnSpc>
                <a:spcPct val="100000"/>
              </a:lnSpc>
            </a:pPr>
            <a:r>
              <a:rPr lang="en-US" kern="1300" noProof="0">
                <a:latin typeface="Arial"/>
                <a:cs typeface="Arial"/>
              </a:rPr>
              <a:t>Cash transfer programming</a:t>
            </a:r>
            <a:r>
              <a:rPr lang="en-US" kern="1300">
                <a:latin typeface="Arial"/>
                <a:cs typeface="Arial"/>
              </a:rPr>
              <a:t>;</a:t>
            </a:r>
            <a:endParaRPr lang="en-US" kern="1300" noProof="0"/>
          </a:p>
          <a:p>
            <a:pPr>
              <a:lnSpc>
                <a:spcPct val="100000"/>
              </a:lnSpc>
            </a:pPr>
            <a:r>
              <a:rPr lang="en-US" kern="1300" noProof="0">
                <a:latin typeface="Arial"/>
                <a:cs typeface="Arial"/>
              </a:rPr>
              <a:t>Cash-based assistance</a:t>
            </a:r>
            <a:r>
              <a:rPr lang="en-US" kern="1300">
                <a:latin typeface="Arial"/>
                <a:cs typeface="Arial"/>
              </a:rPr>
              <a:t>;</a:t>
            </a:r>
            <a:endParaRPr lang="en-US" kern="1300" noProof="0"/>
          </a:p>
          <a:p>
            <a:pPr>
              <a:lnSpc>
                <a:spcPct val="100000"/>
              </a:lnSpc>
            </a:pPr>
            <a:r>
              <a:rPr lang="en-US" kern="1300" noProof="0">
                <a:latin typeface="Arial"/>
                <a:cs typeface="Arial"/>
              </a:rPr>
              <a:t>Cash Relief</a:t>
            </a:r>
            <a:r>
              <a:rPr lang="en-US" kern="1300">
                <a:latin typeface="Arial"/>
                <a:cs typeface="Arial"/>
              </a:rPr>
              <a:t>;</a:t>
            </a:r>
            <a:endParaRPr lang="en-US" kern="1300" noProof="0"/>
          </a:p>
          <a:p>
            <a:pPr>
              <a:lnSpc>
                <a:spcPct val="100000"/>
              </a:lnSpc>
            </a:pPr>
            <a:r>
              <a:rPr lang="en-US" kern="1300" noProof="0">
                <a:latin typeface="Arial"/>
                <a:cs typeface="Arial"/>
              </a:rPr>
              <a:t>Cash and Voucher Assistance</a:t>
            </a:r>
            <a:r>
              <a:rPr lang="en-US" kern="1300">
                <a:latin typeface="Arial"/>
                <a:cs typeface="Arial"/>
              </a:rPr>
              <a:t>.</a:t>
            </a:r>
            <a:endParaRPr lang="en-US" kern="1300" noProof="0"/>
          </a:p>
        </p:txBody>
      </p:sp>
      <p:pic>
        <p:nvPicPr>
          <p:cNvPr id="12" name="Inhaltsplatzhalter 11" descr="Photograph showing multiple bundles of Nigerian Naira banknotes secured with rubber bands, arranged on a desk.">
            <a:extLst>
              <a:ext uri="{FF2B5EF4-FFF2-40B4-BE49-F238E27FC236}">
                <a16:creationId xmlns:a16="http://schemas.microsoft.com/office/drawing/2014/main" id="{763E1547-71C1-4929-29D7-D62FFFDFC058}"/>
              </a:ext>
              <a:ext uri="{C183D7F6-B498-43B3-948B-1728B52AA6E4}">
                <adec:decorative xmlns:adec="http://schemas.microsoft.com/office/drawing/2017/decorative" val="0"/>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797531" y="1722040"/>
            <a:ext cx="4556269" cy="3413919"/>
          </a:xfrm>
          <a:prstGeom prst="rect">
            <a:avLst/>
          </a:prstGeom>
        </p:spPr>
      </p:pic>
      <p:sp>
        <p:nvSpPr>
          <p:cNvPr id="2" name="Foliennummernplatzhalter 1">
            <a:extLst>
              <a:ext uri="{FF2B5EF4-FFF2-40B4-BE49-F238E27FC236}">
                <a16:creationId xmlns:a16="http://schemas.microsoft.com/office/drawing/2014/main" id="{C603C0CD-41E8-FB8A-B156-88A4F2D4EC8A}"/>
              </a:ext>
            </a:extLst>
          </p:cNvPr>
          <p:cNvSpPr>
            <a:spLocks noGrp="1"/>
          </p:cNvSpPr>
          <p:nvPr>
            <p:ph type="sldNum" sz="quarter" idx="12"/>
          </p:nvPr>
        </p:nvSpPr>
        <p:spPr/>
        <p:txBody>
          <a:bodyPr/>
          <a:lstStyle/>
          <a:p>
            <a:fld id="{FBC7A862-7147-4493-B488-4E46DC49905D}" type="slidenum">
              <a:rPr lang="de-DE" smtClean="0"/>
              <a:t>14</a:t>
            </a:fld>
            <a:endParaRPr lang="de-DE"/>
          </a:p>
        </p:txBody>
      </p:sp>
    </p:spTree>
    <p:extLst>
      <p:ext uri="{BB962C8B-B14F-4D97-AF65-F5344CB8AC3E}">
        <p14:creationId xmlns:p14="http://schemas.microsoft.com/office/powerpoint/2010/main" val="29809239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75FC19AC-FFDB-1A49-3378-261812B50EE2}"/>
            </a:ext>
          </a:extLst>
        </p:cNvPr>
        <p:cNvGrpSpPr/>
        <p:nvPr/>
      </p:nvGrpSpPr>
      <p:grpSpPr>
        <a:xfrm>
          <a:off x="0" y="0"/>
          <a:ext cx="0" cy="0"/>
          <a:chOff x="0" y="0"/>
          <a:chExt cx="0" cy="0"/>
        </a:xfrm>
      </p:grpSpPr>
      <p:sp>
        <p:nvSpPr>
          <p:cNvPr id="6" name="Titel 5">
            <a:extLst>
              <a:ext uri="{FF2B5EF4-FFF2-40B4-BE49-F238E27FC236}">
                <a16:creationId xmlns:a16="http://schemas.microsoft.com/office/drawing/2014/main" id="{80C0CEBD-32B9-FBC4-9407-AD6B28ECAD63}"/>
              </a:ext>
            </a:extLst>
          </p:cNvPr>
          <p:cNvSpPr>
            <a:spLocks noGrp="1"/>
          </p:cNvSpPr>
          <p:nvPr>
            <p:ph type="title"/>
          </p:nvPr>
        </p:nvSpPr>
        <p:spPr/>
        <p:txBody>
          <a:bodyPr/>
          <a:lstStyle/>
          <a:p>
            <a:r>
              <a:rPr lang="en-US" noProof="0"/>
              <a:t>What is CVA in Food Security?</a:t>
            </a:r>
          </a:p>
        </p:txBody>
      </p:sp>
      <p:sp>
        <p:nvSpPr>
          <p:cNvPr id="8" name="Rechteck 7">
            <a:extLst>
              <a:ext uri="{FF2B5EF4-FFF2-40B4-BE49-F238E27FC236}">
                <a16:creationId xmlns:a16="http://schemas.microsoft.com/office/drawing/2014/main" id="{554A0D01-D2AC-60D1-B0C9-EDEB38DB6E59}"/>
              </a:ext>
            </a:extLst>
          </p:cNvPr>
          <p:cNvSpPr/>
          <p:nvPr/>
        </p:nvSpPr>
        <p:spPr>
          <a:xfrm>
            <a:off x="838200" y="1372393"/>
            <a:ext cx="10744200" cy="819686"/>
          </a:xfrm>
          <a:prstGeom prst="rect">
            <a:avLst/>
          </a:prstGeom>
          <a:no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noProof="0">
                <a:solidFill>
                  <a:schemeClr val="tx1"/>
                </a:solidFill>
                <a:latin typeface="Arial" panose="020B0604020202020204" pitchFamily="34" charset="0"/>
                <a:cs typeface="Arial" panose="020B0604020202020204" pitchFamily="34" charset="0"/>
              </a:rPr>
              <a:t>Cash and Voucher Assistance (CVA) refers to the provision of cash transfers or vouchers to crisis-affected people to meet their needs (ex. food needs).</a:t>
            </a:r>
          </a:p>
        </p:txBody>
      </p:sp>
      <p:graphicFrame>
        <p:nvGraphicFramePr>
          <p:cNvPr id="4" name="Tabelle 3">
            <a:extLst>
              <a:ext uri="{FF2B5EF4-FFF2-40B4-BE49-F238E27FC236}">
                <a16:creationId xmlns:a16="http://schemas.microsoft.com/office/drawing/2014/main" id="{40CA0D09-56E1-6DB4-0638-D1F02BC8FD86}"/>
              </a:ext>
            </a:extLst>
          </p:cNvPr>
          <p:cNvGraphicFramePr>
            <a:graphicFrameLocks noGrp="1"/>
          </p:cNvGraphicFramePr>
          <p:nvPr>
            <p:extLst>
              <p:ext uri="{D42A27DB-BD31-4B8C-83A1-F6EECF244321}">
                <p14:modId xmlns:p14="http://schemas.microsoft.com/office/powerpoint/2010/main" val="1760241493"/>
              </p:ext>
            </p:extLst>
          </p:nvPr>
        </p:nvGraphicFramePr>
        <p:xfrm>
          <a:off x="849086" y="2430626"/>
          <a:ext cx="10515600" cy="3975427"/>
        </p:xfrm>
        <a:graphic>
          <a:graphicData uri="http://schemas.openxmlformats.org/drawingml/2006/table">
            <a:tbl>
              <a:tblPr firstRow="1" bandCol="1">
                <a:tableStyleId>{5C22544A-7EE6-4342-B048-85BDC9FD1C3A}</a:tableStyleId>
              </a:tblPr>
              <a:tblGrid>
                <a:gridCol w="2628900">
                  <a:extLst>
                    <a:ext uri="{9D8B030D-6E8A-4147-A177-3AD203B41FA5}">
                      <a16:colId xmlns:a16="http://schemas.microsoft.com/office/drawing/2014/main" val="3401790175"/>
                    </a:ext>
                  </a:extLst>
                </a:gridCol>
                <a:gridCol w="2628900">
                  <a:extLst>
                    <a:ext uri="{9D8B030D-6E8A-4147-A177-3AD203B41FA5}">
                      <a16:colId xmlns:a16="http://schemas.microsoft.com/office/drawing/2014/main" val="2456086733"/>
                    </a:ext>
                  </a:extLst>
                </a:gridCol>
                <a:gridCol w="2628900">
                  <a:extLst>
                    <a:ext uri="{9D8B030D-6E8A-4147-A177-3AD203B41FA5}">
                      <a16:colId xmlns:a16="http://schemas.microsoft.com/office/drawing/2014/main" val="3715420009"/>
                    </a:ext>
                  </a:extLst>
                </a:gridCol>
                <a:gridCol w="2628900">
                  <a:extLst>
                    <a:ext uri="{9D8B030D-6E8A-4147-A177-3AD203B41FA5}">
                      <a16:colId xmlns:a16="http://schemas.microsoft.com/office/drawing/2014/main" val="3535321663"/>
                    </a:ext>
                  </a:extLst>
                </a:gridCol>
              </a:tblGrid>
              <a:tr h="775027">
                <a:tc>
                  <a:txBody>
                    <a:bodyPr/>
                    <a:lstStyle/>
                    <a:p>
                      <a:pPr algn="ctr"/>
                      <a:r>
                        <a:rPr lang="en-US" noProof="0">
                          <a:latin typeface="Arial" panose="020B0604020202020204" pitchFamily="34" charset="0"/>
                          <a:cs typeface="Arial" panose="020B0604020202020204" pitchFamily="34" charset="0"/>
                        </a:rPr>
                        <a:t>Objective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75000"/>
                        <a:lumOff val="25000"/>
                      </a:schemeClr>
                    </a:solidFill>
                  </a:tcPr>
                </a:tc>
                <a:tc>
                  <a:txBody>
                    <a:bodyPr/>
                    <a:lstStyle/>
                    <a:p>
                      <a:pPr algn="ctr"/>
                      <a:r>
                        <a:rPr lang="en-US" noProof="0">
                          <a:latin typeface="Arial" panose="020B0604020202020204" pitchFamily="34" charset="0"/>
                          <a:cs typeface="Arial" panose="020B0604020202020204" pitchFamily="34" charset="0"/>
                        </a:rPr>
                        <a:t>Qualifying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75000"/>
                        <a:lumOff val="25000"/>
                      </a:schemeClr>
                    </a:solidFill>
                  </a:tcPr>
                </a:tc>
                <a:tc>
                  <a:txBody>
                    <a:bodyPr/>
                    <a:lstStyle/>
                    <a:p>
                      <a:pPr algn="ctr"/>
                      <a:r>
                        <a:rPr lang="en-US" noProof="0">
                          <a:latin typeface="Arial" panose="020B0604020202020204" pitchFamily="34" charset="0"/>
                          <a:cs typeface="Arial" panose="020B0604020202020204" pitchFamily="34" charset="0"/>
                        </a:rPr>
                        <a:t>Utilization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75000"/>
                        <a:lumOff val="25000"/>
                      </a:schemeClr>
                    </a:solidFill>
                  </a:tcPr>
                </a:tc>
                <a:tc>
                  <a:txBody>
                    <a:bodyPr/>
                    <a:lstStyle/>
                    <a:p>
                      <a:pPr algn="ctr"/>
                      <a:r>
                        <a:rPr lang="en-US" noProof="0">
                          <a:latin typeface="Arial" panose="020B0604020202020204" pitchFamily="34" charset="0"/>
                          <a:cs typeface="Arial" panose="020B0604020202020204" pitchFamily="34" charset="0"/>
                        </a:rPr>
                        <a:t>Modality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75000"/>
                        <a:lumOff val="25000"/>
                      </a:schemeClr>
                    </a:solidFill>
                  </a:tcPr>
                </a:tc>
                <a:extLst>
                  <a:ext uri="{0D108BD9-81ED-4DB2-BD59-A6C34878D82A}">
                    <a16:rowId xmlns:a16="http://schemas.microsoft.com/office/drawing/2014/main" val="99835586"/>
                  </a:ext>
                </a:extLst>
              </a:tr>
              <a:tr h="115822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noProof="0">
                          <a:latin typeface="Arial" panose="020B0604020202020204" pitchFamily="34" charset="0"/>
                          <a:cs typeface="Arial" panose="020B0604020202020204" pitchFamily="34" charset="0"/>
                        </a:rPr>
                        <a:t>The purpose of the assistance (meeting immediate food needs, supporting shelter, or protection).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noProof="0">
                          <a:latin typeface="Arial" panose="020B0604020202020204" pitchFamily="34" charset="0"/>
                          <a:cs typeface="Arial" panose="020B0604020202020204" pitchFamily="34" charset="0"/>
                        </a:rPr>
                        <a:t>Specific requirements recipients must meet (targeting criteria) ensuring assistance reaches those in need.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noProof="0">
                          <a:latin typeface="Arial" panose="020B0604020202020204" pitchFamily="34" charset="0"/>
                          <a:cs typeface="Arial" panose="020B0604020202020204" pitchFamily="34" charset="0"/>
                        </a:rPr>
                        <a:t>This refers to how assistance is used. What cash can be spent on or obligations that must be fulfilled after the recipient receives 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noProof="0">
                          <a:latin typeface="Arial" panose="020B0604020202020204" pitchFamily="34" charset="0"/>
                          <a:cs typeface="Arial" panose="020B0604020202020204" pitchFamily="34" charset="0"/>
                        </a:rPr>
                        <a:t>The form of assistance provided to recipients.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335981229"/>
                  </a:ext>
                </a:extLst>
              </a:tr>
              <a:tr h="1158228">
                <a:tc>
                  <a:txBody>
                    <a:bodyPr/>
                    <a:lstStyle/>
                    <a:p>
                      <a:pPr marL="285750" indent="-285750" algn="l">
                        <a:buFont typeface="Arial" panose="020B0604020202020204" pitchFamily="34" charset="0"/>
                        <a:buChar char="•"/>
                      </a:pPr>
                      <a:r>
                        <a:rPr lang="en-US" sz="1800" noProof="0">
                          <a:latin typeface="Arial" panose="020B0604020202020204" pitchFamily="34" charset="0"/>
                          <a:cs typeface="Arial" panose="020B0604020202020204" pitchFamily="34" charset="0"/>
                        </a:rPr>
                        <a:t>Sector specific</a:t>
                      </a:r>
                    </a:p>
                    <a:p>
                      <a:pPr marL="285750" indent="-285750" algn="l">
                        <a:buFont typeface="Arial" panose="020B0604020202020204" pitchFamily="34" charset="0"/>
                        <a:buChar char="•"/>
                      </a:pPr>
                      <a:r>
                        <a:rPr lang="en-US" sz="1800" noProof="0">
                          <a:latin typeface="Arial" panose="020B0604020202020204" pitchFamily="34" charset="0"/>
                          <a:cs typeface="Arial" panose="020B0604020202020204" pitchFamily="34" charset="0"/>
                        </a:rPr>
                        <a:t>Multi-Purpose (MPCA)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marL="342900" indent="-342900" algn="l">
                        <a:buFont typeface="Arial" panose="020B0604020202020204" pitchFamily="34" charset="0"/>
                        <a:buChar char="•"/>
                      </a:pPr>
                      <a:r>
                        <a:rPr lang="en-US" sz="1800" noProof="0">
                          <a:latin typeface="Arial" panose="020B0604020202020204" pitchFamily="34" charset="0"/>
                          <a:cs typeface="Arial" panose="020B0604020202020204" pitchFamily="34" charset="0"/>
                        </a:rPr>
                        <a:t>Income level</a:t>
                      </a:r>
                    </a:p>
                    <a:p>
                      <a:pPr marL="342900" indent="-342900" algn="l">
                        <a:buFont typeface="Arial" panose="020B0604020202020204" pitchFamily="34" charset="0"/>
                        <a:buChar char="•"/>
                      </a:pPr>
                      <a:r>
                        <a:rPr lang="en-US" sz="1800" noProof="0">
                          <a:latin typeface="Arial" panose="020B0604020202020204" pitchFamily="34" charset="0"/>
                          <a:cs typeface="Arial" panose="020B0604020202020204" pitchFamily="34" charset="0"/>
                        </a:rPr>
                        <a:t>Vulnerability status, or geographic location, etc.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342900" indent="-342900" algn="l">
                        <a:buFont typeface="Arial" panose="020B0604020202020204" pitchFamily="34" charset="0"/>
                        <a:buChar char="•"/>
                      </a:pPr>
                      <a:r>
                        <a:rPr lang="en-US" sz="1800" noProof="0">
                          <a:latin typeface="Arial" panose="020B0604020202020204" pitchFamily="34" charset="0"/>
                          <a:cs typeface="Arial" panose="020B0604020202020204" pitchFamily="34" charset="0"/>
                        </a:rPr>
                        <a:t>Restricted</a:t>
                      </a:r>
                    </a:p>
                    <a:p>
                      <a:pPr marL="342900" indent="-342900" algn="l">
                        <a:buFont typeface="Arial" panose="020B0604020202020204" pitchFamily="34" charset="0"/>
                        <a:buChar char="•"/>
                      </a:pPr>
                      <a:r>
                        <a:rPr lang="en-US" sz="1800" noProof="0">
                          <a:latin typeface="Arial" panose="020B0604020202020204" pitchFamily="34" charset="0"/>
                          <a:cs typeface="Arial" panose="020B0604020202020204" pitchFamily="34" charset="0"/>
                        </a:rPr>
                        <a:t>Unrestricted</a:t>
                      </a:r>
                    </a:p>
                    <a:p>
                      <a:pPr marL="342900" indent="-342900" algn="l">
                        <a:buFont typeface="Arial" panose="020B0604020202020204" pitchFamily="34" charset="0"/>
                        <a:buChar char="•"/>
                      </a:pPr>
                      <a:r>
                        <a:rPr lang="en-US" sz="1800" noProof="0">
                          <a:latin typeface="Arial" panose="020B0604020202020204" pitchFamily="34" charset="0"/>
                          <a:cs typeface="Arial" panose="020B0604020202020204" pitchFamily="34" charset="0"/>
                        </a:rPr>
                        <a:t>Conditional</a:t>
                      </a:r>
                    </a:p>
                    <a:p>
                      <a:pPr marL="342900" indent="-342900" algn="l">
                        <a:buFont typeface="Arial" panose="020B0604020202020204" pitchFamily="34" charset="0"/>
                        <a:buChar char="•"/>
                      </a:pPr>
                      <a:r>
                        <a:rPr lang="en-US" sz="1800" noProof="0">
                          <a:latin typeface="Arial" panose="020B0604020202020204" pitchFamily="34" charset="0"/>
                          <a:cs typeface="Arial" panose="020B0604020202020204" pitchFamily="34" charset="0"/>
                        </a:rPr>
                        <a:t>Unconditional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a:r>
                        <a:rPr lang="en-US" sz="1800" noProof="0">
                          <a:latin typeface="Arial" panose="020B0604020202020204" pitchFamily="34" charset="0"/>
                          <a:cs typeface="Arial" panose="020B0604020202020204" pitchFamily="34" charset="0"/>
                        </a:rPr>
                        <a:t>Physical Cash</a:t>
                      </a:r>
                    </a:p>
                    <a:p>
                      <a:pPr algn="l"/>
                      <a:r>
                        <a:rPr lang="en-US" sz="1800" noProof="0">
                          <a:latin typeface="Arial" panose="020B0604020202020204" pitchFamily="34" charset="0"/>
                          <a:cs typeface="Arial" panose="020B0604020202020204" pitchFamily="34" charset="0"/>
                        </a:rPr>
                        <a:t>Mobile transfers</a:t>
                      </a:r>
                    </a:p>
                    <a:p>
                      <a:pPr algn="l"/>
                      <a:r>
                        <a:rPr lang="en-US" sz="1800" noProof="0">
                          <a:latin typeface="Arial" panose="020B0604020202020204" pitchFamily="34" charset="0"/>
                          <a:cs typeface="Arial" panose="020B0604020202020204" pitchFamily="34" charset="0"/>
                        </a:rPr>
                        <a:t>Paper/ Electronic Vouchers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505232489"/>
                  </a:ext>
                </a:extLst>
              </a:tr>
            </a:tbl>
          </a:graphicData>
        </a:graphic>
      </p:graphicFrame>
      <p:sp>
        <p:nvSpPr>
          <p:cNvPr id="2" name="Foliennummernplatzhalter 1">
            <a:extLst>
              <a:ext uri="{FF2B5EF4-FFF2-40B4-BE49-F238E27FC236}">
                <a16:creationId xmlns:a16="http://schemas.microsoft.com/office/drawing/2014/main" id="{16EBF769-51C3-6A43-899A-908A8D3E7260}"/>
              </a:ext>
            </a:extLst>
          </p:cNvPr>
          <p:cNvSpPr>
            <a:spLocks noGrp="1"/>
          </p:cNvSpPr>
          <p:nvPr>
            <p:ph type="sldNum" sz="quarter" idx="12"/>
          </p:nvPr>
        </p:nvSpPr>
        <p:spPr/>
        <p:txBody>
          <a:bodyPr/>
          <a:lstStyle/>
          <a:p>
            <a:fld id="{FBC7A862-7147-4493-B488-4E46DC49905D}" type="slidenum">
              <a:rPr lang="de-DE" smtClean="0"/>
              <a:t>15</a:t>
            </a:fld>
            <a:endParaRPr lang="de-DE"/>
          </a:p>
        </p:txBody>
      </p:sp>
    </p:spTree>
    <p:extLst>
      <p:ext uri="{BB962C8B-B14F-4D97-AF65-F5344CB8AC3E}">
        <p14:creationId xmlns:p14="http://schemas.microsoft.com/office/powerpoint/2010/main" val="1518225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D914904-D207-FA2E-CFB7-4497C72BD764}"/>
              </a:ext>
            </a:extLst>
          </p:cNvPr>
          <p:cNvSpPr>
            <a:spLocks noGrp="1"/>
          </p:cNvSpPr>
          <p:nvPr>
            <p:ph type="title"/>
          </p:nvPr>
        </p:nvSpPr>
        <p:spPr/>
        <p:txBody>
          <a:bodyPr/>
          <a:lstStyle/>
          <a:p>
            <a:r>
              <a:rPr lang="en-US" noProof="0"/>
              <a:t>CVA is a </a:t>
            </a:r>
            <a:r>
              <a:rPr lang="en-US" u="sng" noProof="0"/>
              <a:t>Modality </a:t>
            </a:r>
            <a:r>
              <a:rPr lang="en-US" noProof="0"/>
              <a:t>of Delivering Assistance</a:t>
            </a:r>
            <a:endParaRPr lang="en-US" u="sng" noProof="0"/>
          </a:p>
        </p:txBody>
      </p:sp>
      <p:grpSp>
        <p:nvGrpSpPr>
          <p:cNvPr id="3" name="Group 2" descr="A diagram explaining modalities as delivering assistance in humanitarian action. The left starts with a double-arrow in blue from top to bottom with the text inside: &quot;Single or combination&quot;. The middle of the diagram three pictograms with additional text next to each are displayed. They read from top to bottom: &quot;In-kind&quot;, &quot;Cash&quot;, &quot;Vouchers&quot;. On the right of the diagram all humanitarian sectors are listed with the respective official pictogram next to the name. They read from top to bottom: Food Security, Nutrition, Livelihoods, Health, WASH, Shelter, Protection, Education.">
            <a:extLst>
              <a:ext uri="{FF2B5EF4-FFF2-40B4-BE49-F238E27FC236}">
                <a16:creationId xmlns:a16="http://schemas.microsoft.com/office/drawing/2014/main" id="{702D3EFA-25B9-657F-EC03-452282FE065A}"/>
              </a:ext>
              <a:ext uri="{C183D7F6-B498-43B3-948B-1728B52AA6E4}">
                <adec:decorative xmlns:adec="http://schemas.microsoft.com/office/drawing/2017/decorative" val="0"/>
              </a:ext>
            </a:extLst>
          </p:cNvPr>
          <p:cNvGrpSpPr/>
          <p:nvPr/>
        </p:nvGrpSpPr>
        <p:grpSpPr>
          <a:xfrm>
            <a:off x="1010653" y="1725504"/>
            <a:ext cx="9857403" cy="4466749"/>
            <a:chOff x="1010653" y="1725504"/>
            <a:chExt cx="9857403" cy="4466749"/>
          </a:xfrm>
        </p:grpSpPr>
        <p:sp>
          <p:nvSpPr>
            <p:cNvPr id="5" name="Pfeil: nach oben und unten 4">
              <a:extLst>
                <a:ext uri="{FF2B5EF4-FFF2-40B4-BE49-F238E27FC236}">
                  <a16:creationId xmlns:a16="http://schemas.microsoft.com/office/drawing/2014/main" id="{498E55BA-5A37-DB91-FDB7-8D88C1D2A4E9}"/>
                </a:ext>
                <a:ext uri="{C183D7F6-B498-43B3-948B-1728B52AA6E4}">
                  <adec:decorative xmlns:adec="http://schemas.microsoft.com/office/drawing/2017/decorative" val="1"/>
                </a:ext>
              </a:extLst>
            </p:cNvPr>
            <p:cNvSpPr/>
            <p:nvPr/>
          </p:nvSpPr>
          <p:spPr>
            <a:xfrm>
              <a:off x="1010653" y="1812758"/>
              <a:ext cx="1026695" cy="4379495"/>
            </a:xfrm>
            <a:prstGeom prst="upDownArrow">
              <a:avLst/>
            </a:prstGeom>
            <a:solidFill>
              <a:schemeClr val="tx2">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a:p>
          </p:txBody>
        </p:sp>
        <p:pic>
          <p:nvPicPr>
            <p:cNvPr id="7" name="Google Shape;1573;g3c8a5f9a0b8_0_2309">
              <a:extLst>
                <a:ext uri="{FF2B5EF4-FFF2-40B4-BE49-F238E27FC236}">
                  <a16:creationId xmlns:a16="http://schemas.microsoft.com/office/drawing/2014/main" id="{B75E8CBF-C7EF-9413-145A-E2AC89F1CE80}"/>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2381952" y="2082010"/>
              <a:ext cx="1219200" cy="1219200"/>
            </a:xfrm>
            <a:prstGeom prst="rect">
              <a:avLst/>
            </a:prstGeom>
            <a:noFill/>
            <a:ln>
              <a:noFill/>
            </a:ln>
          </p:spPr>
        </p:pic>
        <p:pic>
          <p:nvPicPr>
            <p:cNvPr id="9" name="Google Shape;1573;g3c8a5f9a0b8_0_2309">
              <a:extLst>
                <a:ext uri="{FF2B5EF4-FFF2-40B4-BE49-F238E27FC236}">
                  <a16:creationId xmlns:a16="http://schemas.microsoft.com/office/drawing/2014/main" id="{C67A46A3-2950-B9FE-1331-C485FE8A3E67}"/>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2381952" y="2082010"/>
              <a:ext cx="1219200" cy="1219200"/>
            </a:xfrm>
            <a:prstGeom prst="rect">
              <a:avLst/>
            </a:prstGeom>
            <a:noFill/>
            <a:ln>
              <a:noFill/>
            </a:ln>
          </p:spPr>
        </p:pic>
        <p:pic>
          <p:nvPicPr>
            <p:cNvPr id="11" name="Google Shape;1577;g3c8a5f9a0b8_0_2309">
              <a:extLst>
                <a:ext uri="{FF2B5EF4-FFF2-40B4-BE49-F238E27FC236}">
                  <a16:creationId xmlns:a16="http://schemas.microsoft.com/office/drawing/2014/main" id="{CC4553ED-0C9B-C817-3CB4-743DB561E4A9}"/>
                </a:ex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2381939" y="3409042"/>
              <a:ext cx="1219200" cy="1219200"/>
            </a:xfrm>
            <a:prstGeom prst="rect">
              <a:avLst/>
            </a:prstGeom>
            <a:noFill/>
            <a:ln>
              <a:noFill/>
            </a:ln>
          </p:spPr>
        </p:pic>
        <p:pic>
          <p:nvPicPr>
            <p:cNvPr id="13" name="Google Shape;1575;g3c8a5f9a0b8_0_2309">
              <a:extLst>
                <a:ext uri="{FF2B5EF4-FFF2-40B4-BE49-F238E27FC236}">
                  <a16:creationId xmlns:a16="http://schemas.microsoft.com/office/drawing/2014/main" id="{B9D61942-6D34-E082-E396-7A9413E52EEB}"/>
                </a:ex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2381952" y="4736101"/>
              <a:ext cx="1219200" cy="1219200"/>
            </a:xfrm>
            <a:prstGeom prst="rect">
              <a:avLst/>
            </a:prstGeom>
            <a:noFill/>
            <a:ln>
              <a:noFill/>
            </a:ln>
          </p:spPr>
        </p:pic>
        <p:sp>
          <p:nvSpPr>
            <p:cNvPr id="14" name="Textfeld 13">
              <a:extLst>
                <a:ext uri="{FF2B5EF4-FFF2-40B4-BE49-F238E27FC236}">
                  <a16:creationId xmlns:a16="http://schemas.microsoft.com/office/drawing/2014/main" id="{949ECAE8-59C8-D804-044F-D2E2E89D5CFC}"/>
                </a:ext>
              </a:extLst>
            </p:cNvPr>
            <p:cNvSpPr txBox="1"/>
            <p:nvPr/>
          </p:nvSpPr>
          <p:spPr>
            <a:xfrm rot="16200000">
              <a:off x="192505" y="3851670"/>
              <a:ext cx="2662989" cy="400110"/>
            </a:xfrm>
            <a:prstGeom prst="rect">
              <a:avLst/>
            </a:prstGeom>
            <a:noFill/>
          </p:spPr>
          <p:txBody>
            <a:bodyPr wrap="square" rtlCol="0">
              <a:spAutoFit/>
            </a:bodyPr>
            <a:lstStyle/>
            <a:p>
              <a:r>
                <a:rPr lang="en-US" sz="2000" noProof="0">
                  <a:solidFill>
                    <a:schemeClr val="bg1"/>
                  </a:solidFill>
                </a:rPr>
                <a:t>Single or combination</a:t>
              </a:r>
            </a:p>
          </p:txBody>
        </p:sp>
        <p:sp>
          <p:nvSpPr>
            <p:cNvPr id="15" name="Textfeld 14">
              <a:extLst>
                <a:ext uri="{FF2B5EF4-FFF2-40B4-BE49-F238E27FC236}">
                  <a16:creationId xmlns:a16="http://schemas.microsoft.com/office/drawing/2014/main" id="{14E95EA8-E08D-EEE2-68A3-8D372E2844BE}"/>
                </a:ext>
              </a:extLst>
            </p:cNvPr>
            <p:cNvSpPr txBox="1"/>
            <p:nvPr/>
          </p:nvSpPr>
          <p:spPr>
            <a:xfrm>
              <a:off x="3945756" y="2368444"/>
              <a:ext cx="1572126" cy="646331"/>
            </a:xfrm>
            <a:prstGeom prst="rect">
              <a:avLst/>
            </a:prstGeom>
            <a:noFill/>
          </p:spPr>
          <p:txBody>
            <a:bodyPr wrap="square" rtlCol="0">
              <a:spAutoFit/>
            </a:bodyPr>
            <a:lstStyle/>
            <a:p>
              <a:r>
                <a:rPr lang="en-US" sz="3600" noProof="0"/>
                <a:t>In-kind</a:t>
              </a:r>
            </a:p>
          </p:txBody>
        </p:sp>
        <p:sp>
          <p:nvSpPr>
            <p:cNvPr id="16" name="Textfeld 15">
              <a:extLst>
                <a:ext uri="{FF2B5EF4-FFF2-40B4-BE49-F238E27FC236}">
                  <a16:creationId xmlns:a16="http://schemas.microsoft.com/office/drawing/2014/main" id="{B55F5664-1BF6-151B-AF3F-97BB278DC168}"/>
                </a:ext>
              </a:extLst>
            </p:cNvPr>
            <p:cNvSpPr txBox="1"/>
            <p:nvPr/>
          </p:nvSpPr>
          <p:spPr>
            <a:xfrm>
              <a:off x="4113896" y="3726254"/>
              <a:ext cx="1403985" cy="646331"/>
            </a:xfrm>
            <a:prstGeom prst="rect">
              <a:avLst/>
            </a:prstGeom>
            <a:noFill/>
          </p:spPr>
          <p:txBody>
            <a:bodyPr wrap="square" rtlCol="0">
              <a:spAutoFit/>
            </a:bodyPr>
            <a:lstStyle/>
            <a:p>
              <a:r>
                <a:rPr lang="en-US" sz="3600" noProof="0"/>
                <a:t>Cash</a:t>
              </a:r>
            </a:p>
          </p:txBody>
        </p:sp>
        <p:sp>
          <p:nvSpPr>
            <p:cNvPr id="17" name="Textfeld 16">
              <a:extLst>
                <a:ext uri="{FF2B5EF4-FFF2-40B4-BE49-F238E27FC236}">
                  <a16:creationId xmlns:a16="http://schemas.microsoft.com/office/drawing/2014/main" id="{AE094197-80C8-2F3E-C83C-400AEDA1547A}"/>
                </a:ext>
              </a:extLst>
            </p:cNvPr>
            <p:cNvSpPr txBox="1"/>
            <p:nvPr/>
          </p:nvSpPr>
          <p:spPr>
            <a:xfrm>
              <a:off x="3945756" y="5022535"/>
              <a:ext cx="2286904" cy="646331"/>
            </a:xfrm>
            <a:prstGeom prst="rect">
              <a:avLst/>
            </a:prstGeom>
            <a:noFill/>
          </p:spPr>
          <p:txBody>
            <a:bodyPr wrap="square" rtlCol="0">
              <a:spAutoFit/>
            </a:bodyPr>
            <a:lstStyle/>
            <a:p>
              <a:r>
                <a:rPr lang="en-US" sz="3600" noProof="0"/>
                <a:t>Vouchers</a:t>
              </a:r>
            </a:p>
          </p:txBody>
        </p:sp>
        <p:pic>
          <p:nvPicPr>
            <p:cNvPr id="44" name="Grafik 43" descr="Picture displaying humanitarian sectors, from top to bottom: Food Security, Nutrition, Livelihoods, Health, WASH, Shelter, Protection, Education.">
              <a:extLst>
                <a:ext uri="{FF2B5EF4-FFF2-40B4-BE49-F238E27FC236}">
                  <a16:creationId xmlns:a16="http://schemas.microsoft.com/office/drawing/2014/main" id="{964A8220-966A-5C22-746C-FAB7835484A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28524" y="1725504"/>
              <a:ext cx="4239532" cy="4466749"/>
            </a:xfrm>
            <a:prstGeom prst="rect">
              <a:avLst/>
            </a:prstGeom>
          </p:spPr>
        </p:pic>
      </p:grpSp>
      <p:sp>
        <p:nvSpPr>
          <p:cNvPr id="6" name="Foliennummernplatzhalter 5">
            <a:extLst>
              <a:ext uri="{FF2B5EF4-FFF2-40B4-BE49-F238E27FC236}">
                <a16:creationId xmlns:a16="http://schemas.microsoft.com/office/drawing/2014/main" id="{090CB961-9BD2-1F69-7051-1CC6D27966C1}"/>
              </a:ext>
            </a:extLst>
          </p:cNvPr>
          <p:cNvSpPr>
            <a:spLocks noGrp="1"/>
          </p:cNvSpPr>
          <p:nvPr>
            <p:ph type="sldNum" sz="quarter" idx="12"/>
          </p:nvPr>
        </p:nvSpPr>
        <p:spPr/>
        <p:txBody>
          <a:bodyPr/>
          <a:lstStyle/>
          <a:p>
            <a:fld id="{FBC7A862-7147-4493-B488-4E46DC49905D}" type="slidenum">
              <a:rPr lang="de-DE" smtClean="0"/>
              <a:t>16</a:t>
            </a:fld>
            <a:endParaRPr lang="de-DE"/>
          </a:p>
        </p:txBody>
      </p:sp>
    </p:spTree>
    <p:extLst>
      <p:ext uri="{BB962C8B-B14F-4D97-AF65-F5344CB8AC3E}">
        <p14:creationId xmlns:p14="http://schemas.microsoft.com/office/powerpoint/2010/main" val="13892551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8A6B0B-E504-25F3-2BA4-A58DC38B79B3}"/>
              </a:ext>
            </a:extLst>
          </p:cNvPr>
          <p:cNvSpPr>
            <a:spLocks noGrp="1"/>
          </p:cNvSpPr>
          <p:nvPr>
            <p:ph type="title"/>
          </p:nvPr>
        </p:nvSpPr>
        <p:spPr/>
        <p:txBody>
          <a:bodyPr/>
          <a:lstStyle/>
          <a:p>
            <a:r>
              <a:rPr lang="en-US" noProof="0"/>
              <a:t>Why use CVA in Food Security Programming?</a:t>
            </a:r>
          </a:p>
        </p:txBody>
      </p:sp>
      <p:sp>
        <p:nvSpPr>
          <p:cNvPr id="6" name="Rechteck: abgerundete Ecken 5">
            <a:extLst>
              <a:ext uri="{FF2B5EF4-FFF2-40B4-BE49-F238E27FC236}">
                <a16:creationId xmlns:a16="http://schemas.microsoft.com/office/drawing/2014/main" id="{3EEC0D2D-5970-AFE3-14FC-F66BB6F8EFE5}"/>
              </a:ext>
            </a:extLst>
          </p:cNvPr>
          <p:cNvSpPr/>
          <p:nvPr/>
        </p:nvSpPr>
        <p:spPr>
          <a:xfrm>
            <a:off x="838200" y="2234788"/>
            <a:ext cx="2485292" cy="3681046"/>
          </a:xfrm>
          <a:prstGeom prst="roundRect">
            <a:avLst/>
          </a:prstGeom>
          <a:solidFill>
            <a:schemeClr val="tx2">
              <a:lumMod val="75000"/>
              <a:lumOff val="2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noProof="0">
                <a:latin typeface="Arial" panose="020B0604020202020204" pitchFamily="34" charset="0"/>
                <a:cs typeface="Arial" panose="020B0604020202020204" pitchFamily="34" charset="0"/>
              </a:rPr>
              <a:t>Supports dignity and choice</a:t>
            </a:r>
          </a:p>
        </p:txBody>
      </p:sp>
      <p:sp>
        <p:nvSpPr>
          <p:cNvPr id="9" name="Rechteck: abgerundete Ecken 8">
            <a:extLst>
              <a:ext uri="{FF2B5EF4-FFF2-40B4-BE49-F238E27FC236}">
                <a16:creationId xmlns:a16="http://schemas.microsoft.com/office/drawing/2014/main" id="{AC612128-B8FB-CD74-99CB-5D84B47419F4}"/>
              </a:ext>
            </a:extLst>
          </p:cNvPr>
          <p:cNvSpPr/>
          <p:nvPr/>
        </p:nvSpPr>
        <p:spPr>
          <a:xfrm>
            <a:off x="3537172" y="2234788"/>
            <a:ext cx="2632364" cy="3681046"/>
          </a:xfrm>
          <a:prstGeom prst="roundRect">
            <a:avLst/>
          </a:prstGeom>
          <a:solidFill>
            <a:schemeClr val="tx2">
              <a:lumMod val="75000"/>
              <a:lumOff val="2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noProof="0">
                <a:latin typeface="Arial" panose="020B0604020202020204" pitchFamily="34" charset="0"/>
                <a:cs typeface="Arial" panose="020B0604020202020204" pitchFamily="34" charset="0"/>
              </a:rPr>
              <a:t>Strengthens local economy/ markets</a:t>
            </a:r>
          </a:p>
        </p:txBody>
      </p:sp>
      <p:sp>
        <p:nvSpPr>
          <p:cNvPr id="11" name="Rechteck: abgerundete Ecken 10">
            <a:extLst>
              <a:ext uri="{FF2B5EF4-FFF2-40B4-BE49-F238E27FC236}">
                <a16:creationId xmlns:a16="http://schemas.microsoft.com/office/drawing/2014/main" id="{AEE0A7B0-08FA-B192-4B0E-625426BA50E4}"/>
              </a:ext>
            </a:extLst>
          </p:cNvPr>
          <p:cNvSpPr/>
          <p:nvPr/>
        </p:nvSpPr>
        <p:spPr>
          <a:xfrm>
            <a:off x="6383216" y="2234788"/>
            <a:ext cx="2485292" cy="3681046"/>
          </a:xfrm>
          <a:prstGeom prst="roundRect">
            <a:avLst/>
          </a:prstGeom>
          <a:solidFill>
            <a:schemeClr val="tx2">
              <a:lumMod val="75000"/>
              <a:lumOff val="2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noProof="0">
                <a:latin typeface="Arial" panose="020B0604020202020204" pitchFamily="34" charset="0"/>
                <a:cs typeface="Arial" panose="020B0604020202020204" pitchFamily="34" charset="0"/>
              </a:rPr>
              <a:t>More Cost Effective and Faster</a:t>
            </a:r>
          </a:p>
        </p:txBody>
      </p:sp>
      <p:sp>
        <p:nvSpPr>
          <p:cNvPr id="13" name="Rechteck: abgerundete Ecken 12">
            <a:extLst>
              <a:ext uri="{FF2B5EF4-FFF2-40B4-BE49-F238E27FC236}">
                <a16:creationId xmlns:a16="http://schemas.microsoft.com/office/drawing/2014/main" id="{D0BA3741-CB96-6702-8D9B-2D34938F3B44}"/>
              </a:ext>
            </a:extLst>
          </p:cNvPr>
          <p:cNvSpPr/>
          <p:nvPr/>
        </p:nvSpPr>
        <p:spPr>
          <a:xfrm>
            <a:off x="9155724" y="2234788"/>
            <a:ext cx="2485292" cy="3681046"/>
          </a:xfrm>
          <a:prstGeom prst="roundRect">
            <a:avLst/>
          </a:prstGeom>
          <a:solidFill>
            <a:schemeClr val="tx2">
              <a:lumMod val="75000"/>
              <a:lumOff val="2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noProof="0">
                <a:latin typeface="Arial" panose="020B0604020202020204" pitchFamily="34" charset="0"/>
                <a:cs typeface="Arial" panose="020B0604020202020204" pitchFamily="34" charset="0"/>
              </a:rPr>
              <a:t>Flexible in changing contexts</a:t>
            </a:r>
          </a:p>
        </p:txBody>
      </p:sp>
      <p:sp>
        <p:nvSpPr>
          <p:cNvPr id="3" name="Foliennummernplatzhalter 2">
            <a:extLst>
              <a:ext uri="{FF2B5EF4-FFF2-40B4-BE49-F238E27FC236}">
                <a16:creationId xmlns:a16="http://schemas.microsoft.com/office/drawing/2014/main" id="{A129D003-F57C-E99C-BB69-2C01F5B2D0A5}"/>
              </a:ext>
            </a:extLst>
          </p:cNvPr>
          <p:cNvSpPr>
            <a:spLocks noGrp="1"/>
          </p:cNvSpPr>
          <p:nvPr>
            <p:ph type="sldNum" sz="quarter" idx="12"/>
          </p:nvPr>
        </p:nvSpPr>
        <p:spPr/>
        <p:txBody>
          <a:bodyPr/>
          <a:lstStyle/>
          <a:p>
            <a:fld id="{FBC7A862-7147-4493-B488-4E46DC49905D}" type="slidenum">
              <a:rPr lang="de-DE" smtClean="0"/>
              <a:t>17</a:t>
            </a:fld>
            <a:endParaRPr lang="de-DE"/>
          </a:p>
        </p:txBody>
      </p:sp>
    </p:spTree>
    <p:extLst>
      <p:ext uri="{BB962C8B-B14F-4D97-AF65-F5344CB8AC3E}">
        <p14:creationId xmlns:p14="http://schemas.microsoft.com/office/powerpoint/2010/main" val="25436173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153E7B-5571-BC71-D7FA-F5A027E89E2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A661F18-0667-222F-B3D6-4224B8866D9D}"/>
              </a:ext>
            </a:extLst>
          </p:cNvPr>
          <p:cNvSpPr>
            <a:spLocks noGrp="1"/>
          </p:cNvSpPr>
          <p:nvPr>
            <p:ph type="title"/>
          </p:nvPr>
        </p:nvSpPr>
        <p:spPr/>
        <p:txBody>
          <a:bodyPr>
            <a:normAutofit/>
          </a:bodyPr>
          <a:lstStyle/>
          <a:p>
            <a:r>
              <a:rPr lang="en-US" noProof="0"/>
              <a:t>Why </a:t>
            </a:r>
            <a:r>
              <a:rPr lang="en-US" u="sng" noProof="0"/>
              <a:t>not</a:t>
            </a:r>
            <a:r>
              <a:rPr lang="en-US" noProof="0"/>
              <a:t> use CVA in Food Security?</a:t>
            </a:r>
          </a:p>
        </p:txBody>
      </p:sp>
      <p:sp>
        <p:nvSpPr>
          <p:cNvPr id="6" name="Rechteck: abgerundete Ecken 5">
            <a:extLst>
              <a:ext uri="{FF2B5EF4-FFF2-40B4-BE49-F238E27FC236}">
                <a16:creationId xmlns:a16="http://schemas.microsoft.com/office/drawing/2014/main" id="{AA7FBA9B-016A-0A90-63AC-7F264A76D6BB}"/>
              </a:ext>
            </a:extLst>
          </p:cNvPr>
          <p:cNvSpPr/>
          <p:nvPr/>
        </p:nvSpPr>
        <p:spPr>
          <a:xfrm>
            <a:off x="603738" y="2234788"/>
            <a:ext cx="2069123" cy="3681046"/>
          </a:xfrm>
          <a:prstGeom prst="round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noProof="0">
                <a:solidFill>
                  <a:sysClr val="windowText" lastClr="000000"/>
                </a:solidFill>
                <a:latin typeface="Arial" panose="020B0604020202020204" pitchFamily="34" charset="0"/>
                <a:cs typeface="Arial" panose="020B0604020202020204" pitchFamily="34" charset="0"/>
              </a:rPr>
              <a:t>Market Economy </a:t>
            </a:r>
          </a:p>
          <a:p>
            <a:pPr algn="ctr"/>
            <a:r>
              <a:rPr lang="en-US" sz="2400" b="1" noProof="0">
                <a:solidFill>
                  <a:sysClr val="windowText" lastClr="000000"/>
                </a:solidFill>
                <a:latin typeface="Arial" panose="020B0604020202020204" pitchFamily="34" charset="0"/>
                <a:cs typeface="Arial" panose="020B0604020202020204" pitchFamily="34" charset="0"/>
              </a:rPr>
              <a:t>Concerns</a:t>
            </a:r>
          </a:p>
        </p:txBody>
      </p:sp>
      <p:sp>
        <p:nvSpPr>
          <p:cNvPr id="5" name="Rechteck: abgerundete Ecken 4">
            <a:extLst>
              <a:ext uri="{FF2B5EF4-FFF2-40B4-BE49-F238E27FC236}">
                <a16:creationId xmlns:a16="http://schemas.microsoft.com/office/drawing/2014/main" id="{66E368A9-8410-1B9A-40DF-AF2F7FAD2A17}"/>
              </a:ext>
            </a:extLst>
          </p:cNvPr>
          <p:cNvSpPr/>
          <p:nvPr/>
        </p:nvSpPr>
        <p:spPr>
          <a:xfrm>
            <a:off x="2936630" y="2234788"/>
            <a:ext cx="2069123" cy="3681046"/>
          </a:xfrm>
          <a:prstGeom prst="round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noProof="0">
                <a:solidFill>
                  <a:srgbClr val="002C43"/>
                </a:solidFill>
                <a:latin typeface="Arial" panose="020B0604020202020204" pitchFamily="34" charset="0"/>
                <a:cs typeface="Arial" panose="020B0604020202020204" pitchFamily="34" charset="0"/>
              </a:rPr>
              <a:t>Financial Risks and Corruption</a:t>
            </a:r>
          </a:p>
        </p:txBody>
      </p:sp>
      <p:sp>
        <p:nvSpPr>
          <p:cNvPr id="8" name="Rechteck: abgerundete Ecken 7">
            <a:extLst>
              <a:ext uri="{FF2B5EF4-FFF2-40B4-BE49-F238E27FC236}">
                <a16:creationId xmlns:a16="http://schemas.microsoft.com/office/drawing/2014/main" id="{8919B4FF-E381-C72F-5B8C-106248B0EBDD}"/>
              </a:ext>
            </a:extLst>
          </p:cNvPr>
          <p:cNvSpPr/>
          <p:nvPr/>
        </p:nvSpPr>
        <p:spPr>
          <a:xfrm>
            <a:off x="5269522" y="2234788"/>
            <a:ext cx="2069123" cy="3681046"/>
          </a:xfrm>
          <a:prstGeom prst="round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noProof="0">
                <a:solidFill>
                  <a:srgbClr val="002C43"/>
                </a:solidFill>
                <a:latin typeface="Arial" panose="020B0604020202020204" pitchFamily="34" charset="0"/>
                <a:cs typeface="Arial" panose="020B0604020202020204" pitchFamily="34" charset="0"/>
              </a:rPr>
              <a:t>Reduced Control over Outcomes</a:t>
            </a:r>
          </a:p>
        </p:txBody>
      </p:sp>
      <p:sp>
        <p:nvSpPr>
          <p:cNvPr id="12" name="Rechteck: abgerundete Ecken 11">
            <a:extLst>
              <a:ext uri="{FF2B5EF4-FFF2-40B4-BE49-F238E27FC236}">
                <a16:creationId xmlns:a16="http://schemas.microsoft.com/office/drawing/2014/main" id="{6FE14903-19BA-1926-B49F-345F5AED6011}"/>
              </a:ext>
            </a:extLst>
          </p:cNvPr>
          <p:cNvSpPr/>
          <p:nvPr/>
        </p:nvSpPr>
        <p:spPr>
          <a:xfrm>
            <a:off x="7602414" y="2234788"/>
            <a:ext cx="2069123" cy="3681046"/>
          </a:xfrm>
          <a:prstGeom prst="round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noProof="0">
                <a:solidFill>
                  <a:srgbClr val="002C43"/>
                </a:solidFill>
                <a:latin typeface="Arial" panose="020B0604020202020204" pitchFamily="34" charset="0"/>
                <a:cs typeface="Arial" panose="020B0604020202020204" pitchFamily="34" charset="0"/>
              </a:rPr>
              <a:t>Protection &amp; Security Risks</a:t>
            </a:r>
          </a:p>
        </p:txBody>
      </p:sp>
      <p:sp>
        <p:nvSpPr>
          <p:cNvPr id="15" name="Rechteck: abgerundete Ecken 14">
            <a:extLst>
              <a:ext uri="{FF2B5EF4-FFF2-40B4-BE49-F238E27FC236}">
                <a16:creationId xmlns:a16="http://schemas.microsoft.com/office/drawing/2014/main" id="{59E5151B-66CD-B5CB-DD61-0B290E7A59D4}"/>
              </a:ext>
            </a:extLst>
          </p:cNvPr>
          <p:cNvSpPr/>
          <p:nvPr/>
        </p:nvSpPr>
        <p:spPr>
          <a:xfrm>
            <a:off x="9935306" y="2234788"/>
            <a:ext cx="2069123" cy="3681046"/>
          </a:xfrm>
          <a:prstGeom prst="round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noProof="0">
                <a:solidFill>
                  <a:srgbClr val="002C43"/>
                </a:solidFill>
                <a:latin typeface="Arial" panose="020B0604020202020204" pitchFamily="34" charset="0"/>
                <a:cs typeface="Arial" panose="020B0604020202020204" pitchFamily="34" charset="0"/>
              </a:rPr>
              <a:t>Exclusion Risks</a:t>
            </a:r>
          </a:p>
        </p:txBody>
      </p:sp>
      <p:sp>
        <p:nvSpPr>
          <p:cNvPr id="3" name="Foliennummernplatzhalter 2">
            <a:extLst>
              <a:ext uri="{FF2B5EF4-FFF2-40B4-BE49-F238E27FC236}">
                <a16:creationId xmlns:a16="http://schemas.microsoft.com/office/drawing/2014/main" id="{150B246A-2CDF-A258-3DA5-127AB5F8FD2D}"/>
              </a:ext>
            </a:extLst>
          </p:cNvPr>
          <p:cNvSpPr>
            <a:spLocks noGrp="1"/>
          </p:cNvSpPr>
          <p:nvPr>
            <p:ph type="sldNum" sz="quarter" idx="12"/>
          </p:nvPr>
        </p:nvSpPr>
        <p:spPr/>
        <p:txBody>
          <a:bodyPr/>
          <a:lstStyle/>
          <a:p>
            <a:fld id="{FBC7A862-7147-4493-B488-4E46DC49905D}" type="slidenum">
              <a:rPr lang="de-DE" smtClean="0"/>
              <a:t>18</a:t>
            </a:fld>
            <a:endParaRPr lang="de-DE"/>
          </a:p>
        </p:txBody>
      </p:sp>
    </p:spTree>
    <p:extLst>
      <p:ext uri="{BB962C8B-B14F-4D97-AF65-F5344CB8AC3E}">
        <p14:creationId xmlns:p14="http://schemas.microsoft.com/office/powerpoint/2010/main" val="32982291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332CF871-8203-781E-9604-19BF343B118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D71E3C3-E22D-87D3-C470-251FF40A1276}"/>
              </a:ext>
            </a:extLst>
          </p:cNvPr>
          <p:cNvSpPr>
            <a:spLocks noGrp="1"/>
          </p:cNvSpPr>
          <p:nvPr>
            <p:ph type="title"/>
          </p:nvPr>
        </p:nvSpPr>
        <p:spPr>
          <a:xfrm>
            <a:off x="3335482" y="354091"/>
            <a:ext cx="5521036" cy="1058233"/>
          </a:xfrm>
        </p:spPr>
        <p:txBody>
          <a:bodyPr/>
          <a:lstStyle/>
          <a:p>
            <a:r>
              <a:rPr lang="en-US" noProof="0"/>
              <a:t>Roles of Markets in CVA</a:t>
            </a:r>
          </a:p>
        </p:txBody>
      </p:sp>
      <p:sp>
        <p:nvSpPr>
          <p:cNvPr id="6" name="Rechteck: abgerundete Ecken 5">
            <a:extLst>
              <a:ext uri="{FF2B5EF4-FFF2-40B4-BE49-F238E27FC236}">
                <a16:creationId xmlns:a16="http://schemas.microsoft.com/office/drawing/2014/main" id="{FB4886E1-7209-1126-D0CE-4256AD6D09E0}"/>
              </a:ext>
            </a:extLst>
          </p:cNvPr>
          <p:cNvSpPr/>
          <p:nvPr/>
        </p:nvSpPr>
        <p:spPr>
          <a:xfrm>
            <a:off x="2644346" y="1744171"/>
            <a:ext cx="3209430" cy="1669947"/>
          </a:xfrm>
          <a:prstGeom prst="roundRect">
            <a:avLst/>
          </a:prstGeom>
          <a:solidFill>
            <a:schemeClr val="tx2">
              <a:lumMod val="75000"/>
              <a:lumOff val="2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noProof="0">
                <a:latin typeface="Arial" panose="020B0604020202020204" pitchFamily="34" charset="0"/>
                <a:cs typeface="Arial" panose="020B0604020202020204" pitchFamily="34" charset="0"/>
              </a:rPr>
              <a:t>Availability of goods</a:t>
            </a:r>
          </a:p>
        </p:txBody>
      </p:sp>
      <p:sp>
        <p:nvSpPr>
          <p:cNvPr id="9" name="Rechteck: abgerundete Ecken 8">
            <a:extLst>
              <a:ext uri="{FF2B5EF4-FFF2-40B4-BE49-F238E27FC236}">
                <a16:creationId xmlns:a16="http://schemas.microsoft.com/office/drawing/2014/main" id="{6E6684A8-A3A1-1B0D-1B05-8F9C068E8771}"/>
              </a:ext>
            </a:extLst>
          </p:cNvPr>
          <p:cNvSpPr/>
          <p:nvPr/>
        </p:nvSpPr>
        <p:spPr>
          <a:xfrm>
            <a:off x="2644346" y="3760847"/>
            <a:ext cx="3209430" cy="1669947"/>
          </a:xfrm>
          <a:prstGeom prst="roundRect">
            <a:avLst/>
          </a:prstGeom>
          <a:solidFill>
            <a:schemeClr val="tx2">
              <a:lumMod val="75000"/>
              <a:lumOff val="2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noProof="0">
                <a:latin typeface="Arial" panose="020B0604020202020204" pitchFamily="34" charset="0"/>
                <a:cs typeface="Arial" panose="020B0604020202020204" pitchFamily="34" charset="0"/>
              </a:rPr>
              <a:t>Supply chains functioning</a:t>
            </a:r>
          </a:p>
        </p:txBody>
      </p:sp>
      <p:sp>
        <p:nvSpPr>
          <p:cNvPr id="11" name="Rechteck: abgerundete Ecken 10">
            <a:extLst>
              <a:ext uri="{FF2B5EF4-FFF2-40B4-BE49-F238E27FC236}">
                <a16:creationId xmlns:a16="http://schemas.microsoft.com/office/drawing/2014/main" id="{B29747D0-CC3A-6D5F-B247-6E56DB4B84DD}"/>
              </a:ext>
            </a:extLst>
          </p:cNvPr>
          <p:cNvSpPr/>
          <p:nvPr/>
        </p:nvSpPr>
        <p:spPr>
          <a:xfrm>
            <a:off x="6524051" y="1759053"/>
            <a:ext cx="3209430" cy="1669947"/>
          </a:xfrm>
          <a:prstGeom prst="roundRect">
            <a:avLst/>
          </a:prstGeom>
          <a:solidFill>
            <a:schemeClr val="tx2">
              <a:lumMod val="75000"/>
              <a:lumOff val="2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noProof="0">
                <a:latin typeface="Arial" panose="020B0604020202020204" pitchFamily="34" charset="0"/>
                <a:cs typeface="Arial" panose="020B0604020202020204" pitchFamily="34" charset="0"/>
              </a:rPr>
              <a:t>Stable Prices</a:t>
            </a:r>
          </a:p>
        </p:txBody>
      </p:sp>
      <p:sp>
        <p:nvSpPr>
          <p:cNvPr id="13" name="Rechteck: abgerundete Ecken 12">
            <a:extLst>
              <a:ext uri="{FF2B5EF4-FFF2-40B4-BE49-F238E27FC236}">
                <a16:creationId xmlns:a16="http://schemas.microsoft.com/office/drawing/2014/main" id="{6639E9E7-0B94-463B-E4A9-CB627CD4F883}"/>
              </a:ext>
            </a:extLst>
          </p:cNvPr>
          <p:cNvSpPr/>
          <p:nvPr/>
        </p:nvSpPr>
        <p:spPr>
          <a:xfrm>
            <a:off x="6524051" y="3760847"/>
            <a:ext cx="3209430" cy="1669947"/>
          </a:xfrm>
          <a:prstGeom prst="roundRect">
            <a:avLst/>
          </a:prstGeom>
          <a:solidFill>
            <a:schemeClr val="tx2">
              <a:lumMod val="75000"/>
              <a:lumOff val="2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noProof="0">
                <a:latin typeface="Arial" panose="020B0604020202020204" pitchFamily="34" charset="0"/>
                <a:cs typeface="Arial" panose="020B0604020202020204" pitchFamily="34" charset="0"/>
              </a:rPr>
              <a:t>Accessible Vendors</a:t>
            </a:r>
          </a:p>
        </p:txBody>
      </p:sp>
      <p:sp>
        <p:nvSpPr>
          <p:cNvPr id="3" name="Rechteck 2">
            <a:extLst>
              <a:ext uri="{FF2B5EF4-FFF2-40B4-BE49-F238E27FC236}">
                <a16:creationId xmlns:a16="http://schemas.microsoft.com/office/drawing/2014/main" id="{412248D4-94A8-DA69-F126-F7314D01B6AA}"/>
              </a:ext>
            </a:extLst>
          </p:cNvPr>
          <p:cNvSpPr/>
          <p:nvPr/>
        </p:nvSpPr>
        <p:spPr>
          <a:xfrm>
            <a:off x="1195437" y="5663242"/>
            <a:ext cx="9801126" cy="1058233"/>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noProof="0">
                <a:solidFill>
                  <a:schemeClr val="tx1"/>
                </a:solidFill>
                <a:latin typeface="Arial" panose="020B0604020202020204" pitchFamily="34" charset="0"/>
                <a:cs typeface="Arial" panose="020B0604020202020204" pitchFamily="34" charset="0"/>
              </a:rPr>
              <a:t>Market assessments are essential before choosing CVA.</a:t>
            </a:r>
            <a:endParaRPr lang="en-US" sz="1100" b="1" noProof="0">
              <a:solidFill>
                <a:schemeClr val="tx1"/>
              </a:solidFill>
              <a:latin typeface="Arial" panose="020B0604020202020204" pitchFamily="34" charset="0"/>
              <a:cs typeface="Arial" panose="020B0604020202020204" pitchFamily="34" charset="0"/>
            </a:endParaRPr>
          </a:p>
        </p:txBody>
      </p:sp>
      <p:sp>
        <p:nvSpPr>
          <p:cNvPr id="5" name="Foliennummernplatzhalter 4">
            <a:extLst>
              <a:ext uri="{FF2B5EF4-FFF2-40B4-BE49-F238E27FC236}">
                <a16:creationId xmlns:a16="http://schemas.microsoft.com/office/drawing/2014/main" id="{EAC9B582-6317-02D5-35E4-25B61662CBA7}"/>
              </a:ext>
            </a:extLst>
          </p:cNvPr>
          <p:cNvSpPr>
            <a:spLocks noGrp="1"/>
          </p:cNvSpPr>
          <p:nvPr>
            <p:ph type="sldNum" sz="quarter" idx="12"/>
          </p:nvPr>
        </p:nvSpPr>
        <p:spPr/>
        <p:txBody>
          <a:bodyPr/>
          <a:lstStyle/>
          <a:p>
            <a:fld id="{FBC7A862-7147-4493-B488-4E46DC49905D}" type="slidenum">
              <a:rPr lang="de-DE" smtClean="0"/>
              <a:t>19</a:t>
            </a:fld>
            <a:endParaRPr lang="de-DE"/>
          </a:p>
        </p:txBody>
      </p:sp>
    </p:spTree>
    <p:extLst>
      <p:ext uri="{BB962C8B-B14F-4D97-AF65-F5344CB8AC3E}">
        <p14:creationId xmlns:p14="http://schemas.microsoft.com/office/powerpoint/2010/main" val="7819316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B97B731-6C12-250C-BD18-8C517E274C4A}"/>
              </a:ext>
            </a:extLst>
          </p:cNvPr>
          <p:cNvSpPr>
            <a:spLocks noGrp="1"/>
          </p:cNvSpPr>
          <p:nvPr>
            <p:ph type="title"/>
          </p:nvPr>
        </p:nvSpPr>
        <p:spPr/>
        <p:txBody>
          <a:bodyPr/>
          <a:lstStyle/>
          <a:p>
            <a:r>
              <a:rPr lang="en-US" noProof="0">
                <a:solidFill>
                  <a:schemeClr val="tx1"/>
                </a:solidFill>
                <a:latin typeface="Arial"/>
                <a:cs typeface="Arial"/>
              </a:rPr>
              <a:t>CALP Network – What is CVA?</a:t>
            </a:r>
            <a:endParaRPr lang="en-US" noProof="0">
              <a:solidFill>
                <a:schemeClr val="tx1"/>
              </a:solidFill>
            </a:endParaRPr>
          </a:p>
        </p:txBody>
      </p:sp>
      <p:sp>
        <p:nvSpPr>
          <p:cNvPr id="3" name="Content Placeholder 2">
            <a:extLst>
              <a:ext uri="{FF2B5EF4-FFF2-40B4-BE49-F238E27FC236}">
                <a16:creationId xmlns:a16="http://schemas.microsoft.com/office/drawing/2014/main" id="{C4284310-3C50-DDC3-8937-62FC162BAFC8}"/>
              </a:ext>
            </a:extLst>
          </p:cNvPr>
          <p:cNvSpPr>
            <a:spLocks noGrp="1"/>
          </p:cNvSpPr>
          <p:nvPr>
            <p:ph idx="1"/>
          </p:nvPr>
        </p:nvSpPr>
        <p:spPr/>
        <p:txBody>
          <a:bodyPr/>
          <a:lstStyle/>
          <a:p>
            <a:pPr>
              <a:spcAft>
                <a:spcPts val="1800"/>
              </a:spcAft>
            </a:pPr>
            <a:r>
              <a:rPr lang="de-DE" err="1"/>
              <a:t>For</a:t>
            </a:r>
            <a:r>
              <a:rPr lang="de-DE"/>
              <a:t> participants not familiar with CVA, check out the modalities fundamentals on the CALP website:</a:t>
            </a:r>
          </a:p>
          <a:p>
            <a:pPr marL="0" indent="0" algn="ctr">
              <a:buNone/>
            </a:pPr>
            <a:r>
              <a:rPr lang="en-US">
                <a:hlinkClick r:id="rId3" tooltip="External link to CALP website."/>
              </a:rPr>
              <a:t>CALP - What is CVA? (English version)</a:t>
            </a:r>
            <a:endParaRPr lang="de-DE"/>
          </a:p>
        </p:txBody>
      </p:sp>
      <p:pic>
        <p:nvPicPr>
          <p:cNvPr id="7" name="Picture 6" descr="Permanent QR code for the CALP website. Link is same as the previous text link.">
            <a:extLst>
              <a:ext uri="{FF2B5EF4-FFF2-40B4-BE49-F238E27FC236}">
                <a16:creationId xmlns:a16="http://schemas.microsoft.com/office/drawing/2014/main" id="{BF37463B-7CCC-6726-F2F5-FF33DD5BA36F}"/>
              </a:ext>
              <a:ext uri="{C183D7F6-B498-43B3-948B-1728B52AA6E4}">
                <adec:decorative xmlns:adec="http://schemas.microsoft.com/office/drawing/2017/decorative" val="0"/>
              </a:ext>
            </a:extLst>
          </p:cNvPr>
          <p:cNvPicPr>
            <a:picLocks noChangeAspect="1"/>
          </p:cNvPicPr>
          <p:nvPr/>
        </p:nvPicPr>
        <p:blipFill>
          <a:blip r:embed="rId4"/>
          <a:stretch>
            <a:fillRect/>
          </a:stretch>
        </p:blipFill>
        <p:spPr>
          <a:xfrm>
            <a:off x="4581714" y="3238085"/>
            <a:ext cx="3028571" cy="3028571"/>
          </a:xfrm>
          <a:prstGeom prst="rect">
            <a:avLst/>
          </a:prstGeom>
        </p:spPr>
      </p:pic>
      <p:sp>
        <p:nvSpPr>
          <p:cNvPr id="5" name="Foliennummernplatzhalter 4">
            <a:extLst>
              <a:ext uri="{FF2B5EF4-FFF2-40B4-BE49-F238E27FC236}">
                <a16:creationId xmlns:a16="http://schemas.microsoft.com/office/drawing/2014/main" id="{D69238A4-74C6-EF44-A94C-C1682C09532B}"/>
              </a:ext>
            </a:extLst>
          </p:cNvPr>
          <p:cNvSpPr>
            <a:spLocks noGrp="1"/>
          </p:cNvSpPr>
          <p:nvPr>
            <p:ph type="sldNum" sz="quarter" idx="12"/>
          </p:nvPr>
        </p:nvSpPr>
        <p:spPr/>
        <p:txBody>
          <a:bodyPr/>
          <a:lstStyle/>
          <a:p>
            <a:fld id="{FBC7A862-7147-4493-B488-4E46DC49905D}" type="slidenum">
              <a:rPr lang="de-DE" smtClean="0"/>
              <a:t>2</a:t>
            </a:fld>
            <a:endParaRPr lang="de-DE"/>
          </a:p>
        </p:txBody>
      </p:sp>
    </p:spTree>
    <p:extLst>
      <p:ext uri="{BB962C8B-B14F-4D97-AF65-F5344CB8AC3E}">
        <p14:creationId xmlns:p14="http://schemas.microsoft.com/office/powerpoint/2010/main" val="15425376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2DB722D-B450-85AC-EDB2-060E4017D974}"/>
              </a:ext>
            </a:extLst>
          </p:cNvPr>
          <p:cNvSpPr>
            <a:spLocks noGrp="1"/>
          </p:cNvSpPr>
          <p:nvPr>
            <p:ph type="title"/>
          </p:nvPr>
        </p:nvSpPr>
        <p:spPr>
          <a:xfrm>
            <a:off x="3077097" y="284514"/>
            <a:ext cx="6551141" cy="1058233"/>
          </a:xfrm>
        </p:spPr>
        <p:txBody>
          <a:bodyPr/>
          <a:lstStyle/>
          <a:p>
            <a:r>
              <a:rPr lang="en-US" noProof="0"/>
              <a:t>Is Cash a Good Form of Aid?</a:t>
            </a:r>
          </a:p>
        </p:txBody>
      </p:sp>
      <p:sp>
        <p:nvSpPr>
          <p:cNvPr id="7" name="Subtitle 5">
            <a:extLst>
              <a:ext uri="{FF2B5EF4-FFF2-40B4-BE49-F238E27FC236}">
                <a16:creationId xmlns:a16="http://schemas.microsoft.com/office/drawing/2014/main" id="{D31D9E39-CA74-525F-1D49-CBA07A88982D}"/>
              </a:ext>
            </a:extLst>
          </p:cNvPr>
          <p:cNvSpPr txBox="1">
            <a:spLocks/>
          </p:cNvSpPr>
          <p:nvPr/>
        </p:nvSpPr>
        <p:spPr>
          <a:xfrm>
            <a:off x="1185163" y="1589007"/>
            <a:ext cx="9144000" cy="5232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a:t>Watch/ Listen:</a:t>
            </a:r>
          </a:p>
        </p:txBody>
      </p:sp>
      <p:sp>
        <p:nvSpPr>
          <p:cNvPr id="6" name="Google Shape;1644;g3d5c75a12db_0_1565">
            <a:extLst>
              <a:ext uri="{FF2B5EF4-FFF2-40B4-BE49-F238E27FC236}">
                <a16:creationId xmlns:a16="http://schemas.microsoft.com/office/drawing/2014/main" id="{38028F69-546A-3E21-46E9-0813A946A3A9}"/>
              </a:ext>
              <a:ext uri="{C183D7F6-B498-43B3-948B-1728B52AA6E4}">
                <adec:decorative xmlns:adec="http://schemas.microsoft.com/office/drawing/2017/decorative" val="1"/>
              </a:ext>
            </a:extLst>
          </p:cNvPr>
          <p:cNvSpPr/>
          <p:nvPr/>
        </p:nvSpPr>
        <p:spPr>
          <a:xfrm>
            <a:off x="659453" y="113154"/>
            <a:ext cx="1245933" cy="1407237"/>
          </a:xfrm>
          <a:custGeom>
            <a:avLst/>
            <a:gdLst/>
            <a:ahLst/>
            <a:cxnLst/>
            <a:rect l="l" t="t" r="r" b="b"/>
            <a:pathLst>
              <a:path w="1946770" h="2224880" extrusionOk="0">
                <a:moveTo>
                  <a:pt x="0" y="0"/>
                </a:moveTo>
                <a:lnTo>
                  <a:pt x="1946769" y="0"/>
                </a:lnTo>
                <a:lnTo>
                  <a:pt x="1946769" y="2224879"/>
                </a:lnTo>
                <a:lnTo>
                  <a:pt x="0" y="2224879"/>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US" sz="1400" b="0" i="0" u="none" strike="noStrike" cap="none" noProof="0">
              <a:solidFill>
                <a:srgbClr val="000000"/>
              </a:solidFill>
              <a:latin typeface="Arial"/>
              <a:ea typeface="Arial"/>
              <a:cs typeface="Arial"/>
              <a:sym typeface="Arial"/>
            </a:endParaRPr>
          </a:p>
        </p:txBody>
      </p:sp>
      <p:pic>
        <p:nvPicPr>
          <p:cNvPr id="5" name="Online Media 4" descr="Youtube-video embedded in slide: &quot;Your Questions Answered: Is cash a good form of aid?&quot; by ICRC" title="Your Questions Answered: Is cash a good form of aid? | ICRC">
            <a:hlinkClick r:id="" action="ppaction://media"/>
            <a:extLst>
              <a:ext uri="{FF2B5EF4-FFF2-40B4-BE49-F238E27FC236}">
                <a16:creationId xmlns:a16="http://schemas.microsoft.com/office/drawing/2014/main" id="{FB599CFD-68F9-B237-8D90-DE1598C0A646}"/>
              </a:ext>
            </a:extLst>
          </p:cNvPr>
          <p:cNvPicPr>
            <a:picLocks noRot="1" noChangeAspect="1"/>
          </p:cNvPicPr>
          <p:nvPr>
            <a:videoFile r:link="rId1"/>
          </p:nvPr>
        </p:nvPicPr>
        <p:blipFill>
          <a:blip r:embed="rId5"/>
          <a:stretch>
            <a:fillRect/>
          </a:stretch>
        </p:blipFill>
        <p:spPr>
          <a:xfrm>
            <a:off x="3647745" y="2363996"/>
            <a:ext cx="4896510" cy="2766528"/>
          </a:xfrm>
          <a:prstGeom prst="rect">
            <a:avLst/>
          </a:prstGeom>
        </p:spPr>
      </p:pic>
      <p:sp>
        <p:nvSpPr>
          <p:cNvPr id="9" name="Textfeld 8">
            <a:extLst>
              <a:ext uri="{FF2B5EF4-FFF2-40B4-BE49-F238E27FC236}">
                <a16:creationId xmlns:a16="http://schemas.microsoft.com/office/drawing/2014/main" id="{62CDF390-FA06-B8D8-FAB4-5D54BA894B32}"/>
              </a:ext>
            </a:extLst>
          </p:cNvPr>
          <p:cNvSpPr txBox="1"/>
          <p:nvPr/>
        </p:nvSpPr>
        <p:spPr>
          <a:xfrm>
            <a:off x="1687299" y="5422909"/>
            <a:ext cx="8817402" cy="461665"/>
          </a:xfrm>
          <a:prstGeom prst="rect">
            <a:avLst/>
          </a:prstGeom>
          <a:noFill/>
        </p:spPr>
        <p:txBody>
          <a:bodyPr wrap="square" rtlCol="0">
            <a:spAutoFit/>
          </a:bodyPr>
          <a:lstStyle/>
          <a:p>
            <a:r>
              <a:rPr lang="en-US" sz="2400" noProof="0">
                <a:solidFill>
                  <a:schemeClr val="tx1"/>
                </a:solidFill>
                <a:hlinkClick r:id="rId6" tooltip="External link to youtube video."/>
              </a:rPr>
              <a:t>ICRC: Your Questions Answered: Is cash a good form of aid?</a:t>
            </a:r>
            <a:endParaRPr lang="en-US" sz="2400" noProof="0">
              <a:solidFill>
                <a:schemeClr val="tx1"/>
              </a:solidFill>
            </a:endParaRPr>
          </a:p>
        </p:txBody>
      </p:sp>
      <p:pic>
        <p:nvPicPr>
          <p:cNvPr id="11" name="Google Shape;1642;g3d5c75a12db_0_1565">
            <a:extLst>
              <a:ext uri="{FF2B5EF4-FFF2-40B4-BE49-F238E27FC236}">
                <a16:creationId xmlns:a16="http://schemas.microsoft.com/office/drawing/2014/main" id="{EFDAB77F-84BE-B736-55CC-B3EF53D43565}"/>
              </a:ext>
              <a:ext uri="{C183D7F6-B498-43B3-948B-1728B52AA6E4}">
                <adec:decorative xmlns:adec="http://schemas.microsoft.com/office/drawing/2017/decorative" val="1"/>
              </a:ext>
            </a:extLst>
          </p:cNvPr>
          <p:cNvPicPr preferRelativeResize="0"/>
          <p:nvPr/>
        </p:nvPicPr>
        <p:blipFill rotWithShape="1">
          <a:blip r:embed="rId7">
            <a:alphaModFix/>
          </a:blip>
          <a:srcRect/>
          <a:stretch/>
        </p:blipFill>
        <p:spPr>
          <a:xfrm>
            <a:off x="10082194" y="147818"/>
            <a:ext cx="1735753" cy="1728521"/>
          </a:xfrm>
          <a:prstGeom prst="rect">
            <a:avLst/>
          </a:prstGeom>
          <a:noFill/>
          <a:ln>
            <a:noFill/>
          </a:ln>
          <a:effectLst>
            <a:outerShdw blurRad="292100" dist="139700" dir="2700000" algn="tl" rotWithShape="0">
              <a:srgbClr val="333333">
                <a:alpha val="64313"/>
              </a:srgbClr>
            </a:outerShdw>
          </a:effectLst>
        </p:spPr>
      </p:pic>
      <p:sp>
        <p:nvSpPr>
          <p:cNvPr id="3" name="Foliennummernplatzhalter 2">
            <a:extLst>
              <a:ext uri="{FF2B5EF4-FFF2-40B4-BE49-F238E27FC236}">
                <a16:creationId xmlns:a16="http://schemas.microsoft.com/office/drawing/2014/main" id="{DD6B92DE-664E-DDA8-88F3-962C5A730A35}"/>
              </a:ext>
            </a:extLst>
          </p:cNvPr>
          <p:cNvSpPr>
            <a:spLocks noGrp="1"/>
          </p:cNvSpPr>
          <p:nvPr>
            <p:ph type="sldNum" sz="quarter" idx="12"/>
          </p:nvPr>
        </p:nvSpPr>
        <p:spPr/>
        <p:txBody>
          <a:bodyPr/>
          <a:lstStyle/>
          <a:p>
            <a:fld id="{FBC7A862-7147-4493-B488-4E46DC49905D}" type="slidenum">
              <a:rPr lang="de-DE" smtClean="0"/>
              <a:t>20</a:t>
            </a:fld>
            <a:endParaRPr lang="de-DE"/>
          </a:p>
        </p:txBody>
      </p:sp>
    </p:spTree>
    <p:extLst>
      <p:ext uri="{BB962C8B-B14F-4D97-AF65-F5344CB8AC3E}">
        <p14:creationId xmlns:p14="http://schemas.microsoft.com/office/powerpoint/2010/main" val="572842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1A5ED1C-D377-8E9D-569B-D774DC3F94E7}"/>
              </a:ext>
            </a:extLst>
          </p:cNvPr>
          <p:cNvSpPr>
            <a:spLocks noGrp="1"/>
          </p:cNvSpPr>
          <p:nvPr>
            <p:ph type="title"/>
          </p:nvPr>
        </p:nvSpPr>
        <p:spPr/>
        <p:txBody>
          <a:bodyPr/>
          <a:lstStyle/>
          <a:p>
            <a:r>
              <a:rPr lang="en-US" noProof="0"/>
              <a:t>Overview of CVA </a:t>
            </a:r>
            <a:r>
              <a:rPr lang="en-US" noProof="0" err="1"/>
              <a:t>Programme</a:t>
            </a:r>
            <a:r>
              <a:rPr lang="en-US" noProof="0"/>
              <a:t> Cycle</a:t>
            </a:r>
          </a:p>
        </p:txBody>
      </p:sp>
      <p:pic>
        <p:nvPicPr>
          <p:cNvPr id="10" name="Inhaltsplatzhalter 9" descr="Illustration displaying the CVA Programme Cycle' 5 steps. The illustration show them in a line with an arrow between each of the steps and a text above the arrow. From left to right the following is shown: Preparedness, Arrow &quot;Is there a need?&quot;, Assessment &amp; Analysis, arrow &quot;Modality Decision&quot;, Design &amp; Implementation Set Up, arrow &quot;Ready to Distribute&quot;, Disctibution Cycle &amp; Monitoring, arrow &quot;More Distribution?&quot;, Exit &amp; Feedback. More information about each of the five phases can be found in the table below.">
            <a:extLst>
              <a:ext uri="{FF2B5EF4-FFF2-40B4-BE49-F238E27FC236}">
                <a16:creationId xmlns:a16="http://schemas.microsoft.com/office/drawing/2014/main" id="{3733E684-7DB3-182D-2DB5-20D0FD598AF2}"/>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t="16005" b="22978"/>
          <a:stretch>
            <a:fillRect/>
          </a:stretch>
        </p:blipFill>
        <p:spPr>
          <a:xfrm>
            <a:off x="1088855" y="1289221"/>
            <a:ext cx="10515599" cy="2139779"/>
          </a:xfrm>
          <a:prstGeom prst="rect">
            <a:avLst/>
          </a:prstGeom>
        </p:spPr>
      </p:pic>
      <p:graphicFrame>
        <p:nvGraphicFramePr>
          <p:cNvPr id="19" name="Tabelle 18">
            <a:extLst>
              <a:ext uri="{FF2B5EF4-FFF2-40B4-BE49-F238E27FC236}">
                <a16:creationId xmlns:a16="http://schemas.microsoft.com/office/drawing/2014/main" id="{546771BF-06EA-33C9-6B9F-C4F4679AF174}"/>
              </a:ext>
            </a:extLst>
          </p:cNvPr>
          <p:cNvGraphicFramePr>
            <a:graphicFrameLocks noGrp="1"/>
          </p:cNvGraphicFramePr>
          <p:nvPr>
            <p:extLst>
              <p:ext uri="{D42A27DB-BD31-4B8C-83A1-F6EECF244321}">
                <p14:modId xmlns:p14="http://schemas.microsoft.com/office/powerpoint/2010/main" val="635643668"/>
              </p:ext>
            </p:extLst>
          </p:nvPr>
        </p:nvGraphicFramePr>
        <p:xfrm>
          <a:off x="669754" y="3556561"/>
          <a:ext cx="11522245" cy="3145697"/>
        </p:xfrm>
        <a:graphic>
          <a:graphicData uri="http://schemas.openxmlformats.org/drawingml/2006/table">
            <a:tbl>
              <a:tblPr firstRow="1" bandCol="1">
                <a:tableStyleId>{BC89EF96-8CEA-46FF-86C4-4CE0E7609802}</a:tableStyleId>
              </a:tblPr>
              <a:tblGrid>
                <a:gridCol w="1929067">
                  <a:extLst>
                    <a:ext uri="{9D8B030D-6E8A-4147-A177-3AD203B41FA5}">
                      <a16:colId xmlns:a16="http://schemas.microsoft.com/office/drawing/2014/main" val="2559500965"/>
                    </a:ext>
                  </a:extLst>
                </a:gridCol>
                <a:gridCol w="2286000">
                  <a:extLst>
                    <a:ext uri="{9D8B030D-6E8A-4147-A177-3AD203B41FA5}">
                      <a16:colId xmlns:a16="http://schemas.microsoft.com/office/drawing/2014/main" val="2295828593"/>
                    </a:ext>
                  </a:extLst>
                </a:gridCol>
                <a:gridCol w="2791326">
                  <a:extLst>
                    <a:ext uri="{9D8B030D-6E8A-4147-A177-3AD203B41FA5}">
                      <a16:colId xmlns:a16="http://schemas.microsoft.com/office/drawing/2014/main" val="2850125744"/>
                    </a:ext>
                  </a:extLst>
                </a:gridCol>
                <a:gridCol w="2358190">
                  <a:extLst>
                    <a:ext uri="{9D8B030D-6E8A-4147-A177-3AD203B41FA5}">
                      <a16:colId xmlns:a16="http://schemas.microsoft.com/office/drawing/2014/main" val="3830289007"/>
                    </a:ext>
                  </a:extLst>
                </a:gridCol>
                <a:gridCol w="2157662">
                  <a:extLst>
                    <a:ext uri="{9D8B030D-6E8A-4147-A177-3AD203B41FA5}">
                      <a16:colId xmlns:a16="http://schemas.microsoft.com/office/drawing/2014/main" val="1117123082"/>
                    </a:ext>
                  </a:extLst>
                </a:gridCol>
              </a:tblGrid>
              <a:tr h="1408337">
                <a:tc>
                  <a:txBody>
                    <a:bodyPr/>
                    <a:lstStyle/>
                    <a:p>
                      <a:r>
                        <a:rPr lang="en-US" sz="2000" noProof="0">
                          <a:solidFill>
                            <a:srgbClr val="002C43"/>
                          </a:solidFill>
                        </a:rPr>
                        <a:t>Preparedness</a:t>
                      </a:r>
                      <a:endParaRPr lang="en-US" sz="2000" noProof="0">
                        <a:solidFill>
                          <a:srgbClr val="002C43"/>
                        </a:solidFill>
                        <a:latin typeface="Arial" panose="020B0604020202020204" pitchFamily="34" charset="0"/>
                        <a:cs typeface="Arial" panose="020B0604020202020204" pitchFamily="34" charset="0"/>
                      </a:endParaRPr>
                    </a:p>
                  </a:txBody>
                  <a:tcPr anchor="ctr"/>
                </a:tc>
                <a:tc>
                  <a:txBody>
                    <a:bodyPr/>
                    <a:lstStyle/>
                    <a:p>
                      <a:r>
                        <a:rPr lang="en-US" sz="2000" noProof="0">
                          <a:solidFill>
                            <a:srgbClr val="002C43"/>
                          </a:solidFill>
                        </a:rPr>
                        <a:t>Assessments &amp; Analysis</a:t>
                      </a:r>
                      <a:endParaRPr lang="en-US" sz="2000" noProof="0">
                        <a:solidFill>
                          <a:srgbClr val="002C43"/>
                        </a:solidFill>
                        <a:latin typeface="Arial" panose="020B0604020202020204" pitchFamily="34" charset="0"/>
                        <a:cs typeface="Arial" panose="020B0604020202020204" pitchFamily="34" charset="0"/>
                      </a:endParaRPr>
                    </a:p>
                  </a:txBody>
                  <a:tcPr anchor="ctr"/>
                </a:tc>
                <a:tc>
                  <a:txBody>
                    <a:bodyPr/>
                    <a:lstStyle/>
                    <a:p>
                      <a:r>
                        <a:rPr lang="en-US" sz="2000" noProof="0">
                          <a:solidFill>
                            <a:srgbClr val="002C43"/>
                          </a:solidFill>
                        </a:rPr>
                        <a:t>Design &amp; Implementation Set-Up</a:t>
                      </a:r>
                      <a:endParaRPr lang="en-US" sz="2000" noProof="0">
                        <a:solidFill>
                          <a:srgbClr val="002C43"/>
                        </a:solidFill>
                        <a:latin typeface="Arial" panose="020B0604020202020204" pitchFamily="34" charset="0"/>
                        <a:cs typeface="Arial" panose="020B0604020202020204" pitchFamily="34" charset="0"/>
                      </a:endParaRPr>
                    </a:p>
                  </a:txBody>
                  <a:tcPr anchor="ctr"/>
                </a:tc>
                <a:tc>
                  <a:txBody>
                    <a:bodyPr/>
                    <a:lstStyle/>
                    <a:p>
                      <a:r>
                        <a:rPr lang="en-US" sz="2000" noProof="0">
                          <a:solidFill>
                            <a:srgbClr val="002C43"/>
                          </a:solidFill>
                        </a:rPr>
                        <a:t>Distribution Cycle &amp; Monitoring</a:t>
                      </a:r>
                      <a:endParaRPr lang="en-US" sz="2000" noProof="0">
                        <a:solidFill>
                          <a:srgbClr val="002C43"/>
                        </a:solidFill>
                        <a:latin typeface="Arial" panose="020B0604020202020204" pitchFamily="34" charset="0"/>
                        <a:cs typeface="Arial" panose="020B0604020202020204" pitchFamily="34" charset="0"/>
                      </a:endParaRPr>
                    </a:p>
                  </a:txBody>
                  <a:tcPr anchor="ctr"/>
                </a:tc>
                <a:tc>
                  <a:txBody>
                    <a:bodyPr/>
                    <a:lstStyle/>
                    <a:p>
                      <a:r>
                        <a:rPr lang="en-US" sz="2000" noProof="0">
                          <a:solidFill>
                            <a:srgbClr val="002C43"/>
                          </a:solidFill>
                        </a:rPr>
                        <a:t>Exit &amp; Feedback</a:t>
                      </a:r>
                      <a:endParaRPr lang="en-US" sz="2000" noProof="0">
                        <a:solidFill>
                          <a:srgbClr val="002C43"/>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178693729"/>
                  </a:ext>
                </a:extLst>
              </a:tr>
              <a:tr h="1408337">
                <a:tc>
                  <a:txBody>
                    <a:bodyPr/>
                    <a:lstStyle/>
                    <a:p>
                      <a:pPr marL="285750" indent="-285750">
                        <a:lnSpc>
                          <a:spcPct val="100000"/>
                        </a:lnSpc>
                        <a:buFont typeface="Arial" panose="020B0604020202020204" pitchFamily="34" charset="0"/>
                        <a:buChar char="•"/>
                      </a:pPr>
                      <a:r>
                        <a:rPr lang="en-US" noProof="0"/>
                        <a:t>Baseline Assessments</a:t>
                      </a:r>
                    </a:p>
                    <a:p>
                      <a:pPr marL="285750" indent="-285750">
                        <a:lnSpc>
                          <a:spcPct val="100000"/>
                        </a:lnSpc>
                        <a:buFont typeface="Arial" panose="020B0604020202020204" pitchFamily="34" charset="0"/>
                        <a:buChar char="•"/>
                      </a:pPr>
                      <a:r>
                        <a:rPr lang="en-US" noProof="0"/>
                        <a:t>Contingency Planning</a:t>
                      </a:r>
                    </a:p>
                    <a:p>
                      <a:pPr marL="285750" indent="-285750">
                        <a:lnSpc>
                          <a:spcPct val="100000"/>
                        </a:lnSpc>
                        <a:buFont typeface="Arial" panose="020B0604020202020204" pitchFamily="34" charset="0"/>
                        <a:buChar char="•"/>
                      </a:pPr>
                      <a:r>
                        <a:rPr lang="en-US" noProof="0"/>
                        <a:t>Ready-To-Go Solutions</a:t>
                      </a:r>
                      <a:endParaRPr lang="en-US" noProof="0">
                        <a:latin typeface="Arial" panose="020B0604020202020204" pitchFamily="34" charset="0"/>
                        <a:cs typeface="Arial" panose="020B0604020202020204" pitchFamily="34" charset="0"/>
                      </a:endParaRPr>
                    </a:p>
                  </a:txBody>
                  <a:tcPr/>
                </a:tc>
                <a:tc>
                  <a:txBody>
                    <a:bodyPr/>
                    <a:lstStyle/>
                    <a:p>
                      <a:pPr marL="285750" indent="-285750">
                        <a:lnSpc>
                          <a:spcPct val="150000"/>
                        </a:lnSpc>
                        <a:buFont typeface="Arial" panose="020B0604020202020204" pitchFamily="34" charset="0"/>
                        <a:buChar char="•"/>
                      </a:pPr>
                      <a:r>
                        <a:rPr lang="en-US" noProof="0"/>
                        <a:t>Feasibility Check</a:t>
                      </a:r>
                    </a:p>
                    <a:p>
                      <a:pPr marL="285750" indent="-285750">
                        <a:lnSpc>
                          <a:spcPct val="150000"/>
                        </a:lnSpc>
                        <a:buFont typeface="Arial" panose="020B0604020202020204" pitchFamily="34" charset="0"/>
                        <a:buChar char="•"/>
                      </a:pPr>
                      <a:r>
                        <a:rPr lang="en-US" noProof="0"/>
                        <a:t>Assessments</a:t>
                      </a:r>
                    </a:p>
                    <a:p>
                      <a:pPr marL="285750" indent="-285750">
                        <a:lnSpc>
                          <a:spcPct val="150000"/>
                        </a:lnSpc>
                        <a:buFont typeface="Arial" panose="020B0604020202020204" pitchFamily="34" charset="0"/>
                        <a:buChar char="•"/>
                      </a:pPr>
                      <a:r>
                        <a:rPr lang="en-US" noProof="0"/>
                        <a:t>Analysis</a:t>
                      </a:r>
                      <a:endParaRPr lang="en-US" noProof="0">
                        <a:latin typeface="Arial" panose="020B0604020202020204" pitchFamily="34" charset="0"/>
                        <a:cs typeface="Arial" panose="020B0604020202020204" pitchFamily="34" charset="0"/>
                      </a:endParaRPr>
                    </a:p>
                  </a:txBody>
                  <a:tcPr/>
                </a:tc>
                <a:tc>
                  <a:txBody>
                    <a:bodyPr/>
                    <a:lstStyle/>
                    <a:p>
                      <a:pPr marL="285750" indent="-285750">
                        <a:buFont typeface="Arial" panose="020B0604020202020204" pitchFamily="34" charset="0"/>
                        <a:buChar char="•"/>
                      </a:pPr>
                      <a:r>
                        <a:rPr lang="en-US" noProof="0"/>
                        <a:t>Action Plan</a:t>
                      </a:r>
                    </a:p>
                    <a:p>
                      <a:pPr marL="285750" indent="-285750">
                        <a:buFont typeface="Arial" panose="020B0604020202020204" pitchFamily="34" charset="0"/>
                        <a:buChar char="•"/>
                      </a:pPr>
                      <a:r>
                        <a:rPr lang="en-US" noProof="0"/>
                        <a:t>Contact Suppliers &amp; Partners</a:t>
                      </a:r>
                    </a:p>
                    <a:p>
                      <a:pPr marL="285750" indent="-285750">
                        <a:buFont typeface="Arial" panose="020B0604020202020204" pitchFamily="34" charset="0"/>
                        <a:buChar char="•"/>
                      </a:pPr>
                      <a:r>
                        <a:rPr lang="en-US" noProof="0"/>
                        <a:t>Program-Level SOPs</a:t>
                      </a:r>
                    </a:p>
                    <a:p>
                      <a:pPr marL="285750" indent="-285750">
                        <a:buFont typeface="Arial" panose="020B0604020202020204" pitchFamily="34" charset="0"/>
                        <a:buChar char="•"/>
                      </a:pPr>
                      <a:r>
                        <a:rPr lang="en-US" noProof="0"/>
                        <a:t>Implementation Set-Up</a:t>
                      </a:r>
                      <a:endParaRPr lang="en-US" noProof="0">
                        <a:latin typeface="Arial" panose="020B0604020202020204" pitchFamily="34" charset="0"/>
                        <a:cs typeface="Arial" panose="020B0604020202020204" pitchFamily="34" charset="0"/>
                      </a:endParaRPr>
                    </a:p>
                  </a:txBody>
                  <a:tcPr/>
                </a:tc>
                <a:tc>
                  <a:txBody>
                    <a:bodyPr/>
                    <a:lstStyle/>
                    <a:p>
                      <a:pPr marL="285750" indent="-285750">
                        <a:lnSpc>
                          <a:spcPct val="150000"/>
                        </a:lnSpc>
                        <a:buFont typeface="Arial" panose="020B0604020202020204" pitchFamily="34" charset="0"/>
                        <a:buChar char="•"/>
                      </a:pPr>
                      <a:r>
                        <a:rPr lang="en-US" noProof="0"/>
                        <a:t>Distribute</a:t>
                      </a:r>
                    </a:p>
                    <a:p>
                      <a:pPr marL="285750" indent="-285750">
                        <a:lnSpc>
                          <a:spcPct val="150000"/>
                        </a:lnSpc>
                        <a:buFont typeface="Arial" panose="020B0604020202020204" pitchFamily="34" charset="0"/>
                        <a:buChar char="•"/>
                      </a:pPr>
                      <a:r>
                        <a:rPr lang="en-US" noProof="0"/>
                        <a:t>Reconcile</a:t>
                      </a:r>
                    </a:p>
                    <a:p>
                      <a:pPr marL="285750" indent="-285750">
                        <a:lnSpc>
                          <a:spcPct val="150000"/>
                        </a:lnSpc>
                        <a:buFont typeface="Arial" panose="020B0604020202020204" pitchFamily="34" charset="0"/>
                        <a:buChar char="•"/>
                      </a:pPr>
                      <a:r>
                        <a:rPr lang="en-US" noProof="0"/>
                        <a:t>Monitor</a:t>
                      </a:r>
                    </a:p>
                    <a:p>
                      <a:pPr marL="285750" indent="-285750">
                        <a:lnSpc>
                          <a:spcPct val="150000"/>
                        </a:lnSpc>
                        <a:buFont typeface="Arial" panose="020B0604020202020204" pitchFamily="34" charset="0"/>
                        <a:buChar char="•"/>
                      </a:pPr>
                      <a:r>
                        <a:rPr lang="en-US" noProof="0"/>
                        <a:t>Make Adjustments</a:t>
                      </a:r>
                      <a:endParaRPr lang="en-US" noProof="0">
                        <a:latin typeface="Arial" panose="020B0604020202020204" pitchFamily="34" charset="0"/>
                        <a:cs typeface="Arial" panose="020B0604020202020204" pitchFamily="34" charset="0"/>
                      </a:endParaRPr>
                    </a:p>
                  </a:txBody>
                  <a:tcPr/>
                </a:tc>
                <a:tc>
                  <a:txBody>
                    <a:bodyPr/>
                    <a:lstStyle/>
                    <a:p>
                      <a:pPr marL="285750" indent="-285750">
                        <a:lnSpc>
                          <a:spcPct val="150000"/>
                        </a:lnSpc>
                        <a:buFont typeface="Arial" panose="020B0604020202020204" pitchFamily="34" charset="0"/>
                        <a:buChar char="•"/>
                      </a:pPr>
                      <a:r>
                        <a:rPr lang="en-US" noProof="0"/>
                        <a:t>Reporting &amp; Documentation</a:t>
                      </a:r>
                    </a:p>
                    <a:p>
                      <a:pPr marL="285750" indent="-285750">
                        <a:lnSpc>
                          <a:spcPct val="150000"/>
                        </a:lnSpc>
                        <a:buFont typeface="Arial" panose="020B0604020202020204" pitchFamily="34" charset="0"/>
                        <a:buChar char="•"/>
                      </a:pPr>
                      <a:r>
                        <a:rPr lang="en-US" noProof="0"/>
                        <a:t>Lessons Learned</a:t>
                      </a:r>
                      <a:endParaRPr lang="en-US" noProof="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128521582"/>
                  </a:ext>
                </a:extLst>
              </a:tr>
            </a:tbl>
          </a:graphicData>
        </a:graphic>
      </p:graphicFrame>
      <p:sp>
        <p:nvSpPr>
          <p:cNvPr id="3" name="Foliennummernplatzhalter 2">
            <a:extLst>
              <a:ext uri="{FF2B5EF4-FFF2-40B4-BE49-F238E27FC236}">
                <a16:creationId xmlns:a16="http://schemas.microsoft.com/office/drawing/2014/main" id="{71A96CE4-2E09-C696-32F4-852003529C29}"/>
              </a:ext>
            </a:extLst>
          </p:cNvPr>
          <p:cNvSpPr>
            <a:spLocks noGrp="1"/>
          </p:cNvSpPr>
          <p:nvPr>
            <p:ph type="sldNum" sz="quarter" idx="12"/>
          </p:nvPr>
        </p:nvSpPr>
        <p:spPr/>
        <p:txBody>
          <a:bodyPr/>
          <a:lstStyle/>
          <a:p>
            <a:fld id="{FBC7A862-7147-4493-B488-4E46DC49905D}" type="slidenum">
              <a:rPr lang="de-DE" smtClean="0"/>
              <a:t>21</a:t>
            </a:fld>
            <a:endParaRPr lang="de-DE"/>
          </a:p>
        </p:txBody>
      </p:sp>
    </p:spTree>
    <p:extLst>
      <p:ext uri="{BB962C8B-B14F-4D97-AF65-F5344CB8AC3E}">
        <p14:creationId xmlns:p14="http://schemas.microsoft.com/office/powerpoint/2010/main" val="42272064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F176941-F522-D016-B534-C7C6E5BF8787}"/>
              </a:ext>
            </a:extLst>
          </p:cNvPr>
          <p:cNvSpPr>
            <a:spLocks noGrp="1"/>
          </p:cNvSpPr>
          <p:nvPr>
            <p:ph type="title"/>
          </p:nvPr>
        </p:nvSpPr>
        <p:spPr>
          <a:xfrm>
            <a:off x="838200" y="378980"/>
            <a:ext cx="4095750" cy="1449246"/>
          </a:xfrm>
        </p:spPr>
        <p:txBody>
          <a:bodyPr>
            <a:normAutofit fontScale="90000"/>
          </a:bodyPr>
          <a:lstStyle/>
          <a:p>
            <a:r>
              <a:rPr lang="en-US" noProof="0"/>
              <a:t>Humanitarian CVA actions for each phase</a:t>
            </a:r>
          </a:p>
        </p:txBody>
      </p:sp>
      <p:sp>
        <p:nvSpPr>
          <p:cNvPr id="5" name="Pfeil: Fünfeck 4">
            <a:extLst>
              <a:ext uri="{FF2B5EF4-FFF2-40B4-BE49-F238E27FC236}">
                <a16:creationId xmlns:a16="http://schemas.microsoft.com/office/drawing/2014/main" id="{5B7CDEDC-5305-2207-EC78-F6E4628384C7}"/>
              </a:ext>
            </a:extLst>
          </p:cNvPr>
          <p:cNvSpPr/>
          <p:nvPr/>
        </p:nvSpPr>
        <p:spPr>
          <a:xfrm>
            <a:off x="838202" y="1922585"/>
            <a:ext cx="3593122" cy="2485292"/>
          </a:xfrm>
          <a:prstGeom prst="homePlate">
            <a:avLst/>
          </a:prstGeom>
          <a:solidFill>
            <a:schemeClr val="bg1"/>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800" noProof="0">
                <a:solidFill>
                  <a:srgbClr val="002C43"/>
                </a:solidFill>
                <a:latin typeface="Arial" panose="020B0604020202020204" pitchFamily="34" charset="0"/>
                <a:cs typeface="Arial" panose="020B0604020202020204" pitchFamily="34" charset="0"/>
              </a:rPr>
              <a:t>Table shows the main phases of the CVA program cycle with program quality actions specific to each phase.</a:t>
            </a:r>
            <a:endParaRPr lang="en-US" sz="1800" noProof="0"/>
          </a:p>
        </p:txBody>
      </p:sp>
      <p:sp>
        <p:nvSpPr>
          <p:cNvPr id="7" name="Pfeil: Fünfeck 6">
            <a:extLst>
              <a:ext uri="{FF2B5EF4-FFF2-40B4-BE49-F238E27FC236}">
                <a16:creationId xmlns:a16="http://schemas.microsoft.com/office/drawing/2014/main" id="{BA0A2492-3953-95A2-757E-1A26541556D9}"/>
              </a:ext>
            </a:extLst>
          </p:cNvPr>
          <p:cNvSpPr/>
          <p:nvPr/>
        </p:nvSpPr>
        <p:spPr>
          <a:xfrm>
            <a:off x="838201" y="4907104"/>
            <a:ext cx="3593122" cy="1449246"/>
          </a:xfrm>
          <a:prstGeom prst="homePlate">
            <a:avLst/>
          </a:prstGeom>
          <a:solidFill>
            <a:schemeClr val="bg1"/>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b="1" noProof="0">
                <a:solidFill>
                  <a:srgbClr val="002C43"/>
                </a:solidFill>
                <a:latin typeface="Arial"/>
                <a:cs typeface="Arial"/>
              </a:rPr>
              <a:t>CVA Must Ensure Accountability &amp; </a:t>
            </a:r>
            <a:r>
              <a:rPr lang="en-US" sz="2400" b="1">
                <a:solidFill>
                  <a:srgbClr val="002C43"/>
                </a:solidFill>
                <a:latin typeface="Arial"/>
                <a:cs typeface="Arial"/>
              </a:rPr>
              <a:t>Protection.</a:t>
            </a:r>
            <a:endParaRPr lang="en-US" sz="2400" noProof="0">
              <a:latin typeface="Arial" panose="020B0604020202020204" pitchFamily="34" charset="0"/>
              <a:cs typeface="Arial" panose="020B0604020202020204" pitchFamily="34" charset="0"/>
            </a:endParaRPr>
          </a:p>
        </p:txBody>
      </p:sp>
      <p:sp>
        <p:nvSpPr>
          <p:cNvPr id="9" name="Pfeil: nach oben und unten 8">
            <a:extLst>
              <a:ext uri="{FF2B5EF4-FFF2-40B4-BE49-F238E27FC236}">
                <a16:creationId xmlns:a16="http://schemas.microsoft.com/office/drawing/2014/main" id="{D11C4FD4-AF3D-C54B-9147-8796545E947E}"/>
              </a:ext>
              <a:ext uri="{C183D7F6-B498-43B3-948B-1728B52AA6E4}">
                <adec:decorative xmlns:adec="http://schemas.microsoft.com/office/drawing/2017/decorative" val="1"/>
              </a:ext>
            </a:extLst>
          </p:cNvPr>
          <p:cNvSpPr/>
          <p:nvPr/>
        </p:nvSpPr>
        <p:spPr>
          <a:xfrm>
            <a:off x="4425461" y="241510"/>
            <a:ext cx="1156189" cy="6114839"/>
          </a:xfrm>
          <a:prstGeom prst="upDownArrow">
            <a:avLst/>
          </a:prstGeom>
          <a:ln>
            <a:solidFill>
              <a:srgbClr val="FFC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noProof="0"/>
          </a:p>
        </p:txBody>
      </p:sp>
      <p:sp>
        <p:nvSpPr>
          <p:cNvPr id="10" name="Textfeld 9" descr="The bidirectional arrow includes the text: &quot;IASC key elements for inclusive CVA: Participation, Addressing barriers, Empowerment and capacity development, Data collection and monitoring.&quot; It signifies that these key actions must be integrated throughout all phases of the CVA program cycle.">
            <a:extLst>
              <a:ext uri="{FF2B5EF4-FFF2-40B4-BE49-F238E27FC236}">
                <a16:creationId xmlns:a16="http://schemas.microsoft.com/office/drawing/2014/main" id="{BAD7720F-E19E-D738-B708-BBAD7A69890F}"/>
              </a:ext>
              <a:ext uri="{C183D7F6-B498-43B3-948B-1728B52AA6E4}">
                <adec:decorative xmlns:adec="http://schemas.microsoft.com/office/drawing/2017/decorative" val="0"/>
              </a:ext>
            </a:extLst>
          </p:cNvPr>
          <p:cNvSpPr txBox="1"/>
          <p:nvPr/>
        </p:nvSpPr>
        <p:spPr>
          <a:xfrm rot="16200000">
            <a:off x="823319" y="1707141"/>
            <a:ext cx="8360472" cy="430887"/>
          </a:xfrm>
          <a:prstGeom prst="rect">
            <a:avLst/>
          </a:prstGeom>
          <a:noFill/>
        </p:spPr>
        <p:txBody>
          <a:bodyPr wrap="square" rtlCol="0">
            <a:spAutoFit/>
          </a:bodyPr>
          <a:lstStyle/>
          <a:p>
            <a:r>
              <a:rPr lang="en-US" sz="1200" b="1" noProof="0">
                <a:solidFill>
                  <a:srgbClr val="C00000"/>
                </a:solidFill>
              </a:rPr>
              <a:t>IASC key elements for inclusive CVA</a:t>
            </a:r>
            <a:r>
              <a:rPr lang="en-US" sz="1200" noProof="0"/>
              <a:t>: P</a:t>
            </a:r>
            <a:r>
              <a:rPr lang="en-US" sz="1000" noProof="0"/>
              <a:t>articipation, Addressing barriers, Empowerment </a:t>
            </a:r>
          </a:p>
          <a:p>
            <a:r>
              <a:rPr lang="en-US" sz="1000" noProof="0"/>
              <a:t>and capacity development, Data collection and monitoring.</a:t>
            </a:r>
          </a:p>
        </p:txBody>
      </p:sp>
      <p:graphicFrame>
        <p:nvGraphicFramePr>
          <p:cNvPr id="8" name="Tabelle 7">
            <a:extLst>
              <a:ext uri="{FF2B5EF4-FFF2-40B4-BE49-F238E27FC236}">
                <a16:creationId xmlns:a16="http://schemas.microsoft.com/office/drawing/2014/main" id="{B05CD362-8B68-2A5D-A4CA-6A33CE812BEB}"/>
              </a:ext>
            </a:extLst>
          </p:cNvPr>
          <p:cNvGraphicFramePr>
            <a:graphicFrameLocks noGrp="1"/>
          </p:cNvGraphicFramePr>
          <p:nvPr>
            <p:extLst>
              <p:ext uri="{D42A27DB-BD31-4B8C-83A1-F6EECF244321}">
                <p14:modId xmlns:p14="http://schemas.microsoft.com/office/powerpoint/2010/main" val="1164943758"/>
              </p:ext>
            </p:extLst>
          </p:nvPr>
        </p:nvGraphicFramePr>
        <p:xfrm>
          <a:off x="5581650" y="241511"/>
          <a:ext cx="6610350" cy="6114839"/>
        </p:xfrm>
        <a:graphic>
          <a:graphicData uri="http://schemas.openxmlformats.org/drawingml/2006/table">
            <a:tbl>
              <a:tblPr firstCol="1" bandRow="1">
                <a:tableStyleId>{5C22544A-7EE6-4342-B048-85BDC9FD1C3A}</a:tableStyleId>
              </a:tblPr>
              <a:tblGrid>
                <a:gridCol w="1524000">
                  <a:extLst>
                    <a:ext uri="{9D8B030D-6E8A-4147-A177-3AD203B41FA5}">
                      <a16:colId xmlns:a16="http://schemas.microsoft.com/office/drawing/2014/main" val="1359962396"/>
                    </a:ext>
                  </a:extLst>
                </a:gridCol>
                <a:gridCol w="1962150">
                  <a:extLst>
                    <a:ext uri="{9D8B030D-6E8A-4147-A177-3AD203B41FA5}">
                      <a16:colId xmlns:a16="http://schemas.microsoft.com/office/drawing/2014/main" val="494674407"/>
                    </a:ext>
                  </a:extLst>
                </a:gridCol>
                <a:gridCol w="1638300">
                  <a:extLst>
                    <a:ext uri="{9D8B030D-6E8A-4147-A177-3AD203B41FA5}">
                      <a16:colId xmlns:a16="http://schemas.microsoft.com/office/drawing/2014/main" val="989142830"/>
                    </a:ext>
                  </a:extLst>
                </a:gridCol>
                <a:gridCol w="1485900">
                  <a:extLst>
                    <a:ext uri="{9D8B030D-6E8A-4147-A177-3AD203B41FA5}">
                      <a16:colId xmlns:a16="http://schemas.microsoft.com/office/drawing/2014/main" val="1275369842"/>
                    </a:ext>
                  </a:extLst>
                </a:gridCol>
              </a:tblGrid>
              <a:tr h="1499906">
                <a:tc>
                  <a:txBody>
                    <a:bodyPr/>
                    <a:lstStyle/>
                    <a:p>
                      <a:r>
                        <a:rPr lang="en-US" sz="1400" noProof="0">
                          <a:solidFill>
                            <a:srgbClr val="C00000"/>
                          </a:solidFill>
                          <a:latin typeface="Arial" panose="020B0604020202020204" pitchFamily="34" charset="0"/>
                          <a:cs typeface="Arial" panose="020B0604020202020204" pitchFamily="34" charset="0"/>
                        </a:rPr>
                        <a:t>Preparedness</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r>
                        <a:rPr lang="en-US" sz="1200" b="1" noProof="0">
                          <a:solidFill>
                            <a:schemeClr val="tx2"/>
                          </a:solidFill>
                          <a:latin typeface="Arial"/>
                          <a:cs typeface="Arial"/>
                        </a:rPr>
                        <a:t>Organisational:</a:t>
                      </a:r>
                    </a:p>
                    <a:p>
                      <a:r>
                        <a:rPr lang="en-US" sz="1200" noProof="0">
                          <a:solidFill>
                            <a:schemeClr val="tx2"/>
                          </a:solidFill>
                          <a:latin typeface="Arial"/>
                          <a:cs typeface="Arial"/>
                        </a:rPr>
                        <a:t>CVA contingency/ preparedness plans;</a:t>
                      </a:r>
                    </a:p>
                    <a:p>
                      <a:r>
                        <a:rPr lang="en-US" sz="1200" noProof="0">
                          <a:solidFill>
                            <a:schemeClr val="tx2"/>
                          </a:solidFill>
                          <a:latin typeface="Arial"/>
                          <a:cs typeface="Arial"/>
                        </a:rPr>
                        <a:t>CVA organisational capacity building (policies, systems, SOPs, staff capacities).</a:t>
                      </a:r>
                    </a:p>
                  </a:txBody>
                  <a:tcP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r>
                        <a:rPr lang="en-US" sz="1200" b="1" noProof="0">
                          <a:solidFill>
                            <a:schemeClr val="tx2"/>
                          </a:solidFill>
                          <a:latin typeface="Arial" panose="020B0604020202020204" pitchFamily="34" charset="0"/>
                          <a:cs typeface="Arial" panose="020B0604020202020204" pitchFamily="34" charset="0"/>
                        </a:rPr>
                        <a:t>Programmatic:</a:t>
                      </a:r>
                    </a:p>
                    <a:p>
                      <a:r>
                        <a:rPr lang="en-US" sz="1200" noProof="0">
                          <a:solidFill>
                            <a:schemeClr val="tx2"/>
                          </a:solidFill>
                          <a:latin typeface="Arial"/>
                          <a:cs typeface="Arial"/>
                        </a:rPr>
                        <a:t>CVA feasibility and risk assessments and market monitoring;</a:t>
                      </a:r>
                    </a:p>
                    <a:p>
                      <a:r>
                        <a:rPr lang="en-US" sz="1200" noProof="0">
                          <a:solidFill>
                            <a:schemeClr val="tx2"/>
                          </a:solidFill>
                          <a:latin typeface="Arial"/>
                          <a:cs typeface="Arial"/>
                        </a:rPr>
                        <a:t>Social protection programs assessment.</a:t>
                      </a:r>
                    </a:p>
                  </a:txBody>
                  <a:tcP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r>
                        <a:rPr lang="en-US" sz="1200" b="1" noProof="0">
                          <a:solidFill>
                            <a:schemeClr val="tx2"/>
                          </a:solidFill>
                          <a:latin typeface="Arial" panose="020B0604020202020204" pitchFamily="34" charset="0"/>
                          <a:cs typeface="Arial" panose="020B0604020202020204" pitchFamily="34" charset="0"/>
                        </a:rPr>
                        <a:t>Partnership:</a:t>
                      </a:r>
                    </a:p>
                    <a:p>
                      <a:r>
                        <a:rPr lang="en-US" sz="1200" noProof="0">
                          <a:solidFill>
                            <a:schemeClr val="tx2"/>
                          </a:solidFill>
                          <a:latin typeface="Arial"/>
                          <a:cs typeface="Arial"/>
                        </a:rPr>
                        <a:t>CVA partner capacity assessments;</a:t>
                      </a:r>
                    </a:p>
                    <a:p>
                      <a:r>
                        <a:rPr lang="en-US" sz="1200" noProof="0">
                          <a:solidFill>
                            <a:schemeClr val="tx2"/>
                          </a:solidFill>
                          <a:latin typeface="Arial"/>
                          <a:cs typeface="Arial"/>
                        </a:rPr>
                        <a:t>Framework agreements with Financial Service Providers.</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lumMod val="95000"/>
                      </a:schemeClr>
                    </a:solidFill>
                  </a:tcPr>
                </a:tc>
                <a:extLst>
                  <a:ext uri="{0D108BD9-81ED-4DB2-BD59-A6C34878D82A}">
                    <a16:rowId xmlns:a16="http://schemas.microsoft.com/office/drawing/2014/main" val="2352488371"/>
                  </a:ext>
                </a:extLst>
              </a:tr>
              <a:tr h="1554956">
                <a:tc>
                  <a:txBody>
                    <a:bodyPr/>
                    <a:lstStyle/>
                    <a:p>
                      <a:r>
                        <a:rPr lang="en-US" sz="1400" noProof="0">
                          <a:solidFill>
                            <a:srgbClr val="C00000"/>
                          </a:solidFill>
                          <a:latin typeface="Arial" panose="020B0604020202020204" pitchFamily="34" charset="0"/>
                          <a:cs typeface="Arial" panose="020B0604020202020204" pitchFamily="34" charset="0"/>
                        </a:rPr>
                        <a:t>Assessments and Analysis</a:t>
                      </a:r>
                    </a:p>
                  </a:txBody>
                  <a:tcP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r>
                        <a:rPr lang="en-US" sz="1200" b="1" noProof="0">
                          <a:solidFill>
                            <a:schemeClr val="tx2"/>
                          </a:solidFill>
                          <a:latin typeface="Arial" panose="020B0604020202020204" pitchFamily="34" charset="0"/>
                          <a:cs typeface="Arial" panose="020B0604020202020204" pitchFamily="34" charset="0"/>
                        </a:rPr>
                        <a:t>Situation analysis:</a:t>
                      </a:r>
                    </a:p>
                    <a:p>
                      <a:r>
                        <a:rPr lang="en-US" sz="1200" noProof="0">
                          <a:solidFill>
                            <a:schemeClr val="tx2"/>
                          </a:solidFill>
                          <a:latin typeface="Arial"/>
                          <a:cs typeface="Arial"/>
                        </a:rPr>
                        <a:t>Needs assessment;</a:t>
                      </a:r>
                    </a:p>
                    <a:p>
                      <a:r>
                        <a:rPr lang="en-US" sz="1200" noProof="0">
                          <a:solidFill>
                            <a:schemeClr val="tx2"/>
                          </a:solidFill>
                          <a:latin typeface="Arial"/>
                          <a:cs typeface="Arial"/>
                        </a:rPr>
                        <a:t>Financial Service Provider assessment;</a:t>
                      </a:r>
                    </a:p>
                    <a:p>
                      <a:r>
                        <a:rPr lang="en-US" sz="1200" noProof="0">
                          <a:solidFill>
                            <a:schemeClr val="tx2"/>
                          </a:solidFill>
                          <a:latin typeface="Arial"/>
                          <a:cs typeface="Arial"/>
                        </a:rPr>
                        <a:t>Risk assessment.</a:t>
                      </a:r>
                    </a:p>
                    <a:p>
                      <a:endParaRPr lang="en-US" sz="1200" noProof="0">
                        <a:solidFill>
                          <a:schemeClr val="tx2"/>
                        </a:solidFill>
                        <a:latin typeface="Arial" panose="020B0604020202020204" pitchFamily="34" charset="0"/>
                        <a:cs typeface="Arial" panose="020B0604020202020204" pitchFamily="34" charset="0"/>
                      </a:endParaRPr>
                    </a:p>
                  </a:txBody>
                  <a:tcPr>
                    <a:solidFill>
                      <a:schemeClr val="bg1">
                        <a:lumMod val="95000"/>
                      </a:schemeClr>
                    </a:solidFill>
                  </a:tcPr>
                </a:tc>
                <a:tc>
                  <a:txBody>
                    <a:bodyPr/>
                    <a:lstStyle/>
                    <a:p>
                      <a:r>
                        <a:rPr lang="en-US" sz="1200" b="1" noProof="0">
                          <a:solidFill>
                            <a:schemeClr val="tx2"/>
                          </a:solidFill>
                          <a:latin typeface="Arial" panose="020B0604020202020204" pitchFamily="34" charset="0"/>
                          <a:cs typeface="Arial" panose="020B0604020202020204" pitchFamily="34" charset="0"/>
                        </a:rPr>
                        <a:t>Response analysis:</a:t>
                      </a:r>
                    </a:p>
                    <a:p>
                      <a:r>
                        <a:rPr lang="en-US" sz="1200" noProof="0">
                          <a:solidFill>
                            <a:schemeClr val="tx2"/>
                          </a:solidFill>
                          <a:latin typeface="Arial"/>
                          <a:cs typeface="Arial"/>
                        </a:rPr>
                        <a:t>Market analysis;</a:t>
                      </a:r>
                    </a:p>
                    <a:p>
                      <a:r>
                        <a:rPr lang="en-US" sz="1200" noProof="0">
                          <a:solidFill>
                            <a:schemeClr val="tx2"/>
                          </a:solidFill>
                          <a:latin typeface="Arial"/>
                          <a:cs typeface="Arial"/>
                        </a:rPr>
                        <a:t>Vulnerability analysis;</a:t>
                      </a:r>
                    </a:p>
                    <a:p>
                      <a:r>
                        <a:rPr lang="en-US" sz="1200" noProof="0">
                          <a:solidFill>
                            <a:schemeClr val="tx2"/>
                          </a:solidFill>
                          <a:latin typeface="Arial"/>
                          <a:cs typeface="Arial"/>
                        </a:rPr>
                        <a:t>Appropriateness and feasibility analysis and selection of transfer/ modality.</a:t>
                      </a:r>
                    </a:p>
                  </a:txBody>
                  <a:tcPr>
                    <a:solidFill>
                      <a:schemeClr val="bg1">
                        <a:lumMod val="95000"/>
                      </a:schemeClr>
                    </a:solidFill>
                  </a:tcPr>
                </a:tc>
                <a:tc>
                  <a:txBody>
                    <a:bodyPr/>
                    <a:lstStyle/>
                    <a:p>
                      <a:endParaRPr lang="en-US" sz="1200" noProof="0">
                        <a:solidFill>
                          <a:schemeClr val="tx2"/>
                        </a:solidFill>
                        <a:latin typeface="Arial" panose="020B0604020202020204" pitchFamily="34" charset="0"/>
                        <a:cs typeface="Arial" panose="020B0604020202020204" pitchFamily="34" charset="0"/>
                      </a:endParaRPr>
                    </a:p>
                  </a:txBody>
                  <a:tcP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1161976138"/>
                  </a:ext>
                </a:extLst>
              </a:tr>
              <a:tr h="154253">
                <a:tc>
                  <a:txBody>
                    <a:bodyPr/>
                    <a:lstStyle/>
                    <a:p>
                      <a:r>
                        <a:rPr lang="en-US" sz="1400" noProof="0">
                          <a:solidFill>
                            <a:srgbClr val="C00000"/>
                          </a:solidFill>
                          <a:latin typeface="Arial" panose="020B0604020202020204" pitchFamily="34" charset="0"/>
                          <a:cs typeface="Arial" panose="020B0604020202020204" pitchFamily="34" charset="0"/>
                        </a:rPr>
                        <a:t>Design and Implementation set-up</a:t>
                      </a:r>
                    </a:p>
                  </a:txBody>
                  <a:tcP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r>
                        <a:rPr lang="en-US" sz="1200" b="1" noProof="0">
                          <a:solidFill>
                            <a:schemeClr val="tx2"/>
                          </a:solidFill>
                          <a:latin typeface="Arial" panose="020B0604020202020204" pitchFamily="34" charset="0"/>
                          <a:cs typeface="Arial" panose="020B0604020202020204" pitchFamily="34" charset="0"/>
                        </a:rPr>
                        <a:t>Design:</a:t>
                      </a:r>
                    </a:p>
                    <a:p>
                      <a:r>
                        <a:rPr lang="en-US" sz="1200" noProof="0">
                          <a:solidFill>
                            <a:schemeClr val="tx2"/>
                          </a:solidFill>
                          <a:latin typeface="Arial"/>
                          <a:cs typeface="Arial"/>
                        </a:rPr>
                        <a:t>Targeting Selection of delivery mechanism;</a:t>
                      </a:r>
                    </a:p>
                    <a:p>
                      <a:r>
                        <a:rPr lang="en-US" sz="1200" noProof="0">
                          <a:solidFill>
                            <a:schemeClr val="tx2"/>
                          </a:solidFill>
                          <a:latin typeface="Arial"/>
                          <a:cs typeface="Arial"/>
                        </a:rPr>
                        <a:t>Setting transfer value, frequency and duration;</a:t>
                      </a:r>
                    </a:p>
                    <a:p>
                      <a:r>
                        <a:rPr lang="en-US" sz="1200" noProof="0">
                          <a:solidFill>
                            <a:schemeClr val="tx2"/>
                          </a:solidFill>
                          <a:latin typeface="Arial"/>
                          <a:cs typeface="Arial"/>
                        </a:rPr>
                        <a:t>Developing project indicators.</a:t>
                      </a:r>
                    </a:p>
                  </a:txBody>
                  <a:tcPr>
                    <a:solidFill>
                      <a:schemeClr val="bg1">
                        <a:lumMod val="95000"/>
                      </a:schemeClr>
                    </a:solidFill>
                  </a:tcPr>
                </a:tc>
                <a:tc>
                  <a:txBody>
                    <a:bodyPr/>
                    <a:lstStyle/>
                    <a:p>
                      <a:r>
                        <a:rPr lang="en-US" sz="1200" b="1" noProof="0">
                          <a:solidFill>
                            <a:schemeClr val="tx2"/>
                          </a:solidFill>
                          <a:latin typeface="Arial" panose="020B0604020202020204" pitchFamily="34" charset="0"/>
                          <a:cs typeface="Arial" panose="020B0604020202020204" pitchFamily="34" charset="0"/>
                        </a:rPr>
                        <a:t>Implementation set up:</a:t>
                      </a:r>
                    </a:p>
                    <a:p>
                      <a:r>
                        <a:rPr lang="en-US" sz="1200" b="0" noProof="0">
                          <a:solidFill>
                            <a:schemeClr val="tx2"/>
                          </a:solidFill>
                          <a:latin typeface="Arial"/>
                          <a:cs typeface="Arial"/>
                        </a:rPr>
                        <a:t>Registraton and data </a:t>
                      </a:r>
                      <a:r>
                        <a:rPr lang="en-US" sz="1200" noProof="0">
                          <a:solidFill>
                            <a:schemeClr val="tx2"/>
                          </a:solidFill>
                          <a:latin typeface="Arial"/>
                          <a:cs typeface="Arial"/>
                        </a:rPr>
                        <a:t>protection.</a:t>
                      </a:r>
                    </a:p>
                  </a:txBody>
                  <a:tcPr>
                    <a:solidFill>
                      <a:schemeClr val="bg1">
                        <a:lumMod val="95000"/>
                      </a:schemeClr>
                    </a:solidFill>
                  </a:tcPr>
                </a:tc>
                <a:tc>
                  <a:txBody>
                    <a:bodyPr/>
                    <a:lstStyle/>
                    <a:p>
                      <a:endParaRPr lang="en-US" sz="1200" noProof="0">
                        <a:solidFill>
                          <a:schemeClr val="tx2"/>
                        </a:solidFill>
                        <a:latin typeface="Arial" panose="020B0604020202020204" pitchFamily="34" charset="0"/>
                        <a:cs typeface="Arial" panose="020B0604020202020204" pitchFamily="34" charset="0"/>
                      </a:endParaRPr>
                    </a:p>
                  </a:txBody>
                  <a:tcP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3790244109"/>
                  </a:ext>
                </a:extLst>
              </a:tr>
              <a:tr h="717672">
                <a:tc>
                  <a:txBody>
                    <a:bodyPr/>
                    <a:lstStyle/>
                    <a:p>
                      <a:r>
                        <a:rPr lang="en-US" sz="1400" noProof="0">
                          <a:solidFill>
                            <a:srgbClr val="C00000"/>
                          </a:solidFill>
                          <a:latin typeface="Arial" panose="020B0604020202020204" pitchFamily="34" charset="0"/>
                          <a:cs typeface="Arial" panose="020B0604020202020204" pitchFamily="34" charset="0"/>
                        </a:rPr>
                        <a:t>Distribution Cycle and Monitoring</a:t>
                      </a:r>
                    </a:p>
                  </a:txBody>
                  <a:tcP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r>
                        <a:rPr lang="en-US" sz="1200" b="1" noProof="0">
                          <a:solidFill>
                            <a:schemeClr val="tx2"/>
                          </a:solidFill>
                          <a:latin typeface="Arial" panose="020B0604020202020204" pitchFamily="34" charset="0"/>
                          <a:cs typeface="Arial" panose="020B0604020202020204" pitchFamily="34" charset="0"/>
                        </a:rPr>
                        <a:t>Distribution cycle:</a:t>
                      </a:r>
                    </a:p>
                    <a:p>
                      <a:r>
                        <a:rPr lang="en-US" sz="1200" noProof="0">
                          <a:solidFill>
                            <a:schemeClr val="tx2"/>
                          </a:solidFill>
                          <a:latin typeface="Arial"/>
                          <a:cs typeface="Arial"/>
                        </a:rPr>
                        <a:t>Delivery.</a:t>
                      </a:r>
                    </a:p>
                  </a:txBody>
                  <a:tcPr>
                    <a:solidFill>
                      <a:schemeClr val="bg1">
                        <a:lumMod val="95000"/>
                      </a:schemeClr>
                    </a:solidFill>
                  </a:tcPr>
                </a:tc>
                <a:tc>
                  <a:txBody>
                    <a:bodyPr/>
                    <a:lstStyle/>
                    <a:p>
                      <a:r>
                        <a:rPr lang="en-US" sz="1200" b="1" noProof="0">
                          <a:solidFill>
                            <a:schemeClr val="tx2"/>
                          </a:solidFill>
                          <a:latin typeface="Arial" panose="020B0604020202020204" pitchFamily="34" charset="0"/>
                          <a:cs typeface="Arial" panose="020B0604020202020204" pitchFamily="34" charset="0"/>
                        </a:rPr>
                        <a:t>Monitoring:</a:t>
                      </a:r>
                    </a:p>
                    <a:p>
                      <a:r>
                        <a:rPr lang="en-US" sz="1200" noProof="0">
                          <a:solidFill>
                            <a:schemeClr val="tx2"/>
                          </a:solidFill>
                          <a:latin typeface="Arial"/>
                          <a:cs typeface="Arial"/>
                        </a:rPr>
                        <a:t>Process and output monitoring;</a:t>
                      </a:r>
                    </a:p>
                    <a:p>
                      <a:r>
                        <a:rPr lang="en-US" sz="1200" noProof="0">
                          <a:solidFill>
                            <a:schemeClr val="tx2"/>
                          </a:solidFill>
                          <a:latin typeface="Arial" panose="020B0604020202020204" pitchFamily="34" charset="0"/>
                          <a:cs typeface="Arial" panose="020B0604020202020204" pitchFamily="34" charset="0"/>
                        </a:rPr>
                        <a:t>Outcome monitoring</a:t>
                      </a:r>
                    </a:p>
                    <a:p>
                      <a:r>
                        <a:rPr lang="en-US" sz="1200" noProof="0">
                          <a:solidFill>
                            <a:schemeClr val="tx2"/>
                          </a:solidFill>
                          <a:latin typeface="Arial"/>
                          <a:cs typeface="Arial"/>
                        </a:rPr>
                        <a:t>Market Monitoring.</a:t>
                      </a:r>
                    </a:p>
                  </a:txBody>
                  <a:tcPr>
                    <a:solidFill>
                      <a:schemeClr val="bg1">
                        <a:lumMod val="95000"/>
                      </a:schemeClr>
                    </a:solidFill>
                  </a:tcPr>
                </a:tc>
                <a:tc>
                  <a:txBody>
                    <a:bodyPr/>
                    <a:lstStyle/>
                    <a:p>
                      <a:endParaRPr lang="en-US" sz="1200" noProof="0">
                        <a:solidFill>
                          <a:schemeClr val="tx2"/>
                        </a:solidFill>
                        <a:latin typeface="Arial" panose="020B0604020202020204" pitchFamily="34" charset="0"/>
                        <a:cs typeface="Arial" panose="020B0604020202020204" pitchFamily="34" charset="0"/>
                      </a:endParaRPr>
                    </a:p>
                  </a:txBody>
                  <a:tcP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2409952029"/>
                  </a:ext>
                </a:extLst>
              </a:tr>
              <a:tr h="627963">
                <a:tc>
                  <a:txBody>
                    <a:bodyPr/>
                    <a:lstStyle/>
                    <a:p>
                      <a:r>
                        <a:rPr lang="en-US" sz="1400" noProof="0">
                          <a:solidFill>
                            <a:srgbClr val="C00000"/>
                          </a:solidFill>
                          <a:latin typeface="Arial" panose="020B0604020202020204" pitchFamily="34" charset="0"/>
                          <a:cs typeface="Arial" panose="020B0604020202020204" pitchFamily="34" charset="0"/>
                        </a:rPr>
                        <a:t>Exit and Feedback</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200" b="1" noProof="0">
                          <a:solidFill>
                            <a:schemeClr val="tx2"/>
                          </a:solidFill>
                          <a:latin typeface="Arial" panose="020B0604020202020204" pitchFamily="34" charset="0"/>
                          <a:cs typeface="Arial" panose="020B0604020202020204" pitchFamily="34" charset="0"/>
                        </a:rPr>
                        <a:t>Exit:</a:t>
                      </a:r>
                    </a:p>
                    <a:p>
                      <a:r>
                        <a:rPr lang="en-US" sz="1200" noProof="0">
                          <a:solidFill>
                            <a:schemeClr val="tx2"/>
                          </a:solidFill>
                          <a:latin typeface="Arial"/>
                          <a:cs typeface="Arial"/>
                        </a:rPr>
                        <a:t>Project closure/ handover.</a:t>
                      </a:r>
                    </a:p>
                  </a:txBody>
                  <a:tcP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200" b="1" noProof="0">
                          <a:solidFill>
                            <a:schemeClr val="tx2"/>
                          </a:solidFill>
                          <a:latin typeface="Arial" panose="020B0604020202020204" pitchFamily="34" charset="0"/>
                          <a:cs typeface="Arial" panose="020B0604020202020204" pitchFamily="34" charset="0"/>
                        </a:rPr>
                        <a:t>Evaluation:</a:t>
                      </a:r>
                    </a:p>
                    <a:p>
                      <a:r>
                        <a:rPr lang="en-US" sz="1200" noProof="0">
                          <a:solidFill>
                            <a:schemeClr val="tx2"/>
                          </a:solidFill>
                          <a:latin typeface="Arial"/>
                          <a:cs typeface="Arial"/>
                        </a:rPr>
                        <a:t>Lessons learned.</a:t>
                      </a:r>
                    </a:p>
                  </a:txBody>
                  <a:tcP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lang="en-US" sz="1200" noProof="0">
                        <a:solidFill>
                          <a:schemeClr val="tx2"/>
                        </a:solidFill>
                        <a:latin typeface="Arial" panose="020B0604020202020204" pitchFamily="34" charset="0"/>
                        <a:cs typeface="Arial" panose="020B0604020202020204" pitchFamily="34" charset="0"/>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949402394"/>
                  </a:ext>
                </a:extLst>
              </a:tr>
            </a:tbl>
          </a:graphicData>
        </a:graphic>
      </p:graphicFrame>
      <p:sp>
        <p:nvSpPr>
          <p:cNvPr id="3" name="Foliennummernplatzhalter 2">
            <a:extLst>
              <a:ext uri="{FF2B5EF4-FFF2-40B4-BE49-F238E27FC236}">
                <a16:creationId xmlns:a16="http://schemas.microsoft.com/office/drawing/2014/main" id="{58FFECA4-AFBF-7B61-CE3D-20757F034C0C}"/>
              </a:ext>
            </a:extLst>
          </p:cNvPr>
          <p:cNvSpPr>
            <a:spLocks noGrp="1"/>
          </p:cNvSpPr>
          <p:nvPr>
            <p:ph type="sldNum" sz="quarter" idx="12"/>
          </p:nvPr>
        </p:nvSpPr>
        <p:spPr/>
        <p:txBody>
          <a:bodyPr/>
          <a:lstStyle/>
          <a:p>
            <a:fld id="{FBC7A862-7147-4493-B488-4E46DC49905D}" type="slidenum">
              <a:rPr lang="de-DE" smtClean="0"/>
              <a:t>22</a:t>
            </a:fld>
            <a:endParaRPr lang="de-DE"/>
          </a:p>
        </p:txBody>
      </p:sp>
    </p:spTree>
    <p:extLst>
      <p:ext uri="{BB962C8B-B14F-4D97-AF65-F5344CB8AC3E}">
        <p14:creationId xmlns:p14="http://schemas.microsoft.com/office/powerpoint/2010/main" val="17832582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B985C787-8AC2-2B4C-D1F5-53EBB03540BD}"/>
            </a:ext>
          </a:extLst>
        </p:cNvPr>
        <p:cNvGrpSpPr/>
        <p:nvPr/>
      </p:nvGrpSpPr>
      <p:grpSpPr>
        <a:xfrm>
          <a:off x="0" y="0"/>
          <a:ext cx="0" cy="0"/>
          <a:chOff x="0" y="0"/>
          <a:chExt cx="0" cy="0"/>
        </a:xfrm>
      </p:grpSpPr>
      <p:sp>
        <p:nvSpPr>
          <p:cNvPr id="3" name="Inhaltsplatzhalter 2">
            <a:extLst>
              <a:ext uri="{FF2B5EF4-FFF2-40B4-BE49-F238E27FC236}">
                <a16:creationId xmlns:a16="http://schemas.microsoft.com/office/drawing/2014/main" id="{5C48FC7A-97C8-3F65-CE86-B4F9D8EF360A}"/>
              </a:ext>
            </a:extLst>
          </p:cNvPr>
          <p:cNvSpPr>
            <a:spLocks noGrp="1"/>
          </p:cNvSpPr>
          <p:nvPr>
            <p:ph idx="1"/>
          </p:nvPr>
        </p:nvSpPr>
        <p:spPr/>
        <p:txBody>
          <a:bodyPr/>
          <a:lstStyle/>
          <a:p>
            <a:pPr marL="0" indent="0">
              <a:buNone/>
            </a:pPr>
            <a:r>
              <a:rPr lang="de-DE"/>
              <a:t>Watch/ Listen:</a:t>
            </a:r>
            <a:endParaRPr lang="en-US" noProof="0"/>
          </a:p>
        </p:txBody>
      </p:sp>
      <p:pic>
        <p:nvPicPr>
          <p:cNvPr id="8" name="Google Shape;1670;g3ca7d27da80_0_4">
            <a:extLst>
              <a:ext uri="{FF2B5EF4-FFF2-40B4-BE49-F238E27FC236}">
                <a16:creationId xmlns:a16="http://schemas.microsoft.com/office/drawing/2014/main" id="{2C5FA909-EFA9-8D25-3268-F58FDEC813F6}"/>
              </a:ex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10082194" y="147818"/>
            <a:ext cx="1735753" cy="1728521"/>
          </a:xfrm>
          <a:prstGeom prst="rect">
            <a:avLst/>
          </a:prstGeom>
          <a:noFill/>
          <a:ln>
            <a:noFill/>
          </a:ln>
          <a:effectLst>
            <a:outerShdw blurRad="292100" dist="139700" dir="2700000" algn="tl" rotWithShape="0">
              <a:srgbClr val="333333">
                <a:alpha val="64313"/>
              </a:srgbClr>
            </a:outerShdw>
          </a:effectLst>
        </p:spPr>
      </p:pic>
      <p:sp>
        <p:nvSpPr>
          <p:cNvPr id="10" name="Google Shape;1673;g3ca7d27da80_0_4">
            <a:extLst>
              <a:ext uri="{FF2B5EF4-FFF2-40B4-BE49-F238E27FC236}">
                <a16:creationId xmlns:a16="http://schemas.microsoft.com/office/drawing/2014/main" id="{8F778D37-DE48-BE45-BDF0-EB7C6696F52D}"/>
              </a:ext>
              <a:ext uri="{C183D7F6-B498-43B3-948B-1728B52AA6E4}">
                <adec:decorative xmlns:adec="http://schemas.microsoft.com/office/drawing/2017/decorative" val="1"/>
              </a:ext>
            </a:extLst>
          </p:cNvPr>
          <p:cNvSpPr/>
          <p:nvPr/>
        </p:nvSpPr>
        <p:spPr>
          <a:xfrm>
            <a:off x="659453" y="113154"/>
            <a:ext cx="1245933" cy="1407237"/>
          </a:xfrm>
          <a:custGeom>
            <a:avLst/>
            <a:gdLst/>
            <a:ahLst/>
            <a:cxnLst/>
            <a:rect l="l" t="t" r="r" b="b"/>
            <a:pathLst>
              <a:path w="1946770" h="2224880" extrusionOk="0">
                <a:moveTo>
                  <a:pt x="0" y="0"/>
                </a:moveTo>
                <a:lnTo>
                  <a:pt x="1946769" y="0"/>
                </a:lnTo>
                <a:lnTo>
                  <a:pt x="1946769" y="2224879"/>
                </a:lnTo>
                <a:lnTo>
                  <a:pt x="0" y="2224879"/>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 name="Titel 1">
            <a:extLst>
              <a:ext uri="{FF2B5EF4-FFF2-40B4-BE49-F238E27FC236}">
                <a16:creationId xmlns:a16="http://schemas.microsoft.com/office/drawing/2014/main" id="{6C0A9E2D-10BE-B6FE-D4C1-13245A638696}"/>
              </a:ext>
            </a:extLst>
          </p:cNvPr>
          <p:cNvSpPr>
            <a:spLocks noGrp="1"/>
          </p:cNvSpPr>
          <p:nvPr>
            <p:ph type="title"/>
          </p:nvPr>
        </p:nvSpPr>
        <p:spPr/>
        <p:txBody>
          <a:bodyPr>
            <a:normAutofit fontScale="90000"/>
          </a:bodyPr>
          <a:lstStyle/>
          <a:p>
            <a:pPr algn="ctr"/>
            <a:r>
              <a:rPr lang="en-US" noProof="0"/>
              <a:t>Cash &amp; Vouchers in Humanitarian </a:t>
            </a:r>
            <a:br>
              <a:rPr lang="en-US" noProof="0"/>
            </a:br>
            <a:r>
              <a:rPr lang="en-US" noProof="0"/>
              <a:t>Operations</a:t>
            </a:r>
          </a:p>
        </p:txBody>
      </p:sp>
      <p:pic>
        <p:nvPicPr>
          <p:cNvPr id="5" name="Onlinemedien 4" title="Cash and Vouchers in Humanitarian Operations">
            <a:hlinkClick r:id="" action="ppaction://noaction"/>
            <a:extLst>
              <a:ext uri="{FF2B5EF4-FFF2-40B4-BE49-F238E27FC236}">
                <a16:creationId xmlns:a16="http://schemas.microsoft.com/office/drawing/2014/main" id="{75460293-50B5-A1D6-AC0D-3560C0CDB951}"/>
              </a:ext>
            </a:extLst>
          </p:cNvPr>
          <p:cNvPicPr>
            <a:picLocks noRot="1" noChangeAspect="1"/>
          </p:cNvPicPr>
          <p:nvPr>
            <a:videoFile r:link="rId1"/>
          </p:nvPr>
        </p:nvPicPr>
        <p:blipFill>
          <a:blip r:embed="rId6"/>
          <a:stretch>
            <a:fillRect/>
          </a:stretch>
        </p:blipFill>
        <p:spPr>
          <a:xfrm>
            <a:off x="3365500" y="2333625"/>
            <a:ext cx="5462588" cy="3086100"/>
          </a:xfrm>
          <a:prstGeom prst="rect">
            <a:avLst/>
          </a:prstGeom>
        </p:spPr>
      </p:pic>
      <p:sp>
        <p:nvSpPr>
          <p:cNvPr id="6" name="Textfeld 5">
            <a:extLst>
              <a:ext uri="{FF2B5EF4-FFF2-40B4-BE49-F238E27FC236}">
                <a16:creationId xmlns:a16="http://schemas.microsoft.com/office/drawing/2014/main" id="{2B52768D-D085-240C-D23D-6FEF38EDA8A4}"/>
              </a:ext>
            </a:extLst>
          </p:cNvPr>
          <p:cNvSpPr txBox="1"/>
          <p:nvPr/>
        </p:nvSpPr>
        <p:spPr>
          <a:xfrm>
            <a:off x="2762254" y="5229107"/>
            <a:ext cx="6994663" cy="126188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br>
              <a:rPr lang="en-US"/>
            </a:br>
            <a:r>
              <a:rPr lang="de-DE" sz="2400">
                <a:ea typeface="Roboto"/>
                <a:hlinkClick r:id="rId7"/>
              </a:rPr>
              <a:t>EU Civil Protection &amp; Humanitarian Aid: ​  </a:t>
            </a:r>
            <a:endParaRPr lang="de-DE" sz="2400">
              <a:ea typeface="Roboto"/>
            </a:endParaRPr>
          </a:p>
          <a:p>
            <a:pPr algn="ctr"/>
            <a:r>
              <a:rPr lang="de-DE" sz="2400">
                <a:ea typeface="Roboto"/>
                <a:hlinkClick r:id="rId7"/>
              </a:rPr>
              <a:t>Cash and Vouchers in Humanitarian Operations​</a:t>
            </a:r>
            <a:endParaRPr lang="de-DE" sz="2400">
              <a:ea typeface="Roboto"/>
            </a:endParaRPr>
          </a:p>
          <a:p>
            <a:endParaRPr lang="de-DE">
              <a:ea typeface="Roboto"/>
            </a:endParaRPr>
          </a:p>
        </p:txBody>
      </p:sp>
      <p:sp>
        <p:nvSpPr>
          <p:cNvPr id="7" name="Foliennummernplatzhalter 6">
            <a:extLst>
              <a:ext uri="{FF2B5EF4-FFF2-40B4-BE49-F238E27FC236}">
                <a16:creationId xmlns:a16="http://schemas.microsoft.com/office/drawing/2014/main" id="{C2CEB229-60D7-8A21-9356-C1DF4C1B3FDA}"/>
              </a:ext>
            </a:extLst>
          </p:cNvPr>
          <p:cNvSpPr>
            <a:spLocks noGrp="1"/>
          </p:cNvSpPr>
          <p:nvPr>
            <p:ph type="sldNum" sz="quarter" idx="12"/>
          </p:nvPr>
        </p:nvSpPr>
        <p:spPr/>
        <p:txBody>
          <a:bodyPr/>
          <a:lstStyle/>
          <a:p>
            <a:fld id="{FBC7A862-7147-4493-B488-4E46DC49905D}" type="slidenum">
              <a:rPr lang="de-DE" smtClean="0"/>
              <a:t>23</a:t>
            </a:fld>
            <a:endParaRPr lang="de-DE"/>
          </a:p>
        </p:txBody>
      </p:sp>
    </p:spTree>
    <p:extLst>
      <p:ext uri="{BB962C8B-B14F-4D97-AF65-F5344CB8AC3E}">
        <p14:creationId xmlns:p14="http://schemas.microsoft.com/office/powerpoint/2010/main" val="42946674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298E0B6-C146-9441-2E6D-3F881B247196}"/>
              </a:ext>
            </a:extLst>
          </p:cNvPr>
          <p:cNvSpPr>
            <a:spLocks noGrp="1"/>
          </p:cNvSpPr>
          <p:nvPr>
            <p:ph type="ctrTitle"/>
          </p:nvPr>
        </p:nvSpPr>
        <p:spPr>
          <a:xfrm>
            <a:off x="1524000" y="4151312"/>
            <a:ext cx="9144000" cy="2387600"/>
          </a:xfrm>
        </p:spPr>
        <p:txBody>
          <a:bodyPr>
            <a:normAutofit/>
          </a:bodyPr>
          <a:lstStyle/>
          <a:p>
            <a:r>
              <a:rPr lang="de-DE" sz="4000"/>
              <a:t>Understanding &amp; </a:t>
            </a:r>
            <a:r>
              <a:rPr lang="de-DE" sz="4000" err="1"/>
              <a:t>Identifying</a:t>
            </a:r>
            <a:r>
              <a:rPr lang="de-DE" sz="4000"/>
              <a:t> </a:t>
            </a:r>
            <a:r>
              <a:rPr lang="de-DE" sz="4000" err="1"/>
              <a:t>Barriers</a:t>
            </a:r>
            <a:r>
              <a:rPr lang="de-DE" sz="4000"/>
              <a:t> in CVA</a:t>
            </a:r>
          </a:p>
        </p:txBody>
      </p:sp>
      <p:pic>
        <p:nvPicPr>
          <p:cNvPr id="12" name="Grafik 11" descr="&quot;A black-and-white line drawing showing three people using ATMs. One person is in a wheelchair, another is using crutches, and the third is standing. The scene highlights accessibility at ATM machines, with the text '$ATM' visible on the machines. Illustration by Julie Smith for CBM Global.&quot;">
            <a:extLst>
              <a:ext uri="{FF2B5EF4-FFF2-40B4-BE49-F238E27FC236}">
                <a16:creationId xmlns:a16="http://schemas.microsoft.com/office/drawing/2014/main" id="{7AE9F0ED-84B4-CBC5-3CD5-AE167C1232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3155" y="746160"/>
            <a:ext cx="3505689" cy="3620005"/>
          </a:xfrm>
          <a:prstGeom prst="rect">
            <a:avLst/>
          </a:prstGeom>
        </p:spPr>
      </p:pic>
      <p:sp>
        <p:nvSpPr>
          <p:cNvPr id="3" name="Foliennummernplatzhalter 2">
            <a:extLst>
              <a:ext uri="{FF2B5EF4-FFF2-40B4-BE49-F238E27FC236}">
                <a16:creationId xmlns:a16="http://schemas.microsoft.com/office/drawing/2014/main" id="{8EAAC733-CA08-1C70-809E-4B0826207AFF}"/>
              </a:ext>
            </a:extLst>
          </p:cNvPr>
          <p:cNvSpPr>
            <a:spLocks noGrp="1"/>
          </p:cNvSpPr>
          <p:nvPr>
            <p:ph type="sldNum" sz="quarter" idx="12"/>
          </p:nvPr>
        </p:nvSpPr>
        <p:spPr/>
        <p:txBody>
          <a:bodyPr/>
          <a:lstStyle/>
          <a:p>
            <a:fld id="{FBC7A862-7147-4493-B488-4E46DC49905D}" type="slidenum">
              <a:rPr lang="de-DE" smtClean="0"/>
              <a:pPr/>
              <a:t>24</a:t>
            </a:fld>
            <a:endParaRPr lang="de-DE"/>
          </a:p>
        </p:txBody>
      </p:sp>
    </p:spTree>
    <p:extLst>
      <p:ext uri="{BB962C8B-B14F-4D97-AF65-F5344CB8AC3E}">
        <p14:creationId xmlns:p14="http://schemas.microsoft.com/office/powerpoint/2010/main" val="20822085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3254F6B2-34EF-70CC-265E-74578FF9BF17}"/>
              </a:ext>
            </a:extLst>
          </p:cNvPr>
          <p:cNvSpPr>
            <a:spLocks noGrp="1"/>
          </p:cNvSpPr>
          <p:nvPr>
            <p:ph type="title"/>
          </p:nvPr>
        </p:nvSpPr>
        <p:spPr>
          <a:xfrm>
            <a:off x="838200" y="-32127"/>
            <a:ext cx="10515600" cy="1058233"/>
          </a:xfrm>
        </p:spPr>
        <p:txBody>
          <a:bodyPr>
            <a:noAutofit/>
          </a:bodyPr>
          <a:lstStyle/>
          <a:p>
            <a:r>
              <a:rPr lang="de-DE" err="1"/>
              <a:t>Barriers</a:t>
            </a:r>
            <a:r>
              <a:rPr lang="de-DE"/>
              <a:t> </a:t>
            </a:r>
            <a:r>
              <a:rPr lang="de-DE" err="1"/>
              <a:t>to</a:t>
            </a:r>
            <a:r>
              <a:rPr lang="de-DE"/>
              <a:t> Access &amp; </a:t>
            </a:r>
            <a:r>
              <a:rPr lang="de-DE" err="1"/>
              <a:t>Inclusion</a:t>
            </a:r>
            <a:r>
              <a:rPr lang="de-DE"/>
              <a:t> in Food Security and Nutrition</a:t>
            </a:r>
          </a:p>
        </p:txBody>
      </p:sp>
      <p:sp>
        <p:nvSpPr>
          <p:cNvPr id="12" name="Legende: mit Pfeil nach unten 11" descr="Process flow diagram with three stages connected by arrows.&#10;&#10;Part one, Impact of Crisis: Destruction of infrastructure (roads, assistance access), displacement, insecurity, breakdown of social networks, closure of services. Arrow leads to next level.&#10;Part two with heading Exacerbated by Barriers: Environmental (inaccessible food distribution, lack of accessible info, transportation/buildings), Attitudinal (first responders’ lack of disability awareness, nutrition knowledge gaps), Institutional (lack of inclusion capacity, non-inclusive policies, missing disability data). Arrow leading to third level.">
            <a:extLst>
              <a:ext uri="{FF2B5EF4-FFF2-40B4-BE49-F238E27FC236}">
                <a16:creationId xmlns:a16="http://schemas.microsoft.com/office/drawing/2014/main" id="{4DE5AC1A-D5BD-33B3-6EB7-E28B7666B965}"/>
              </a:ext>
            </a:extLst>
          </p:cNvPr>
          <p:cNvSpPr/>
          <p:nvPr/>
        </p:nvSpPr>
        <p:spPr>
          <a:xfrm>
            <a:off x="838200" y="1026106"/>
            <a:ext cx="10961914" cy="1058233"/>
          </a:xfrm>
          <a:prstGeom prst="downArrowCallou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de-DE" b="1">
                <a:solidFill>
                  <a:schemeClr val="tx1"/>
                </a:solidFill>
                <a:latin typeface="Arial" panose="020B0604020202020204" pitchFamily="34" charset="0"/>
                <a:cs typeface="Arial" panose="020B0604020202020204" pitchFamily="34" charset="0"/>
              </a:rPr>
              <a:t>IMPACT OF CRISIS</a:t>
            </a:r>
          </a:p>
          <a:p>
            <a:pPr lvl="0" algn="ctr"/>
            <a:r>
              <a:rPr lang="de-DE" err="1">
                <a:solidFill>
                  <a:schemeClr val="tx1"/>
                </a:solidFill>
                <a:latin typeface="Arial" panose="020B0604020202020204" pitchFamily="34" charset="0"/>
                <a:cs typeface="Arial" panose="020B0604020202020204" pitchFamily="34" charset="0"/>
              </a:rPr>
              <a:t>Destruction</a:t>
            </a:r>
            <a:r>
              <a:rPr lang="de-DE">
                <a:solidFill>
                  <a:schemeClr val="tx1"/>
                </a:solidFill>
                <a:latin typeface="Arial" panose="020B0604020202020204" pitchFamily="34" charset="0"/>
                <a:cs typeface="Arial" panose="020B0604020202020204" pitchFamily="34" charset="0"/>
              </a:rPr>
              <a:t> of </a:t>
            </a:r>
            <a:r>
              <a:rPr lang="de-DE" err="1">
                <a:solidFill>
                  <a:schemeClr val="tx1"/>
                </a:solidFill>
                <a:latin typeface="Arial" panose="020B0604020202020204" pitchFamily="34" charset="0"/>
                <a:cs typeface="Arial" panose="020B0604020202020204" pitchFamily="34" charset="0"/>
              </a:rPr>
              <a:t>infrastructure</a:t>
            </a:r>
            <a:r>
              <a:rPr lang="de-DE">
                <a:solidFill>
                  <a:schemeClr val="tx1"/>
                </a:solidFill>
                <a:latin typeface="Arial" panose="020B0604020202020204" pitchFamily="34" charset="0"/>
                <a:cs typeface="Arial" panose="020B0604020202020204" pitchFamily="34" charset="0"/>
              </a:rPr>
              <a:t> </a:t>
            </a:r>
            <a:r>
              <a:rPr lang="de-DE" err="1">
                <a:solidFill>
                  <a:schemeClr val="tx1"/>
                </a:solidFill>
                <a:latin typeface="Arial" panose="020B0604020202020204" pitchFamily="34" charset="0"/>
                <a:cs typeface="Arial" panose="020B0604020202020204" pitchFamily="34" charset="0"/>
              </a:rPr>
              <a:t>including</a:t>
            </a:r>
            <a:r>
              <a:rPr lang="de-DE">
                <a:solidFill>
                  <a:schemeClr val="tx1"/>
                </a:solidFill>
                <a:latin typeface="Arial" panose="020B0604020202020204" pitchFamily="34" charset="0"/>
                <a:cs typeface="Arial" panose="020B0604020202020204" pitchFamily="34" charset="0"/>
              </a:rPr>
              <a:t> </a:t>
            </a:r>
            <a:r>
              <a:rPr lang="de-DE" err="1">
                <a:solidFill>
                  <a:schemeClr val="tx1"/>
                </a:solidFill>
                <a:latin typeface="Arial" panose="020B0604020202020204" pitchFamily="34" charset="0"/>
                <a:cs typeface="Arial" panose="020B0604020202020204" pitchFamily="34" charset="0"/>
              </a:rPr>
              <a:t>roads</a:t>
            </a:r>
            <a:r>
              <a:rPr lang="de-DE">
                <a:solidFill>
                  <a:schemeClr val="tx1"/>
                </a:solidFill>
                <a:latin typeface="Arial" panose="020B0604020202020204" pitchFamily="34" charset="0"/>
                <a:cs typeface="Arial" panose="020B0604020202020204" pitchFamily="34" charset="0"/>
              </a:rPr>
              <a:t> </a:t>
            </a:r>
            <a:r>
              <a:rPr lang="de-DE" err="1">
                <a:solidFill>
                  <a:schemeClr val="tx1"/>
                </a:solidFill>
                <a:latin typeface="Arial" panose="020B0604020202020204" pitchFamily="34" charset="0"/>
                <a:cs typeface="Arial" panose="020B0604020202020204" pitchFamily="34" charset="0"/>
              </a:rPr>
              <a:t>leading</a:t>
            </a:r>
            <a:r>
              <a:rPr lang="de-DE">
                <a:solidFill>
                  <a:schemeClr val="tx1"/>
                </a:solidFill>
                <a:latin typeface="Arial" panose="020B0604020202020204" pitchFamily="34" charset="0"/>
                <a:cs typeface="Arial" panose="020B0604020202020204" pitchFamily="34" charset="0"/>
              </a:rPr>
              <a:t> </a:t>
            </a:r>
            <a:r>
              <a:rPr lang="de-DE" err="1">
                <a:solidFill>
                  <a:schemeClr val="tx1"/>
                </a:solidFill>
                <a:latin typeface="Arial" panose="020B0604020202020204" pitchFamily="34" charset="0"/>
                <a:cs typeface="Arial" panose="020B0604020202020204" pitchFamily="34" charset="0"/>
              </a:rPr>
              <a:t>to</a:t>
            </a:r>
            <a:r>
              <a:rPr lang="de-DE">
                <a:solidFill>
                  <a:schemeClr val="tx1"/>
                </a:solidFill>
                <a:latin typeface="Arial" panose="020B0604020202020204" pitchFamily="34" charset="0"/>
                <a:cs typeface="Arial" panose="020B0604020202020204" pitchFamily="34" charset="0"/>
              </a:rPr>
              <a:t> </a:t>
            </a:r>
            <a:r>
              <a:rPr lang="de-DE" err="1">
                <a:solidFill>
                  <a:schemeClr val="tx1"/>
                </a:solidFill>
                <a:latin typeface="Arial" panose="020B0604020202020204" pitchFamily="34" charset="0"/>
                <a:cs typeface="Arial" panose="020B0604020202020204" pitchFamily="34" charset="0"/>
              </a:rPr>
              <a:t>assistance</a:t>
            </a:r>
            <a:r>
              <a:rPr lang="de-DE">
                <a:solidFill>
                  <a:schemeClr val="tx1"/>
                </a:solidFill>
                <a:latin typeface="Arial" panose="020B0604020202020204" pitchFamily="34" charset="0"/>
                <a:cs typeface="Arial" panose="020B0604020202020204" pitchFamily="34" charset="0"/>
              </a:rPr>
              <a:t>, </a:t>
            </a:r>
            <a:r>
              <a:rPr lang="de-DE" err="1">
                <a:solidFill>
                  <a:schemeClr val="tx1"/>
                </a:solidFill>
                <a:latin typeface="Arial" panose="020B0604020202020204" pitchFamily="34" charset="0"/>
                <a:cs typeface="Arial" panose="020B0604020202020204" pitchFamily="34" charset="0"/>
              </a:rPr>
              <a:t>displacement</a:t>
            </a:r>
            <a:r>
              <a:rPr lang="de-DE">
                <a:solidFill>
                  <a:schemeClr val="tx1"/>
                </a:solidFill>
                <a:latin typeface="Arial" panose="020B0604020202020204" pitchFamily="34" charset="0"/>
                <a:cs typeface="Arial" panose="020B0604020202020204" pitchFamily="34" charset="0"/>
              </a:rPr>
              <a:t>, </a:t>
            </a:r>
            <a:r>
              <a:rPr lang="de-DE" err="1">
                <a:solidFill>
                  <a:schemeClr val="tx1"/>
                </a:solidFill>
                <a:latin typeface="Arial" panose="020B0604020202020204" pitchFamily="34" charset="0"/>
                <a:cs typeface="Arial" panose="020B0604020202020204" pitchFamily="34" charset="0"/>
              </a:rPr>
              <a:t>insecurity</a:t>
            </a:r>
            <a:r>
              <a:rPr lang="de-DE">
                <a:solidFill>
                  <a:schemeClr val="tx1"/>
                </a:solidFill>
                <a:latin typeface="Arial" panose="020B0604020202020204" pitchFamily="34" charset="0"/>
                <a:cs typeface="Arial" panose="020B0604020202020204" pitchFamily="34" charset="0"/>
              </a:rPr>
              <a:t>, breakdown of social </a:t>
            </a:r>
            <a:r>
              <a:rPr lang="de-DE" err="1">
                <a:solidFill>
                  <a:schemeClr val="tx1"/>
                </a:solidFill>
                <a:latin typeface="Arial" panose="020B0604020202020204" pitchFamily="34" charset="0"/>
                <a:cs typeface="Arial" panose="020B0604020202020204" pitchFamily="34" charset="0"/>
              </a:rPr>
              <a:t>networks</a:t>
            </a:r>
            <a:r>
              <a:rPr lang="de-DE">
                <a:solidFill>
                  <a:schemeClr val="tx1"/>
                </a:solidFill>
                <a:latin typeface="Arial" panose="020B0604020202020204" pitchFamily="34" charset="0"/>
                <a:cs typeface="Arial" panose="020B0604020202020204" pitchFamily="34" charset="0"/>
              </a:rPr>
              <a:t>, </a:t>
            </a:r>
            <a:r>
              <a:rPr lang="de-DE" err="1">
                <a:solidFill>
                  <a:schemeClr val="tx1"/>
                </a:solidFill>
                <a:latin typeface="Arial" panose="020B0604020202020204" pitchFamily="34" charset="0"/>
                <a:cs typeface="Arial" panose="020B0604020202020204" pitchFamily="34" charset="0"/>
              </a:rPr>
              <a:t>closure</a:t>
            </a:r>
            <a:r>
              <a:rPr lang="de-DE">
                <a:solidFill>
                  <a:schemeClr val="tx1"/>
                </a:solidFill>
                <a:latin typeface="Arial" panose="020B0604020202020204" pitchFamily="34" charset="0"/>
                <a:cs typeface="Arial" panose="020B0604020202020204" pitchFamily="34" charset="0"/>
              </a:rPr>
              <a:t> of </a:t>
            </a:r>
            <a:r>
              <a:rPr lang="de-DE" err="1">
                <a:solidFill>
                  <a:schemeClr val="tx1"/>
                </a:solidFill>
                <a:latin typeface="Arial" panose="020B0604020202020204" pitchFamily="34" charset="0"/>
                <a:cs typeface="Arial" panose="020B0604020202020204" pitchFamily="34" charset="0"/>
              </a:rPr>
              <a:t>services</a:t>
            </a:r>
            <a:r>
              <a:rPr lang="de-DE">
                <a:solidFill>
                  <a:schemeClr val="tx1"/>
                </a:solidFill>
                <a:latin typeface="Arial" panose="020B0604020202020204" pitchFamily="34" charset="0"/>
                <a:cs typeface="Arial" panose="020B0604020202020204" pitchFamily="34" charset="0"/>
              </a:rPr>
              <a:t>.</a:t>
            </a:r>
          </a:p>
        </p:txBody>
      </p:sp>
      <p:sp>
        <p:nvSpPr>
          <p:cNvPr id="13" name="Legende: mit Pfeil nach unten 12" descr="Part two with heading Exacerbated by Barriers: Environmental (inaccessible food distribution, lack of accessible info, transportation/buildings), Attitudinal (first responders’ lack of disability awareness, nutrition knowledge gaps), Institutional (lack of inclusion capacity, non-inclusive policies, missing disability data). Arrow leading to third level.">
            <a:extLst>
              <a:ext uri="{FF2B5EF4-FFF2-40B4-BE49-F238E27FC236}">
                <a16:creationId xmlns:a16="http://schemas.microsoft.com/office/drawing/2014/main" id="{CD74797E-EB25-E7FA-9843-B57B6B9B3026}"/>
              </a:ext>
            </a:extLst>
          </p:cNvPr>
          <p:cNvSpPr/>
          <p:nvPr/>
        </p:nvSpPr>
        <p:spPr>
          <a:xfrm>
            <a:off x="838200" y="2084339"/>
            <a:ext cx="10961913" cy="3747555"/>
          </a:xfrm>
          <a:prstGeom prst="downArrowCallout">
            <a:avLst>
              <a:gd name="adj1" fmla="val 7669"/>
              <a:gd name="adj2" fmla="val 9644"/>
              <a:gd name="adj3" fmla="val 16894"/>
              <a:gd name="adj4" fmla="val 69744"/>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lvl="0" algn="ctr"/>
            <a:r>
              <a:rPr lang="de-DE" b="1">
                <a:solidFill>
                  <a:schemeClr val="tx1"/>
                </a:solidFill>
                <a:latin typeface="Arial" panose="020B0604020202020204" pitchFamily="34" charset="0"/>
                <a:cs typeface="Arial" panose="020B0604020202020204" pitchFamily="34" charset="0"/>
              </a:rPr>
              <a:t>EXACERBATED BY BARRIERS</a:t>
            </a:r>
          </a:p>
          <a:p>
            <a:pPr lvl="0"/>
            <a:r>
              <a:rPr lang="de-DE" b="1">
                <a:solidFill>
                  <a:schemeClr val="tx1"/>
                </a:solidFill>
                <a:latin typeface="Arial"/>
                <a:cs typeface="Arial"/>
              </a:rPr>
              <a:t>Environmental barriers</a:t>
            </a:r>
          </a:p>
          <a:p>
            <a:pPr marL="342900" lvl="0" indent="-342900">
              <a:buFont typeface="Arial" panose="020B0604020202020204" pitchFamily="34" charset="0"/>
              <a:buChar char="•"/>
            </a:pPr>
            <a:r>
              <a:rPr lang="de-DE">
                <a:solidFill>
                  <a:schemeClr val="tx1"/>
                </a:solidFill>
                <a:latin typeface="Arial"/>
                <a:cs typeface="Arial"/>
              </a:rPr>
              <a:t>Inaccessible and unsafe food distribution points;</a:t>
            </a:r>
            <a:endParaRPr lang="de-DE">
              <a:solidFill>
                <a:schemeClr val="tx1"/>
              </a:solidFill>
              <a:latin typeface="Arial" panose="020B0604020202020204" pitchFamily="34" charset="0"/>
              <a:cs typeface="Arial" panose="020B0604020202020204" pitchFamily="34" charset="0"/>
            </a:endParaRPr>
          </a:p>
          <a:p>
            <a:pPr marL="342900" lvl="0" indent="-342900">
              <a:buFont typeface="Arial" panose="020B0604020202020204" pitchFamily="34" charset="0"/>
              <a:buChar char="•"/>
            </a:pPr>
            <a:r>
              <a:rPr lang="de-DE">
                <a:solidFill>
                  <a:schemeClr val="tx1"/>
                </a:solidFill>
                <a:latin typeface="Arial"/>
                <a:cs typeface="Arial"/>
              </a:rPr>
              <a:t>Lack of accessible information and communication related to food entitlement, distribution, and nutrition programmes;</a:t>
            </a:r>
            <a:endParaRPr lang="de-DE">
              <a:solidFill>
                <a:schemeClr val="tx1"/>
              </a:solidFill>
              <a:latin typeface="Arial" panose="020B0604020202020204" pitchFamily="34" charset="0"/>
              <a:cs typeface="Arial" panose="020B0604020202020204" pitchFamily="34" charset="0"/>
            </a:endParaRPr>
          </a:p>
          <a:p>
            <a:pPr marL="342900" lvl="0" indent="-342900">
              <a:buFont typeface="Arial" panose="020B0604020202020204" pitchFamily="34" charset="0"/>
              <a:buChar char="•"/>
            </a:pPr>
            <a:r>
              <a:rPr lang="de-DE">
                <a:solidFill>
                  <a:schemeClr val="tx1"/>
                </a:solidFill>
                <a:latin typeface="Arial"/>
                <a:cs typeface="Arial"/>
              </a:rPr>
              <a:t>Inaccessible transportation, buildings, and good package formats;</a:t>
            </a:r>
            <a:endParaRPr lang="de-DE">
              <a:solidFill>
                <a:schemeClr val="tx1"/>
              </a:solidFill>
              <a:latin typeface="Arial" panose="020B0604020202020204" pitchFamily="34" charset="0"/>
              <a:cs typeface="Arial" panose="020B0604020202020204" pitchFamily="34" charset="0"/>
            </a:endParaRPr>
          </a:p>
          <a:p>
            <a:pPr lvl="0"/>
            <a:r>
              <a:rPr lang="de-DE" b="1">
                <a:solidFill>
                  <a:schemeClr val="tx1"/>
                </a:solidFill>
                <a:latin typeface="Arial"/>
                <a:cs typeface="Arial"/>
              </a:rPr>
              <a:t>Attitudinal barriers</a:t>
            </a:r>
          </a:p>
          <a:p>
            <a:pPr marL="285750" lvl="0" indent="-285750">
              <a:buFont typeface="Arial" panose="020B0604020202020204" pitchFamily="34" charset="0"/>
              <a:buChar char="•"/>
            </a:pPr>
            <a:r>
              <a:rPr lang="de-DE">
                <a:solidFill>
                  <a:schemeClr val="tx1"/>
                </a:solidFill>
                <a:latin typeface="Arial"/>
                <a:cs typeface="Arial"/>
              </a:rPr>
              <a:t>First responders lack awareness and knowledge about persons with disabilities;</a:t>
            </a:r>
            <a:endParaRPr lang="de-DE">
              <a:solidFill>
                <a:schemeClr val="tx1"/>
              </a:solidFill>
              <a:latin typeface="Arial" panose="020B0604020202020204" pitchFamily="34" charset="0"/>
              <a:cs typeface="Arial" panose="020B0604020202020204" pitchFamily="34" charset="0"/>
            </a:endParaRPr>
          </a:p>
          <a:p>
            <a:pPr marL="285750" lvl="0" indent="-285750">
              <a:buFont typeface="Arial" panose="020B0604020202020204" pitchFamily="34" charset="0"/>
              <a:buChar char="•"/>
            </a:pPr>
            <a:r>
              <a:rPr lang="de-DE">
                <a:solidFill>
                  <a:schemeClr val="tx1"/>
                </a:solidFill>
                <a:latin typeface="Arial"/>
                <a:cs typeface="Arial"/>
              </a:rPr>
              <a:t>Lack of awareness and knowledge abozut specific nutrition requirements of persons with disabilities;</a:t>
            </a:r>
            <a:endParaRPr lang="de-DE">
              <a:solidFill>
                <a:schemeClr val="tx1"/>
              </a:solidFill>
              <a:latin typeface="Arial" panose="020B0604020202020204" pitchFamily="34" charset="0"/>
              <a:cs typeface="Arial" panose="020B0604020202020204" pitchFamily="34" charset="0"/>
            </a:endParaRPr>
          </a:p>
          <a:p>
            <a:pPr lvl="0"/>
            <a:r>
              <a:rPr lang="de-DE" b="1">
                <a:solidFill>
                  <a:schemeClr val="tx1"/>
                </a:solidFill>
                <a:latin typeface="Arial"/>
                <a:cs typeface="Arial"/>
              </a:rPr>
              <a:t>Institutional barriers</a:t>
            </a:r>
          </a:p>
          <a:p>
            <a:pPr marL="285750" lvl="0" indent="-285750">
              <a:buChar char="•"/>
            </a:pPr>
            <a:r>
              <a:rPr lang="de-DE">
                <a:solidFill>
                  <a:schemeClr val="tx1"/>
                </a:solidFill>
                <a:latin typeface="Arial"/>
                <a:cs typeface="Arial"/>
              </a:rPr>
              <a:t>Lack of technical capacity to promote the inclusion of persons with disabilities in food security and nutrition policies and programmes;</a:t>
            </a:r>
            <a:endParaRPr lang="de-DE">
              <a:solidFill>
                <a:schemeClr val="tx1"/>
              </a:solidFill>
              <a:latin typeface="Arial" panose="020B0604020202020204" pitchFamily="34" charset="0"/>
              <a:cs typeface="Arial" panose="020B0604020202020204" pitchFamily="34" charset="0"/>
            </a:endParaRPr>
          </a:p>
          <a:p>
            <a:pPr marL="285750" lvl="0" indent="-285750">
              <a:buChar char="•"/>
            </a:pPr>
            <a:r>
              <a:rPr lang="de-DE">
                <a:solidFill>
                  <a:schemeClr val="tx1"/>
                </a:solidFill>
                <a:latin typeface="Arial"/>
                <a:cs typeface="Arial"/>
              </a:rPr>
              <a:t>Government food security and nutrition policies and programmes are not inclusive of persons with disabilities;</a:t>
            </a:r>
            <a:endParaRPr lang="de-DE">
              <a:solidFill>
                <a:schemeClr val="tx1"/>
              </a:solidFill>
              <a:latin typeface="Arial" panose="020B0604020202020204" pitchFamily="34" charset="0"/>
              <a:cs typeface="Arial" panose="020B0604020202020204" pitchFamily="34" charset="0"/>
            </a:endParaRPr>
          </a:p>
          <a:p>
            <a:pPr marL="285750" lvl="0" indent="-285750">
              <a:buChar char="•"/>
            </a:pPr>
            <a:r>
              <a:rPr lang="de-DE">
                <a:solidFill>
                  <a:schemeClr val="tx1"/>
                </a:solidFill>
                <a:latin typeface="Arial"/>
                <a:cs typeface="Arial"/>
              </a:rPr>
              <a:t>Lack of accurate data on persons with disabilities and their locations;</a:t>
            </a:r>
            <a:endParaRPr lang="de-DE">
              <a:solidFill>
                <a:schemeClr val="tx1"/>
              </a:solidFill>
              <a:latin typeface="Arial" panose="020B0604020202020204" pitchFamily="34" charset="0"/>
              <a:cs typeface="Arial" panose="020B0604020202020204" pitchFamily="34" charset="0"/>
            </a:endParaRPr>
          </a:p>
        </p:txBody>
      </p:sp>
      <p:sp>
        <p:nvSpPr>
          <p:cNvPr id="11" name="Legende: mit Pfeil nach unten 10" descr="Part three with heading Risks Faced by Persons with Disabilities: Violence, poverty, environmental hazards, health deterioration, exclusion, isolation, food access barriers, malnutrition.">
            <a:extLst>
              <a:ext uri="{FF2B5EF4-FFF2-40B4-BE49-F238E27FC236}">
                <a16:creationId xmlns:a16="http://schemas.microsoft.com/office/drawing/2014/main" id="{7831C9FB-D57D-F1D7-EDEB-A6F9DE746861}"/>
              </a:ext>
            </a:extLst>
          </p:cNvPr>
          <p:cNvSpPr>
            <a:spLocks noGrp="1" noRot="1" noMove="1" noResize="1" noEditPoints="1" noAdjustHandles="1" noChangeArrowheads="1" noChangeShapeType="1"/>
          </p:cNvSpPr>
          <p:nvPr/>
        </p:nvSpPr>
        <p:spPr>
          <a:xfrm>
            <a:off x="838199" y="5831894"/>
            <a:ext cx="10961913" cy="1458334"/>
          </a:xfrm>
          <a:prstGeom prst="downArrowCallout">
            <a:avLst>
              <a:gd name="adj1" fmla="val 0"/>
              <a:gd name="adj2" fmla="val 25000"/>
              <a:gd name="adj3" fmla="val 0"/>
              <a:gd name="adj4" fmla="val 64977"/>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de-DE" sz="1600" b="1">
                <a:solidFill>
                  <a:schemeClr val="bg1"/>
                </a:solidFill>
                <a:latin typeface="Arial" panose="020B0604020202020204" pitchFamily="34" charset="0"/>
                <a:cs typeface="Arial" panose="020B0604020202020204" pitchFamily="34" charset="0"/>
              </a:rPr>
              <a:t>RISKS FACED BY PERSONS WITH DISABILITIES</a:t>
            </a:r>
          </a:p>
          <a:p>
            <a:pPr lvl="0" algn="ctr"/>
            <a:r>
              <a:rPr lang="de-DE" sz="1600" err="1">
                <a:solidFill>
                  <a:schemeClr val="bg1"/>
                </a:solidFill>
                <a:latin typeface="Arial" panose="020B0604020202020204" pitchFamily="34" charset="0"/>
                <a:cs typeface="Arial" panose="020B0604020202020204" pitchFamily="34" charset="0"/>
              </a:rPr>
              <a:t>Violence</a:t>
            </a:r>
            <a:r>
              <a:rPr lang="de-DE" sz="1600">
                <a:solidFill>
                  <a:schemeClr val="bg1"/>
                </a:solidFill>
                <a:latin typeface="Arial" panose="020B0604020202020204" pitchFamily="34" charset="0"/>
                <a:cs typeface="Arial" panose="020B0604020202020204" pitchFamily="34" charset="0"/>
              </a:rPr>
              <a:t>, </a:t>
            </a:r>
            <a:r>
              <a:rPr lang="de-DE" sz="1600" err="1">
                <a:solidFill>
                  <a:schemeClr val="bg1"/>
                </a:solidFill>
                <a:latin typeface="Arial" panose="020B0604020202020204" pitchFamily="34" charset="0"/>
                <a:cs typeface="Arial" panose="020B0604020202020204" pitchFamily="34" charset="0"/>
              </a:rPr>
              <a:t>poverty</a:t>
            </a:r>
            <a:r>
              <a:rPr lang="de-DE" sz="1600">
                <a:solidFill>
                  <a:schemeClr val="bg1"/>
                </a:solidFill>
                <a:latin typeface="Arial" panose="020B0604020202020204" pitchFamily="34" charset="0"/>
                <a:cs typeface="Arial" panose="020B0604020202020204" pitchFamily="34" charset="0"/>
              </a:rPr>
              <a:t>, environmental </a:t>
            </a:r>
            <a:r>
              <a:rPr lang="de-DE" sz="1600" err="1">
                <a:solidFill>
                  <a:schemeClr val="bg1"/>
                </a:solidFill>
                <a:latin typeface="Arial" panose="020B0604020202020204" pitchFamily="34" charset="0"/>
                <a:cs typeface="Arial" panose="020B0604020202020204" pitchFamily="34" charset="0"/>
              </a:rPr>
              <a:t>hazard</a:t>
            </a:r>
            <a:r>
              <a:rPr lang="de-DE" sz="1600">
                <a:solidFill>
                  <a:schemeClr val="bg1"/>
                </a:solidFill>
                <a:latin typeface="Arial" panose="020B0604020202020204" pitchFamily="34" charset="0"/>
                <a:cs typeface="Arial" panose="020B0604020202020204" pitchFamily="34" charset="0"/>
              </a:rPr>
              <a:t>, </a:t>
            </a:r>
            <a:r>
              <a:rPr lang="de-DE" sz="1600" err="1">
                <a:solidFill>
                  <a:schemeClr val="bg1"/>
                </a:solidFill>
                <a:latin typeface="Arial" panose="020B0604020202020204" pitchFamily="34" charset="0"/>
                <a:cs typeface="Arial" panose="020B0604020202020204" pitchFamily="34" charset="0"/>
              </a:rPr>
              <a:t>deterioriation</a:t>
            </a:r>
            <a:r>
              <a:rPr lang="de-DE" sz="1600">
                <a:solidFill>
                  <a:schemeClr val="bg1"/>
                </a:solidFill>
                <a:latin typeface="Arial" panose="020B0604020202020204" pitchFamily="34" charset="0"/>
                <a:cs typeface="Arial" panose="020B0604020202020204" pitchFamily="34" charset="0"/>
              </a:rPr>
              <a:t> of </a:t>
            </a:r>
            <a:r>
              <a:rPr lang="de-DE" sz="1600" err="1">
                <a:solidFill>
                  <a:schemeClr val="bg1"/>
                </a:solidFill>
                <a:latin typeface="Arial" panose="020B0604020202020204" pitchFamily="34" charset="0"/>
                <a:cs typeface="Arial" panose="020B0604020202020204" pitchFamily="34" charset="0"/>
              </a:rPr>
              <a:t>health</a:t>
            </a:r>
            <a:r>
              <a:rPr lang="de-DE" sz="1600">
                <a:solidFill>
                  <a:schemeClr val="bg1"/>
                </a:solidFill>
                <a:latin typeface="Arial" panose="020B0604020202020204" pitchFamily="34" charset="0"/>
                <a:cs typeface="Arial" panose="020B0604020202020204" pitchFamily="34" charset="0"/>
              </a:rPr>
              <a:t>, </a:t>
            </a:r>
            <a:r>
              <a:rPr lang="de-DE" sz="1600" err="1">
                <a:solidFill>
                  <a:schemeClr val="bg1"/>
                </a:solidFill>
                <a:latin typeface="Arial" panose="020B0604020202020204" pitchFamily="34" charset="0"/>
                <a:cs typeface="Arial" panose="020B0604020202020204" pitchFamily="34" charset="0"/>
              </a:rPr>
              <a:t>exclusion</a:t>
            </a:r>
            <a:r>
              <a:rPr lang="de-DE" sz="1600">
                <a:solidFill>
                  <a:schemeClr val="bg1"/>
                </a:solidFill>
                <a:latin typeface="Arial" panose="020B0604020202020204" pitchFamily="34" charset="0"/>
                <a:cs typeface="Arial" panose="020B0604020202020204" pitchFamily="34" charset="0"/>
              </a:rPr>
              <a:t>, </a:t>
            </a:r>
            <a:r>
              <a:rPr lang="de-DE" sz="1600" err="1">
                <a:solidFill>
                  <a:schemeClr val="bg1"/>
                </a:solidFill>
                <a:latin typeface="Arial" panose="020B0604020202020204" pitchFamily="34" charset="0"/>
                <a:cs typeface="Arial" panose="020B0604020202020204" pitchFamily="34" charset="0"/>
              </a:rPr>
              <a:t>isolation</a:t>
            </a:r>
            <a:r>
              <a:rPr lang="de-DE" sz="1600">
                <a:solidFill>
                  <a:schemeClr val="bg1"/>
                </a:solidFill>
                <a:latin typeface="Arial" panose="020B0604020202020204" pitchFamily="34" charset="0"/>
                <a:cs typeface="Arial" panose="020B0604020202020204" pitchFamily="34" charset="0"/>
              </a:rPr>
              <a:t>, </a:t>
            </a:r>
            <a:r>
              <a:rPr lang="de-DE" sz="1600" err="1">
                <a:solidFill>
                  <a:schemeClr val="bg1"/>
                </a:solidFill>
                <a:latin typeface="Arial" panose="020B0604020202020204" pitchFamily="34" charset="0"/>
                <a:cs typeface="Arial" panose="020B0604020202020204" pitchFamily="34" charset="0"/>
              </a:rPr>
              <a:t>difficulty</a:t>
            </a:r>
            <a:r>
              <a:rPr lang="de-DE" sz="1600">
                <a:solidFill>
                  <a:schemeClr val="bg1"/>
                </a:solidFill>
                <a:latin typeface="Arial" panose="020B0604020202020204" pitchFamily="34" charset="0"/>
                <a:cs typeface="Arial" panose="020B0604020202020204" pitchFamily="34" charset="0"/>
              </a:rPr>
              <a:t> </a:t>
            </a:r>
            <a:r>
              <a:rPr lang="de-DE" sz="1600" err="1">
                <a:solidFill>
                  <a:schemeClr val="bg1"/>
                </a:solidFill>
                <a:latin typeface="Arial" panose="020B0604020202020204" pitchFamily="34" charset="0"/>
                <a:cs typeface="Arial" panose="020B0604020202020204" pitchFamily="34" charset="0"/>
              </a:rPr>
              <a:t>accessing</a:t>
            </a:r>
            <a:r>
              <a:rPr lang="de-DE" sz="1600">
                <a:solidFill>
                  <a:schemeClr val="bg1"/>
                </a:solidFill>
                <a:latin typeface="Arial" panose="020B0604020202020204" pitchFamily="34" charset="0"/>
                <a:cs typeface="Arial" panose="020B0604020202020204" pitchFamily="34" charset="0"/>
              </a:rPr>
              <a:t> </a:t>
            </a:r>
            <a:r>
              <a:rPr lang="de-DE" sz="1600" err="1">
                <a:solidFill>
                  <a:schemeClr val="bg1"/>
                </a:solidFill>
                <a:latin typeface="Arial" panose="020B0604020202020204" pitchFamily="34" charset="0"/>
                <a:cs typeface="Arial" panose="020B0604020202020204" pitchFamily="34" charset="0"/>
              </a:rPr>
              <a:t>food</a:t>
            </a:r>
            <a:r>
              <a:rPr lang="de-DE" sz="1600">
                <a:solidFill>
                  <a:schemeClr val="bg1"/>
                </a:solidFill>
                <a:latin typeface="Arial" panose="020B0604020202020204" pitchFamily="34" charset="0"/>
                <a:cs typeface="Arial" panose="020B0604020202020204" pitchFamily="34" charset="0"/>
              </a:rPr>
              <a:t> </a:t>
            </a:r>
            <a:r>
              <a:rPr lang="de-DE" sz="1600" err="1">
                <a:solidFill>
                  <a:schemeClr val="bg1"/>
                </a:solidFill>
                <a:latin typeface="Arial" panose="020B0604020202020204" pitchFamily="34" charset="0"/>
                <a:cs typeface="Arial" panose="020B0604020202020204" pitchFamily="34" charset="0"/>
              </a:rPr>
              <a:t>assistance</a:t>
            </a:r>
            <a:r>
              <a:rPr lang="de-DE" sz="1600">
                <a:solidFill>
                  <a:schemeClr val="bg1"/>
                </a:solidFill>
                <a:latin typeface="Arial" panose="020B0604020202020204" pitchFamily="34" charset="0"/>
                <a:cs typeface="Arial" panose="020B0604020202020204" pitchFamily="34" charset="0"/>
              </a:rPr>
              <a:t>, </a:t>
            </a:r>
            <a:r>
              <a:rPr lang="de-DE" sz="1600" err="1">
                <a:solidFill>
                  <a:schemeClr val="bg1"/>
                </a:solidFill>
                <a:latin typeface="Arial" panose="020B0604020202020204" pitchFamily="34" charset="0"/>
                <a:cs typeface="Arial" panose="020B0604020202020204" pitchFamily="34" charset="0"/>
              </a:rPr>
              <a:t>malnutrition</a:t>
            </a:r>
            <a:r>
              <a:rPr lang="de-DE" sz="1600">
                <a:solidFill>
                  <a:schemeClr val="bg1"/>
                </a:solidFill>
                <a:latin typeface="Arial" panose="020B0604020202020204" pitchFamily="34" charset="0"/>
                <a:cs typeface="Arial" panose="020B0604020202020204" pitchFamily="34" charset="0"/>
              </a:rPr>
              <a:t>.</a:t>
            </a:r>
          </a:p>
        </p:txBody>
      </p:sp>
      <p:sp>
        <p:nvSpPr>
          <p:cNvPr id="2" name="Foliennummernplatzhalter 1">
            <a:extLst>
              <a:ext uri="{FF2B5EF4-FFF2-40B4-BE49-F238E27FC236}">
                <a16:creationId xmlns:a16="http://schemas.microsoft.com/office/drawing/2014/main" id="{A5DFE28B-EF08-F783-DED2-9D865AF68D05}"/>
              </a:ext>
            </a:extLst>
          </p:cNvPr>
          <p:cNvSpPr>
            <a:spLocks noGrp="1"/>
          </p:cNvSpPr>
          <p:nvPr>
            <p:ph type="sldNum" sz="quarter" idx="12"/>
          </p:nvPr>
        </p:nvSpPr>
        <p:spPr/>
        <p:txBody>
          <a:bodyPr/>
          <a:lstStyle/>
          <a:p>
            <a:fld id="{FBC7A862-7147-4493-B488-4E46DC49905D}" type="slidenum">
              <a:rPr lang="de-DE" smtClean="0"/>
              <a:t>25</a:t>
            </a:fld>
            <a:endParaRPr lang="de-DE"/>
          </a:p>
        </p:txBody>
      </p:sp>
    </p:spTree>
    <p:extLst>
      <p:ext uri="{BB962C8B-B14F-4D97-AF65-F5344CB8AC3E}">
        <p14:creationId xmlns:p14="http://schemas.microsoft.com/office/powerpoint/2010/main" val="17120551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D6F39BA4-1B22-8D56-373B-1120179CF6B1}"/>
              </a:ext>
            </a:extLst>
          </p:cNvPr>
          <p:cNvSpPr>
            <a:spLocks noGrp="1"/>
          </p:cNvSpPr>
          <p:nvPr>
            <p:ph type="title"/>
          </p:nvPr>
        </p:nvSpPr>
        <p:spPr/>
        <p:txBody>
          <a:bodyPr/>
          <a:lstStyle/>
          <a:p>
            <a:r>
              <a:rPr lang="de-DE"/>
              <a:t>Share </a:t>
            </a:r>
            <a:r>
              <a:rPr lang="de-DE" err="1"/>
              <a:t>your</a:t>
            </a:r>
            <a:r>
              <a:rPr lang="de-DE"/>
              <a:t> </a:t>
            </a:r>
            <a:r>
              <a:rPr lang="de-DE" err="1"/>
              <a:t>experience</a:t>
            </a:r>
            <a:r>
              <a:rPr lang="de-DE"/>
              <a:t>…</a:t>
            </a:r>
          </a:p>
        </p:txBody>
      </p:sp>
      <p:sp>
        <p:nvSpPr>
          <p:cNvPr id="9" name="Untertitel 4">
            <a:extLst>
              <a:ext uri="{FF2B5EF4-FFF2-40B4-BE49-F238E27FC236}">
                <a16:creationId xmlns:a16="http://schemas.microsoft.com/office/drawing/2014/main" id="{63F85A53-541E-1733-DF15-A14FDF45C984}"/>
              </a:ext>
            </a:extLst>
          </p:cNvPr>
          <p:cNvSpPr txBox="1">
            <a:spLocks/>
          </p:cNvSpPr>
          <p:nvPr/>
        </p:nvSpPr>
        <p:spPr>
          <a:xfrm>
            <a:off x="1530350" y="1913467"/>
            <a:ext cx="9823450" cy="958504"/>
          </a:xfrm>
          <a:prstGeom prst="rect">
            <a:avLst/>
          </a:prstGeom>
          <a:solidFill>
            <a:schemeClr val="tx2">
              <a:lumMod val="75000"/>
              <a:lumOff val="25000"/>
            </a:schemeClr>
          </a:solidFill>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ClrTx/>
              <a:buNone/>
            </a:pPr>
            <a:r>
              <a:rPr lang="de-DE" b="1">
                <a:solidFill>
                  <a:schemeClr val="bg1"/>
                </a:solidFill>
              </a:rPr>
              <a:t>Think </a:t>
            </a:r>
            <a:r>
              <a:rPr lang="de-DE" b="1" err="1">
                <a:solidFill>
                  <a:schemeClr val="bg1"/>
                </a:solidFill>
              </a:rPr>
              <a:t>about</a:t>
            </a:r>
            <a:r>
              <a:rPr lang="de-DE" b="1">
                <a:solidFill>
                  <a:schemeClr val="bg1"/>
                </a:solidFill>
              </a:rPr>
              <a:t> a CVA </a:t>
            </a:r>
            <a:r>
              <a:rPr lang="de-DE" b="1" err="1">
                <a:solidFill>
                  <a:schemeClr val="bg1"/>
                </a:solidFill>
              </a:rPr>
              <a:t>programme</a:t>
            </a:r>
            <a:r>
              <a:rPr lang="de-DE" b="1">
                <a:solidFill>
                  <a:schemeClr val="bg1"/>
                </a:solidFill>
              </a:rPr>
              <a:t> </a:t>
            </a:r>
            <a:r>
              <a:rPr lang="de-DE" b="1" err="1">
                <a:solidFill>
                  <a:schemeClr val="bg1"/>
                </a:solidFill>
              </a:rPr>
              <a:t>you‘ve</a:t>
            </a:r>
            <a:r>
              <a:rPr lang="de-DE" b="1">
                <a:solidFill>
                  <a:schemeClr val="bg1"/>
                </a:solidFill>
              </a:rPr>
              <a:t> </a:t>
            </a:r>
            <a:r>
              <a:rPr lang="de-DE" b="1" err="1">
                <a:solidFill>
                  <a:schemeClr val="bg1"/>
                </a:solidFill>
              </a:rPr>
              <a:t>worked</a:t>
            </a:r>
            <a:r>
              <a:rPr lang="de-DE" b="1">
                <a:solidFill>
                  <a:schemeClr val="bg1"/>
                </a:solidFill>
              </a:rPr>
              <a:t> on.</a:t>
            </a:r>
          </a:p>
        </p:txBody>
      </p:sp>
      <p:pic>
        <p:nvPicPr>
          <p:cNvPr id="11" name="Google Shape;1701;g3c8a5f9a0b8_0_2156">
            <a:extLst>
              <a:ext uri="{FF2B5EF4-FFF2-40B4-BE49-F238E27FC236}">
                <a16:creationId xmlns:a16="http://schemas.microsoft.com/office/drawing/2014/main" id="{DE07E335-DE6C-F1C4-4C0D-83BDEC4AB327}"/>
              </a:ext>
              <a:ext uri="{C183D7F6-B498-43B3-948B-1728B52AA6E4}">
                <adec:decorative xmlns:adec="http://schemas.microsoft.com/office/drawing/2017/decorative" val="1"/>
              </a:ext>
            </a:extLst>
          </p:cNvPr>
          <p:cNvPicPr preferRelativeResize="0">
            <a:picLocks/>
          </p:cNvPicPr>
          <p:nvPr/>
        </p:nvPicPr>
        <p:blipFill rotWithShape="1">
          <a:blip r:embed="rId3">
            <a:alphaModFix/>
          </a:blip>
          <a:srcRect/>
          <a:stretch/>
        </p:blipFill>
        <p:spPr>
          <a:xfrm>
            <a:off x="4027050" y="4859375"/>
            <a:ext cx="4137900" cy="1862100"/>
          </a:xfrm>
          <a:prstGeom prst="rect">
            <a:avLst/>
          </a:prstGeom>
          <a:noFill/>
          <a:ln>
            <a:noFill/>
          </a:ln>
        </p:spPr>
      </p:pic>
      <p:pic>
        <p:nvPicPr>
          <p:cNvPr id="14" name="Google Shape;1700;g3c8a5f9a0b8_0_2156">
            <a:extLst>
              <a:ext uri="{FF2B5EF4-FFF2-40B4-BE49-F238E27FC236}">
                <a16:creationId xmlns:a16="http://schemas.microsoft.com/office/drawing/2014/main" id="{43B5344F-F8BF-5073-CC55-F6AB315F5F3A}"/>
              </a:ex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10546248" y="158917"/>
            <a:ext cx="1467896" cy="1461779"/>
          </a:xfrm>
          <a:prstGeom prst="rect">
            <a:avLst/>
          </a:prstGeom>
          <a:noFill/>
          <a:ln>
            <a:noFill/>
          </a:ln>
          <a:effectLst>
            <a:outerShdw blurRad="292100" dist="139700" dir="2700000" algn="tl" rotWithShape="0">
              <a:srgbClr val="333333">
                <a:alpha val="65098"/>
              </a:srgbClr>
            </a:outerShdw>
          </a:effectLst>
        </p:spPr>
      </p:pic>
      <p:sp>
        <p:nvSpPr>
          <p:cNvPr id="18" name="Sprechblase: rechteckig 17">
            <a:extLst>
              <a:ext uri="{FF2B5EF4-FFF2-40B4-BE49-F238E27FC236}">
                <a16:creationId xmlns:a16="http://schemas.microsoft.com/office/drawing/2014/main" id="{EB0775B2-5FCF-28A2-39B0-25564F65C01F}"/>
              </a:ext>
            </a:extLst>
          </p:cNvPr>
          <p:cNvSpPr/>
          <p:nvPr/>
        </p:nvSpPr>
        <p:spPr>
          <a:xfrm>
            <a:off x="1179096" y="3261723"/>
            <a:ext cx="3537284" cy="1448613"/>
          </a:xfrm>
          <a:prstGeom prst="wedgeRectCallout">
            <a:avLst>
              <a:gd name="adj1" fmla="val -8381"/>
              <a:gd name="adj2" fmla="val -69183"/>
            </a:avLst>
          </a:prstGeom>
          <a:solidFill>
            <a:schemeClr val="bg1"/>
          </a:solidFill>
          <a:ln>
            <a:solidFill>
              <a:srgbClr val="15608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400">
                <a:solidFill>
                  <a:schemeClr val="tx1"/>
                </a:solidFill>
                <a:latin typeface="Arial" panose="020B0604020202020204" pitchFamily="34" charset="0"/>
                <a:cs typeface="Arial" panose="020B0604020202020204" pitchFamily="34" charset="0"/>
              </a:rPr>
              <a:t>1. </a:t>
            </a:r>
            <a:r>
              <a:rPr lang="de-DE" sz="2400" err="1">
                <a:solidFill>
                  <a:schemeClr val="tx1"/>
                </a:solidFill>
                <a:latin typeface="Arial" panose="020B0604020202020204" pitchFamily="34" charset="0"/>
                <a:cs typeface="Arial" panose="020B0604020202020204" pitchFamily="34" charset="0"/>
              </a:rPr>
              <a:t>What</a:t>
            </a:r>
            <a:r>
              <a:rPr lang="de-DE" sz="2400">
                <a:solidFill>
                  <a:schemeClr val="tx1"/>
                </a:solidFill>
                <a:latin typeface="Arial" panose="020B0604020202020204" pitchFamily="34" charset="0"/>
                <a:cs typeface="Arial" panose="020B0604020202020204" pitchFamily="34" charset="0"/>
              </a:rPr>
              <a:t> </a:t>
            </a:r>
            <a:r>
              <a:rPr lang="de-DE" sz="2400" err="1">
                <a:solidFill>
                  <a:schemeClr val="tx1"/>
                </a:solidFill>
                <a:latin typeface="Arial" panose="020B0604020202020204" pitchFamily="34" charset="0"/>
                <a:cs typeface="Arial" panose="020B0604020202020204" pitchFamily="34" charset="0"/>
              </a:rPr>
              <a:t>made</a:t>
            </a:r>
            <a:r>
              <a:rPr lang="de-DE" sz="2400">
                <a:solidFill>
                  <a:schemeClr val="tx1"/>
                </a:solidFill>
                <a:latin typeface="Arial" panose="020B0604020202020204" pitchFamily="34" charset="0"/>
                <a:cs typeface="Arial" panose="020B0604020202020204" pitchFamily="34" charset="0"/>
              </a:rPr>
              <a:t> </a:t>
            </a:r>
            <a:r>
              <a:rPr lang="de-DE" sz="2400" err="1">
                <a:solidFill>
                  <a:schemeClr val="tx1"/>
                </a:solidFill>
                <a:latin typeface="Arial" panose="020B0604020202020204" pitchFamily="34" charset="0"/>
                <a:cs typeface="Arial" panose="020B0604020202020204" pitchFamily="34" charset="0"/>
              </a:rPr>
              <a:t>it</a:t>
            </a:r>
            <a:r>
              <a:rPr lang="de-DE" sz="2400">
                <a:solidFill>
                  <a:schemeClr val="tx1"/>
                </a:solidFill>
                <a:latin typeface="Arial" panose="020B0604020202020204" pitchFamily="34" charset="0"/>
                <a:cs typeface="Arial" panose="020B0604020202020204" pitchFamily="34" charset="0"/>
              </a:rPr>
              <a:t> </a:t>
            </a:r>
            <a:r>
              <a:rPr lang="de-DE" sz="2400" err="1">
                <a:solidFill>
                  <a:schemeClr val="tx1"/>
                </a:solidFill>
                <a:latin typeface="Arial" panose="020B0604020202020204" pitchFamily="34" charset="0"/>
                <a:cs typeface="Arial" panose="020B0604020202020204" pitchFamily="34" charset="0"/>
              </a:rPr>
              <a:t>work</a:t>
            </a:r>
            <a:r>
              <a:rPr lang="de-DE" sz="2400">
                <a:solidFill>
                  <a:schemeClr val="tx1"/>
                </a:solidFill>
                <a:latin typeface="Arial" panose="020B0604020202020204" pitchFamily="34" charset="0"/>
                <a:cs typeface="Arial" panose="020B0604020202020204" pitchFamily="34" charset="0"/>
              </a:rPr>
              <a:t> </a:t>
            </a:r>
            <a:r>
              <a:rPr lang="de-DE" sz="2400" err="1">
                <a:solidFill>
                  <a:schemeClr val="tx1"/>
                </a:solidFill>
                <a:latin typeface="Arial" panose="020B0604020202020204" pitchFamily="34" charset="0"/>
                <a:cs typeface="Arial" panose="020B0604020202020204" pitchFamily="34" charset="0"/>
              </a:rPr>
              <a:t>well</a:t>
            </a:r>
            <a:r>
              <a:rPr lang="de-DE" sz="2400">
                <a:solidFill>
                  <a:schemeClr val="tx1"/>
                </a:solidFill>
                <a:latin typeface="Arial" panose="020B0604020202020204" pitchFamily="34" charset="0"/>
                <a:cs typeface="Arial" panose="020B0604020202020204" pitchFamily="34" charset="0"/>
              </a:rPr>
              <a:t> </a:t>
            </a:r>
            <a:r>
              <a:rPr lang="de-DE" sz="2400" err="1">
                <a:solidFill>
                  <a:schemeClr val="tx1"/>
                </a:solidFill>
                <a:latin typeface="Arial" panose="020B0604020202020204" pitchFamily="34" charset="0"/>
                <a:cs typeface="Arial" panose="020B0604020202020204" pitchFamily="34" charset="0"/>
              </a:rPr>
              <a:t>for</a:t>
            </a:r>
            <a:r>
              <a:rPr lang="de-DE" sz="2400">
                <a:solidFill>
                  <a:schemeClr val="tx1"/>
                </a:solidFill>
                <a:latin typeface="Arial" panose="020B0604020202020204" pitchFamily="34" charset="0"/>
                <a:cs typeface="Arial" panose="020B0604020202020204" pitchFamily="34" charset="0"/>
              </a:rPr>
              <a:t> </a:t>
            </a:r>
            <a:r>
              <a:rPr lang="de-DE" sz="2400" err="1">
                <a:solidFill>
                  <a:schemeClr val="tx1"/>
                </a:solidFill>
                <a:latin typeface="Arial" panose="020B0604020202020204" pitchFamily="34" charset="0"/>
                <a:cs typeface="Arial" panose="020B0604020202020204" pitchFamily="34" charset="0"/>
              </a:rPr>
              <a:t>people</a:t>
            </a:r>
            <a:r>
              <a:rPr lang="de-DE" sz="2400">
                <a:solidFill>
                  <a:schemeClr val="tx1"/>
                </a:solidFill>
                <a:latin typeface="Arial" panose="020B0604020202020204" pitchFamily="34" charset="0"/>
                <a:cs typeface="Arial" panose="020B0604020202020204" pitchFamily="34" charset="0"/>
              </a:rPr>
              <a:t>?</a:t>
            </a:r>
          </a:p>
        </p:txBody>
      </p:sp>
      <p:sp>
        <p:nvSpPr>
          <p:cNvPr id="20" name="Sprechblase: rechteckig 19">
            <a:extLst>
              <a:ext uri="{FF2B5EF4-FFF2-40B4-BE49-F238E27FC236}">
                <a16:creationId xmlns:a16="http://schemas.microsoft.com/office/drawing/2014/main" id="{33801E19-25F8-8C1E-E38D-690C7816D68C}"/>
              </a:ext>
            </a:extLst>
          </p:cNvPr>
          <p:cNvSpPr/>
          <p:nvPr/>
        </p:nvSpPr>
        <p:spPr>
          <a:xfrm>
            <a:off x="6453419" y="3257372"/>
            <a:ext cx="3537284" cy="1448613"/>
          </a:xfrm>
          <a:prstGeom prst="wedgeRectCallout">
            <a:avLst>
              <a:gd name="adj1" fmla="val 1823"/>
              <a:gd name="adj2" fmla="val -72505"/>
            </a:avLst>
          </a:prstGeom>
          <a:solidFill>
            <a:schemeClr val="bg1"/>
          </a:solidFill>
          <a:ln>
            <a:solidFill>
              <a:srgbClr val="15608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400">
                <a:solidFill>
                  <a:schemeClr val="tx1"/>
                </a:solidFill>
                <a:latin typeface="Arial" panose="020B0604020202020204" pitchFamily="34" charset="0"/>
                <a:cs typeface="Arial" panose="020B0604020202020204" pitchFamily="34" charset="0"/>
              </a:rPr>
              <a:t>2. </a:t>
            </a:r>
            <a:r>
              <a:rPr lang="de-DE" sz="2400" err="1">
                <a:solidFill>
                  <a:schemeClr val="tx1"/>
                </a:solidFill>
                <a:latin typeface="Arial" panose="020B0604020202020204" pitchFamily="34" charset="0"/>
                <a:cs typeface="Arial" panose="020B0604020202020204" pitchFamily="34" charset="0"/>
              </a:rPr>
              <a:t>What</a:t>
            </a:r>
            <a:r>
              <a:rPr lang="de-DE" sz="2400">
                <a:solidFill>
                  <a:schemeClr val="tx1"/>
                </a:solidFill>
                <a:latin typeface="Arial" panose="020B0604020202020204" pitchFamily="34" charset="0"/>
                <a:cs typeface="Arial" panose="020B0604020202020204" pitchFamily="34" charset="0"/>
              </a:rPr>
              <a:t> </a:t>
            </a:r>
            <a:r>
              <a:rPr lang="de-DE" sz="2400" err="1">
                <a:solidFill>
                  <a:schemeClr val="tx1"/>
                </a:solidFill>
                <a:latin typeface="Arial" panose="020B0604020202020204" pitchFamily="34" charset="0"/>
                <a:cs typeface="Arial" panose="020B0604020202020204" pitchFamily="34" charset="0"/>
              </a:rPr>
              <a:t>made</a:t>
            </a:r>
            <a:r>
              <a:rPr lang="de-DE" sz="2400">
                <a:solidFill>
                  <a:schemeClr val="tx1"/>
                </a:solidFill>
                <a:latin typeface="Arial" panose="020B0604020202020204" pitchFamily="34" charset="0"/>
                <a:cs typeface="Arial" panose="020B0604020202020204" pitchFamily="34" charset="0"/>
              </a:rPr>
              <a:t> </a:t>
            </a:r>
            <a:r>
              <a:rPr lang="de-DE" sz="2400" err="1">
                <a:solidFill>
                  <a:schemeClr val="tx1"/>
                </a:solidFill>
                <a:latin typeface="Arial" panose="020B0604020202020204" pitchFamily="34" charset="0"/>
                <a:cs typeface="Arial" panose="020B0604020202020204" pitchFamily="34" charset="0"/>
              </a:rPr>
              <a:t>it</a:t>
            </a:r>
            <a:r>
              <a:rPr lang="de-DE" sz="2400">
                <a:solidFill>
                  <a:schemeClr val="tx1"/>
                </a:solidFill>
                <a:latin typeface="Arial" panose="020B0604020202020204" pitchFamily="34" charset="0"/>
                <a:cs typeface="Arial" panose="020B0604020202020204" pitchFamily="34" charset="0"/>
              </a:rPr>
              <a:t> </a:t>
            </a:r>
            <a:r>
              <a:rPr lang="de-DE" sz="2400" err="1">
                <a:solidFill>
                  <a:schemeClr val="tx1"/>
                </a:solidFill>
                <a:latin typeface="Arial" panose="020B0604020202020204" pitchFamily="34" charset="0"/>
                <a:cs typeface="Arial" panose="020B0604020202020204" pitchFamily="34" charset="0"/>
              </a:rPr>
              <a:t>exclude</a:t>
            </a:r>
            <a:r>
              <a:rPr lang="de-DE" sz="2400">
                <a:solidFill>
                  <a:schemeClr val="tx1"/>
                </a:solidFill>
                <a:latin typeface="Arial" panose="020B0604020202020204" pitchFamily="34" charset="0"/>
                <a:cs typeface="Arial" panose="020B0604020202020204" pitchFamily="34" charset="0"/>
              </a:rPr>
              <a:t> </a:t>
            </a:r>
            <a:r>
              <a:rPr lang="de-DE" sz="2400" err="1">
                <a:solidFill>
                  <a:schemeClr val="tx1"/>
                </a:solidFill>
                <a:latin typeface="Arial" panose="020B0604020202020204" pitchFamily="34" charset="0"/>
                <a:cs typeface="Arial" panose="020B0604020202020204" pitchFamily="34" charset="0"/>
              </a:rPr>
              <a:t>people</a:t>
            </a:r>
            <a:r>
              <a:rPr lang="de-DE" sz="2400">
                <a:solidFill>
                  <a:schemeClr val="tx1"/>
                </a:solidFill>
                <a:latin typeface="Arial" panose="020B0604020202020204" pitchFamily="34" charset="0"/>
                <a:cs typeface="Arial" panose="020B0604020202020204" pitchFamily="34" charset="0"/>
              </a:rPr>
              <a:t>?</a:t>
            </a:r>
          </a:p>
        </p:txBody>
      </p:sp>
      <p:sp>
        <p:nvSpPr>
          <p:cNvPr id="2" name="Foliennummernplatzhalter 1">
            <a:extLst>
              <a:ext uri="{FF2B5EF4-FFF2-40B4-BE49-F238E27FC236}">
                <a16:creationId xmlns:a16="http://schemas.microsoft.com/office/drawing/2014/main" id="{50D976F5-5401-9A00-846A-51F6857BE1AF}"/>
              </a:ext>
            </a:extLst>
          </p:cNvPr>
          <p:cNvSpPr>
            <a:spLocks noGrp="1"/>
          </p:cNvSpPr>
          <p:nvPr>
            <p:ph type="sldNum" sz="quarter" idx="12"/>
          </p:nvPr>
        </p:nvSpPr>
        <p:spPr/>
        <p:txBody>
          <a:bodyPr/>
          <a:lstStyle/>
          <a:p>
            <a:fld id="{FBC7A862-7147-4493-B488-4E46DC49905D}" type="slidenum">
              <a:rPr lang="de-DE" smtClean="0"/>
              <a:t>26</a:t>
            </a:fld>
            <a:endParaRPr lang="de-DE"/>
          </a:p>
        </p:txBody>
      </p:sp>
    </p:spTree>
    <p:extLst>
      <p:ext uri="{BB962C8B-B14F-4D97-AF65-F5344CB8AC3E}">
        <p14:creationId xmlns:p14="http://schemas.microsoft.com/office/powerpoint/2010/main" val="23365129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EDA3DB-F94F-3EE0-50D6-C271153051D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06F4F33-EB7C-1AE5-80F2-FE510135DE78}"/>
              </a:ext>
            </a:extLst>
          </p:cNvPr>
          <p:cNvSpPr>
            <a:spLocks noGrp="1"/>
          </p:cNvSpPr>
          <p:nvPr>
            <p:ph type="title"/>
          </p:nvPr>
        </p:nvSpPr>
        <p:spPr/>
        <p:txBody>
          <a:bodyPr/>
          <a:lstStyle/>
          <a:p>
            <a:r>
              <a:rPr lang="en-US" noProof="0"/>
              <a:t>Inclusion Considerations</a:t>
            </a:r>
          </a:p>
        </p:txBody>
      </p:sp>
      <p:pic>
        <p:nvPicPr>
          <p:cNvPr id="10" name="Inhaltsplatzhalter 9" descr="Illustration displaying the CVA Programme Cycle' 5 steps. The illustration show them in a line with an arrow between each of the steps and a text above the arrow. From left to right the following is shown: Preparedness, Arrow &quot;Is there a need?&quot;, Assessment &amp; Analysis, arrow &quot;Modality Decision&quot;, Design &amp; Implementation Set Up, arrow &quot;Ready to Distribute&quot;, Disctibution Cycle &amp; Monitoring, arrow &quot;More Distribution?&quot;, Exit &amp; Feedback. More information about each of the five phases can be found in the table below.">
            <a:extLst>
              <a:ext uri="{FF2B5EF4-FFF2-40B4-BE49-F238E27FC236}">
                <a16:creationId xmlns:a16="http://schemas.microsoft.com/office/drawing/2014/main" id="{F97775ED-A22A-18C4-C0F1-C178BFCC0F69}"/>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t="16005" b="22978"/>
          <a:stretch>
            <a:fillRect/>
          </a:stretch>
        </p:blipFill>
        <p:spPr>
          <a:xfrm>
            <a:off x="838201" y="1086777"/>
            <a:ext cx="10515599" cy="2139779"/>
          </a:xfrm>
          <a:prstGeom prst="rect">
            <a:avLst/>
          </a:prstGeom>
        </p:spPr>
      </p:pic>
      <p:grpSp>
        <p:nvGrpSpPr>
          <p:cNvPr id="24" name="Gruppieren 23" descr="This graphic showing the five-step CVA programme cycle with a bidirectional arrow at the bottom. For each of the five steps, there is a box listing inclusion considerations to address.&#10;From left to right is reads the following:&#10;Preparedness - At the preparedness stage, were OPD’s engaged? If inclusion is not built into preparedness, it becomes reactive instead of intentional work during implementation. Are accessibility standards embedded in SOPs? Are staff trained in disability inclusion? &#10;Assessment &amp; Analysis - During assessments, who was consulted? Who was missed? Were the assessment adapted to be disability-inclusive (ex. including Washington Group Questions) to help inform the design of the CVA? As part of the response analysis, was accessibility considered when selecting modality? Are OPDs engaged in risks analysis? Did the assessment include disability-related questions to help inform the design? &#10;Design and Implementation Set-Up - Was inclusive targeting implemented in order to help identify individuals that are at most risk? Did the calculation of the transfer value include specific needs and costs of persons with disabilities? Were accommodations built into delivery mechanisms? Are communication materials in accessible formats? &#10;Distribution Cycle &amp; Monitoring - Were delivery systems accessible? Was disability-disaggregated data collected during post-distribution monitoring? &#10;Exit &amp; Feedback - Were persons with disabilities linked to longer-term services? Does stopping CVA increase protection risks? Feedback  and accountability mechanisms should operate throughout the cycle, not just at the end.&#10;Conclude by reiterating the message that inclusion must be embedded across the CVA cycle. Inclusion must start at preparedness stage. Risks analysis must be considered at each state of the cycle, which is displayed by the bidirectional arrow at the bottom of the graphic.&#10;">
            <a:extLst>
              <a:ext uri="{FF2B5EF4-FFF2-40B4-BE49-F238E27FC236}">
                <a16:creationId xmlns:a16="http://schemas.microsoft.com/office/drawing/2014/main" id="{5D8BDB85-E4A7-0A23-A5B5-9F3C94BC5AA5}"/>
              </a:ext>
            </a:extLst>
          </p:cNvPr>
          <p:cNvGrpSpPr/>
          <p:nvPr/>
        </p:nvGrpSpPr>
        <p:grpSpPr>
          <a:xfrm>
            <a:off x="838200" y="3054779"/>
            <a:ext cx="10410061" cy="3666696"/>
            <a:chOff x="838200" y="3123041"/>
            <a:chExt cx="10410061" cy="3666696"/>
          </a:xfrm>
        </p:grpSpPr>
        <p:sp>
          <p:nvSpPr>
            <p:cNvPr id="3" name="Rechteck: abgerundete Ecken 2">
              <a:extLst>
                <a:ext uri="{FF2B5EF4-FFF2-40B4-BE49-F238E27FC236}">
                  <a16:creationId xmlns:a16="http://schemas.microsoft.com/office/drawing/2014/main" id="{BD95F2FC-491C-A42C-C91B-DE135D274AFE}"/>
                </a:ext>
              </a:extLst>
            </p:cNvPr>
            <p:cNvSpPr/>
            <p:nvPr/>
          </p:nvSpPr>
          <p:spPr>
            <a:xfrm>
              <a:off x="838200" y="3123041"/>
              <a:ext cx="1992917" cy="3165046"/>
            </a:xfrm>
            <a:prstGeom prst="roundRect">
              <a:avLst/>
            </a:prstGeom>
            <a:solidFill>
              <a:schemeClr val="bg1"/>
            </a:solidFill>
            <a:ln>
              <a:solidFill>
                <a:srgbClr val="15608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spcAft>
                  <a:spcPts val="1200"/>
                </a:spcAft>
              </a:pPr>
              <a:r>
                <a:rPr lang="de-DE" sz="1600">
                  <a:solidFill>
                    <a:schemeClr val="tx1"/>
                  </a:solidFill>
                  <a:latin typeface="Arial" panose="020B0604020202020204" pitchFamily="34" charset="0"/>
                  <a:cs typeface="Arial" panose="020B0604020202020204" pitchFamily="34" charset="0"/>
                </a:rPr>
                <a:t>Are </a:t>
              </a:r>
              <a:r>
                <a:rPr lang="de-DE" sz="1600" err="1">
                  <a:solidFill>
                    <a:schemeClr val="tx1"/>
                  </a:solidFill>
                  <a:latin typeface="Arial" panose="020B0604020202020204" pitchFamily="34" charset="0"/>
                  <a:cs typeface="Arial" panose="020B0604020202020204" pitchFamily="34" charset="0"/>
                </a:rPr>
                <a:t>Organizations</a:t>
              </a:r>
              <a:r>
                <a:rPr lang="de-DE" sz="1600">
                  <a:solidFill>
                    <a:schemeClr val="tx1"/>
                  </a:solidFill>
                  <a:latin typeface="Arial" panose="020B0604020202020204" pitchFamily="34" charset="0"/>
                  <a:cs typeface="Arial" panose="020B0604020202020204" pitchFamily="34" charset="0"/>
                </a:rPr>
                <a:t> of </a:t>
              </a:r>
              <a:r>
                <a:rPr lang="de-DE" sz="1600" err="1">
                  <a:solidFill>
                    <a:schemeClr val="tx1"/>
                  </a:solidFill>
                  <a:latin typeface="Arial" panose="020B0604020202020204" pitchFamily="34" charset="0"/>
                  <a:cs typeface="Arial" panose="020B0604020202020204" pitchFamily="34" charset="0"/>
                </a:rPr>
                <a:t>Persons</a:t>
              </a:r>
              <a:r>
                <a:rPr lang="de-DE" sz="1600">
                  <a:solidFill>
                    <a:schemeClr val="tx1"/>
                  </a:solidFill>
                  <a:latin typeface="Arial" panose="020B0604020202020204" pitchFamily="34" charset="0"/>
                  <a:cs typeface="Arial" panose="020B0604020202020204" pitchFamily="34" charset="0"/>
                </a:rPr>
                <a:t> </a:t>
              </a:r>
              <a:r>
                <a:rPr lang="de-DE" sz="1600" err="1">
                  <a:solidFill>
                    <a:schemeClr val="tx1"/>
                  </a:solidFill>
                  <a:latin typeface="Arial" panose="020B0604020202020204" pitchFamily="34" charset="0"/>
                  <a:cs typeface="Arial" panose="020B0604020202020204" pitchFamily="34" charset="0"/>
                </a:rPr>
                <a:t>with</a:t>
              </a:r>
              <a:r>
                <a:rPr lang="de-DE" sz="1600">
                  <a:solidFill>
                    <a:schemeClr val="tx1"/>
                  </a:solidFill>
                  <a:latin typeface="Arial" panose="020B0604020202020204" pitchFamily="34" charset="0"/>
                  <a:cs typeface="Arial" panose="020B0604020202020204" pitchFamily="34" charset="0"/>
                </a:rPr>
                <a:t> </a:t>
              </a:r>
              <a:r>
                <a:rPr lang="de-DE" sz="1600" err="1">
                  <a:solidFill>
                    <a:schemeClr val="tx1"/>
                  </a:solidFill>
                  <a:latin typeface="Arial" panose="020B0604020202020204" pitchFamily="34" charset="0"/>
                  <a:cs typeface="Arial" panose="020B0604020202020204" pitchFamily="34" charset="0"/>
                </a:rPr>
                <a:t>Disabilties</a:t>
              </a:r>
              <a:r>
                <a:rPr lang="de-DE" sz="1600">
                  <a:solidFill>
                    <a:schemeClr val="tx1"/>
                  </a:solidFill>
                  <a:latin typeface="Arial" panose="020B0604020202020204" pitchFamily="34" charset="0"/>
                  <a:cs typeface="Arial" panose="020B0604020202020204" pitchFamily="34" charset="0"/>
                </a:rPr>
                <a:t> </a:t>
              </a:r>
              <a:r>
                <a:rPr lang="de-DE" sz="1600" err="1">
                  <a:solidFill>
                    <a:schemeClr val="tx1"/>
                  </a:solidFill>
                  <a:latin typeface="Arial" panose="020B0604020202020204" pitchFamily="34" charset="0"/>
                  <a:cs typeface="Arial" panose="020B0604020202020204" pitchFamily="34" charset="0"/>
                </a:rPr>
                <a:t>engaged</a:t>
              </a:r>
              <a:r>
                <a:rPr lang="de-DE" sz="1600">
                  <a:solidFill>
                    <a:schemeClr val="tx1"/>
                  </a:solidFill>
                  <a:latin typeface="Arial" panose="020B0604020202020204" pitchFamily="34" charset="0"/>
                  <a:cs typeface="Arial" panose="020B0604020202020204" pitchFamily="34" charset="0"/>
                </a:rPr>
                <a:t>?</a:t>
              </a:r>
            </a:p>
            <a:p>
              <a:pPr>
                <a:spcAft>
                  <a:spcPts val="1200"/>
                </a:spcAft>
              </a:pPr>
              <a:r>
                <a:rPr lang="de-DE" sz="1600">
                  <a:solidFill>
                    <a:schemeClr val="tx1"/>
                  </a:solidFill>
                  <a:latin typeface="Arial" panose="020B0604020202020204" pitchFamily="34" charset="0"/>
                  <a:cs typeface="Arial" panose="020B0604020202020204" pitchFamily="34" charset="0"/>
                </a:rPr>
                <a:t>Are DI and </a:t>
              </a:r>
              <a:r>
                <a:rPr lang="de-DE" sz="1600" err="1">
                  <a:solidFill>
                    <a:schemeClr val="tx1"/>
                  </a:solidFill>
                  <a:latin typeface="Arial" panose="020B0604020202020204" pitchFamily="34" charset="0"/>
                  <a:cs typeface="Arial" panose="020B0604020202020204" pitchFamily="34" charset="0"/>
                </a:rPr>
                <a:t>accessibility</a:t>
              </a:r>
              <a:r>
                <a:rPr lang="de-DE" sz="1600">
                  <a:solidFill>
                    <a:schemeClr val="tx1"/>
                  </a:solidFill>
                  <a:latin typeface="Arial" panose="020B0604020202020204" pitchFamily="34" charset="0"/>
                  <a:cs typeface="Arial" panose="020B0604020202020204" pitchFamily="34" charset="0"/>
                </a:rPr>
                <a:t> </a:t>
              </a:r>
              <a:r>
                <a:rPr lang="de-DE" sz="1600" err="1">
                  <a:solidFill>
                    <a:schemeClr val="tx1"/>
                  </a:solidFill>
                  <a:latin typeface="Arial" panose="020B0604020202020204" pitchFamily="34" charset="0"/>
                  <a:cs typeface="Arial" panose="020B0604020202020204" pitchFamily="34" charset="0"/>
                </a:rPr>
                <a:t>standards</a:t>
              </a:r>
              <a:r>
                <a:rPr lang="de-DE" sz="1600">
                  <a:solidFill>
                    <a:schemeClr val="tx1"/>
                  </a:solidFill>
                  <a:latin typeface="Arial" panose="020B0604020202020204" pitchFamily="34" charset="0"/>
                  <a:cs typeface="Arial" panose="020B0604020202020204" pitchFamily="34" charset="0"/>
                </a:rPr>
                <a:t> in SOPs?</a:t>
              </a:r>
            </a:p>
            <a:p>
              <a:pPr>
                <a:spcAft>
                  <a:spcPts val="1200"/>
                </a:spcAft>
              </a:pPr>
              <a:r>
                <a:rPr lang="de-DE" sz="1600">
                  <a:solidFill>
                    <a:schemeClr val="tx1"/>
                  </a:solidFill>
                  <a:latin typeface="Arial" panose="020B0604020202020204" pitchFamily="34" charset="0"/>
                  <a:cs typeface="Arial" panose="020B0604020202020204" pitchFamily="34" charset="0"/>
                </a:rPr>
                <a:t>Are </a:t>
              </a:r>
              <a:r>
                <a:rPr lang="de-DE" sz="1600" err="1">
                  <a:solidFill>
                    <a:schemeClr val="tx1"/>
                  </a:solidFill>
                  <a:latin typeface="Arial" panose="020B0604020202020204" pitchFamily="34" charset="0"/>
                  <a:cs typeface="Arial" panose="020B0604020202020204" pitchFamily="34" charset="0"/>
                </a:rPr>
                <a:t>staff</a:t>
              </a:r>
              <a:r>
                <a:rPr lang="de-DE" sz="1600">
                  <a:solidFill>
                    <a:schemeClr val="tx1"/>
                  </a:solidFill>
                  <a:latin typeface="Arial" panose="020B0604020202020204" pitchFamily="34" charset="0"/>
                  <a:cs typeface="Arial" panose="020B0604020202020204" pitchFamily="34" charset="0"/>
                </a:rPr>
                <a:t> </a:t>
              </a:r>
              <a:r>
                <a:rPr lang="de-DE" sz="1600" err="1">
                  <a:solidFill>
                    <a:schemeClr val="tx1"/>
                  </a:solidFill>
                  <a:latin typeface="Arial" panose="020B0604020202020204" pitchFamily="34" charset="0"/>
                  <a:cs typeface="Arial" panose="020B0604020202020204" pitchFamily="34" charset="0"/>
                </a:rPr>
                <a:t>trained</a:t>
              </a:r>
              <a:r>
                <a:rPr lang="de-DE" sz="1600">
                  <a:solidFill>
                    <a:schemeClr val="tx1"/>
                  </a:solidFill>
                  <a:latin typeface="Arial" panose="020B0604020202020204" pitchFamily="34" charset="0"/>
                  <a:cs typeface="Arial" panose="020B0604020202020204" pitchFamily="34" charset="0"/>
                </a:rPr>
                <a:t> on DI </a:t>
              </a:r>
              <a:r>
                <a:rPr lang="de-DE" sz="1600" err="1">
                  <a:solidFill>
                    <a:schemeClr val="tx1"/>
                  </a:solidFill>
                  <a:latin typeface="Arial" panose="020B0604020202020204" pitchFamily="34" charset="0"/>
                  <a:cs typeface="Arial" panose="020B0604020202020204" pitchFamily="34" charset="0"/>
                </a:rPr>
                <a:t>inclusion</a:t>
              </a:r>
              <a:r>
                <a:rPr lang="de-DE" sz="1600">
                  <a:solidFill>
                    <a:schemeClr val="tx1"/>
                  </a:solidFill>
                  <a:latin typeface="Arial" panose="020B0604020202020204" pitchFamily="34" charset="0"/>
                  <a:cs typeface="Arial" panose="020B0604020202020204" pitchFamily="34" charset="0"/>
                </a:rPr>
                <a:t>?</a:t>
              </a:r>
            </a:p>
          </p:txBody>
        </p:sp>
        <p:sp>
          <p:nvSpPr>
            <p:cNvPr id="15" name="Rechteck: abgerundete Ecken 14">
              <a:extLst>
                <a:ext uri="{FF2B5EF4-FFF2-40B4-BE49-F238E27FC236}">
                  <a16:creationId xmlns:a16="http://schemas.microsoft.com/office/drawing/2014/main" id="{15D331C2-D91F-F6D0-D7DA-582DC1321C72}"/>
                </a:ext>
              </a:extLst>
            </p:cNvPr>
            <p:cNvSpPr/>
            <p:nvPr/>
          </p:nvSpPr>
          <p:spPr>
            <a:xfrm>
              <a:off x="2942486" y="3123041"/>
              <a:ext cx="1992917" cy="3165046"/>
            </a:xfrm>
            <a:prstGeom prst="roundRect">
              <a:avLst/>
            </a:prstGeom>
            <a:solidFill>
              <a:schemeClr val="bg1"/>
            </a:solidFill>
            <a:ln>
              <a:solidFill>
                <a:srgbClr val="15608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spcAft>
                  <a:spcPts val="1800"/>
                </a:spcAft>
              </a:pPr>
              <a:r>
                <a:rPr lang="de-DE" sz="1600">
                  <a:solidFill>
                    <a:schemeClr val="tx1"/>
                  </a:solidFill>
                  <a:latin typeface="Arial" panose="020B0604020202020204" pitchFamily="34" charset="0"/>
                  <a:cs typeface="Arial" panose="020B0604020202020204" pitchFamily="34" charset="0"/>
                </a:rPr>
                <a:t>Who was </a:t>
              </a:r>
              <a:r>
                <a:rPr lang="de-DE" sz="1600" err="1">
                  <a:solidFill>
                    <a:schemeClr val="tx1"/>
                  </a:solidFill>
                  <a:latin typeface="Arial" panose="020B0604020202020204" pitchFamily="34" charset="0"/>
                  <a:cs typeface="Arial" panose="020B0604020202020204" pitchFamily="34" charset="0"/>
                </a:rPr>
                <a:t>consulted</a:t>
              </a:r>
              <a:r>
                <a:rPr lang="de-DE" sz="1600">
                  <a:solidFill>
                    <a:schemeClr val="tx1"/>
                  </a:solidFill>
                  <a:latin typeface="Arial" panose="020B0604020202020204" pitchFamily="34" charset="0"/>
                  <a:cs typeface="Arial" panose="020B0604020202020204" pitchFamily="34" charset="0"/>
                </a:rPr>
                <a:t>?</a:t>
              </a:r>
            </a:p>
            <a:p>
              <a:pPr>
                <a:spcAft>
                  <a:spcPts val="1800"/>
                </a:spcAft>
              </a:pPr>
              <a:r>
                <a:rPr lang="de-DE" sz="1600">
                  <a:solidFill>
                    <a:schemeClr val="tx1"/>
                  </a:solidFill>
                  <a:latin typeface="Arial" panose="020B0604020202020204" pitchFamily="34" charset="0"/>
                  <a:cs typeface="Arial" panose="020B0604020202020204" pitchFamily="34" charset="0"/>
                </a:rPr>
                <a:t>Were </a:t>
              </a:r>
              <a:r>
                <a:rPr lang="de-DE" sz="1600" err="1">
                  <a:solidFill>
                    <a:schemeClr val="tx1"/>
                  </a:solidFill>
                  <a:latin typeface="Arial" panose="020B0604020202020204" pitchFamily="34" charset="0"/>
                  <a:cs typeface="Arial" panose="020B0604020202020204" pitchFamily="34" charset="0"/>
                </a:rPr>
                <a:t>assessments</a:t>
              </a:r>
              <a:r>
                <a:rPr lang="de-DE" sz="1600">
                  <a:solidFill>
                    <a:schemeClr val="tx1"/>
                  </a:solidFill>
                  <a:latin typeface="Arial" panose="020B0604020202020204" pitchFamily="34" charset="0"/>
                  <a:cs typeface="Arial" panose="020B0604020202020204" pitchFamily="34" charset="0"/>
                </a:rPr>
                <a:t> </a:t>
              </a:r>
              <a:r>
                <a:rPr lang="de-DE" sz="1600" err="1">
                  <a:solidFill>
                    <a:schemeClr val="tx1"/>
                  </a:solidFill>
                  <a:latin typeface="Arial" panose="020B0604020202020204" pitchFamily="34" charset="0"/>
                  <a:cs typeface="Arial" panose="020B0604020202020204" pitchFamily="34" charset="0"/>
                </a:rPr>
                <a:t>adapted</a:t>
              </a:r>
              <a:r>
                <a:rPr lang="de-DE" sz="1600">
                  <a:solidFill>
                    <a:schemeClr val="tx1"/>
                  </a:solidFill>
                  <a:latin typeface="Arial" panose="020B0604020202020204" pitchFamily="34" charset="0"/>
                  <a:cs typeface="Arial" panose="020B0604020202020204" pitchFamily="34" charset="0"/>
                </a:rPr>
                <a:t> </a:t>
              </a:r>
              <a:r>
                <a:rPr lang="de-DE" sz="1600" err="1">
                  <a:solidFill>
                    <a:schemeClr val="tx1"/>
                  </a:solidFill>
                  <a:latin typeface="Arial" panose="020B0604020202020204" pitchFamily="34" charset="0"/>
                  <a:cs typeface="Arial" panose="020B0604020202020204" pitchFamily="34" charset="0"/>
                </a:rPr>
                <a:t>to</a:t>
              </a:r>
              <a:r>
                <a:rPr lang="de-DE" sz="1600">
                  <a:solidFill>
                    <a:schemeClr val="tx1"/>
                  </a:solidFill>
                  <a:latin typeface="Arial" panose="020B0604020202020204" pitchFamily="34" charset="0"/>
                  <a:cs typeface="Arial" panose="020B0604020202020204" pitchFamily="34" charset="0"/>
                </a:rPr>
                <a:t> </a:t>
              </a:r>
              <a:r>
                <a:rPr lang="de-DE" sz="1600" err="1">
                  <a:solidFill>
                    <a:schemeClr val="tx1"/>
                  </a:solidFill>
                  <a:latin typeface="Arial" panose="020B0604020202020204" pitchFamily="34" charset="0"/>
                  <a:cs typeface="Arial" panose="020B0604020202020204" pitchFamily="34" charset="0"/>
                </a:rPr>
                <a:t>be</a:t>
              </a:r>
              <a:r>
                <a:rPr lang="de-DE" sz="1600">
                  <a:solidFill>
                    <a:schemeClr val="tx1"/>
                  </a:solidFill>
                  <a:latin typeface="Arial" panose="020B0604020202020204" pitchFamily="34" charset="0"/>
                  <a:cs typeface="Arial" panose="020B0604020202020204" pitchFamily="34" charset="0"/>
                </a:rPr>
                <a:t> </a:t>
              </a:r>
              <a:r>
                <a:rPr lang="de-DE" sz="1600" err="1">
                  <a:solidFill>
                    <a:schemeClr val="tx1"/>
                  </a:solidFill>
                  <a:latin typeface="Arial" panose="020B0604020202020204" pitchFamily="34" charset="0"/>
                  <a:cs typeface="Arial" panose="020B0604020202020204" pitchFamily="34" charset="0"/>
                </a:rPr>
                <a:t>disability</a:t>
              </a:r>
              <a:r>
                <a:rPr lang="de-DE" sz="1600">
                  <a:solidFill>
                    <a:schemeClr val="tx1"/>
                  </a:solidFill>
                  <a:latin typeface="Arial" panose="020B0604020202020204" pitchFamily="34" charset="0"/>
                  <a:cs typeface="Arial" panose="020B0604020202020204" pitchFamily="34" charset="0"/>
                </a:rPr>
                <a:t>-inclusive </a:t>
              </a:r>
              <a:r>
                <a:rPr lang="de-DE" sz="1600" err="1">
                  <a:solidFill>
                    <a:schemeClr val="tx1"/>
                  </a:solidFill>
                  <a:latin typeface="Arial" panose="020B0604020202020204" pitchFamily="34" charset="0"/>
                  <a:cs typeface="Arial" panose="020B0604020202020204" pitchFamily="34" charset="0"/>
                </a:rPr>
                <a:t>to</a:t>
              </a:r>
              <a:r>
                <a:rPr lang="de-DE" sz="1600">
                  <a:solidFill>
                    <a:schemeClr val="tx1"/>
                  </a:solidFill>
                  <a:latin typeface="Arial" panose="020B0604020202020204" pitchFamily="34" charset="0"/>
                  <a:cs typeface="Arial" panose="020B0604020202020204" pitchFamily="34" charset="0"/>
                </a:rPr>
                <a:t> </a:t>
              </a:r>
              <a:r>
                <a:rPr lang="de-DE" sz="1600" err="1">
                  <a:solidFill>
                    <a:schemeClr val="tx1"/>
                  </a:solidFill>
                  <a:latin typeface="Arial" panose="020B0604020202020204" pitchFamily="34" charset="0"/>
                  <a:cs typeface="Arial" panose="020B0604020202020204" pitchFamily="34" charset="0"/>
                </a:rPr>
                <a:t>help</a:t>
              </a:r>
              <a:r>
                <a:rPr lang="de-DE" sz="1600">
                  <a:solidFill>
                    <a:schemeClr val="tx1"/>
                  </a:solidFill>
                  <a:latin typeface="Arial" panose="020B0604020202020204" pitchFamily="34" charset="0"/>
                  <a:cs typeface="Arial" panose="020B0604020202020204" pitchFamily="34" charset="0"/>
                </a:rPr>
                <a:t> </a:t>
              </a:r>
              <a:r>
                <a:rPr lang="de-DE" sz="1600" err="1">
                  <a:solidFill>
                    <a:schemeClr val="tx1"/>
                  </a:solidFill>
                  <a:latin typeface="Arial" panose="020B0604020202020204" pitchFamily="34" charset="0"/>
                  <a:cs typeface="Arial" panose="020B0604020202020204" pitchFamily="34" charset="0"/>
                </a:rPr>
                <a:t>inform</a:t>
              </a:r>
              <a:r>
                <a:rPr lang="de-DE" sz="1600">
                  <a:solidFill>
                    <a:schemeClr val="tx1"/>
                  </a:solidFill>
                  <a:latin typeface="Arial" panose="020B0604020202020204" pitchFamily="34" charset="0"/>
                  <a:cs typeface="Arial" panose="020B0604020202020204" pitchFamily="34" charset="0"/>
                </a:rPr>
                <a:t> design?</a:t>
              </a:r>
            </a:p>
          </p:txBody>
        </p:sp>
        <p:sp>
          <p:nvSpPr>
            <p:cNvPr id="17" name="Rechteck: abgerundete Ecken 16">
              <a:extLst>
                <a:ext uri="{FF2B5EF4-FFF2-40B4-BE49-F238E27FC236}">
                  <a16:creationId xmlns:a16="http://schemas.microsoft.com/office/drawing/2014/main" id="{349BD8A1-A68E-DDE8-5738-0B5CEBF80ED2}"/>
                </a:ext>
              </a:extLst>
            </p:cNvPr>
            <p:cNvSpPr/>
            <p:nvPr/>
          </p:nvSpPr>
          <p:spPr>
            <a:xfrm>
              <a:off x="5046772" y="3123041"/>
              <a:ext cx="1992917" cy="3165046"/>
            </a:xfrm>
            <a:prstGeom prst="roundRect">
              <a:avLst/>
            </a:prstGeom>
            <a:solidFill>
              <a:schemeClr val="bg1"/>
            </a:solidFill>
            <a:ln>
              <a:solidFill>
                <a:srgbClr val="15608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spcAft>
                  <a:spcPts val="1800"/>
                </a:spcAft>
              </a:pPr>
              <a:r>
                <a:rPr lang="de-DE" sz="1600">
                  <a:solidFill>
                    <a:schemeClr val="tx1"/>
                  </a:solidFill>
                  <a:latin typeface="Arial" panose="020B0604020202020204" pitchFamily="34" charset="0"/>
                  <a:cs typeface="Arial" panose="020B0604020202020204" pitchFamily="34" charset="0"/>
                </a:rPr>
                <a:t>Was </a:t>
              </a:r>
              <a:r>
                <a:rPr lang="de-DE" sz="1600" err="1">
                  <a:solidFill>
                    <a:schemeClr val="tx1"/>
                  </a:solidFill>
                  <a:latin typeface="Arial" panose="020B0604020202020204" pitchFamily="34" charset="0"/>
                  <a:cs typeface="Arial" panose="020B0604020202020204" pitchFamily="34" charset="0"/>
                </a:rPr>
                <a:t>targeting</a:t>
              </a:r>
              <a:r>
                <a:rPr lang="de-DE" sz="1600">
                  <a:solidFill>
                    <a:schemeClr val="tx1"/>
                  </a:solidFill>
                  <a:latin typeface="Arial" panose="020B0604020202020204" pitchFamily="34" charset="0"/>
                  <a:cs typeface="Arial" panose="020B0604020202020204" pitchFamily="34" charset="0"/>
                </a:rPr>
                <a:t> inclusive?</a:t>
              </a:r>
            </a:p>
            <a:p>
              <a:pPr>
                <a:spcAft>
                  <a:spcPts val="1800"/>
                </a:spcAft>
              </a:pPr>
              <a:r>
                <a:rPr lang="de-DE" sz="1600" err="1">
                  <a:solidFill>
                    <a:schemeClr val="tx1"/>
                  </a:solidFill>
                  <a:latin typeface="Arial" panose="020B0604020202020204" pitchFamily="34" charset="0"/>
                  <a:cs typeface="Arial" panose="020B0604020202020204" pitchFamily="34" charset="0"/>
                </a:rPr>
                <a:t>Did</a:t>
              </a:r>
              <a:r>
                <a:rPr lang="de-DE" sz="1600">
                  <a:solidFill>
                    <a:schemeClr val="tx1"/>
                  </a:solidFill>
                  <a:latin typeface="Arial" panose="020B0604020202020204" pitchFamily="34" charset="0"/>
                  <a:cs typeface="Arial" panose="020B0604020202020204" pitchFamily="34" charset="0"/>
                </a:rPr>
                <a:t> </a:t>
              </a:r>
              <a:r>
                <a:rPr lang="de-DE" sz="1600" err="1">
                  <a:solidFill>
                    <a:schemeClr val="tx1"/>
                  </a:solidFill>
                  <a:latin typeface="Arial" panose="020B0604020202020204" pitchFamily="34" charset="0"/>
                  <a:cs typeface="Arial" panose="020B0604020202020204" pitchFamily="34" charset="0"/>
                </a:rPr>
                <a:t>the</a:t>
              </a:r>
              <a:r>
                <a:rPr lang="de-DE" sz="1600">
                  <a:solidFill>
                    <a:schemeClr val="tx1"/>
                  </a:solidFill>
                  <a:latin typeface="Arial" panose="020B0604020202020204" pitchFamily="34" charset="0"/>
                  <a:cs typeface="Arial" panose="020B0604020202020204" pitchFamily="34" charset="0"/>
                </a:rPr>
                <a:t> </a:t>
              </a:r>
              <a:r>
                <a:rPr lang="de-DE" sz="1600" err="1">
                  <a:solidFill>
                    <a:schemeClr val="tx1"/>
                  </a:solidFill>
                  <a:latin typeface="Arial" panose="020B0604020202020204" pitchFamily="34" charset="0"/>
                  <a:cs typeface="Arial" panose="020B0604020202020204" pitchFamily="34" charset="0"/>
                </a:rPr>
                <a:t>calculation</a:t>
              </a:r>
              <a:r>
                <a:rPr lang="de-DE" sz="1600">
                  <a:solidFill>
                    <a:schemeClr val="tx1"/>
                  </a:solidFill>
                  <a:latin typeface="Arial" panose="020B0604020202020204" pitchFamily="34" charset="0"/>
                  <a:cs typeface="Arial" panose="020B0604020202020204" pitchFamily="34" charset="0"/>
                </a:rPr>
                <a:t> on </a:t>
              </a:r>
              <a:r>
                <a:rPr lang="de-DE" sz="1600" err="1">
                  <a:solidFill>
                    <a:schemeClr val="tx1"/>
                  </a:solidFill>
                  <a:latin typeface="Arial" panose="020B0604020202020204" pitchFamily="34" charset="0"/>
                  <a:cs typeface="Arial" panose="020B0604020202020204" pitchFamily="34" charset="0"/>
                </a:rPr>
                <a:t>the</a:t>
              </a:r>
              <a:r>
                <a:rPr lang="de-DE" sz="1600">
                  <a:solidFill>
                    <a:schemeClr val="tx1"/>
                  </a:solidFill>
                  <a:latin typeface="Arial" panose="020B0604020202020204" pitchFamily="34" charset="0"/>
                  <a:cs typeface="Arial" panose="020B0604020202020204" pitchFamily="34" charset="0"/>
                </a:rPr>
                <a:t> </a:t>
              </a:r>
              <a:r>
                <a:rPr lang="de-DE" sz="1600" err="1">
                  <a:solidFill>
                    <a:schemeClr val="tx1"/>
                  </a:solidFill>
                  <a:latin typeface="Arial" panose="020B0604020202020204" pitchFamily="34" charset="0"/>
                  <a:cs typeface="Arial" panose="020B0604020202020204" pitchFamily="34" charset="0"/>
                </a:rPr>
                <a:t>transfer</a:t>
              </a:r>
              <a:r>
                <a:rPr lang="de-DE" sz="1600">
                  <a:solidFill>
                    <a:schemeClr val="tx1"/>
                  </a:solidFill>
                  <a:latin typeface="Arial" panose="020B0604020202020204" pitchFamily="34" charset="0"/>
                  <a:cs typeface="Arial" panose="020B0604020202020204" pitchFamily="34" charset="0"/>
                </a:rPr>
                <a:t> </a:t>
              </a:r>
              <a:r>
                <a:rPr lang="de-DE" sz="1600" err="1">
                  <a:solidFill>
                    <a:schemeClr val="tx1"/>
                  </a:solidFill>
                  <a:latin typeface="Arial" panose="020B0604020202020204" pitchFamily="34" charset="0"/>
                  <a:cs typeface="Arial" panose="020B0604020202020204" pitchFamily="34" charset="0"/>
                </a:rPr>
                <a:t>value</a:t>
              </a:r>
              <a:r>
                <a:rPr lang="de-DE" sz="1600">
                  <a:solidFill>
                    <a:schemeClr val="tx1"/>
                  </a:solidFill>
                  <a:latin typeface="Arial" panose="020B0604020202020204" pitchFamily="34" charset="0"/>
                  <a:cs typeface="Arial" panose="020B0604020202020204" pitchFamily="34" charset="0"/>
                </a:rPr>
                <a:t> </a:t>
              </a:r>
              <a:r>
                <a:rPr lang="de-DE" sz="1600" err="1">
                  <a:solidFill>
                    <a:schemeClr val="tx1"/>
                  </a:solidFill>
                  <a:latin typeface="Arial" panose="020B0604020202020204" pitchFamily="34" charset="0"/>
                  <a:cs typeface="Arial" panose="020B0604020202020204" pitchFamily="34" charset="0"/>
                </a:rPr>
                <a:t>consider</a:t>
              </a:r>
              <a:r>
                <a:rPr lang="de-DE" sz="1600">
                  <a:solidFill>
                    <a:schemeClr val="tx1"/>
                  </a:solidFill>
                  <a:latin typeface="Arial" panose="020B0604020202020204" pitchFamily="34" charset="0"/>
                  <a:cs typeface="Arial" panose="020B0604020202020204" pitchFamily="34" charset="0"/>
                </a:rPr>
                <a:t> </a:t>
              </a:r>
              <a:r>
                <a:rPr lang="de-DE" sz="1600" err="1">
                  <a:solidFill>
                    <a:schemeClr val="tx1"/>
                  </a:solidFill>
                  <a:latin typeface="Arial" panose="020B0604020202020204" pitchFamily="34" charset="0"/>
                  <a:cs typeface="Arial" panose="020B0604020202020204" pitchFamily="34" charset="0"/>
                </a:rPr>
                <a:t>needs</a:t>
              </a:r>
              <a:r>
                <a:rPr lang="de-DE" sz="1600">
                  <a:solidFill>
                    <a:schemeClr val="tx1"/>
                  </a:solidFill>
                  <a:latin typeface="Arial" panose="020B0604020202020204" pitchFamily="34" charset="0"/>
                  <a:cs typeface="Arial" panose="020B0604020202020204" pitchFamily="34" charset="0"/>
                </a:rPr>
                <a:t> and </a:t>
              </a:r>
              <a:r>
                <a:rPr lang="de-DE" sz="1600" err="1">
                  <a:solidFill>
                    <a:schemeClr val="tx1"/>
                  </a:solidFill>
                  <a:latin typeface="Arial" panose="020B0604020202020204" pitchFamily="34" charset="0"/>
                  <a:cs typeface="Arial" panose="020B0604020202020204" pitchFamily="34" charset="0"/>
                </a:rPr>
                <a:t>costs</a:t>
              </a:r>
              <a:r>
                <a:rPr lang="de-DE" sz="1600">
                  <a:solidFill>
                    <a:schemeClr val="tx1"/>
                  </a:solidFill>
                  <a:latin typeface="Arial" panose="020B0604020202020204" pitchFamily="34" charset="0"/>
                  <a:cs typeface="Arial" panose="020B0604020202020204" pitchFamily="34" charset="0"/>
                </a:rPr>
                <a:t> </a:t>
              </a:r>
              <a:r>
                <a:rPr lang="de-DE" sz="1600" err="1">
                  <a:solidFill>
                    <a:schemeClr val="tx1"/>
                  </a:solidFill>
                  <a:latin typeface="Arial" panose="020B0604020202020204" pitchFamily="34" charset="0"/>
                  <a:cs typeface="Arial" panose="020B0604020202020204" pitchFamily="34" charset="0"/>
                </a:rPr>
                <a:t>for</a:t>
              </a:r>
              <a:r>
                <a:rPr lang="de-DE" sz="1600">
                  <a:solidFill>
                    <a:schemeClr val="tx1"/>
                  </a:solidFill>
                  <a:latin typeface="Arial" panose="020B0604020202020204" pitchFamily="34" charset="0"/>
                  <a:cs typeface="Arial" panose="020B0604020202020204" pitchFamily="34" charset="0"/>
                </a:rPr>
                <a:t> </a:t>
              </a:r>
              <a:r>
                <a:rPr lang="de-DE" sz="1600" err="1">
                  <a:solidFill>
                    <a:schemeClr val="tx1"/>
                  </a:solidFill>
                  <a:latin typeface="Arial" panose="020B0604020202020204" pitchFamily="34" charset="0"/>
                  <a:cs typeface="Arial" panose="020B0604020202020204" pitchFamily="34" charset="0"/>
                </a:rPr>
                <a:t>persons</a:t>
              </a:r>
              <a:r>
                <a:rPr lang="de-DE" sz="1600">
                  <a:solidFill>
                    <a:schemeClr val="tx1"/>
                  </a:solidFill>
                  <a:latin typeface="Arial" panose="020B0604020202020204" pitchFamily="34" charset="0"/>
                  <a:cs typeface="Arial" panose="020B0604020202020204" pitchFamily="34" charset="0"/>
                </a:rPr>
                <a:t> </a:t>
              </a:r>
              <a:r>
                <a:rPr lang="de-DE" sz="1600" err="1">
                  <a:solidFill>
                    <a:schemeClr val="tx1"/>
                  </a:solidFill>
                  <a:latin typeface="Arial" panose="020B0604020202020204" pitchFamily="34" charset="0"/>
                  <a:cs typeface="Arial" panose="020B0604020202020204" pitchFamily="34" charset="0"/>
                </a:rPr>
                <a:t>with</a:t>
              </a:r>
              <a:r>
                <a:rPr lang="de-DE" sz="1600">
                  <a:solidFill>
                    <a:schemeClr val="tx1"/>
                  </a:solidFill>
                  <a:latin typeface="Arial" panose="020B0604020202020204" pitchFamily="34" charset="0"/>
                  <a:cs typeface="Arial" panose="020B0604020202020204" pitchFamily="34" charset="0"/>
                </a:rPr>
                <a:t> </a:t>
              </a:r>
              <a:r>
                <a:rPr lang="de-DE" sz="1600" err="1">
                  <a:solidFill>
                    <a:schemeClr val="tx1"/>
                  </a:solidFill>
                  <a:latin typeface="Arial" panose="020B0604020202020204" pitchFamily="34" charset="0"/>
                  <a:cs typeface="Arial" panose="020B0604020202020204" pitchFamily="34" charset="0"/>
                </a:rPr>
                <a:t>disabilities</a:t>
              </a:r>
              <a:r>
                <a:rPr lang="de-DE" sz="1600">
                  <a:solidFill>
                    <a:schemeClr val="tx1"/>
                  </a:solidFill>
                  <a:latin typeface="Arial" panose="020B0604020202020204" pitchFamily="34" charset="0"/>
                  <a:cs typeface="Arial" panose="020B0604020202020204" pitchFamily="34" charset="0"/>
                </a:rPr>
                <a:t>?</a:t>
              </a:r>
            </a:p>
          </p:txBody>
        </p:sp>
        <p:sp>
          <p:nvSpPr>
            <p:cNvPr id="20" name="Rechteck: abgerundete Ecken 19">
              <a:extLst>
                <a:ext uri="{FF2B5EF4-FFF2-40B4-BE49-F238E27FC236}">
                  <a16:creationId xmlns:a16="http://schemas.microsoft.com/office/drawing/2014/main" id="{F12ADF49-04EE-42FA-1B20-CD2CFF2D967A}"/>
                </a:ext>
              </a:extLst>
            </p:cNvPr>
            <p:cNvSpPr/>
            <p:nvPr/>
          </p:nvSpPr>
          <p:spPr>
            <a:xfrm>
              <a:off x="7151058" y="3123041"/>
              <a:ext cx="1992917" cy="3165046"/>
            </a:xfrm>
            <a:prstGeom prst="roundRect">
              <a:avLst/>
            </a:prstGeom>
            <a:solidFill>
              <a:schemeClr val="bg1"/>
            </a:solidFill>
            <a:ln>
              <a:solidFill>
                <a:srgbClr val="15608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spcAft>
                  <a:spcPts val="1800"/>
                </a:spcAft>
              </a:pPr>
              <a:r>
                <a:rPr lang="de-DE" sz="1600">
                  <a:solidFill>
                    <a:schemeClr val="tx1"/>
                  </a:solidFill>
                  <a:latin typeface="Arial" panose="020B0604020202020204" pitchFamily="34" charset="0"/>
                  <a:cs typeface="Arial" panose="020B0604020202020204" pitchFamily="34" charset="0"/>
                </a:rPr>
                <a:t>Were </a:t>
              </a:r>
              <a:r>
                <a:rPr lang="de-DE" sz="1600" err="1">
                  <a:solidFill>
                    <a:schemeClr val="tx1"/>
                  </a:solidFill>
                  <a:latin typeface="Arial" panose="020B0604020202020204" pitchFamily="34" charset="0"/>
                  <a:cs typeface="Arial" panose="020B0604020202020204" pitchFamily="34" charset="0"/>
                </a:rPr>
                <a:t>delivery</a:t>
              </a:r>
              <a:r>
                <a:rPr lang="de-DE" sz="1600">
                  <a:solidFill>
                    <a:schemeClr val="tx1"/>
                  </a:solidFill>
                  <a:latin typeface="Arial" panose="020B0604020202020204" pitchFamily="34" charset="0"/>
                  <a:cs typeface="Arial" panose="020B0604020202020204" pitchFamily="34" charset="0"/>
                </a:rPr>
                <a:t> </a:t>
              </a:r>
              <a:r>
                <a:rPr lang="de-DE" sz="1600" err="1">
                  <a:solidFill>
                    <a:schemeClr val="tx1"/>
                  </a:solidFill>
                  <a:latin typeface="Arial" panose="020B0604020202020204" pitchFamily="34" charset="0"/>
                  <a:cs typeface="Arial" panose="020B0604020202020204" pitchFamily="34" charset="0"/>
                </a:rPr>
                <a:t>mechanisms</a:t>
              </a:r>
              <a:r>
                <a:rPr lang="de-DE" sz="1600">
                  <a:solidFill>
                    <a:schemeClr val="tx1"/>
                  </a:solidFill>
                  <a:latin typeface="Arial" panose="020B0604020202020204" pitchFamily="34" charset="0"/>
                  <a:cs typeface="Arial" panose="020B0604020202020204" pitchFamily="34" charset="0"/>
                </a:rPr>
                <a:t> </a:t>
              </a:r>
              <a:r>
                <a:rPr lang="de-DE" sz="1600" err="1">
                  <a:solidFill>
                    <a:schemeClr val="tx1"/>
                  </a:solidFill>
                  <a:latin typeface="Arial" panose="020B0604020202020204" pitchFamily="34" charset="0"/>
                  <a:cs typeface="Arial" panose="020B0604020202020204" pitchFamily="34" charset="0"/>
                </a:rPr>
                <a:t>accessible</a:t>
              </a:r>
              <a:r>
                <a:rPr lang="de-DE" sz="1600">
                  <a:solidFill>
                    <a:schemeClr val="tx1"/>
                  </a:solidFill>
                  <a:latin typeface="Arial" panose="020B0604020202020204" pitchFamily="34" charset="0"/>
                  <a:cs typeface="Arial" panose="020B0604020202020204" pitchFamily="34" charset="0"/>
                </a:rPr>
                <a:t>?</a:t>
              </a:r>
            </a:p>
            <a:p>
              <a:pPr>
                <a:spcAft>
                  <a:spcPts val="1800"/>
                </a:spcAft>
              </a:pPr>
              <a:r>
                <a:rPr lang="de-DE" sz="1600">
                  <a:solidFill>
                    <a:schemeClr val="tx1"/>
                  </a:solidFill>
                  <a:latin typeface="Arial" panose="020B0604020202020204" pitchFamily="34" charset="0"/>
                  <a:cs typeface="Arial" panose="020B0604020202020204" pitchFamily="34" charset="0"/>
                </a:rPr>
                <a:t>Was </a:t>
              </a:r>
              <a:r>
                <a:rPr lang="de-DE" sz="1600" err="1">
                  <a:solidFill>
                    <a:schemeClr val="tx1"/>
                  </a:solidFill>
                  <a:latin typeface="Arial" panose="020B0604020202020204" pitchFamily="34" charset="0"/>
                  <a:cs typeface="Arial" panose="020B0604020202020204" pitchFamily="34" charset="0"/>
                </a:rPr>
                <a:t>disability-disaggregated</a:t>
              </a:r>
              <a:r>
                <a:rPr lang="de-DE" sz="1600">
                  <a:solidFill>
                    <a:schemeClr val="tx1"/>
                  </a:solidFill>
                  <a:latin typeface="Arial" panose="020B0604020202020204" pitchFamily="34" charset="0"/>
                  <a:cs typeface="Arial" panose="020B0604020202020204" pitchFamily="34" charset="0"/>
                </a:rPr>
                <a:t> </a:t>
              </a:r>
              <a:r>
                <a:rPr lang="de-DE" sz="1600" err="1">
                  <a:solidFill>
                    <a:schemeClr val="tx1"/>
                  </a:solidFill>
                  <a:latin typeface="Arial" panose="020B0604020202020204" pitchFamily="34" charset="0"/>
                  <a:cs typeface="Arial" panose="020B0604020202020204" pitchFamily="34" charset="0"/>
                </a:rPr>
                <a:t>data</a:t>
              </a:r>
              <a:r>
                <a:rPr lang="de-DE" sz="1600">
                  <a:solidFill>
                    <a:schemeClr val="tx1"/>
                  </a:solidFill>
                  <a:latin typeface="Arial" panose="020B0604020202020204" pitchFamily="34" charset="0"/>
                  <a:cs typeface="Arial" panose="020B0604020202020204" pitchFamily="34" charset="0"/>
                </a:rPr>
                <a:t> </a:t>
              </a:r>
              <a:r>
                <a:rPr lang="de-DE" sz="1600" err="1">
                  <a:solidFill>
                    <a:schemeClr val="tx1"/>
                  </a:solidFill>
                  <a:latin typeface="Arial" panose="020B0604020202020204" pitchFamily="34" charset="0"/>
                  <a:cs typeface="Arial" panose="020B0604020202020204" pitchFamily="34" charset="0"/>
                </a:rPr>
                <a:t>collected</a:t>
              </a:r>
              <a:r>
                <a:rPr lang="de-DE" sz="1600">
                  <a:solidFill>
                    <a:schemeClr val="tx1"/>
                  </a:solidFill>
                  <a:latin typeface="Arial" panose="020B0604020202020204" pitchFamily="34" charset="0"/>
                  <a:cs typeface="Arial" panose="020B0604020202020204" pitchFamily="34" charset="0"/>
                </a:rPr>
                <a:t>?</a:t>
              </a:r>
            </a:p>
          </p:txBody>
        </p:sp>
        <p:sp>
          <p:nvSpPr>
            <p:cNvPr id="22" name="Rechteck: abgerundete Ecken 21">
              <a:extLst>
                <a:ext uri="{FF2B5EF4-FFF2-40B4-BE49-F238E27FC236}">
                  <a16:creationId xmlns:a16="http://schemas.microsoft.com/office/drawing/2014/main" id="{7BC15B0D-BE28-65A0-148A-88355FB6D229}"/>
                </a:ext>
              </a:extLst>
            </p:cNvPr>
            <p:cNvSpPr/>
            <p:nvPr/>
          </p:nvSpPr>
          <p:spPr>
            <a:xfrm>
              <a:off x="9255344" y="3123041"/>
              <a:ext cx="1992917" cy="3165046"/>
            </a:xfrm>
            <a:prstGeom prst="roundRect">
              <a:avLst/>
            </a:prstGeom>
            <a:solidFill>
              <a:schemeClr val="bg1"/>
            </a:solidFill>
            <a:ln>
              <a:solidFill>
                <a:srgbClr val="15608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spcAft>
                  <a:spcPts val="1800"/>
                </a:spcAft>
              </a:pPr>
              <a:r>
                <a:rPr lang="de-DE" sz="1600" kern="1200">
                  <a:solidFill>
                    <a:schemeClr val="tx1"/>
                  </a:solidFill>
                  <a:latin typeface="Arial" panose="020B0604020202020204" pitchFamily="34" charset="0"/>
                  <a:cs typeface="Arial" panose="020B0604020202020204" pitchFamily="34" charset="0"/>
                </a:rPr>
                <a:t>Were </a:t>
              </a:r>
              <a:r>
                <a:rPr lang="de-DE" sz="1600" kern="1200" err="1">
                  <a:solidFill>
                    <a:schemeClr val="tx1"/>
                  </a:solidFill>
                  <a:latin typeface="Arial" panose="020B0604020202020204" pitchFamily="34" charset="0"/>
                  <a:cs typeface="Arial" panose="020B0604020202020204" pitchFamily="34" charset="0"/>
                </a:rPr>
                <a:t>persons</a:t>
              </a:r>
              <a:r>
                <a:rPr lang="de-DE" sz="1600" kern="1200">
                  <a:solidFill>
                    <a:schemeClr val="tx1"/>
                  </a:solidFill>
                  <a:latin typeface="Arial" panose="020B0604020202020204" pitchFamily="34" charset="0"/>
                  <a:cs typeface="Arial" panose="020B0604020202020204" pitchFamily="34" charset="0"/>
                </a:rPr>
                <a:t> </a:t>
              </a:r>
              <a:r>
                <a:rPr lang="de-DE" sz="1600" kern="1200" err="1">
                  <a:solidFill>
                    <a:schemeClr val="tx1"/>
                  </a:solidFill>
                  <a:latin typeface="Arial" panose="020B0604020202020204" pitchFamily="34" charset="0"/>
                  <a:cs typeface="Arial" panose="020B0604020202020204" pitchFamily="34" charset="0"/>
                </a:rPr>
                <a:t>with</a:t>
              </a:r>
              <a:r>
                <a:rPr lang="de-DE" sz="1600" kern="1200">
                  <a:solidFill>
                    <a:schemeClr val="tx1"/>
                  </a:solidFill>
                  <a:latin typeface="Arial" panose="020B0604020202020204" pitchFamily="34" charset="0"/>
                  <a:cs typeface="Arial" panose="020B0604020202020204" pitchFamily="34" charset="0"/>
                </a:rPr>
                <a:t> </a:t>
              </a:r>
              <a:r>
                <a:rPr lang="de-DE" sz="1600" kern="1200" err="1">
                  <a:solidFill>
                    <a:schemeClr val="tx1"/>
                  </a:solidFill>
                  <a:latin typeface="Arial" panose="020B0604020202020204" pitchFamily="34" charset="0"/>
                  <a:cs typeface="Arial" panose="020B0604020202020204" pitchFamily="34" charset="0"/>
                </a:rPr>
                <a:t>disabilities</a:t>
              </a:r>
              <a:r>
                <a:rPr lang="de-DE" sz="1600" kern="1200">
                  <a:solidFill>
                    <a:schemeClr val="tx1"/>
                  </a:solidFill>
                  <a:latin typeface="Arial" panose="020B0604020202020204" pitchFamily="34" charset="0"/>
                  <a:cs typeface="Arial" panose="020B0604020202020204" pitchFamily="34" charset="0"/>
                </a:rPr>
                <a:t> </a:t>
              </a:r>
              <a:r>
                <a:rPr lang="de-DE" sz="1600" kern="1200" err="1">
                  <a:solidFill>
                    <a:schemeClr val="tx1"/>
                  </a:solidFill>
                  <a:latin typeface="Arial" panose="020B0604020202020204" pitchFamily="34" charset="0"/>
                  <a:cs typeface="Arial" panose="020B0604020202020204" pitchFamily="34" charset="0"/>
                </a:rPr>
                <a:t>linked</a:t>
              </a:r>
              <a:r>
                <a:rPr lang="de-DE" sz="1600" kern="1200">
                  <a:solidFill>
                    <a:schemeClr val="tx1"/>
                  </a:solidFill>
                  <a:latin typeface="Arial" panose="020B0604020202020204" pitchFamily="34" charset="0"/>
                  <a:cs typeface="Arial" panose="020B0604020202020204" pitchFamily="34" charset="0"/>
                </a:rPr>
                <a:t> </a:t>
              </a:r>
              <a:r>
                <a:rPr lang="de-DE" sz="1600" kern="1200" err="1">
                  <a:solidFill>
                    <a:schemeClr val="tx1"/>
                  </a:solidFill>
                  <a:latin typeface="Arial" panose="020B0604020202020204" pitchFamily="34" charset="0"/>
                  <a:cs typeface="Arial" panose="020B0604020202020204" pitchFamily="34" charset="0"/>
                </a:rPr>
                <a:t>to</a:t>
              </a:r>
              <a:r>
                <a:rPr lang="de-DE" sz="1600" kern="1200">
                  <a:solidFill>
                    <a:schemeClr val="tx1"/>
                  </a:solidFill>
                  <a:latin typeface="Arial" panose="020B0604020202020204" pitchFamily="34" charset="0"/>
                  <a:cs typeface="Arial" panose="020B0604020202020204" pitchFamily="34" charset="0"/>
                </a:rPr>
                <a:t> </a:t>
              </a:r>
              <a:r>
                <a:rPr lang="de-DE" sz="1600" kern="1200" err="1">
                  <a:solidFill>
                    <a:schemeClr val="tx1"/>
                  </a:solidFill>
                  <a:latin typeface="Arial" panose="020B0604020202020204" pitchFamily="34" charset="0"/>
                  <a:cs typeface="Arial" panose="020B0604020202020204" pitchFamily="34" charset="0"/>
                </a:rPr>
                <a:t>longer</a:t>
              </a:r>
              <a:r>
                <a:rPr lang="de-DE" sz="1600" kern="1200">
                  <a:solidFill>
                    <a:schemeClr val="tx1"/>
                  </a:solidFill>
                  <a:latin typeface="Arial" panose="020B0604020202020204" pitchFamily="34" charset="0"/>
                  <a:cs typeface="Arial" panose="020B0604020202020204" pitchFamily="34" charset="0"/>
                </a:rPr>
                <a:t>-term </a:t>
              </a:r>
              <a:r>
                <a:rPr lang="de-DE" sz="1600" kern="1200" err="1">
                  <a:solidFill>
                    <a:schemeClr val="tx1"/>
                  </a:solidFill>
                  <a:latin typeface="Arial" panose="020B0604020202020204" pitchFamily="34" charset="0"/>
                  <a:cs typeface="Arial" panose="020B0604020202020204" pitchFamily="34" charset="0"/>
                </a:rPr>
                <a:t>services</a:t>
              </a:r>
              <a:r>
                <a:rPr lang="de-DE" sz="1600" kern="1200">
                  <a:solidFill>
                    <a:schemeClr val="tx1"/>
                  </a:solidFill>
                  <a:latin typeface="Arial" panose="020B0604020202020204" pitchFamily="34" charset="0"/>
                  <a:cs typeface="Arial" panose="020B0604020202020204" pitchFamily="34" charset="0"/>
                </a:rPr>
                <a:t>?</a:t>
              </a:r>
            </a:p>
            <a:p>
              <a:pPr>
                <a:spcAft>
                  <a:spcPts val="1800"/>
                </a:spcAft>
              </a:pPr>
              <a:r>
                <a:rPr lang="de-DE" sz="1600" kern="1200">
                  <a:solidFill>
                    <a:schemeClr val="tx1"/>
                  </a:solidFill>
                  <a:latin typeface="Arial" panose="020B0604020202020204" pitchFamily="34" charset="0"/>
                  <a:cs typeface="Arial" panose="020B0604020202020204" pitchFamily="34" charset="0"/>
                </a:rPr>
                <a:t>Were </a:t>
              </a:r>
              <a:r>
                <a:rPr lang="de-DE" sz="1600" kern="1200" err="1">
                  <a:solidFill>
                    <a:schemeClr val="tx1"/>
                  </a:solidFill>
                  <a:latin typeface="Arial" panose="020B0604020202020204" pitchFamily="34" charset="0"/>
                  <a:cs typeface="Arial" panose="020B0604020202020204" pitchFamily="34" charset="0"/>
                </a:rPr>
                <a:t>they</a:t>
              </a:r>
              <a:r>
                <a:rPr lang="de-DE" sz="1600" kern="1200">
                  <a:solidFill>
                    <a:schemeClr val="tx1"/>
                  </a:solidFill>
                  <a:latin typeface="Arial" panose="020B0604020202020204" pitchFamily="34" charset="0"/>
                  <a:cs typeface="Arial" panose="020B0604020202020204" pitchFamily="34" charset="0"/>
                </a:rPr>
                <a:t> </a:t>
              </a:r>
              <a:r>
                <a:rPr lang="de-DE" sz="1600" kern="1200" err="1">
                  <a:solidFill>
                    <a:schemeClr val="tx1"/>
                  </a:solidFill>
                  <a:latin typeface="Arial" panose="020B0604020202020204" pitchFamily="34" charset="0"/>
                  <a:cs typeface="Arial" panose="020B0604020202020204" pitchFamily="34" charset="0"/>
                </a:rPr>
                <a:t>involved</a:t>
              </a:r>
              <a:r>
                <a:rPr lang="de-DE" sz="1600" kern="1200">
                  <a:solidFill>
                    <a:schemeClr val="tx1"/>
                  </a:solidFill>
                  <a:latin typeface="Arial" panose="020B0604020202020204" pitchFamily="34" charset="0"/>
                  <a:cs typeface="Arial" panose="020B0604020202020204" pitchFamily="34" charset="0"/>
                </a:rPr>
                <a:t> in </a:t>
              </a:r>
              <a:r>
                <a:rPr lang="de-DE" sz="1600" kern="1200" err="1">
                  <a:solidFill>
                    <a:schemeClr val="tx1"/>
                  </a:solidFill>
                  <a:latin typeface="Arial" panose="020B0604020202020204" pitchFamily="34" charset="0"/>
                  <a:cs typeface="Arial" panose="020B0604020202020204" pitchFamily="34" charset="0"/>
                </a:rPr>
                <a:t>the</a:t>
              </a:r>
              <a:r>
                <a:rPr lang="de-DE" sz="1600" kern="1200">
                  <a:solidFill>
                    <a:schemeClr val="tx1"/>
                  </a:solidFill>
                  <a:latin typeface="Arial" panose="020B0604020202020204" pitchFamily="34" charset="0"/>
                  <a:cs typeface="Arial" panose="020B0604020202020204" pitchFamily="34" charset="0"/>
                </a:rPr>
                <a:t> </a:t>
              </a:r>
              <a:r>
                <a:rPr lang="de-DE" sz="1600" kern="1200" err="1">
                  <a:solidFill>
                    <a:schemeClr val="tx1"/>
                  </a:solidFill>
                  <a:latin typeface="Arial" panose="020B0604020202020204" pitchFamily="34" charset="0"/>
                  <a:cs typeface="Arial" panose="020B0604020202020204" pitchFamily="34" charset="0"/>
                </a:rPr>
                <a:t>exit</a:t>
              </a:r>
              <a:r>
                <a:rPr lang="de-DE" sz="1600" kern="1200">
                  <a:solidFill>
                    <a:schemeClr val="tx1"/>
                  </a:solidFill>
                  <a:latin typeface="Arial" panose="020B0604020202020204" pitchFamily="34" charset="0"/>
                  <a:cs typeface="Arial" panose="020B0604020202020204" pitchFamily="34" charset="0"/>
                </a:rPr>
                <a:t> and </a:t>
              </a:r>
              <a:r>
                <a:rPr lang="de-DE" sz="1600" kern="1200" err="1">
                  <a:solidFill>
                    <a:schemeClr val="tx1"/>
                  </a:solidFill>
                  <a:latin typeface="Arial" panose="020B0604020202020204" pitchFamily="34" charset="0"/>
                  <a:cs typeface="Arial" panose="020B0604020202020204" pitchFamily="34" charset="0"/>
                </a:rPr>
                <a:t>feedback</a:t>
              </a:r>
              <a:r>
                <a:rPr lang="de-DE" sz="1600" kern="1200">
                  <a:solidFill>
                    <a:schemeClr val="tx1"/>
                  </a:solidFill>
                  <a:latin typeface="Arial" panose="020B0604020202020204" pitchFamily="34" charset="0"/>
                  <a:cs typeface="Arial" panose="020B0604020202020204" pitchFamily="34" charset="0"/>
                </a:rPr>
                <a:t> </a:t>
              </a:r>
              <a:r>
                <a:rPr lang="de-DE" sz="1600" kern="1200" err="1">
                  <a:solidFill>
                    <a:schemeClr val="tx1"/>
                  </a:solidFill>
                  <a:latin typeface="Arial" panose="020B0604020202020204" pitchFamily="34" charset="0"/>
                  <a:cs typeface="Arial" panose="020B0604020202020204" pitchFamily="34" charset="0"/>
                </a:rPr>
                <a:t>process</a:t>
              </a:r>
              <a:r>
                <a:rPr lang="de-DE" sz="1600" kern="1200">
                  <a:solidFill>
                    <a:schemeClr val="tx1"/>
                  </a:solidFill>
                  <a:latin typeface="Arial" panose="020B0604020202020204" pitchFamily="34" charset="0"/>
                  <a:cs typeface="Arial" panose="020B0604020202020204" pitchFamily="34" charset="0"/>
                </a:rPr>
                <a:t>?</a:t>
              </a:r>
            </a:p>
          </p:txBody>
        </p:sp>
        <p:sp>
          <p:nvSpPr>
            <p:cNvPr id="23" name="Pfeil: nach links und rechts 22">
              <a:extLst>
                <a:ext uri="{FF2B5EF4-FFF2-40B4-BE49-F238E27FC236}">
                  <a16:creationId xmlns:a16="http://schemas.microsoft.com/office/drawing/2014/main" id="{D596BA30-1BFE-43D8-19D8-ED88CD61DE6A}"/>
                </a:ext>
              </a:extLst>
            </p:cNvPr>
            <p:cNvSpPr/>
            <p:nvPr/>
          </p:nvSpPr>
          <p:spPr>
            <a:xfrm>
              <a:off x="1379034" y="6288087"/>
              <a:ext cx="9433932" cy="501650"/>
            </a:xfrm>
            <a:prstGeom prst="leftRightArrow">
              <a:avLst/>
            </a:prstGeom>
            <a:solidFill>
              <a:srgbClr val="FFC000"/>
            </a:solidFill>
            <a:ln>
              <a:solidFill>
                <a:srgbClr val="15608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tx1"/>
                  </a:solidFill>
                </a:rPr>
                <a:t>Risks considered at every stage</a:t>
              </a:r>
            </a:p>
          </p:txBody>
        </p:sp>
      </p:grpSp>
      <p:sp>
        <p:nvSpPr>
          <p:cNvPr id="5" name="Foliennummernplatzhalter 4">
            <a:extLst>
              <a:ext uri="{FF2B5EF4-FFF2-40B4-BE49-F238E27FC236}">
                <a16:creationId xmlns:a16="http://schemas.microsoft.com/office/drawing/2014/main" id="{F91E73E0-AE75-D41B-89EF-06BA23F1970A}"/>
              </a:ext>
            </a:extLst>
          </p:cNvPr>
          <p:cNvSpPr>
            <a:spLocks noGrp="1"/>
          </p:cNvSpPr>
          <p:nvPr>
            <p:ph type="sldNum" sz="quarter" idx="12"/>
          </p:nvPr>
        </p:nvSpPr>
        <p:spPr/>
        <p:txBody>
          <a:bodyPr/>
          <a:lstStyle/>
          <a:p>
            <a:fld id="{FBC7A862-7147-4493-B488-4E46DC49905D}" type="slidenum">
              <a:rPr lang="de-DE" smtClean="0"/>
              <a:t>27</a:t>
            </a:fld>
            <a:endParaRPr lang="de-DE"/>
          </a:p>
        </p:txBody>
      </p:sp>
    </p:spTree>
    <p:extLst>
      <p:ext uri="{BB962C8B-B14F-4D97-AF65-F5344CB8AC3E}">
        <p14:creationId xmlns:p14="http://schemas.microsoft.com/office/powerpoint/2010/main" val="1564417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uppieren 31">
            <a:extLst>
              <a:ext uri="{FF2B5EF4-FFF2-40B4-BE49-F238E27FC236}">
                <a16:creationId xmlns:a16="http://schemas.microsoft.com/office/drawing/2014/main" id="{F43E89A9-E7CF-9969-EF24-ED2B9206DD59}"/>
              </a:ext>
              <a:ext uri="{C183D7F6-B498-43B3-948B-1728B52AA6E4}">
                <adec:decorative xmlns:adec="http://schemas.microsoft.com/office/drawing/2017/decorative" val="1"/>
              </a:ext>
            </a:extLst>
          </p:cNvPr>
          <p:cNvGrpSpPr/>
          <p:nvPr/>
        </p:nvGrpSpPr>
        <p:grpSpPr>
          <a:xfrm>
            <a:off x="1153022" y="2288423"/>
            <a:ext cx="4009296" cy="3537731"/>
            <a:chOff x="1336427" y="2288423"/>
            <a:chExt cx="4009296" cy="3537731"/>
          </a:xfrm>
        </p:grpSpPr>
        <p:sp>
          <p:nvSpPr>
            <p:cNvPr id="24" name="Rechteck: abgerundete Ecken 23">
              <a:extLst>
                <a:ext uri="{FF2B5EF4-FFF2-40B4-BE49-F238E27FC236}">
                  <a16:creationId xmlns:a16="http://schemas.microsoft.com/office/drawing/2014/main" id="{B3368D6E-C796-9886-72E2-8FCCDD5CB00D}"/>
                </a:ext>
                <a:ext uri="{C183D7F6-B498-43B3-948B-1728B52AA6E4}">
                  <adec:decorative xmlns:adec="http://schemas.microsoft.com/office/drawing/2017/decorative" val="1"/>
                </a:ext>
              </a:extLst>
            </p:cNvPr>
            <p:cNvSpPr/>
            <p:nvPr/>
          </p:nvSpPr>
          <p:spPr>
            <a:xfrm>
              <a:off x="1336427" y="5230700"/>
              <a:ext cx="2696307" cy="595454"/>
            </a:xfrm>
            <a:prstGeom prst="roundRect">
              <a:avLst/>
            </a:prstGeom>
            <a:solidFill>
              <a:srgbClr val="0077C9"/>
            </a:solidFill>
            <a:ln>
              <a:solidFill>
                <a:srgbClr val="0077C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2" name="Rechteck: abgerundete Ecken 21">
              <a:extLst>
                <a:ext uri="{FF2B5EF4-FFF2-40B4-BE49-F238E27FC236}">
                  <a16:creationId xmlns:a16="http://schemas.microsoft.com/office/drawing/2014/main" id="{8DFE003E-2407-6ABD-F985-F3C8BEB49C70}"/>
                </a:ext>
                <a:ext uri="{C183D7F6-B498-43B3-948B-1728B52AA6E4}">
                  <adec:decorative xmlns:adec="http://schemas.microsoft.com/office/drawing/2017/decorative" val="1"/>
                </a:ext>
              </a:extLst>
            </p:cNvPr>
            <p:cNvSpPr/>
            <p:nvPr/>
          </p:nvSpPr>
          <p:spPr>
            <a:xfrm>
              <a:off x="1336428" y="4189415"/>
              <a:ext cx="2696307" cy="595454"/>
            </a:xfrm>
            <a:prstGeom prst="roundRect">
              <a:avLst/>
            </a:prstGeom>
            <a:solidFill>
              <a:srgbClr val="0077C9"/>
            </a:solidFill>
            <a:ln>
              <a:solidFill>
                <a:srgbClr val="0077C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0" name="Rechteck: abgerundete Ecken 19">
              <a:extLst>
                <a:ext uri="{FF2B5EF4-FFF2-40B4-BE49-F238E27FC236}">
                  <a16:creationId xmlns:a16="http://schemas.microsoft.com/office/drawing/2014/main" id="{8B261BCE-3667-F08C-C7F9-465B13E25982}"/>
                </a:ext>
                <a:ext uri="{C183D7F6-B498-43B3-948B-1728B52AA6E4}">
                  <adec:decorative xmlns:adec="http://schemas.microsoft.com/office/drawing/2017/decorative" val="1"/>
                </a:ext>
              </a:extLst>
            </p:cNvPr>
            <p:cNvSpPr/>
            <p:nvPr/>
          </p:nvSpPr>
          <p:spPr>
            <a:xfrm>
              <a:off x="1336428" y="3238919"/>
              <a:ext cx="2696307" cy="595454"/>
            </a:xfrm>
            <a:prstGeom prst="roundRect">
              <a:avLst/>
            </a:prstGeom>
            <a:solidFill>
              <a:srgbClr val="0077C9"/>
            </a:solidFill>
            <a:ln>
              <a:solidFill>
                <a:srgbClr val="0077C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 name="Rechteck: abgerundete Ecken 7">
              <a:extLst>
                <a:ext uri="{FF2B5EF4-FFF2-40B4-BE49-F238E27FC236}">
                  <a16:creationId xmlns:a16="http://schemas.microsoft.com/office/drawing/2014/main" id="{513EF3A0-8932-E899-884E-59E871FA0F41}"/>
                </a:ext>
                <a:ext uri="{C183D7F6-B498-43B3-948B-1728B52AA6E4}">
                  <adec:decorative xmlns:adec="http://schemas.microsoft.com/office/drawing/2017/decorative" val="1"/>
                </a:ext>
              </a:extLst>
            </p:cNvPr>
            <p:cNvSpPr/>
            <p:nvPr/>
          </p:nvSpPr>
          <p:spPr>
            <a:xfrm>
              <a:off x="1336431" y="2288423"/>
              <a:ext cx="2696307" cy="595454"/>
            </a:xfrm>
            <a:prstGeom prst="roundRect">
              <a:avLst/>
            </a:prstGeom>
            <a:solidFill>
              <a:srgbClr val="0077C9"/>
            </a:solidFill>
            <a:ln>
              <a:solidFill>
                <a:srgbClr val="0077C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5" name="Pfeil: Chevron 24">
              <a:extLst>
                <a:ext uri="{FF2B5EF4-FFF2-40B4-BE49-F238E27FC236}">
                  <a16:creationId xmlns:a16="http://schemas.microsoft.com/office/drawing/2014/main" id="{2ACEF5D8-0A6D-A937-9929-CD673B78C148}"/>
                </a:ext>
                <a:ext uri="{C183D7F6-B498-43B3-948B-1728B52AA6E4}">
                  <adec:decorative xmlns:adec="http://schemas.microsoft.com/office/drawing/2017/decorative" val="1"/>
                </a:ext>
              </a:extLst>
            </p:cNvPr>
            <p:cNvSpPr/>
            <p:nvPr/>
          </p:nvSpPr>
          <p:spPr>
            <a:xfrm>
              <a:off x="4816333" y="2288423"/>
              <a:ext cx="529390" cy="595454"/>
            </a:xfrm>
            <a:prstGeom prst="chevron">
              <a:avLst/>
            </a:prstGeom>
            <a:solidFill>
              <a:schemeClr val="tx1">
                <a:lumMod val="65000"/>
                <a:lumOff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9" name="Pfeil: Chevron 28">
              <a:extLst>
                <a:ext uri="{FF2B5EF4-FFF2-40B4-BE49-F238E27FC236}">
                  <a16:creationId xmlns:a16="http://schemas.microsoft.com/office/drawing/2014/main" id="{72F5CDD5-267A-90EB-3134-7F90372B2A0F}"/>
                </a:ext>
                <a:ext uri="{C183D7F6-B498-43B3-948B-1728B52AA6E4}">
                  <adec:decorative xmlns:adec="http://schemas.microsoft.com/office/drawing/2017/decorative" val="1"/>
                </a:ext>
              </a:extLst>
            </p:cNvPr>
            <p:cNvSpPr/>
            <p:nvPr/>
          </p:nvSpPr>
          <p:spPr>
            <a:xfrm>
              <a:off x="4816333" y="5230700"/>
              <a:ext cx="529390" cy="595454"/>
            </a:xfrm>
            <a:prstGeom prst="chevron">
              <a:avLst/>
            </a:prstGeom>
            <a:solidFill>
              <a:schemeClr val="tx1">
                <a:lumMod val="65000"/>
                <a:lumOff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1" name="Pfeil: Chevron 30">
              <a:extLst>
                <a:ext uri="{FF2B5EF4-FFF2-40B4-BE49-F238E27FC236}">
                  <a16:creationId xmlns:a16="http://schemas.microsoft.com/office/drawing/2014/main" id="{BAA55ECC-7380-BBBD-AC87-7080BB8185DD}"/>
                </a:ext>
                <a:ext uri="{C183D7F6-B498-43B3-948B-1728B52AA6E4}">
                  <adec:decorative xmlns:adec="http://schemas.microsoft.com/office/drawing/2017/decorative" val="1"/>
                </a:ext>
              </a:extLst>
            </p:cNvPr>
            <p:cNvSpPr/>
            <p:nvPr/>
          </p:nvSpPr>
          <p:spPr>
            <a:xfrm>
              <a:off x="4816333" y="4189415"/>
              <a:ext cx="529390" cy="595454"/>
            </a:xfrm>
            <a:prstGeom prst="chevron">
              <a:avLst/>
            </a:prstGeom>
            <a:solidFill>
              <a:schemeClr val="tx1">
                <a:lumMod val="65000"/>
                <a:lumOff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6" name="Titel 5">
            <a:extLst>
              <a:ext uri="{FF2B5EF4-FFF2-40B4-BE49-F238E27FC236}">
                <a16:creationId xmlns:a16="http://schemas.microsoft.com/office/drawing/2014/main" id="{A4DACD71-5989-3CE5-DDB3-4078558B1740}"/>
              </a:ext>
            </a:extLst>
          </p:cNvPr>
          <p:cNvSpPr>
            <a:spLocks noGrp="1"/>
          </p:cNvSpPr>
          <p:nvPr>
            <p:ph type="title"/>
          </p:nvPr>
        </p:nvSpPr>
        <p:spPr>
          <a:xfrm>
            <a:off x="730918" y="151698"/>
            <a:ext cx="7243705" cy="1058233"/>
          </a:xfrm>
        </p:spPr>
        <p:txBody>
          <a:bodyPr/>
          <a:lstStyle/>
          <a:p>
            <a:r>
              <a:rPr lang="en-US"/>
              <a:t>Barriers to CVA</a:t>
            </a:r>
          </a:p>
        </p:txBody>
      </p:sp>
      <p:sp>
        <p:nvSpPr>
          <p:cNvPr id="5" name="Untertitel 4">
            <a:extLst>
              <a:ext uri="{FF2B5EF4-FFF2-40B4-BE49-F238E27FC236}">
                <a16:creationId xmlns:a16="http://schemas.microsoft.com/office/drawing/2014/main" id="{6DAB7ADF-3BC9-3FF5-D3E0-22DDFA344029}"/>
              </a:ext>
            </a:extLst>
          </p:cNvPr>
          <p:cNvSpPr>
            <a:spLocks noGrp="1"/>
          </p:cNvSpPr>
          <p:nvPr>
            <p:ph type="subTitle" idx="4294967295"/>
          </p:nvPr>
        </p:nvSpPr>
        <p:spPr>
          <a:xfrm>
            <a:off x="1840767" y="1329573"/>
            <a:ext cx="3504956" cy="958850"/>
          </a:xfrm>
        </p:spPr>
        <p:txBody>
          <a:bodyPr>
            <a:normAutofit/>
          </a:bodyPr>
          <a:lstStyle/>
          <a:p>
            <a:pPr marL="0" indent="0">
              <a:buNone/>
            </a:pPr>
            <a:r>
              <a:rPr lang="de-DE" sz="3200" b="1" u="sng" err="1"/>
              <a:t>Types</a:t>
            </a:r>
            <a:r>
              <a:rPr lang="de-DE" sz="3200" b="1" u="sng"/>
              <a:t> of </a:t>
            </a:r>
            <a:r>
              <a:rPr lang="de-DE" sz="3200" b="1" u="sng" err="1"/>
              <a:t>Barriers</a:t>
            </a:r>
            <a:endParaRPr lang="de-DE" sz="3200" b="1" u="sng"/>
          </a:p>
        </p:txBody>
      </p:sp>
      <p:graphicFrame>
        <p:nvGraphicFramePr>
          <p:cNvPr id="7" name="Tabelle 6" descr="&quot;Table with two columns and four rows: the left column lists the four types of barriers, and the right column provides corresponding examples.&quot;">
            <a:extLst>
              <a:ext uri="{FF2B5EF4-FFF2-40B4-BE49-F238E27FC236}">
                <a16:creationId xmlns:a16="http://schemas.microsoft.com/office/drawing/2014/main" id="{9D692897-D95A-7D31-AEC6-51FC32657559}"/>
              </a:ext>
            </a:extLst>
          </p:cNvPr>
          <p:cNvGraphicFramePr>
            <a:graphicFrameLocks noGrp="1"/>
          </p:cNvGraphicFramePr>
          <p:nvPr>
            <p:extLst>
              <p:ext uri="{D42A27DB-BD31-4B8C-83A1-F6EECF244321}">
                <p14:modId xmlns:p14="http://schemas.microsoft.com/office/powerpoint/2010/main" val="970656580"/>
              </p:ext>
            </p:extLst>
          </p:nvPr>
        </p:nvGraphicFramePr>
        <p:xfrm>
          <a:off x="1153022" y="2176005"/>
          <a:ext cx="7412305" cy="4026819"/>
        </p:xfrm>
        <a:graphic>
          <a:graphicData uri="http://schemas.openxmlformats.org/drawingml/2006/table">
            <a:tbl>
              <a:tblPr firstRow="1" bandRow="1">
                <a:tableStyleId>{2D5ABB26-0587-4C30-8999-92F81FD0307C}</a:tableStyleId>
              </a:tblPr>
              <a:tblGrid>
                <a:gridCol w="4245386">
                  <a:extLst>
                    <a:ext uri="{9D8B030D-6E8A-4147-A177-3AD203B41FA5}">
                      <a16:colId xmlns:a16="http://schemas.microsoft.com/office/drawing/2014/main" val="905640709"/>
                    </a:ext>
                  </a:extLst>
                </a:gridCol>
                <a:gridCol w="3166919">
                  <a:extLst>
                    <a:ext uri="{9D8B030D-6E8A-4147-A177-3AD203B41FA5}">
                      <a16:colId xmlns:a16="http://schemas.microsoft.com/office/drawing/2014/main" val="324521753"/>
                    </a:ext>
                  </a:extLst>
                </a:gridCol>
              </a:tblGrid>
              <a:tr h="946033">
                <a:tc>
                  <a:txBody>
                    <a:bodyPr/>
                    <a:lstStyle/>
                    <a:p>
                      <a:r>
                        <a:rPr lang="en-US" sz="2400">
                          <a:solidFill>
                            <a:schemeClr val="bg1"/>
                          </a:solidFill>
                          <a:latin typeface="Arial" panose="020B0604020202020204" pitchFamily="34" charset="0"/>
                          <a:cs typeface="Arial" panose="020B0604020202020204" pitchFamily="34" charset="0"/>
                        </a:rPr>
                        <a:t>Environmental</a:t>
                      </a:r>
                    </a:p>
                  </a:txBody>
                  <a:tcPr anchor="ctr"/>
                </a:tc>
                <a:tc>
                  <a:txBody>
                    <a:bodyPr/>
                    <a:lstStyle/>
                    <a:p>
                      <a:r>
                        <a:rPr lang="en-US" sz="2400">
                          <a:latin typeface="Arial" panose="020B0604020202020204" pitchFamily="34" charset="0"/>
                          <a:cs typeface="Arial" panose="020B0604020202020204" pitchFamily="34" charset="0"/>
                        </a:rPr>
                        <a:t>Physical infrastructure</a:t>
                      </a:r>
                    </a:p>
                  </a:txBody>
                  <a:tcPr anchor="ctr"/>
                </a:tc>
                <a:extLst>
                  <a:ext uri="{0D108BD9-81ED-4DB2-BD59-A6C34878D82A}">
                    <a16:rowId xmlns:a16="http://schemas.microsoft.com/office/drawing/2014/main" val="925751065"/>
                  </a:ext>
                </a:extLst>
              </a:tr>
              <a:tr h="946033">
                <a:tc>
                  <a:txBody>
                    <a:bodyPr/>
                    <a:lstStyle/>
                    <a:p>
                      <a:r>
                        <a:rPr lang="en-US" sz="2400" b="0">
                          <a:solidFill>
                            <a:schemeClr val="bg1"/>
                          </a:solidFill>
                          <a:latin typeface="Arial" panose="020B0604020202020204" pitchFamily="34" charset="0"/>
                          <a:cs typeface="Arial" panose="020B0604020202020204" pitchFamily="34" charset="0"/>
                        </a:rPr>
                        <a:t>Attitudinal</a:t>
                      </a:r>
                    </a:p>
                  </a:txBody>
                  <a:tcPr anchor="ctr"/>
                </a:tc>
                <a:tc>
                  <a:txBody>
                    <a:bodyPr/>
                    <a:lstStyle/>
                    <a:p>
                      <a:r>
                        <a:rPr lang="en-US" sz="2400">
                          <a:latin typeface="Arial" panose="020B0604020202020204" pitchFamily="34" charset="0"/>
                          <a:cs typeface="Arial" panose="020B0604020202020204" pitchFamily="34" charset="0"/>
                        </a:rPr>
                        <a:t>Beliefs, stigma, discrimination, bias</a:t>
                      </a:r>
                    </a:p>
                  </a:txBody>
                  <a:tcPr anchor="ctr"/>
                </a:tc>
                <a:extLst>
                  <a:ext uri="{0D108BD9-81ED-4DB2-BD59-A6C34878D82A}">
                    <a16:rowId xmlns:a16="http://schemas.microsoft.com/office/drawing/2014/main" val="1058925924"/>
                  </a:ext>
                </a:extLst>
              </a:tr>
              <a:tr h="946033">
                <a:tc>
                  <a:txBody>
                    <a:bodyPr/>
                    <a:lstStyle/>
                    <a:p>
                      <a:r>
                        <a:rPr lang="en-US" sz="2400">
                          <a:solidFill>
                            <a:schemeClr val="bg1"/>
                          </a:solidFill>
                          <a:latin typeface="Arial" panose="020B0604020202020204" pitchFamily="34" charset="0"/>
                          <a:cs typeface="Arial" panose="020B0604020202020204" pitchFamily="34" charset="0"/>
                        </a:rPr>
                        <a:t>Institutional</a:t>
                      </a:r>
                    </a:p>
                  </a:txBody>
                  <a:tcPr anchor="ctr"/>
                </a:tc>
                <a:tc>
                  <a:txBody>
                    <a:bodyPr/>
                    <a:lstStyle/>
                    <a:p>
                      <a:r>
                        <a:rPr lang="en-US" sz="2400">
                          <a:latin typeface="Arial" panose="020B0604020202020204" pitchFamily="34" charset="0"/>
                          <a:cs typeface="Arial" panose="020B0604020202020204" pitchFamily="34" charset="0"/>
                        </a:rPr>
                        <a:t>Policies, procedures, systems, governance</a:t>
                      </a:r>
                    </a:p>
                  </a:txBody>
                  <a:tcPr anchor="ctr"/>
                </a:tc>
                <a:extLst>
                  <a:ext uri="{0D108BD9-81ED-4DB2-BD59-A6C34878D82A}">
                    <a16:rowId xmlns:a16="http://schemas.microsoft.com/office/drawing/2014/main" val="832690933"/>
                  </a:ext>
                </a:extLst>
              </a:tr>
              <a:tr h="946033">
                <a:tc>
                  <a:txBody>
                    <a:bodyPr/>
                    <a:lstStyle/>
                    <a:p>
                      <a:r>
                        <a:rPr lang="en-US" sz="2400">
                          <a:solidFill>
                            <a:schemeClr val="bg1"/>
                          </a:solidFill>
                          <a:latin typeface="Arial" panose="020B0604020202020204" pitchFamily="34" charset="0"/>
                          <a:cs typeface="Arial" panose="020B0604020202020204" pitchFamily="34" charset="0"/>
                        </a:rPr>
                        <a:t>Communication</a:t>
                      </a:r>
                    </a:p>
                  </a:txBody>
                  <a:tcPr anchor="ctr"/>
                </a:tc>
                <a:tc>
                  <a:txBody>
                    <a:bodyPr/>
                    <a:lstStyle/>
                    <a:p>
                      <a:r>
                        <a:rPr lang="en-US" sz="2400">
                          <a:latin typeface="Arial" panose="020B0604020202020204" pitchFamily="34" charset="0"/>
                          <a:cs typeface="Arial" panose="020B0604020202020204" pitchFamily="34" charset="0"/>
                        </a:rPr>
                        <a:t>Communication, technological, and infrastructure</a:t>
                      </a:r>
                    </a:p>
                  </a:txBody>
                  <a:tcPr anchor="ctr"/>
                </a:tc>
                <a:extLst>
                  <a:ext uri="{0D108BD9-81ED-4DB2-BD59-A6C34878D82A}">
                    <a16:rowId xmlns:a16="http://schemas.microsoft.com/office/drawing/2014/main" val="473631786"/>
                  </a:ext>
                </a:extLst>
              </a:tr>
            </a:tbl>
          </a:graphicData>
        </a:graphic>
      </p:graphicFrame>
      <p:sp>
        <p:nvSpPr>
          <p:cNvPr id="27" name="Pfeil: Chevron 26">
            <a:extLst>
              <a:ext uri="{FF2B5EF4-FFF2-40B4-BE49-F238E27FC236}">
                <a16:creationId xmlns:a16="http://schemas.microsoft.com/office/drawing/2014/main" id="{54545862-199E-7219-04D5-D76F6CA4A045}"/>
              </a:ext>
              <a:ext uri="{C183D7F6-B498-43B3-948B-1728B52AA6E4}">
                <adec:decorative xmlns:adec="http://schemas.microsoft.com/office/drawing/2017/decorative" val="1"/>
              </a:ext>
            </a:extLst>
          </p:cNvPr>
          <p:cNvSpPr/>
          <p:nvPr/>
        </p:nvSpPr>
        <p:spPr>
          <a:xfrm>
            <a:off x="4632928" y="3238919"/>
            <a:ext cx="529390" cy="595454"/>
          </a:xfrm>
          <a:prstGeom prst="chevron">
            <a:avLst/>
          </a:prstGeom>
          <a:solidFill>
            <a:schemeClr val="tx1">
              <a:lumMod val="65000"/>
              <a:lumOff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3" name="Rechteck 32">
            <a:extLst>
              <a:ext uri="{FF2B5EF4-FFF2-40B4-BE49-F238E27FC236}">
                <a16:creationId xmlns:a16="http://schemas.microsoft.com/office/drawing/2014/main" id="{000E15A8-A336-DF0B-1EEA-9BE88C7486CD}"/>
              </a:ext>
              <a:ext uri="{C183D7F6-B498-43B3-948B-1728B52AA6E4}">
                <adec:decorative xmlns:adec="http://schemas.microsoft.com/office/drawing/2017/decorative" val="1"/>
              </a:ext>
            </a:extLst>
          </p:cNvPr>
          <p:cNvSpPr/>
          <p:nvPr/>
        </p:nvSpPr>
        <p:spPr>
          <a:xfrm>
            <a:off x="730918" y="1238341"/>
            <a:ext cx="7834410" cy="5391902"/>
          </a:xfrm>
          <a:prstGeom prst="rect">
            <a:avLst/>
          </a:prstGeom>
          <a:noFill/>
          <a:ln>
            <a:solidFill>
              <a:srgbClr val="0077C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Sprechblase: oval 33" descr="Speechbubble with the following question: What environmental, attitudinal, institutional and communication barriers might persons with disabilities in CVA?">
            <a:extLst>
              <a:ext uri="{FF2B5EF4-FFF2-40B4-BE49-F238E27FC236}">
                <a16:creationId xmlns:a16="http://schemas.microsoft.com/office/drawing/2014/main" id="{03DD243B-4418-971F-5EDD-AEB1ADAFDD81}"/>
              </a:ext>
            </a:extLst>
          </p:cNvPr>
          <p:cNvSpPr/>
          <p:nvPr/>
        </p:nvSpPr>
        <p:spPr>
          <a:xfrm>
            <a:off x="8610601" y="2409327"/>
            <a:ext cx="3581399" cy="2039346"/>
          </a:xfrm>
          <a:prstGeom prst="wedgeEllipseCallout">
            <a:avLst>
              <a:gd name="adj1" fmla="val -45255"/>
              <a:gd name="adj2" fmla="val -82578"/>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1800">
                <a:latin typeface="Arial" panose="020B0604020202020204" pitchFamily="34" charset="0"/>
                <a:cs typeface="Arial" panose="020B0604020202020204" pitchFamily="34" charset="0"/>
              </a:rPr>
              <a:t>What environmental, attitudinal, institutional and communication barriers might persons with disabilities in CVA?</a:t>
            </a:r>
          </a:p>
        </p:txBody>
      </p:sp>
      <p:pic>
        <p:nvPicPr>
          <p:cNvPr id="38" name="Google Shape;1737;g3d5c75a12db_0_1998">
            <a:extLst>
              <a:ext uri="{FF2B5EF4-FFF2-40B4-BE49-F238E27FC236}">
                <a16:creationId xmlns:a16="http://schemas.microsoft.com/office/drawing/2014/main" id="{BEA859F3-0E6E-07C2-716B-8C6677E6DE15}"/>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9454564" y="5025132"/>
            <a:ext cx="1547789" cy="1547789"/>
          </a:xfrm>
          <a:prstGeom prst="rect">
            <a:avLst/>
          </a:prstGeom>
          <a:noFill/>
          <a:ln>
            <a:noFill/>
          </a:ln>
        </p:spPr>
      </p:pic>
      <p:pic>
        <p:nvPicPr>
          <p:cNvPr id="40" name="Google Shape;1738;g3d5c75a12db_0_1998">
            <a:extLst>
              <a:ext uri="{FF2B5EF4-FFF2-40B4-BE49-F238E27FC236}">
                <a16:creationId xmlns:a16="http://schemas.microsoft.com/office/drawing/2014/main" id="{E8056388-DDF1-4094-FE46-17AF129C73BA}"/>
              </a:ex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10350298" y="145167"/>
            <a:ext cx="1467896" cy="1461779"/>
          </a:xfrm>
          <a:prstGeom prst="rect">
            <a:avLst/>
          </a:prstGeom>
          <a:noFill/>
          <a:ln>
            <a:noFill/>
          </a:ln>
          <a:effectLst>
            <a:outerShdw blurRad="292100" dist="139700" dir="2700000" algn="tl" rotWithShape="0">
              <a:srgbClr val="333333">
                <a:alpha val="65098"/>
              </a:srgbClr>
            </a:outerShdw>
          </a:effectLst>
        </p:spPr>
      </p:pic>
      <p:sp>
        <p:nvSpPr>
          <p:cNvPr id="2" name="Foliennummernplatzhalter 1">
            <a:extLst>
              <a:ext uri="{FF2B5EF4-FFF2-40B4-BE49-F238E27FC236}">
                <a16:creationId xmlns:a16="http://schemas.microsoft.com/office/drawing/2014/main" id="{0020106F-2954-DF01-CC21-E0FE21B4F500}"/>
              </a:ext>
            </a:extLst>
          </p:cNvPr>
          <p:cNvSpPr>
            <a:spLocks noGrp="1"/>
          </p:cNvSpPr>
          <p:nvPr>
            <p:ph type="sldNum" sz="quarter" idx="12"/>
          </p:nvPr>
        </p:nvSpPr>
        <p:spPr/>
        <p:txBody>
          <a:bodyPr/>
          <a:lstStyle/>
          <a:p>
            <a:fld id="{FBC7A862-7147-4493-B488-4E46DC49905D}" type="slidenum">
              <a:rPr lang="de-DE" smtClean="0"/>
              <a:t>28</a:t>
            </a:fld>
            <a:endParaRPr lang="de-DE"/>
          </a:p>
        </p:txBody>
      </p:sp>
    </p:spTree>
    <p:extLst>
      <p:ext uri="{BB962C8B-B14F-4D97-AF65-F5344CB8AC3E}">
        <p14:creationId xmlns:p14="http://schemas.microsoft.com/office/powerpoint/2010/main" val="1240483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6591D45-36DA-8594-310A-1106BA67FCDC}"/>
              </a:ext>
            </a:extLst>
          </p:cNvPr>
          <p:cNvSpPr>
            <a:spLocks noGrp="1"/>
          </p:cNvSpPr>
          <p:nvPr>
            <p:ph type="title"/>
          </p:nvPr>
        </p:nvSpPr>
        <p:spPr>
          <a:xfrm>
            <a:off x="838200" y="365125"/>
            <a:ext cx="10814538" cy="1058233"/>
          </a:xfrm>
        </p:spPr>
        <p:txBody>
          <a:bodyPr>
            <a:normAutofit/>
          </a:bodyPr>
          <a:lstStyle/>
          <a:p>
            <a:r>
              <a:rPr lang="en-US"/>
              <a:t>Group Exercise: CVA in Food Security Response</a:t>
            </a:r>
          </a:p>
        </p:txBody>
      </p:sp>
      <p:sp>
        <p:nvSpPr>
          <p:cNvPr id="7" name="Pfeil: Fünfeck 6">
            <a:extLst>
              <a:ext uri="{FF2B5EF4-FFF2-40B4-BE49-F238E27FC236}">
                <a16:creationId xmlns:a16="http://schemas.microsoft.com/office/drawing/2014/main" id="{6424D488-F005-B23C-2E42-9BB965F44E3F}"/>
              </a:ext>
            </a:extLst>
          </p:cNvPr>
          <p:cNvSpPr/>
          <p:nvPr/>
        </p:nvSpPr>
        <p:spPr>
          <a:xfrm>
            <a:off x="838199" y="1651958"/>
            <a:ext cx="5954487" cy="5069517"/>
          </a:xfrm>
          <a:prstGeom prst="homePlate">
            <a:avLst>
              <a:gd name="adj" fmla="val 11574"/>
            </a:avLst>
          </a:prstGeom>
          <a:noFill/>
          <a:ln>
            <a:solidFill>
              <a:srgbClr val="15608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lvl="0">
              <a:lnSpc>
                <a:spcPct val="115000"/>
              </a:lnSpc>
              <a:spcBef>
                <a:spcPts val="1200"/>
              </a:spcBef>
              <a:buClr>
                <a:schemeClr val="dk1"/>
              </a:buClr>
              <a:buSzPts val="1100"/>
            </a:pPr>
            <a:r>
              <a:rPr lang="en-US" sz="1800">
                <a:solidFill>
                  <a:schemeClr val="dk1"/>
                </a:solidFill>
                <a:latin typeface="Arial" panose="020B0604020202020204" pitchFamily="34" charset="0"/>
                <a:ea typeface="Arial"/>
                <a:cs typeface="Arial" panose="020B0604020202020204" pitchFamily="34" charset="0"/>
              </a:rPr>
              <a:t>A humanitarian organization is implementing a 3-month unrestricted cash assistance </a:t>
            </a:r>
            <a:r>
              <a:rPr lang="en-US" sz="1800" err="1">
                <a:solidFill>
                  <a:schemeClr val="dk1"/>
                </a:solidFill>
                <a:latin typeface="Arial" panose="020B0604020202020204" pitchFamily="34" charset="0"/>
                <a:ea typeface="Arial"/>
                <a:cs typeface="Arial" panose="020B0604020202020204" pitchFamily="34" charset="0"/>
              </a:rPr>
              <a:t>programme</a:t>
            </a:r>
            <a:r>
              <a:rPr lang="en-US" sz="1800">
                <a:solidFill>
                  <a:schemeClr val="dk1"/>
                </a:solidFill>
                <a:latin typeface="Arial" panose="020B0604020202020204" pitchFamily="34" charset="0"/>
                <a:ea typeface="Arial"/>
                <a:cs typeface="Arial" panose="020B0604020202020204" pitchFamily="34" charset="0"/>
              </a:rPr>
              <a:t> to support households in meeting their food needs. Markets are operational but are congested on distribution days. No disability-specific measures were included during the assessment or </a:t>
            </a:r>
            <a:r>
              <a:rPr lang="en-US" sz="1800" err="1">
                <a:solidFill>
                  <a:schemeClr val="dk1"/>
                </a:solidFill>
                <a:latin typeface="Arial" panose="020B0604020202020204" pitchFamily="34" charset="0"/>
                <a:ea typeface="Arial"/>
                <a:cs typeface="Arial" panose="020B0604020202020204" pitchFamily="34" charset="0"/>
              </a:rPr>
              <a:t>programme</a:t>
            </a:r>
            <a:r>
              <a:rPr lang="en-US" sz="1800">
                <a:solidFill>
                  <a:schemeClr val="dk1"/>
                </a:solidFill>
                <a:latin typeface="Arial" panose="020B0604020202020204" pitchFamily="34" charset="0"/>
                <a:ea typeface="Arial"/>
                <a:cs typeface="Arial" panose="020B0604020202020204" pitchFamily="34" charset="0"/>
              </a:rPr>
              <a:t> design phase. The program design includes: </a:t>
            </a:r>
          </a:p>
          <a:p>
            <a:pPr marL="457200" lvl="0" indent="-355600">
              <a:lnSpc>
                <a:spcPct val="115000"/>
              </a:lnSpc>
              <a:spcBef>
                <a:spcPts val="1200"/>
              </a:spcBef>
              <a:buClr>
                <a:schemeClr val="dk1"/>
              </a:buClr>
              <a:buSzPts val="2000"/>
              <a:buFont typeface="Arial"/>
              <a:buChar char="●"/>
            </a:pPr>
            <a:r>
              <a:rPr lang="en-US" sz="1800">
                <a:solidFill>
                  <a:schemeClr val="dk1"/>
                </a:solidFill>
                <a:latin typeface="Arial"/>
                <a:ea typeface="Arial"/>
                <a:cs typeface="Arial"/>
              </a:rPr>
              <a:t>In-person registration is at a municipal government building</a:t>
            </a:r>
          </a:p>
          <a:p>
            <a:pPr marL="457200" lvl="0" indent="-355600">
              <a:lnSpc>
                <a:spcPct val="115000"/>
              </a:lnSpc>
              <a:buClr>
                <a:schemeClr val="dk1"/>
              </a:buClr>
              <a:buSzPts val="2000"/>
              <a:buFont typeface="Arial"/>
              <a:buChar char="●"/>
            </a:pPr>
            <a:r>
              <a:rPr lang="en-US" sz="1800">
                <a:solidFill>
                  <a:schemeClr val="dk1"/>
                </a:solidFill>
                <a:latin typeface="Arial"/>
                <a:ea typeface="Arial"/>
                <a:cs typeface="Arial"/>
              </a:rPr>
              <a:t>Verification requiring presentation of a valid national ID</a:t>
            </a:r>
          </a:p>
          <a:p>
            <a:pPr marL="457200" lvl="0" indent="-355600">
              <a:lnSpc>
                <a:spcPct val="115000"/>
              </a:lnSpc>
              <a:buClr>
                <a:schemeClr val="dk1"/>
              </a:buClr>
              <a:buSzPts val="2000"/>
              <a:buFont typeface="Arial"/>
              <a:buChar char="●"/>
            </a:pPr>
            <a:r>
              <a:rPr lang="en-US" sz="1800">
                <a:solidFill>
                  <a:schemeClr val="dk1"/>
                </a:solidFill>
                <a:latin typeface="Arial"/>
                <a:ea typeface="Arial"/>
                <a:cs typeface="Arial"/>
              </a:rPr>
              <a:t>Transfers delivered through mobile money platforms</a:t>
            </a:r>
          </a:p>
          <a:p>
            <a:pPr marL="457200" lvl="0" indent="-355600">
              <a:lnSpc>
                <a:spcPct val="115000"/>
              </a:lnSpc>
              <a:buClr>
                <a:schemeClr val="dk1"/>
              </a:buClr>
              <a:buSzPts val="2000"/>
              <a:buFont typeface="Arial"/>
              <a:buChar char="●"/>
            </a:pPr>
            <a:r>
              <a:rPr lang="en-US" sz="1800">
                <a:solidFill>
                  <a:schemeClr val="dk1"/>
                </a:solidFill>
                <a:latin typeface="Arial"/>
                <a:ea typeface="Arial"/>
                <a:cs typeface="Arial"/>
              </a:rPr>
              <a:t>Complaints and feedback managed by a phone hotline</a:t>
            </a:r>
          </a:p>
        </p:txBody>
      </p:sp>
      <p:pic>
        <p:nvPicPr>
          <p:cNvPr id="9" name="Google Shape;1750;g3c99745ee65_0_800">
            <a:extLst>
              <a:ext uri="{FF2B5EF4-FFF2-40B4-BE49-F238E27FC236}">
                <a16:creationId xmlns:a16="http://schemas.microsoft.com/office/drawing/2014/main" id="{F775E1B1-7F95-978B-9E53-097549EEA8F3}"/>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8870525" y="1360816"/>
            <a:ext cx="1333750" cy="1328176"/>
          </a:xfrm>
          <a:prstGeom prst="rect">
            <a:avLst/>
          </a:prstGeom>
          <a:noFill/>
          <a:ln>
            <a:noFill/>
          </a:ln>
          <a:effectLst>
            <a:outerShdw blurRad="292100" dist="139700" dir="2700000" algn="tl" rotWithShape="0">
              <a:srgbClr val="333333">
                <a:alpha val="64705"/>
              </a:srgbClr>
            </a:outerShdw>
          </a:effectLst>
        </p:spPr>
      </p:pic>
      <p:sp>
        <p:nvSpPr>
          <p:cNvPr id="10" name="Textfeld 9">
            <a:extLst>
              <a:ext uri="{FF2B5EF4-FFF2-40B4-BE49-F238E27FC236}">
                <a16:creationId xmlns:a16="http://schemas.microsoft.com/office/drawing/2014/main" id="{2726BAD3-A44B-CAF5-99EB-D7E76D29C5CC}"/>
              </a:ext>
            </a:extLst>
          </p:cNvPr>
          <p:cNvSpPr txBox="1"/>
          <p:nvPr/>
        </p:nvSpPr>
        <p:spPr>
          <a:xfrm>
            <a:off x="7127631" y="3193026"/>
            <a:ext cx="4226169" cy="3016210"/>
          </a:xfrm>
          <a:prstGeom prst="rect">
            <a:avLst/>
          </a:prstGeom>
          <a:noFill/>
        </p:spPr>
        <p:txBody>
          <a:bodyPr wrap="square" rtlCol="0">
            <a:spAutoFit/>
          </a:bodyPr>
          <a:lstStyle/>
          <a:p>
            <a:pPr algn="ctr"/>
            <a:r>
              <a:rPr lang="en-US" sz="1800" b="1">
                <a:solidFill>
                  <a:srgbClr val="0077C9"/>
                </a:solidFill>
              </a:rPr>
              <a:t>Group Task</a:t>
            </a:r>
          </a:p>
          <a:p>
            <a:pPr marL="431800" lvl="0" indent="-342900">
              <a:spcAft>
                <a:spcPts val="600"/>
              </a:spcAft>
              <a:buClr>
                <a:schemeClr val="dk1"/>
              </a:buClr>
              <a:buSzPct val="100000"/>
              <a:buFont typeface="+mj-lt"/>
              <a:buAutoNum type="arabicPeriod"/>
            </a:pPr>
            <a:r>
              <a:rPr lang="en-US" sz="1800">
                <a:solidFill>
                  <a:schemeClr val="dk1"/>
                </a:solidFill>
              </a:rPr>
              <a:t>Identify barriers that persons with disabilities might face in accessing or benefiting from the cash response.</a:t>
            </a:r>
          </a:p>
          <a:p>
            <a:pPr marL="431800" lvl="0" indent="-342900">
              <a:spcAft>
                <a:spcPts val="600"/>
              </a:spcAft>
              <a:buClr>
                <a:schemeClr val="dk1"/>
              </a:buClr>
              <a:buSzPct val="100000"/>
              <a:buFont typeface="+mj-lt"/>
              <a:buAutoNum type="arabicPeriod"/>
            </a:pPr>
            <a:r>
              <a:rPr lang="en-US" sz="1800">
                <a:solidFill>
                  <a:schemeClr val="dk1"/>
                </a:solidFill>
              </a:rPr>
              <a:t>Classify each barrier as Environmental, Attitudinal, Institutional or communication.</a:t>
            </a:r>
          </a:p>
          <a:p>
            <a:pPr marL="431800" lvl="0" indent="-342900">
              <a:spcAft>
                <a:spcPts val="600"/>
              </a:spcAft>
              <a:buClr>
                <a:schemeClr val="dk1"/>
              </a:buClr>
              <a:buSzPct val="100000"/>
              <a:buFont typeface="+mj-lt"/>
              <a:buAutoNum type="arabicPeriod"/>
            </a:pPr>
            <a:r>
              <a:rPr lang="en-US" sz="1800">
                <a:solidFill>
                  <a:schemeClr val="dk1"/>
                </a:solidFill>
              </a:rPr>
              <a:t>Propose mitigation measures that aligns with the IASC Guidelines.</a:t>
            </a:r>
          </a:p>
        </p:txBody>
      </p:sp>
      <p:sp>
        <p:nvSpPr>
          <p:cNvPr id="3" name="Foliennummernplatzhalter 2">
            <a:extLst>
              <a:ext uri="{FF2B5EF4-FFF2-40B4-BE49-F238E27FC236}">
                <a16:creationId xmlns:a16="http://schemas.microsoft.com/office/drawing/2014/main" id="{9BCB3FC5-81CC-50D3-1A25-85874E42E5B1}"/>
              </a:ext>
            </a:extLst>
          </p:cNvPr>
          <p:cNvSpPr>
            <a:spLocks noGrp="1"/>
          </p:cNvSpPr>
          <p:nvPr>
            <p:ph type="sldNum" sz="quarter" idx="12"/>
          </p:nvPr>
        </p:nvSpPr>
        <p:spPr/>
        <p:txBody>
          <a:bodyPr/>
          <a:lstStyle/>
          <a:p>
            <a:fld id="{FBC7A862-7147-4493-B488-4E46DC49905D}" type="slidenum">
              <a:rPr lang="de-DE" smtClean="0"/>
              <a:t>29</a:t>
            </a:fld>
            <a:endParaRPr lang="de-DE"/>
          </a:p>
        </p:txBody>
      </p:sp>
    </p:spTree>
    <p:extLst>
      <p:ext uri="{BB962C8B-B14F-4D97-AF65-F5344CB8AC3E}">
        <p14:creationId xmlns:p14="http://schemas.microsoft.com/office/powerpoint/2010/main" val="24883521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CB336-F826-2940-72E2-5724D200659B}"/>
              </a:ext>
            </a:extLst>
          </p:cNvPr>
          <p:cNvSpPr>
            <a:spLocks noGrp="1"/>
          </p:cNvSpPr>
          <p:nvPr>
            <p:ph type="ctrTitle"/>
          </p:nvPr>
        </p:nvSpPr>
        <p:spPr/>
        <p:txBody>
          <a:bodyPr/>
          <a:lstStyle/>
          <a:p>
            <a:r>
              <a:rPr lang="en-US" noProof="0">
                <a:solidFill>
                  <a:srgbClr val="000000"/>
                </a:solidFill>
                <a:latin typeface="Arial"/>
                <a:ea typeface="Arial"/>
                <a:cs typeface="Arial"/>
                <a:sym typeface="Arial"/>
              </a:rPr>
              <a:t>Introduction &amp; Welcome</a:t>
            </a:r>
            <a:endParaRPr lang="en-US" noProof="0"/>
          </a:p>
        </p:txBody>
      </p:sp>
      <p:sp>
        <p:nvSpPr>
          <p:cNvPr id="3" name="Foliennummernplatzhalter 2">
            <a:extLst>
              <a:ext uri="{FF2B5EF4-FFF2-40B4-BE49-F238E27FC236}">
                <a16:creationId xmlns:a16="http://schemas.microsoft.com/office/drawing/2014/main" id="{BB2D1CE2-4706-404C-029B-A3AB4C9116A6}"/>
              </a:ext>
            </a:extLst>
          </p:cNvPr>
          <p:cNvSpPr>
            <a:spLocks noGrp="1"/>
          </p:cNvSpPr>
          <p:nvPr>
            <p:ph type="sldNum" sz="quarter" idx="12"/>
          </p:nvPr>
        </p:nvSpPr>
        <p:spPr/>
        <p:txBody>
          <a:bodyPr/>
          <a:lstStyle/>
          <a:p>
            <a:fld id="{FBC7A862-7147-4493-B488-4E46DC49905D}" type="slidenum">
              <a:rPr lang="de-DE" smtClean="0"/>
              <a:pPr/>
              <a:t>3</a:t>
            </a:fld>
            <a:endParaRPr lang="de-DE"/>
          </a:p>
        </p:txBody>
      </p:sp>
    </p:spTree>
    <p:extLst>
      <p:ext uri="{BB962C8B-B14F-4D97-AF65-F5344CB8AC3E}">
        <p14:creationId xmlns:p14="http://schemas.microsoft.com/office/powerpoint/2010/main" val="37216127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B3B3424-8D84-BE7C-DBE7-03DA39CF5EB9}"/>
              </a:ext>
            </a:extLst>
          </p:cNvPr>
          <p:cNvSpPr>
            <a:spLocks noGrp="1"/>
          </p:cNvSpPr>
          <p:nvPr>
            <p:ph type="title"/>
          </p:nvPr>
        </p:nvSpPr>
        <p:spPr>
          <a:xfrm>
            <a:off x="838200" y="365126"/>
            <a:ext cx="11353800" cy="994752"/>
          </a:xfrm>
        </p:spPr>
        <p:txBody>
          <a:bodyPr>
            <a:noAutofit/>
          </a:bodyPr>
          <a:lstStyle/>
          <a:p>
            <a:r>
              <a:rPr lang="en-US"/>
              <a:t>Common Barriers in CVA in humanitarian contexts</a:t>
            </a:r>
          </a:p>
        </p:txBody>
      </p:sp>
      <p:grpSp>
        <p:nvGrpSpPr>
          <p:cNvPr id="21" name="Gruppieren 20" descr="Graphic listing four types of barriers, each followed by examples.&#10;Environmental: Inaccessible registration or distribution sites; Digital-only transfers requiring phone ownership, iteracy; Crowded or physially inaccessible markets.&#10;Attitudinal: Assumptions persons with disabilities cannot manage cash; Vendor reluctance to assist persons with disabilities; Staff prioritizing efficiency over accessibility;&#10;Attitudes of staff towards persons with disabilities.&#10;Institutional: Lack of participation  from OPDs or persons with disabilities &#10;Rigid documentation requirements;&#10;No disability disaggregate data; Modality decisions without accessibility analysis; Single-channel complaints mechanisms.&#10;Communication: Inaccessible communication formats; Inaccessible screens for persons with visual impairments; Complaint mechanisms relies on voice calls.">
            <a:extLst>
              <a:ext uri="{FF2B5EF4-FFF2-40B4-BE49-F238E27FC236}">
                <a16:creationId xmlns:a16="http://schemas.microsoft.com/office/drawing/2014/main" id="{4993A5DC-5653-1A78-84C5-EB90CAABC23C}"/>
              </a:ext>
            </a:extLst>
          </p:cNvPr>
          <p:cNvGrpSpPr/>
          <p:nvPr/>
        </p:nvGrpSpPr>
        <p:grpSpPr>
          <a:xfrm>
            <a:off x="838200" y="1191433"/>
            <a:ext cx="10650416" cy="5556801"/>
            <a:chOff x="838200" y="1191433"/>
            <a:chExt cx="10650416" cy="5556801"/>
          </a:xfrm>
        </p:grpSpPr>
        <p:sp>
          <p:nvSpPr>
            <p:cNvPr id="11" name="Rechteck: abgerundete Ecken 10">
              <a:extLst>
                <a:ext uri="{FF2B5EF4-FFF2-40B4-BE49-F238E27FC236}">
                  <a16:creationId xmlns:a16="http://schemas.microsoft.com/office/drawing/2014/main" id="{2A26F9EB-33BD-F8A4-F62A-7F33494633C2}"/>
                </a:ext>
                <a:ext uri="{C183D7F6-B498-43B3-948B-1728B52AA6E4}">
                  <adec:decorative xmlns:adec="http://schemas.microsoft.com/office/drawing/2017/decorative" val="1"/>
                </a:ext>
              </a:extLst>
            </p:cNvPr>
            <p:cNvSpPr/>
            <p:nvPr/>
          </p:nvSpPr>
          <p:spPr>
            <a:xfrm>
              <a:off x="6230816" y="2136913"/>
              <a:ext cx="2561492" cy="4611321"/>
            </a:xfrm>
            <a:prstGeom prst="roundRect">
              <a:avLst/>
            </a:prstGeom>
            <a:ln>
              <a:solidFill>
                <a:srgbClr val="0077C9"/>
              </a:solidFill>
            </a:ln>
          </p:spPr>
          <p:style>
            <a:lnRef idx="2">
              <a:schemeClr val="accent6"/>
            </a:lnRef>
            <a:fillRef idx="1">
              <a:schemeClr val="lt1"/>
            </a:fillRef>
            <a:effectRef idx="0">
              <a:schemeClr val="accent6"/>
            </a:effectRef>
            <a:fontRef idx="minor">
              <a:schemeClr val="dk1"/>
            </a:fontRef>
          </p:style>
          <p:txBody>
            <a:bodyPr rtlCol="0" anchor="t"/>
            <a:lstStyle/>
            <a:p>
              <a:pPr marL="285750" lvl="0" indent="-285750">
                <a:spcBef>
                  <a:spcPts val="800"/>
                </a:spcBef>
                <a:spcAft>
                  <a:spcPts val="600"/>
                </a:spcAft>
                <a:buClr>
                  <a:schemeClr val="dk1"/>
                </a:buClr>
                <a:buSzPts val="1800"/>
                <a:buFont typeface="Arial" panose="020B0604020202020204" pitchFamily="34" charset="0"/>
                <a:buChar char="•"/>
              </a:pPr>
              <a:r>
                <a:rPr lang="en-US" sz="1600">
                  <a:latin typeface="Arial" panose="020B0604020202020204" pitchFamily="34" charset="0"/>
                  <a:ea typeface="Arial"/>
                  <a:cs typeface="Arial" panose="020B0604020202020204" pitchFamily="34" charset="0"/>
                </a:rPr>
                <a:t>Lack of participation  from OPDs or persons with disabilities;</a:t>
              </a:r>
            </a:p>
            <a:p>
              <a:pPr marL="285750" lvl="0" indent="-285750">
                <a:spcBef>
                  <a:spcPts val="800"/>
                </a:spcBef>
                <a:spcAft>
                  <a:spcPts val="600"/>
                </a:spcAft>
                <a:buClr>
                  <a:schemeClr val="dk1"/>
                </a:buClr>
                <a:buSzPts val="1800"/>
                <a:buFont typeface="Arial" panose="020B0604020202020204" pitchFamily="34" charset="0"/>
                <a:buChar char="•"/>
              </a:pPr>
              <a:r>
                <a:rPr lang="en-US" sz="1600">
                  <a:latin typeface="Arial" panose="020B0604020202020204" pitchFamily="34" charset="0"/>
                  <a:ea typeface="Arial"/>
                  <a:cs typeface="Arial" panose="020B0604020202020204" pitchFamily="34" charset="0"/>
                </a:rPr>
                <a:t>Rigid documentation requirements;</a:t>
              </a:r>
            </a:p>
            <a:p>
              <a:pPr marL="285750" lvl="0" indent="-285750">
                <a:spcBef>
                  <a:spcPts val="800"/>
                </a:spcBef>
                <a:spcAft>
                  <a:spcPts val="600"/>
                </a:spcAft>
                <a:buClr>
                  <a:schemeClr val="dk1"/>
                </a:buClr>
                <a:buSzPts val="1800"/>
                <a:buFont typeface="Arial" panose="020B0604020202020204" pitchFamily="34" charset="0"/>
                <a:buChar char="•"/>
              </a:pPr>
              <a:r>
                <a:rPr lang="en-US" sz="1600">
                  <a:latin typeface="Arial" panose="020B0604020202020204" pitchFamily="34" charset="0"/>
                  <a:ea typeface="Arial"/>
                  <a:cs typeface="Arial" panose="020B0604020202020204" pitchFamily="34" charset="0"/>
                </a:rPr>
                <a:t>No disability disaggregate data;</a:t>
              </a:r>
            </a:p>
            <a:p>
              <a:pPr marL="285750" lvl="0" indent="-285750">
                <a:spcBef>
                  <a:spcPts val="800"/>
                </a:spcBef>
                <a:spcAft>
                  <a:spcPts val="600"/>
                </a:spcAft>
                <a:buClr>
                  <a:schemeClr val="dk1"/>
                </a:buClr>
                <a:buSzPts val="1800"/>
                <a:buFont typeface="Arial" panose="020B0604020202020204" pitchFamily="34" charset="0"/>
                <a:buChar char="•"/>
              </a:pPr>
              <a:r>
                <a:rPr lang="en-US" sz="1600">
                  <a:latin typeface="Arial" panose="020B0604020202020204" pitchFamily="34" charset="0"/>
                  <a:ea typeface="Arial"/>
                  <a:cs typeface="Arial" panose="020B0604020202020204" pitchFamily="34" charset="0"/>
                </a:rPr>
                <a:t>Modality decisions without accessibility analysis;</a:t>
              </a:r>
            </a:p>
            <a:p>
              <a:pPr marL="285750" lvl="0" indent="-285750">
                <a:spcBef>
                  <a:spcPts val="800"/>
                </a:spcBef>
                <a:spcAft>
                  <a:spcPts val="600"/>
                </a:spcAft>
                <a:buClr>
                  <a:schemeClr val="dk1"/>
                </a:buClr>
                <a:buSzPts val="1800"/>
                <a:buFont typeface="Arial" panose="020B0604020202020204" pitchFamily="34" charset="0"/>
                <a:buChar char="•"/>
              </a:pPr>
              <a:r>
                <a:rPr lang="en-US" sz="1600">
                  <a:latin typeface="Arial" panose="020B0604020202020204" pitchFamily="34" charset="0"/>
                  <a:ea typeface="Arial"/>
                  <a:cs typeface="Arial" panose="020B0604020202020204" pitchFamily="34" charset="0"/>
                </a:rPr>
                <a:t>Single-channel complaints mechanisms. </a:t>
              </a:r>
            </a:p>
            <a:p>
              <a:pPr algn="ctr"/>
              <a:endParaRPr lang="en-US"/>
            </a:p>
          </p:txBody>
        </p:sp>
        <p:sp>
          <p:nvSpPr>
            <p:cNvPr id="7" name="Rechteck: abgerundete Ecken 6">
              <a:extLst>
                <a:ext uri="{FF2B5EF4-FFF2-40B4-BE49-F238E27FC236}">
                  <a16:creationId xmlns:a16="http://schemas.microsoft.com/office/drawing/2014/main" id="{EB3A6110-1CA0-4C95-591C-9468F64706F4}"/>
                </a:ext>
                <a:ext uri="{C183D7F6-B498-43B3-948B-1728B52AA6E4}">
                  <adec:decorative xmlns:adec="http://schemas.microsoft.com/office/drawing/2017/decorative" val="0"/>
                </a:ext>
              </a:extLst>
            </p:cNvPr>
            <p:cNvSpPr/>
            <p:nvPr/>
          </p:nvSpPr>
          <p:spPr>
            <a:xfrm>
              <a:off x="838200" y="2136914"/>
              <a:ext cx="2561492" cy="4584562"/>
            </a:xfrm>
            <a:prstGeom prst="roundRect">
              <a:avLst/>
            </a:prstGeom>
            <a:ln>
              <a:solidFill>
                <a:srgbClr val="0077C9"/>
              </a:solidFill>
            </a:ln>
          </p:spPr>
          <p:style>
            <a:lnRef idx="2">
              <a:schemeClr val="accent6"/>
            </a:lnRef>
            <a:fillRef idx="1">
              <a:schemeClr val="lt1"/>
            </a:fillRef>
            <a:effectRef idx="0">
              <a:schemeClr val="accent6"/>
            </a:effectRef>
            <a:fontRef idx="minor">
              <a:schemeClr val="dk1"/>
            </a:fontRef>
          </p:style>
          <p:txBody>
            <a:bodyPr rtlCol="0" anchor="t"/>
            <a:lstStyle/>
            <a:p>
              <a:pPr marL="285750" lvl="0" indent="-285750">
                <a:spcBef>
                  <a:spcPts val="800"/>
                </a:spcBef>
                <a:spcAft>
                  <a:spcPts val="600"/>
                </a:spcAft>
                <a:buClr>
                  <a:schemeClr val="dk1"/>
                </a:buClr>
                <a:buSzPts val="1800"/>
                <a:buFont typeface="Arial" panose="020B0604020202020204" pitchFamily="34" charset="0"/>
                <a:buChar char="•"/>
              </a:pPr>
              <a:r>
                <a:rPr lang="en-US" sz="1600">
                  <a:latin typeface="Arial" panose="020B0604020202020204" pitchFamily="34" charset="0"/>
                  <a:ea typeface="Arial"/>
                  <a:cs typeface="Arial" panose="020B0604020202020204" pitchFamily="34" charset="0"/>
                </a:rPr>
                <a:t>Inaccessible registration or distribution sites;</a:t>
              </a:r>
            </a:p>
            <a:p>
              <a:pPr marL="285750" lvl="0" indent="-285750">
                <a:spcBef>
                  <a:spcPts val="800"/>
                </a:spcBef>
                <a:spcAft>
                  <a:spcPts val="600"/>
                </a:spcAft>
                <a:buClr>
                  <a:schemeClr val="dk1"/>
                </a:buClr>
                <a:buSzPts val="1800"/>
                <a:buFont typeface="Arial" panose="020B0604020202020204" pitchFamily="34" charset="0"/>
                <a:buChar char="•"/>
              </a:pPr>
              <a:r>
                <a:rPr lang="en-US" sz="1600">
                  <a:solidFill>
                    <a:schemeClr val="tx1"/>
                  </a:solidFill>
                  <a:latin typeface="Arial" panose="020B0604020202020204" pitchFamily="34" charset="0"/>
                  <a:cs typeface="Arial" panose="020B0604020202020204" pitchFamily="34" charset="0"/>
                </a:rPr>
                <a:t>Digital-only transfers requiring phone ownership, literacy;</a:t>
              </a:r>
            </a:p>
            <a:p>
              <a:pPr marL="285750" lvl="0" indent="-285750">
                <a:spcBef>
                  <a:spcPts val="800"/>
                </a:spcBef>
                <a:spcAft>
                  <a:spcPts val="600"/>
                </a:spcAft>
                <a:buClr>
                  <a:schemeClr val="dk1"/>
                </a:buClr>
                <a:buSzPts val="1800"/>
                <a:buFont typeface="Arial" panose="020B0604020202020204" pitchFamily="34" charset="0"/>
                <a:buChar char="•"/>
              </a:pPr>
              <a:r>
                <a:rPr lang="en-US" sz="1600">
                  <a:solidFill>
                    <a:schemeClr val="tx1"/>
                  </a:solidFill>
                  <a:latin typeface="Arial" panose="020B0604020202020204" pitchFamily="34" charset="0"/>
                  <a:cs typeface="Arial" panose="020B0604020202020204" pitchFamily="34" charset="0"/>
                </a:rPr>
                <a:t>Crowded or physically inaccessible markets.</a:t>
              </a:r>
            </a:p>
          </p:txBody>
        </p:sp>
        <p:sp>
          <p:nvSpPr>
            <p:cNvPr id="9" name="Rechteck: abgerundete Ecken 8">
              <a:extLst>
                <a:ext uri="{FF2B5EF4-FFF2-40B4-BE49-F238E27FC236}">
                  <a16:creationId xmlns:a16="http://schemas.microsoft.com/office/drawing/2014/main" id="{D117B662-1FBB-25EC-82DC-FE754EF13923}"/>
                </a:ext>
                <a:ext uri="{C183D7F6-B498-43B3-948B-1728B52AA6E4}">
                  <adec:decorative xmlns:adec="http://schemas.microsoft.com/office/drawing/2017/decorative" val="0"/>
                </a:ext>
              </a:extLst>
            </p:cNvPr>
            <p:cNvSpPr/>
            <p:nvPr/>
          </p:nvSpPr>
          <p:spPr>
            <a:xfrm>
              <a:off x="3534508" y="2136912"/>
              <a:ext cx="2561492" cy="4584562"/>
            </a:xfrm>
            <a:prstGeom prst="roundRect">
              <a:avLst/>
            </a:prstGeom>
            <a:ln>
              <a:solidFill>
                <a:srgbClr val="0077C9"/>
              </a:solidFill>
            </a:ln>
          </p:spPr>
          <p:style>
            <a:lnRef idx="2">
              <a:schemeClr val="accent6"/>
            </a:lnRef>
            <a:fillRef idx="1">
              <a:schemeClr val="lt1"/>
            </a:fillRef>
            <a:effectRef idx="0">
              <a:schemeClr val="accent6"/>
            </a:effectRef>
            <a:fontRef idx="minor">
              <a:schemeClr val="dk1"/>
            </a:fontRef>
          </p:style>
          <p:txBody>
            <a:bodyPr rtlCol="0" anchor="t"/>
            <a:lstStyle/>
            <a:p>
              <a:pPr marL="285750" lvl="0" indent="-285750">
                <a:spcBef>
                  <a:spcPts val="800"/>
                </a:spcBef>
                <a:spcAft>
                  <a:spcPts val="600"/>
                </a:spcAft>
                <a:buClr>
                  <a:schemeClr val="dk1"/>
                </a:buClr>
                <a:buSzPts val="1800"/>
                <a:buFont typeface="Arial" panose="020B0604020202020204" pitchFamily="34" charset="0"/>
                <a:buChar char="•"/>
              </a:pPr>
              <a:r>
                <a:rPr lang="en-US" sz="1600">
                  <a:latin typeface="Arial" panose="020B0604020202020204" pitchFamily="34" charset="0"/>
                  <a:ea typeface="Arial"/>
                  <a:cs typeface="Arial" panose="020B0604020202020204" pitchFamily="34" charset="0"/>
                </a:rPr>
                <a:t>Rigid </a:t>
              </a:r>
              <a:r>
                <a:rPr lang="en-US" sz="1600">
                  <a:solidFill>
                    <a:schemeClr val="tx1"/>
                  </a:solidFill>
                  <a:latin typeface="Arial" panose="020B0604020202020204" pitchFamily="34" charset="0"/>
                  <a:cs typeface="Arial" panose="020B0604020202020204" pitchFamily="34" charset="0"/>
                </a:rPr>
                <a:t>Assumptions persons with disabilities cannot manage cash;</a:t>
              </a:r>
            </a:p>
            <a:p>
              <a:pPr marL="285750" lvl="0" indent="-285750">
                <a:spcBef>
                  <a:spcPts val="800"/>
                </a:spcBef>
                <a:spcAft>
                  <a:spcPts val="600"/>
                </a:spcAft>
                <a:buClr>
                  <a:schemeClr val="dk1"/>
                </a:buClr>
                <a:buSzPts val="1800"/>
                <a:buFont typeface="Arial" panose="020B0604020202020204" pitchFamily="34" charset="0"/>
                <a:buChar char="•"/>
              </a:pPr>
              <a:r>
                <a:rPr lang="en-US" sz="1600">
                  <a:solidFill>
                    <a:schemeClr val="tx1"/>
                  </a:solidFill>
                  <a:latin typeface="Arial" panose="020B0604020202020204" pitchFamily="34" charset="0"/>
                  <a:cs typeface="Arial" panose="020B0604020202020204" pitchFamily="34" charset="0"/>
                </a:rPr>
                <a:t>Vendor reluctance to assist persons with disabilities;</a:t>
              </a:r>
            </a:p>
            <a:p>
              <a:pPr marL="285750" lvl="0" indent="-285750">
                <a:spcBef>
                  <a:spcPts val="800"/>
                </a:spcBef>
                <a:spcAft>
                  <a:spcPts val="600"/>
                </a:spcAft>
                <a:buClr>
                  <a:schemeClr val="dk1"/>
                </a:buClr>
                <a:buSzPts val="1800"/>
                <a:buFont typeface="Arial" panose="020B0604020202020204" pitchFamily="34" charset="0"/>
                <a:buChar char="•"/>
              </a:pPr>
              <a:r>
                <a:rPr lang="en-US" sz="1600">
                  <a:solidFill>
                    <a:schemeClr val="tx1"/>
                  </a:solidFill>
                  <a:latin typeface="Arial" panose="020B0604020202020204" pitchFamily="34" charset="0"/>
                  <a:cs typeface="Arial" panose="020B0604020202020204" pitchFamily="34" charset="0"/>
                </a:rPr>
                <a:t>Staff prioritizing efficiency over accessibility;</a:t>
              </a:r>
            </a:p>
            <a:p>
              <a:pPr marL="285750" lvl="0" indent="-285750">
                <a:spcBef>
                  <a:spcPts val="800"/>
                </a:spcBef>
                <a:spcAft>
                  <a:spcPts val="600"/>
                </a:spcAft>
                <a:buClr>
                  <a:schemeClr val="dk1"/>
                </a:buClr>
                <a:buSzPts val="1800"/>
                <a:buFont typeface="Arial" panose="020B0604020202020204" pitchFamily="34" charset="0"/>
                <a:buChar char="•"/>
              </a:pPr>
              <a:r>
                <a:rPr lang="en-US" sz="1600">
                  <a:solidFill>
                    <a:schemeClr val="tx1"/>
                  </a:solidFill>
                  <a:latin typeface="Arial" panose="020B0604020202020204" pitchFamily="34" charset="0"/>
                  <a:cs typeface="Arial" panose="020B0604020202020204" pitchFamily="34" charset="0"/>
                </a:rPr>
                <a:t>Attitudes of staff towards persons with disabilities.</a:t>
              </a:r>
            </a:p>
          </p:txBody>
        </p:sp>
        <p:sp>
          <p:nvSpPr>
            <p:cNvPr id="13" name="Rechteck: abgerundete Ecken 12">
              <a:extLst>
                <a:ext uri="{FF2B5EF4-FFF2-40B4-BE49-F238E27FC236}">
                  <a16:creationId xmlns:a16="http://schemas.microsoft.com/office/drawing/2014/main" id="{BD7B0139-C9A0-8E3D-A44D-B2404727CBB9}"/>
                </a:ext>
                <a:ext uri="{C183D7F6-B498-43B3-948B-1728B52AA6E4}">
                  <adec:decorative xmlns:adec="http://schemas.microsoft.com/office/drawing/2017/decorative" val="1"/>
                </a:ext>
              </a:extLst>
            </p:cNvPr>
            <p:cNvSpPr/>
            <p:nvPr/>
          </p:nvSpPr>
          <p:spPr>
            <a:xfrm>
              <a:off x="8927124" y="2136913"/>
              <a:ext cx="2561492" cy="4611321"/>
            </a:xfrm>
            <a:prstGeom prst="roundRect">
              <a:avLst/>
            </a:prstGeom>
            <a:ln>
              <a:solidFill>
                <a:srgbClr val="0077C9"/>
              </a:solidFill>
            </a:ln>
          </p:spPr>
          <p:style>
            <a:lnRef idx="2">
              <a:schemeClr val="accent6"/>
            </a:lnRef>
            <a:fillRef idx="1">
              <a:schemeClr val="lt1"/>
            </a:fillRef>
            <a:effectRef idx="0">
              <a:schemeClr val="accent6"/>
            </a:effectRef>
            <a:fontRef idx="minor">
              <a:schemeClr val="dk1"/>
            </a:fontRef>
          </p:style>
          <p:txBody>
            <a:bodyPr rtlCol="0" anchor="t"/>
            <a:lstStyle/>
            <a:p>
              <a:pPr marL="285750" lvl="0" indent="-285750">
                <a:spcBef>
                  <a:spcPts val="800"/>
                </a:spcBef>
                <a:spcAft>
                  <a:spcPts val="600"/>
                </a:spcAft>
                <a:buClr>
                  <a:schemeClr val="dk1"/>
                </a:buClr>
                <a:buSzPts val="1800"/>
                <a:buFont typeface="Arial" panose="020B0604020202020204" pitchFamily="34" charset="0"/>
                <a:buChar char="•"/>
              </a:pPr>
              <a:r>
                <a:rPr lang="en-US" sz="1600">
                  <a:latin typeface="Arial" panose="020B0604020202020204" pitchFamily="34" charset="0"/>
                  <a:ea typeface="Arial"/>
                  <a:cs typeface="Arial" panose="020B0604020202020204" pitchFamily="34" charset="0"/>
                </a:rPr>
                <a:t>Inaccessible communication formats;</a:t>
              </a:r>
            </a:p>
            <a:p>
              <a:pPr marL="285750" lvl="0" indent="-285750">
                <a:spcBef>
                  <a:spcPts val="800"/>
                </a:spcBef>
                <a:spcAft>
                  <a:spcPts val="600"/>
                </a:spcAft>
                <a:buClr>
                  <a:schemeClr val="dk1"/>
                </a:buClr>
                <a:buSzPts val="1800"/>
                <a:buFont typeface="Arial" panose="020B0604020202020204" pitchFamily="34" charset="0"/>
                <a:buChar char="•"/>
              </a:pPr>
              <a:r>
                <a:rPr lang="en-US" sz="1600">
                  <a:latin typeface="Arial" panose="020B0604020202020204" pitchFamily="34" charset="0"/>
                  <a:ea typeface="Arial"/>
                  <a:cs typeface="Arial" panose="020B0604020202020204" pitchFamily="34" charset="0"/>
                </a:rPr>
                <a:t>Inaccessible screens for persons with visual impairments;</a:t>
              </a:r>
            </a:p>
            <a:p>
              <a:pPr marL="285750" lvl="0" indent="-285750">
                <a:spcBef>
                  <a:spcPts val="800"/>
                </a:spcBef>
                <a:spcAft>
                  <a:spcPts val="600"/>
                </a:spcAft>
                <a:buClr>
                  <a:schemeClr val="dk1"/>
                </a:buClr>
                <a:buSzPts val="1800"/>
                <a:buFont typeface="Arial" panose="020B0604020202020204" pitchFamily="34" charset="0"/>
                <a:buChar char="•"/>
              </a:pPr>
              <a:r>
                <a:rPr lang="en-US" sz="1600">
                  <a:latin typeface="Arial" panose="020B0604020202020204" pitchFamily="34" charset="0"/>
                  <a:ea typeface="Arial"/>
                  <a:cs typeface="Arial" panose="020B0604020202020204" pitchFamily="34" charset="0"/>
                </a:rPr>
                <a:t>Complaint mechanisms relies on voice calls.</a:t>
              </a:r>
            </a:p>
          </p:txBody>
        </p:sp>
        <p:sp>
          <p:nvSpPr>
            <p:cNvPr id="14" name="Rechteck: abgerundete Ecken 13">
              <a:extLst>
                <a:ext uri="{FF2B5EF4-FFF2-40B4-BE49-F238E27FC236}">
                  <a16:creationId xmlns:a16="http://schemas.microsoft.com/office/drawing/2014/main" id="{E7492204-3005-7AA0-9C3E-6BBC5DAFC0A2}"/>
                </a:ext>
              </a:extLst>
            </p:cNvPr>
            <p:cNvSpPr/>
            <p:nvPr/>
          </p:nvSpPr>
          <p:spPr>
            <a:xfrm>
              <a:off x="838200" y="1191434"/>
              <a:ext cx="2561492" cy="750275"/>
            </a:xfrm>
            <a:prstGeom prst="roundRect">
              <a:avLst/>
            </a:prstGeom>
            <a:solidFill>
              <a:srgbClr val="0077C9"/>
            </a:solidFill>
            <a:ln>
              <a:solidFill>
                <a:srgbClr val="0077C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latin typeface="Arial" panose="020B0604020202020204" pitchFamily="34" charset="0"/>
                  <a:cs typeface="Arial" panose="020B0604020202020204" pitchFamily="34" charset="0"/>
                </a:rPr>
                <a:t>Environmental</a:t>
              </a:r>
              <a:endParaRPr lang="en-US"/>
            </a:p>
          </p:txBody>
        </p:sp>
        <p:sp>
          <p:nvSpPr>
            <p:cNvPr id="16" name="Rechteck: abgerundete Ecken 15">
              <a:extLst>
                <a:ext uri="{FF2B5EF4-FFF2-40B4-BE49-F238E27FC236}">
                  <a16:creationId xmlns:a16="http://schemas.microsoft.com/office/drawing/2014/main" id="{F6E80472-CCEE-EE5A-BBA4-ED54610206E9}"/>
                </a:ext>
              </a:extLst>
            </p:cNvPr>
            <p:cNvSpPr/>
            <p:nvPr/>
          </p:nvSpPr>
          <p:spPr>
            <a:xfrm>
              <a:off x="3534508" y="1191434"/>
              <a:ext cx="2561492" cy="750275"/>
            </a:xfrm>
            <a:prstGeom prst="roundRect">
              <a:avLst/>
            </a:prstGeom>
            <a:solidFill>
              <a:srgbClr val="0077C9"/>
            </a:solidFill>
            <a:ln>
              <a:solidFill>
                <a:srgbClr val="0077C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latin typeface="Arial" panose="020B0604020202020204" pitchFamily="34" charset="0"/>
                  <a:cs typeface="Arial" panose="020B0604020202020204" pitchFamily="34" charset="0"/>
                </a:rPr>
                <a:t>Attitudinal</a:t>
              </a:r>
              <a:endParaRPr lang="en-US"/>
            </a:p>
          </p:txBody>
        </p:sp>
        <p:sp>
          <p:nvSpPr>
            <p:cNvPr id="18" name="Rechteck: abgerundete Ecken 17">
              <a:extLst>
                <a:ext uri="{FF2B5EF4-FFF2-40B4-BE49-F238E27FC236}">
                  <a16:creationId xmlns:a16="http://schemas.microsoft.com/office/drawing/2014/main" id="{EDA8E775-6771-B42F-035A-1EC31C5FFD5C}"/>
                </a:ext>
              </a:extLst>
            </p:cNvPr>
            <p:cNvSpPr/>
            <p:nvPr/>
          </p:nvSpPr>
          <p:spPr>
            <a:xfrm>
              <a:off x="6230816" y="1191433"/>
              <a:ext cx="2561492" cy="750275"/>
            </a:xfrm>
            <a:prstGeom prst="roundRect">
              <a:avLst/>
            </a:prstGeom>
            <a:solidFill>
              <a:srgbClr val="0077C9"/>
            </a:solidFill>
            <a:ln>
              <a:solidFill>
                <a:srgbClr val="0077C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latin typeface="Arial" panose="020B0604020202020204" pitchFamily="34" charset="0"/>
                  <a:cs typeface="Arial" panose="020B0604020202020204" pitchFamily="34" charset="0"/>
                </a:rPr>
                <a:t>Institutional</a:t>
              </a:r>
              <a:endParaRPr lang="en-US"/>
            </a:p>
          </p:txBody>
        </p:sp>
        <p:sp>
          <p:nvSpPr>
            <p:cNvPr id="20" name="Rechteck: abgerundete Ecken 19">
              <a:extLst>
                <a:ext uri="{FF2B5EF4-FFF2-40B4-BE49-F238E27FC236}">
                  <a16:creationId xmlns:a16="http://schemas.microsoft.com/office/drawing/2014/main" id="{081BE645-23A9-1DFA-DFCD-13478B34A04D}"/>
                </a:ext>
              </a:extLst>
            </p:cNvPr>
            <p:cNvSpPr/>
            <p:nvPr/>
          </p:nvSpPr>
          <p:spPr>
            <a:xfrm>
              <a:off x="8927124" y="1191745"/>
              <a:ext cx="2561492" cy="750275"/>
            </a:xfrm>
            <a:prstGeom prst="roundRect">
              <a:avLst/>
            </a:prstGeom>
            <a:solidFill>
              <a:srgbClr val="0077C9"/>
            </a:solidFill>
            <a:ln>
              <a:solidFill>
                <a:srgbClr val="0077C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latin typeface="Arial" panose="020B0604020202020204" pitchFamily="34" charset="0"/>
                  <a:cs typeface="Arial" panose="020B0604020202020204" pitchFamily="34" charset="0"/>
                </a:rPr>
                <a:t>Communication</a:t>
              </a:r>
              <a:endParaRPr lang="en-US"/>
            </a:p>
          </p:txBody>
        </p:sp>
      </p:grpSp>
      <p:sp>
        <p:nvSpPr>
          <p:cNvPr id="3" name="Foliennummernplatzhalter 2">
            <a:extLst>
              <a:ext uri="{FF2B5EF4-FFF2-40B4-BE49-F238E27FC236}">
                <a16:creationId xmlns:a16="http://schemas.microsoft.com/office/drawing/2014/main" id="{379DF2E1-55F5-D152-2D24-6E4D3023CB73}"/>
              </a:ext>
            </a:extLst>
          </p:cNvPr>
          <p:cNvSpPr>
            <a:spLocks noGrp="1"/>
          </p:cNvSpPr>
          <p:nvPr>
            <p:ph type="sldNum" sz="quarter" idx="12"/>
          </p:nvPr>
        </p:nvSpPr>
        <p:spPr/>
        <p:txBody>
          <a:bodyPr/>
          <a:lstStyle/>
          <a:p>
            <a:fld id="{FBC7A862-7147-4493-B488-4E46DC49905D}" type="slidenum">
              <a:rPr lang="de-DE" smtClean="0"/>
              <a:t>30</a:t>
            </a:fld>
            <a:endParaRPr lang="de-DE"/>
          </a:p>
        </p:txBody>
      </p:sp>
    </p:spTree>
    <p:extLst>
      <p:ext uri="{BB962C8B-B14F-4D97-AF65-F5344CB8AC3E}">
        <p14:creationId xmlns:p14="http://schemas.microsoft.com/office/powerpoint/2010/main" val="10831968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6799EB90-91B9-A97A-12C8-77EAE308EB00}"/>
            </a:ext>
          </a:extLst>
        </p:cNvPr>
        <p:cNvGrpSpPr/>
        <p:nvPr/>
      </p:nvGrpSpPr>
      <p:grpSpPr>
        <a:xfrm>
          <a:off x="0" y="0"/>
          <a:ext cx="0" cy="0"/>
          <a:chOff x="0" y="0"/>
          <a:chExt cx="0" cy="0"/>
        </a:xfrm>
      </p:grpSpPr>
      <p:sp>
        <p:nvSpPr>
          <p:cNvPr id="5" name="Titel 4">
            <a:extLst>
              <a:ext uri="{FF2B5EF4-FFF2-40B4-BE49-F238E27FC236}">
                <a16:creationId xmlns:a16="http://schemas.microsoft.com/office/drawing/2014/main" id="{54E8AC13-4622-3EEE-41C3-B99CB5C2BDE9}"/>
              </a:ext>
            </a:extLst>
          </p:cNvPr>
          <p:cNvSpPr>
            <a:spLocks noGrp="1"/>
          </p:cNvSpPr>
          <p:nvPr>
            <p:ph type="title"/>
          </p:nvPr>
        </p:nvSpPr>
        <p:spPr>
          <a:xfrm>
            <a:off x="838200" y="38211"/>
            <a:ext cx="10515600" cy="1058233"/>
          </a:xfrm>
        </p:spPr>
        <p:txBody>
          <a:bodyPr>
            <a:noAutofit/>
          </a:bodyPr>
          <a:lstStyle/>
          <a:p>
            <a:r>
              <a:rPr lang="de-DE" err="1"/>
              <a:t>Barriers</a:t>
            </a:r>
            <a:r>
              <a:rPr lang="de-DE"/>
              <a:t> </a:t>
            </a:r>
            <a:r>
              <a:rPr lang="de-DE" err="1"/>
              <a:t>to</a:t>
            </a:r>
            <a:r>
              <a:rPr lang="de-DE"/>
              <a:t> Access &amp; </a:t>
            </a:r>
            <a:r>
              <a:rPr lang="de-DE" err="1"/>
              <a:t>Inclusion</a:t>
            </a:r>
            <a:r>
              <a:rPr lang="de-DE"/>
              <a:t> in Cash &amp; Voucher Assistance</a:t>
            </a:r>
          </a:p>
        </p:txBody>
      </p:sp>
      <p:sp>
        <p:nvSpPr>
          <p:cNvPr id="12" name="Legende: mit Pfeil nach unten 11" descr="Process flow diagram with three stages connected by arrows.&#10;&#10;Part one, Impact of Crisis: Destruction of infrastructure (roads, assistance access), displacement, insecurity, breakdown of social networks, closure of services. Arrow leads to next level.&#10;Part two with heading Exacerbated by Barriers: Environmental (inaccessible food distribution, lack of accessible info, transportation/buildings), Attitudinal (first responders’ lack of disability awareness, nutrition knowledge gaps), Institutional (lack of inclusion capacity, non-inclusive policies, missing disability data). Arrow leading to third level.">
            <a:extLst>
              <a:ext uri="{FF2B5EF4-FFF2-40B4-BE49-F238E27FC236}">
                <a16:creationId xmlns:a16="http://schemas.microsoft.com/office/drawing/2014/main" id="{19A03D43-1BFC-1FEA-E490-3F3F19D4E7D8}"/>
              </a:ext>
            </a:extLst>
          </p:cNvPr>
          <p:cNvSpPr/>
          <p:nvPr/>
        </p:nvSpPr>
        <p:spPr>
          <a:xfrm>
            <a:off x="838200" y="1026106"/>
            <a:ext cx="10961914" cy="1058233"/>
          </a:xfrm>
          <a:prstGeom prst="downArrowCallou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de-DE" b="1">
                <a:solidFill>
                  <a:schemeClr val="tx1"/>
                </a:solidFill>
                <a:latin typeface="Arial" panose="020B0604020202020204" pitchFamily="34" charset="0"/>
                <a:cs typeface="Arial" panose="020B0604020202020204" pitchFamily="34" charset="0"/>
              </a:rPr>
              <a:t>IMPACT OF CRISIS</a:t>
            </a:r>
          </a:p>
          <a:p>
            <a:pPr lvl="0" algn="ctr"/>
            <a:r>
              <a:rPr lang="de-DE">
                <a:solidFill>
                  <a:schemeClr val="tx1"/>
                </a:solidFill>
                <a:latin typeface="Arial" panose="020B0604020202020204" pitchFamily="34" charset="0"/>
                <a:cs typeface="Arial" panose="020B0604020202020204" pitchFamily="34" charset="0"/>
              </a:rPr>
              <a:t>Breakdown of </a:t>
            </a:r>
            <a:r>
              <a:rPr lang="de-DE" err="1">
                <a:solidFill>
                  <a:schemeClr val="tx1"/>
                </a:solidFill>
                <a:latin typeface="Arial" panose="020B0604020202020204" pitchFamily="34" charset="0"/>
                <a:cs typeface="Arial" panose="020B0604020202020204" pitchFamily="34" charset="0"/>
              </a:rPr>
              <a:t>local</a:t>
            </a:r>
            <a:r>
              <a:rPr lang="de-DE">
                <a:solidFill>
                  <a:schemeClr val="tx1"/>
                </a:solidFill>
                <a:latin typeface="Arial" panose="020B0604020202020204" pitchFamily="34" charset="0"/>
                <a:cs typeface="Arial" panose="020B0604020202020204" pitchFamily="34" charset="0"/>
              </a:rPr>
              <a:t> </a:t>
            </a:r>
            <a:r>
              <a:rPr lang="en-US">
                <a:solidFill>
                  <a:srgbClr val="000000"/>
                </a:solidFill>
                <a:latin typeface="Arial"/>
                <a:ea typeface="Arial"/>
                <a:cs typeface="Arial"/>
              </a:rPr>
              <a:t>economies, insecurity breakdown of social networks, destruction of infrastructure, displacement, closure of services.</a:t>
            </a:r>
            <a:endParaRPr lang="de-DE">
              <a:solidFill>
                <a:schemeClr val="tx1"/>
              </a:solidFill>
              <a:latin typeface="Arial" panose="020B0604020202020204" pitchFamily="34" charset="0"/>
              <a:cs typeface="Arial" panose="020B0604020202020204" pitchFamily="34" charset="0"/>
            </a:endParaRPr>
          </a:p>
        </p:txBody>
      </p:sp>
      <p:sp>
        <p:nvSpPr>
          <p:cNvPr id="13" name="Legende: mit Pfeil nach unten 12" descr="Part two with heading &quot;Exacerbated by Barriers&quot;: Environmental (inaccessible food distribution, lack of accessible info, transportation/buildings), Attitudinal (first responders’ lack of disability awareness, nutrition knowledge gaps), Institutional (lack of inclusion capacity, non-inclusive policies, missing disability data). Arrow leading to third level.">
            <a:extLst>
              <a:ext uri="{FF2B5EF4-FFF2-40B4-BE49-F238E27FC236}">
                <a16:creationId xmlns:a16="http://schemas.microsoft.com/office/drawing/2014/main" id="{6FF38DE4-DB99-CAC7-4CA0-16672EEE6FF4}"/>
              </a:ext>
            </a:extLst>
          </p:cNvPr>
          <p:cNvSpPr/>
          <p:nvPr/>
        </p:nvSpPr>
        <p:spPr>
          <a:xfrm>
            <a:off x="838199" y="2084340"/>
            <a:ext cx="10961913" cy="3703258"/>
          </a:xfrm>
          <a:prstGeom prst="downArrowCallout">
            <a:avLst>
              <a:gd name="adj1" fmla="val 6030"/>
              <a:gd name="adj2" fmla="val 8863"/>
              <a:gd name="adj3" fmla="val 5067"/>
              <a:gd name="adj4" fmla="val 86486"/>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lvl="0" algn="ctr"/>
            <a:r>
              <a:rPr lang="de-DE" b="1">
                <a:solidFill>
                  <a:schemeClr val="tx1"/>
                </a:solidFill>
                <a:latin typeface="Arial" panose="020B0604020202020204" pitchFamily="34" charset="0"/>
                <a:cs typeface="Arial" panose="020B0604020202020204" pitchFamily="34" charset="0"/>
              </a:rPr>
              <a:t>EXACERBATED BY BARRIERS</a:t>
            </a:r>
          </a:p>
          <a:p>
            <a:pPr lvl="0">
              <a:buSzPts val="1600"/>
            </a:pPr>
            <a:r>
              <a:rPr lang="en-US" b="1">
                <a:solidFill>
                  <a:schemeClr val="dk1"/>
                </a:solidFill>
                <a:latin typeface="Arial"/>
                <a:ea typeface="Arial"/>
                <a:cs typeface="Arial"/>
              </a:rPr>
              <a:t>Environmental barriers</a:t>
            </a:r>
            <a:endParaRPr lang="en-US" sz="1200">
              <a:solidFill>
                <a:srgbClr val="000000"/>
              </a:solidFill>
              <a:latin typeface="Arial"/>
              <a:ea typeface="Arial"/>
              <a:cs typeface="Arial"/>
            </a:endParaRPr>
          </a:p>
          <a:p>
            <a:pPr marL="285750" lvl="0" indent="-285750">
              <a:buClr>
                <a:schemeClr val="dk1"/>
              </a:buClr>
              <a:buSzPts val="1600"/>
              <a:buFont typeface="Arial"/>
              <a:buChar char="●"/>
            </a:pPr>
            <a:r>
              <a:rPr lang="en-US">
                <a:solidFill>
                  <a:schemeClr val="dk1"/>
                </a:solidFill>
                <a:latin typeface="Arial"/>
                <a:ea typeface="Arial"/>
                <a:cs typeface="Arial"/>
              </a:rPr>
              <a:t>Lack of accessible information and communication on cash registration processes and delivery mechanisms;</a:t>
            </a:r>
          </a:p>
          <a:p>
            <a:pPr marL="285750" lvl="0" indent="-285750">
              <a:buClr>
                <a:schemeClr val="dk1"/>
              </a:buClr>
              <a:buSzPts val="1600"/>
              <a:buFont typeface="Arial"/>
              <a:buChar char="●"/>
            </a:pPr>
            <a:r>
              <a:rPr lang="en-US">
                <a:solidFill>
                  <a:schemeClr val="dk1"/>
                </a:solidFill>
                <a:latin typeface="Arial"/>
                <a:ea typeface="Arial"/>
                <a:cs typeface="Arial"/>
              </a:rPr>
              <a:t>Lack of accessible technology for money transfers through mobile phones or ATM cards;</a:t>
            </a:r>
          </a:p>
          <a:p>
            <a:pPr marL="285750" lvl="0" indent="-285750">
              <a:buClr>
                <a:schemeClr val="dk1"/>
              </a:buClr>
              <a:buSzPts val="1600"/>
              <a:buFont typeface="Arial"/>
              <a:buChar char="●"/>
            </a:pPr>
            <a:r>
              <a:rPr lang="en-US">
                <a:solidFill>
                  <a:schemeClr val="dk1"/>
                </a:solidFill>
                <a:latin typeface="Arial"/>
                <a:ea typeface="Arial"/>
                <a:cs typeface="Arial"/>
              </a:rPr>
              <a:t>Inaccessible CVA distribution points;</a:t>
            </a:r>
          </a:p>
          <a:p>
            <a:pPr marL="285750" lvl="0" indent="-285750">
              <a:buClr>
                <a:schemeClr val="dk1"/>
              </a:buClr>
              <a:buSzPts val="1600"/>
              <a:buFont typeface="Arial"/>
              <a:buChar char="●"/>
            </a:pPr>
            <a:r>
              <a:rPr lang="en-US">
                <a:solidFill>
                  <a:schemeClr val="dk1"/>
                </a:solidFill>
                <a:latin typeface="Arial"/>
                <a:ea typeface="Arial"/>
                <a:cs typeface="Arial"/>
              </a:rPr>
              <a:t>Inaccessible shops, vendors, markets;</a:t>
            </a:r>
          </a:p>
          <a:p>
            <a:pPr marL="285750" lvl="0" indent="-285750">
              <a:buClr>
                <a:schemeClr val="dk1"/>
              </a:buClr>
              <a:buSzPts val="1600"/>
              <a:buFont typeface="Arial"/>
              <a:buChar char="●"/>
            </a:pPr>
            <a:r>
              <a:rPr lang="en-US">
                <a:solidFill>
                  <a:schemeClr val="dk1"/>
                </a:solidFill>
                <a:latin typeface="Arial"/>
                <a:ea typeface="Arial"/>
                <a:cs typeface="Arial"/>
              </a:rPr>
              <a:t>Lack of accessible transportation.</a:t>
            </a:r>
          </a:p>
          <a:p>
            <a:pPr lvl="0">
              <a:buSzPts val="1600"/>
            </a:pPr>
            <a:r>
              <a:rPr lang="en-US" b="1">
                <a:solidFill>
                  <a:schemeClr val="dk1"/>
                </a:solidFill>
                <a:latin typeface="Arial"/>
                <a:ea typeface="Arial"/>
                <a:cs typeface="Arial"/>
              </a:rPr>
              <a:t>Attitudinal barriers</a:t>
            </a:r>
            <a:endParaRPr lang="en-US" sz="1200">
              <a:solidFill>
                <a:srgbClr val="000000"/>
              </a:solidFill>
              <a:latin typeface="Arial"/>
              <a:ea typeface="Arial"/>
              <a:cs typeface="Arial"/>
            </a:endParaRPr>
          </a:p>
          <a:p>
            <a:pPr marL="285750" lvl="0" indent="-285750">
              <a:buClr>
                <a:schemeClr val="dk1"/>
              </a:buClr>
              <a:buSzPts val="1600"/>
              <a:buFont typeface="Arial"/>
              <a:buChar char="●"/>
            </a:pPr>
            <a:r>
              <a:rPr lang="en-US">
                <a:solidFill>
                  <a:schemeClr val="dk1"/>
                </a:solidFill>
                <a:latin typeface="Arial"/>
                <a:ea typeface="Arial"/>
                <a:cs typeface="Arial"/>
              </a:rPr>
              <a:t>First responders lack awareness and knowledge about persons with disabilities;</a:t>
            </a:r>
            <a:endParaRPr lang="en-US" sz="1200">
              <a:solidFill>
                <a:srgbClr val="000000"/>
              </a:solidFill>
              <a:latin typeface="Arial"/>
              <a:ea typeface="Arial"/>
              <a:cs typeface="Arial"/>
            </a:endParaRPr>
          </a:p>
          <a:p>
            <a:pPr marL="285750" lvl="0" indent="-285750">
              <a:buClr>
                <a:schemeClr val="dk1"/>
              </a:buClr>
              <a:buSzPts val="1600"/>
              <a:buFont typeface="Arial"/>
              <a:buChar char="●"/>
            </a:pPr>
            <a:r>
              <a:rPr lang="en-US">
                <a:solidFill>
                  <a:schemeClr val="dk1"/>
                </a:solidFill>
                <a:latin typeface="Arial"/>
                <a:ea typeface="Arial"/>
                <a:cs typeface="Arial"/>
              </a:rPr>
              <a:t>Lack of awareness and knowledge about specific requirements of persons with disabilities.</a:t>
            </a:r>
          </a:p>
          <a:p>
            <a:pPr lvl="0">
              <a:buSzPts val="1600"/>
            </a:pPr>
            <a:r>
              <a:rPr lang="en-US" b="1">
                <a:solidFill>
                  <a:schemeClr val="dk1"/>
                </a:solidFill>
                <a:latin typeface="Arial"/>
                <a:ea typeface="Arial"/>
                <a:cs typeface="Arial"/>
              </a:rPr>
              <a:t>Institutional barriers</a:t>
            </a:r>
            <a:endParaRPr lang="en-US" sz="1200">
              <a:solidFill>
                <a:srgbClr val="000000"/>
              </a:solidFill>
              <a:latin typeface="Arial"/>
              <a:ea typeface="Arial"/>
              <a:cs typeface="Arial"/>
            </a:endParaRPr>
          </a:p>
          <a:p>
            <a:pPr marL="285750" lvl="0" indent="-285750">
              <a:buClr>
                <a:schemeClr val="dk1"/>
              </a:buClr>
              <a:buSzPts val="1600"/>
              <a:buFont typeface="Arial"/>
              <a:buChar char="●"/>
            </a:pPr>
            <a:r>
              <a:rPr lang="en-US">
                <a:solidFill>
                  <a:schemeClr val="dk1"/>
                </a:solidFill>
                <a:latin typeface="Arial"/>
                <a:ea typeface="Arial"/>
                <a:cs typeface="Arial"/>
              </a:rPr>
              <a:t>Lack of technical capacity to develop disability-sensitive scoring </a:t>
            </a:r>
            <a:r>
              <a:rPr lang="en-US" err="1">
                <a:solidFill>
                  <a:schemeClr val="dk1"/>
                </a:solidFill>
                <a:latin typeface="Arial"/>
                <a:ea typeface="Arial"/>
                <a:cs typeface="Arial"/>
              </a:rPr>
              <a:t>syspetems</a:t>
            </a:r>
            <a:r>
              <a:rPr lang="en-US">
                <a:solidFill>
                  <a:schemeClr val="dk1"/>
                </a:solidFill>
                <a:latin typeface="Arial"/>
                <a:ea typeface="Arial"/>
                <a:cs typeface="Arial"/>
              </a:rPr>
              <a:t> for targeting assistance;</a:t>
            </a:r>
          </a:p>
          <a:p>
            <a:pPr marL="285750" lvl="0" indent="-285750">
              <a:buClr>
                <a:schemeClr val="dk1"/>
              </a:buClr>
              <a:buSzPts val="1600"/>
              <a:buFont typeface="Arial"/>
              <a:buChar char="●"/>
            </a:pPr>
            <a:r>
              <a:rPr lang="en-US">
                <a:solidFill>
                  <a:schemeClr val="dk1"/>
                </a:solidFill>
                <a:latin typeface="Arial"/>
                <a:ea typeface="Arial"/>
                <a:cs typeface="Arial"/>
              </a:rPr>
              <a:t>Lack of consideration of persons with disabilities in sector standards, guidelines and policies;</a:t>
            </a:r>
            <a:endParaRPr lang="en-US" sz="1200">
              <a:solidFill>
                <a:srgbClr val="000000"/>
              </a:solidFill>
              <a:latin typeface="Arial"/>
              <a:ea typeface="Arial"/>
              <a:cs typeface="Arial"/>
            </a:endParaRPr>
          </a:p>
          <a:p>
            <a:pPr marL="285750" lvl="0" indent="-285750">
              <a:buClr>
                <a:schemeClr val="dk1"/>
              </a:buClr>
              <a:buSzPts val="1600"/>
              <a:buFont typeface="Arial"/>
              <a:buChar char="●"/>
            </a:pPr>
            <a:r>
              <a:rPr lang="en-US">
                <a:solidFill>
                  <a:schemeClr val="dk1"/>
                </a:solidFill>
                <a:latin typeface="Arial"/>
                <a:ea typeface="Arial"/>
                <a:cs typeface="Arial"/>
              </a:rPr>
              <a:t>Complex and inaccessible administration and registration procedures.</a:t>
            </a:r>
            <a:endParaRPr lang="en-US" sz="1200">
              <a:solidFill>
                <a:srgbClr val="000000"/>
              </a:solidFill>
              <a:latin typeface="Arial"/>
              <a:ea typeface="Arial"/>
              <a:cs typeface="Arial"/>
            </a:endParaRPr>
          </a:p>
        </p:txBody>
      </p:sp>
      <p:sp>
        <p:nvSpPr>
          <p:cNvPr id="11" name="Legende: mit Pfeil nach unten 10" descr="Part three with heading &quot;Risks Faced by Persons with Disabilities&quot;: Violence, poverty, environmental hazards, health deterioration, exclusion, isolation, food access barriers, malnutrition.">
            <a:extLst>
              <a:ext uri="{FF2B5EF4-FFF2-40B4-BE49-F238E27FC236}">
                <a16:creationId xmlns:a16="http://schemas.microsoft.com/office/drawing/2014/main" id="{B4D5BBA0-5F3E-9921-4F3C-C73EF071BCD2}"/>
              </a:ext>
            </a:extLst>
          </p:cNvPr>
          <p:cNvSpPr>
            <a:spLocks noGrp="1" noRot="1" noMove="1" noResize="1" noEditPoints="1" noAdjustHandles="1" noChangeArrowheads="1" noChangeShapeType="1"/>
          </p:cNvSpPr>
          <p:nvPr/>
        </p:nvSpPr>
        <p:spPr>
          <a:xfrm>
            <a:off x="838199" y="5831894"/>
            <a:ext cx="10961913" cy="1458334"/>
          </a:xfrm>
          <a:prstGeom prst="downArrowCallout">
            <a:avLst>
              <a:gd name="adj1" fmla="val 0"/>
              <a:gd name="adj2" fmla="val 25000"/>
              <a:gd name="adj3" fmla="val 0"/>
              <a:gd name="adj4" fmla="val 64977"/>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de-DE" sz="1600" b="1">
                <a:solidFill>
                  <a:schemeClr val="bg1"/>
                </a:solidFill>
                <a:latin typeface="Arial" panose="020B0604020202020204" pitchFamily="34" charset="0"/>
                <a:cs typeface="Arial" panose="020B0604020202020204" pitchFamily="34" charset="0"/>
              </a:rPr>
              <a:t>RISKS FACED BY PERSONS WITH DISABILITIES</a:t>
            </a:r>
          </a:p>
          <a:p>
            <a:pPr lvl="0" algn="ctr"/>
            <a:r>
              <a:rPr lang="de-DE" sz="1600" err="1">
                <a:solidFill>
                  <a:schemeClr val="bg1"/>
                </a:solidFill>
                <a:latin typeface="Arial" panose="020B0604020202020204" pitchFamily="34" charset="0"/>
                <a:cs typeface="Arial" panose="020B0604020202020204" pitchFamily="34" charset="0"/>
              </a:rPr>
              <a:t>Violence</a:t>
            </a:r>
            <a:r>
              <a:rPr lang="de-DE" sz="1600">
                <a:solidFill>
                  <a:schemeClr val="bg1"/>
                </a:solidFill>
                <a:latin typeface="Arial" panose="020B0604020202020204" pitchFamily="34" charset="0"/>
                <a:cs typeface="Arial" panose="020B0604020202020204" pitchFamily="34" charset="0"/>
              </a:rPr>
              <a:t>, </a:t>
            </a:r>
            <a:r>
              <a:rPr lang="de-DE" sz="1600" err="1">
                <a:solidFill>
                  <a:schemeClr val="bg1"/>
                </a:solidFill>
                <a:latin typeface="Arial" panose="020B0604020202020204" pitchFamily="34" charset="0"/>
                <a:cs typeface="Arial" panose="020B0604020202020204" pitchFamily="34" charset="0"/>
              </a:rPr>
              <a:t>poverty</a:t>
            </a:r>
            <a:r>
              <a:rPr lang="de-DE" sz="1600">
                <a:solidFill>
                  <a:schemeClr val="bg1"/>
                </a:solidFill>
                <a:latin typeface="Arial" panose="020B0604020202020204" pitchFamily="34" charset="0"/>
                <a:cs typeface="Arial" panose="020B0604020202020204" pitchFamily="34" charset="0"/>
              </a:rPr>
              <a:t>, environmental </a:t>
            </a:r>
            <a:r>
              <a:rPr lang="de-DE" sz="1600" err="1">
                <a:solidFill>
                  <a:schemeClr val="bg1"/>
                </a:solidFill>
                <a:latin typeface="Arial" panose="020B0604020202020204" pitchFamily="34" charset="0"/>
                <a:cs typeface="Arial" panose="020B0604020202020204" pitchFamily="34" charset="0"/>
              </a:rPr>
              <a:t>hazard</a:t>
            </a:r>
            <a:r>
              <a:rPr lang="de-DE" sz="1600">
                <a:solidFill>
                  <a:schemeClr val="bg1"/>
                </a:solidFill>
                <a:latin typeface="Arial" panose="020B0604020202020204" pitchFamily="34" charset="0"/>
                <a:cs typeface="Arial" panose="020B0604020202020204" pitchFamily="34" charset="0"/>
              </a:rPr>
              <a:t>, </a:t>
            </a:r>
            <a:r>
              <a:rPr lang="de-DE" sz="1600" err="1">
                <a:solidFill>
                  <a:schemeClr val="bg1"/>
                </a:solidFill>
                <a:latin typeface="Arial" panose="020B0604020202020204" pitchFamily="34" charset="0"/>
                <a:cs typeface="Arial" panose="020B0604020202020204" pitchFamily="34" charset="0"/>
              </a:rPr>
              <a:t>deterioriation</a:t>
            </a:r>
            <a:r>
              <a:rPr lang="de-DE" sz="1600">
                <a:solidFill>
                  <a:schemeClr val="bg1"/>
                </a:solidFill>
                <a:latin typeface="Arial" panose="020B0604020202020204" pitchFamily="34" charset="0"/>
                <a:cs typeface="Arial" panose="020B0604020202020204" pitchFamily="34" charset="0"/>
              </a:rPr>
              <a:t> of </a:t>
            </a:r>
            <a:r>
              <a:rPr lang="de-DE" sz="1600" err="1">
                <a:solidFill>
                  <a:schemeClr val="bg1"/>
                </a:solidFill>
                <a:latin typeface="Arial" panose="020B0604020202020204" pitchFamily="34" charset="0"/>
                <a:cs typeface="Arial" panose="020B0604020202020204" pitchFamily="34" charset="0"/>
              </a:rPr>
              <a:t>health</a:t>
            </a:r>
            <a:r>
              <a:rPr lang="de-DE" sz="1600">
                <a:solidFill>
                  <a:schemeClr val="bg1"/>
                </a:solidFill>
                <a:latin typeface="Arial" panose="020B0604020202020204" pitchFamily="34" charset="0"/>
                <a:cs typeface="Arial" panose="020B0604020202020204" pitchFamily="34" charset="0"/>
              </a:rPr>
              <a:t>, </a:t>
            </a:r>
            <a:r>
              <a:rPr lang="de-DE" sz="1600" err="1">
                <a:solidFill>
                  <a:schemeClr val="bg1"/>
                </a:solidFill>
                <a:latin typeface="Arial" panose="020B0604020202020204" pitchFamily="34" charset="0"/>
                <a:cs typeface="Arial" panose="020B0604020202020204" pitchFamily="34" charset="0"/>
              </a:rPr>
              <a:t>exclusion</a:t>
            </a:r>
            <a:r>
              <a:rPr lang="de-DE" sz="1600">
                <a:solidFill>
                  <a:schemeClr val="bg1"/>
                </a:solidFill>
                <a:latin typeface="Arial" panose="020B0604020202020204" pitchFamily="34" charset="0"/>
                <a:cs typeface="Arial" panose="020B0604020202020204" pitchFamily="34" charset="0"/>
              </a:rPr>
              <a:t>, </a:t>
            </a:r>
            <a:r>
              <a:rPr lang="de-DE" sz="1600" err="1">
                <a:solidFill>
                  <a:schemeClr val="bg1"/>
                </a:solidFill>
                <a:latin typeface="Arial" panose="020B0604020202020204" pitchFamily="34" charset="0"/>
                <a:cs typeface="Arial" panose="020B0604020202020204" pitchFamily="34" charset="0"/>
              </a:rPr>
              <a:t>isolation</a:t>
            </a:r>
            <a:r>
              <a:rPr lang="de-DE" sz="1600">
                <a:solidFill>
                  <a:schemeClr val="bg1"/>
                </a:solidFill>
                <a:latin typeface="Arial" panose="020B0604020202020204" pitchFamily="34" charset="0"/>
                <a:cs typeface="Arial" panose="020B0604020202020204" pitchFamily="34" charset="0"/>
              </a:rPr>
              <a:t>, </a:t>
            </a:r>
            <a:r>
              <a:rPr lang="de-DE" sz="1600" err="1">
                <a:solidFill>
                  <a:schemeClr val="bg1"/>
                </a:solidFill>
                <a:latin typeface="Arial" panose="020B0604020202020204" pitchFamily="34" charset="0"/>
                <a:cs typeface="Arial" panose="020B0604020202020204" pitchFamily="34" charset="0"/>
              </a:rPr>
              <a:t>abandonment</a:t>
            </a:r>
            <a:r>
              <a:rPr lang="de-DE" sz="1600">
                <a:solidFill>
                  <a:schemeClr val="bg1"/>
                </a:solidFill>
                <a:latin typeface="Arial" panose="020B0604020202020204" pitchFamily="34" charset="0"/>
                <a:cs typeface="Arial" panose="020B0604020202020204" pitchFamily="34" charset="0"/>
              </a:rPr>
              <a:t>.</a:t>
            </a:r>
          </a:p>
        </p:txBody>
      </p:sp>
      <p:sp>
        <p:nvSpPr>
          <p:cNvPr id="2" name="Foliennummernplatzhalter 1">
            <a:extLst>
              <a:ext uri="{FF2B5EF4-FFF2-40B4-BE49-F238E27FC236}">
                <a16:creationId xmlns:a16="http://schemas.microsoft.com/office/drawing/2014/main" id="{32AE1E7E-411A-83AF-7A53-8A62EC36EBB6}"/>
              </a:ext>
            </a:extLst>
          </p:cNvPr>
          <p:cNvSpPr>
            <a:spLocks noGrp="1"/>
          </p:cNvSpPr>
          <p:nvPr>
            <p:ph type="sldNum" sz="quarter" idx="12"/>
          </p:nvPr>
        </p:nvSpPr>
        <p:spPr/>
        <p:txBody>
          <a:bodyPr/>
          <a:lstStyle/>
          <a:p>
            <a:fld id="{FBC7A862-7147-4493-B488-4E46DC49905D}" type="slidenum">
              <a:rPr lang="de-DE" smtClean="0"/>
              <a:t>31</a:t>
            </a:fld>
            <a:endParaRPr lang="de-DE"/>
          </a:p>
        </p:txBody>
      </p:sp>
    </p:spTree>
    <p:extLst>
      <p:ext uri="{BB962C8B-B14F-4D97-AF65-F5344CB8AC3E}">
        <p14:creationId xmlns:p14="http://schemas.microsoft.com/office/powerpoint/2010/main" val="2337127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E1913F8-7B47-993B-58BE-4B597DC72A09}"/>
              </a:ext>
            </a:extLst>
          </p:cNvPr>
          <p:cNvSpPr>
            <a:spLocks noGrp="1"/>
          </p:cNvSpPr>
          <p:nvPr>
            <p:ph type="ctrTitle"/>
          </p:nvPr>
        </p:nvSpPr>
        <p:spPr>
          <a:xfrm>
            <a:off x="1524000" y="3286677"/>
            <a:ext cx="9144000" cy="914401"/>
          </a:xfrm>
        </p:spPr>
        <p:txBody>
          <a:bodyPr/>
          <a:lstStyle/>
          <a:p>
            <a:r>
              <a:rPr lang="en-US" noProof="0"/>
              <a:t>Coffee break.</a:t>
            </a:r>
          </a:p>
        </p:txBody>
      </p:sp>
      <p:pic>
        <p:nvPicPr>
          <p:cNvPr id="8" name="Graphic 7">
            <a:extLst>
              <a:ext uri="{FF2B5EF4-FFF2-40B4-BE49-F238E27FC236}">
                <a16:creationId xmlns:a16="http://schemas.microsoft.com/office/drawing/2014/main" id="{984B4EDC-65E9-B928-224D-72F352483EB6}"/>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279065" y="1121179"/>
            <a:ext cx="2165498" cy="2165498"/>
          </a:xfrm>
          <a:prstGeom prst="rect">
            <a:avLst/>
          </a:prstGeom>
        </p:spPr>
      </p:pic>
      <p:sp>
        <p:nvSpPr>
          <p:cNvPr id="2" name="Foliennummernplatzhalter 1">
            <a:extLst>
              <a:ext uri="{FF2B5EF4-FFF2-40B4-BE49-F238E27FC236}">
                <a16:creationId xmlns:a16="http://schemas.microsoft.com/office/drawing/2014/main" id="{40C3D8B8-3B80-8017-AE09-9D59B87278DD}"/>
              </a:ext>
            </a:extLst>
          </p:cNvPr>
          <p:cNvSpPr>
            <a:spLocks noGrp="1"/>
          </p:cNvSpPr>
          <p:nvPr>
            <p:ph type="sldNum" sz="quarter" idx="12"/>
          </p:nvPr>
        </p:nvSpPr>
        <p:spPr/>
        <p:txBody>
          <a:bodyPr/>
          <a:lstStyle/>
          <a:p>
            <a:fld id="{FBC7A862-7147-4493-B488-4E46DC49905D}" type="slidenum">
              <a:rPr lang="de-DE" smtClean="0"/>
              <a:pPr/>
              <a:t>32</a:t>
            </a:fld>
            <a:endParaRPr lang="de-DE"/>
          </a:p>
        </p:txBody>
      </p:sp>
    </p:spTree>
    <p:extLst>
      <p:ext uri="{BB962C8B-B14F-4D97-AF65-F5344CB8AC3E}">
        <p14:creationId xmlns:p14="http://schemas.microsoft.com/office/powerpoint/2010/main" val="3641168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7A8DAD-E439-517D-47CB-BCA2DC3EFC6B}"/>
              </a:ext>
            </a:extLst>
          </p:cNvPr>
          <p:cNvSpPr>
            <a:spLocks noGrp="1"/>
          </p:cNvSpPr>
          <p:nvPr>
            <p:ph type="ctrTitle"/>
          </p:nvPr>
        </p:nvSpPr>
        <p:spPr>
          <a:xfrm>
            <a:off x="656492" y="4286324"/>
            <a:ext cx="10879015" cy="2387600"/>
          </a:xfrm>
        </p:spPr>
        <p:txBody>
          <a:bodyPr>
            <a:normAutofit/>
          </a:bodyPr>
          <a:lstStyle/>
          <a:p>
            <a:pPr lvl="0">
              <a:spcBef>
                <a:spcPts val="0"/>
              </a:spcBef>
            </a:pPr>
            <a:r>
              <a:rPr lang="en-US" sz="4400">
                <a:solidFill>
                  <a:srgbClr val="000000"/>
                </a:solidFill>
              </a:rPr>
              <a:t>Disability-Inclusive CVA Unpacked</a:t>
            </a:r>
            <a:br>
              <a:rPr lang="en-US" sz="4400">
                <a:solidFill>
                  <a:srgbClr val="000000"/>
                </a:solidFill>
              </a:rPr>
            </a:br>
            <a:r>
              <a:rPr lang="en-US" sz="4400">
                <a:solidFill>
                  <a:srgbClr val="000000"/>
                </a:solidFill>
              </a:rPr>
              <a:t>and the Must-Do Actions</a:t>
            </a:r>
            <a:endParaRPr lang="en-US" sz="4400"/>
          </a:p>
        </p:txBody>
      </p:sp>
      <p:pic>
        <p:nvPicPr>
          <p:cNvPr id="6" name="Grafik 5">
            <a:extLst>
              <a:ext uri="{FF2B5EF4-FFF2-40B4-BE49-F238E27FC236}">
                <a16:creationId xmlns:a16="http://schemas.microsoft.com/office/drawing/2014/main" id="{B220574F-AE37-49F6-447D-A434F4EFBC65}"/>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rcRect b="9551"/>
          <a:stretch>
            <a:fillRect/>
          </a:stretch>
        </p:blipFill>
        <p:spPr>
          <a:xfrm>
            <a:off x="3343274" y="504068"/>
            <a:ext cx="5505450" cy="3734705"/>
          </a:xfrm>
          <a:prstGeom prst="rect">
            <a:avLst/>
          </a:prstGeom>
        </p:spPr>
      </p:pic>
      <p:sp>
        <p:nvSpPr>
          <p:cNvPr id="3" name="Foliennummernplatzhalter 2">
            <a:extLst>
              <a:ext uri="{FF2B5EF4-FFF2-40B4-BE49-F238E27FC236}">
                <a16:creationId xmlns:a16="http://schemas.microsoft.com/office/drawing/2014/main" id="{C2B67A77-7D1E-CDCA-8102-6033D0641D49}"/>
              </a:ext>
            </a:extLst>
          </p:cNvPr>
          <p:cNvSpPr>
            <a:spLocks noGrp="1"/>
          </p:cNvSpPr>
          <p:nvPr>
            <p:ph type="sldNum" sz="quarter" idx="12"/>
          </p:nvPr>
        </p:nvSpPr>
        <p:spPr/>
        <p:txBody>
          <a:bodyPr/>
          <a:lstStyle/>
          <a:p>
            <a:fld id="{FBC7A862-7147-4493-B488-4E46DC49905D}" type="slidenum">
              <a:rPr lang="de-DE" smtClean="0"/>
              <a:pPr/>
              <a:t>33</a:t>
            </a:fld>
            <a:endParaRPr lang="de-DE"/>
          </a:p>
        </p:txBody>
      </p:sp>
    </p:spTree>
    <p:extLst>
      <p:ext uri="{BB962C8B-B14F-4D97-AF65-F5344CB8AC3E}">
        <p14:creationId xmlns:p14="http://schemas.microsoft.com/office/powerpoint/2010/main" val="115675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E5AE35-80F5-80B1-3234-75F3D893C570}"/>
            </a:ext>
          </a:extLst>
        </p:cNvPr>
        <p:cNvGrpSpPr/>
        <p:nvPr/>
      </p:nvGrpSpPr>
      <p:grpSpPr>
        <a:xfrm>
          <a:off x="0" y="0"/>
          <a:ext cx="0" cy="0"/>
          <a:chOff x="0" y="0"/>
          <a:chExt cx="0" cy="0"/>
        </a:xfrm>
      </p:grpSpPr>
      <p:sp>
        <p:nvSpPr>
          <p:cNvPr id="5" name="Titel 4">
            <a:extLst>
              <a:ext uri="{FF2B5EF4-FFF2-40B4-BE49-F238E27FC236}">
                <a16:creationId xmlns:a16="http://schemas.microsoft.com/office/drawing/2014/main" id="{E6DDBEAF-515A-7574-C26F-FA312C04895A}"/>
              </a:ext>
            </a:extLst>
          </p:cNvPr>
          <p:cNvSpPr>
            <a:spLocks noGrp="1"/>
          </p:cNvSpPr>
          <p:nvPr>
            <p:ph type="title"/>
          </p:nvPr>
        </p:nvSpPr>
        <p:spPr>
          <a:xfrm>
            <a:off x="838200" y="136525"/>
            <a:ext cx="10515600" cy="1058233"/>
          </a:xfrm>
        </p:spPr>
        <p:txBody>
          <a:bodyPr/>
          <a:lstStyle/>
          <a:p>
            <a:pPr algn="ctr"/>
            <a:r>
              <a:rPr lang="en-US"/>
              <a:t>Reminder: Key Programming Approach</a:t>
            </a:r>
          </a:p>
        </p:txBody>
      </p:sp>
      <p:grpSp>
        <p:nvGrpSpPr>
          <p:cNvPr id="6" name="Google Shape;1800;g3d5c75a12db_0_2312">
            <a:extLst>
              <a:ext uri="{FF2B5EF4-FFF2-40B4-BE49-F238E27FC236}">
                <a16:creationId xmlns:a16="http://schemas.microsoft.com/office/drawing/2014/main" id="{29E7F1C6-7AEC-FA27-CD27-E5FAB6D39112}"/>
              </a:ext>
              <a:ext uri="{C183D7F6-B498-43B3-948B-1728B52AA6E4}">
                <adec:decorative xmlns:adec="http://schemas.microsoft.com/office/drawing/2017/decorative" val="1"/>
              </a:ext>
            </a:extLst>
          </p:cNvPr>
          <p:cNvGrpSpPr/>
          <p:nvPr/>
        </p:nvGrpSpPr>
        <p:grpSpPr>
          <a:xfrm>
            <a:off x="1671449" y="5864423"/>
            <a:ext cx="9509760" cy="998540"/>
            <a:chOff x="0" y="0"/>
            <a:chExt cx="24384000" cy="2560359"/>
          </a:xfrm>
        </p:grpSpPr>
        <p:sp>
          <p:nvSpPr>
            <p:cNvPr id="7" name="Google Shape;1801;g3d5c75a12db_0_2312">
              <a:extLst>
                <a:ext uri="{FF2B5EF4-FFF2-40B4-BE49-F238E27FC236}">
                  <a16:creationId xmlns:a16="http://schemas.microsoft.com/office/drawing/2014/main" id="{84E48F2B-2C7F-8076-197A-654217455245}"/>
                </a:ext>
              </a:extLst>
            </p:cNvPr>
            <p:cNvSpPr/>
            <p:nvPr/>
          </p:nvSpPr>
          <p:spPr>
            <a:xfrm>
              <a:off x="11767048" y="0"/>
              <a:ext cx="12616952" cy="2547659"/>
            </a:xfrm>
            <a:custGeom>
              <a:avLst/>
              <a:gdLst/>
              <a:ahLst/>
              <a:cxnLst/>
              <a:rect l="l" t="t" r="r" b="b"/>
              <a:pathLst>
                <a:path w="12616952" h="2547659" extrusionOk="0">
                  <a:moveTo>
                    <a:pt x="0" y="0"/>
                  </a:moveTo>
                  <a:lnTo>
                    <a:pt x="12616952" y="0"/>
                  </a:lnTo>
                  <a:lnTo>
                    <a:pt x="12616952" y="2547659"/>
                  </a:lnTo>
                  <a:lnTo>
                    <a:pt x="0" y="2547659"/>
                  </a:lnTo>
                  <a:lnTo>
                    <a:pt x="0" y="0"/>
                  </a:lnTo>
                  <a:close/>
                </a:path>
              </a:pathLst>
            </a:custGeom>
            <a:blipFill rotWithShape="1">
              <a:blip r:embed="rId3">
                <a:alphaModFix/>
              </a:blip>
              <a:stretch>
                <a:fillRect t="-176059" r="-1680" b="-227441"/>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8" name="Google Shape;1802;g3d5c75a12db_0_2312">
              <a:extLst>
                <a:ext uri="{FF2B5EF4-FFF2-40B4-BE49-F238E27FC236}">
                  <a16:creationId xmlns:a16="http://schemas.microsoft.com/office/drawing/2014/main" id="{8561FA2B-1BF7-1A8A-C8B3-1C1BA521AF11}"/>
                </a:ext>
              </a:extLst>
            </p:cNvPr>
            <p:cNvSpPr/>
            <p:nvPr/>
          </p:nvSpPr>
          <p:spPr>
            <a:xfrm>
              <a:off x="0" y="0"/>
              <a:ext cx="12379368" cy="2560359"/>
            </a:xfrm>
            <a:custGeom>
              <a:avLst/>
              <a:gdLst/>
              <a:ahLst/>
              <a:cxnLst/>
              <a:rect l="l" t="t" r="r" b="b"/>
              <a:pathLst>
                <a:path w="12379368" h="2560359" extrusionOk="0">
                  <a:moveTo>
                    <a:pt x="0" y="0"/>
                  </a:moveTo>
                  <a:lnTo>
                    <a:pt x="12379368" y="0"/>
                  </a:lnTo>
                  <a:lnTo>
                    <a:pt x="12379368" y="2560359"/>
                  </a:lnTo>
                  <a:lnTo>
                    <a:pt x="0" y="2560359"/>
                  </a:lnTo>
                  <a:lnTo>
                    <a:pt x="0" y="0"/>
                  </a:lnTo>
                  <a:close/>
                </a:path>
              </a:pathLst>
            </a:custGeom>
            <a:blipFill rotWithShape="1">
              <a:blip r:embed="rId3">
                <a:alphaModFix/>
              </a:blip>
              <a:stretch>
                <a:fillRect l="-4150" t="-403550"/>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sp>
        <p:nvSpPr>
          <p:cNvPr id="10" name="Textfeld 9">
            <a:extLst>
              <a:ext uri="{FF2B5EF4-FFF2-40B4-BE49-F238E27FC236}">
                <a16:creationId xmlns:a16="http://schemas.microsoft.com/office/drawing/2014/main" id="{5E21B673-979D-0571-30A5-B0386E735F8C}"/>
              </a:ext>
            </a:extLst>
          </p:cNvPr>
          <p:cNvSpPr txBox="1"/>
          <p:nvPr/>
        </p:nvSpPr>
        <p:spPr>
          <a:xfrm>
            <a:off x="3896880" y="933148"/>
            <a:ext cx="5205046" cy="523220"/>
          </a:xfrm>
          <a:prstGeom prst="rect">
            <a:avLst/>
          </a:prstGeom>
          <a:noFill/>
        </p:spPr>
        <p:txBody>
          <a:bodyPr wrap="square" rtlCol="0">
            <a:spAutoFit/>
          </a:bodyPr>
          <a:lstStyle/>
          <a:p>
            <a:r>
              <a:rPr lang="en-US" sz="2800" b="1">
                <a:solidFill>
                  <a:srgbClr val="0077C9"/>
                </a:solidFill>
              </a:rPr>
              <a:t>Chapter 3 of IASC Guidelines</a:t>
            </a:r>
          </a:p>
        </p:txBody>
      </p:sp>
      <p:grpSp>
        <p:nvGrpSpPr>
          <p:cNvPr id="12" name="Google Shape;1803;g3d5c75a12db_0_2312">
            <a:extLst>
              <a:ext uri="{FF2B5EF4-FFF2-40B4-BE49-F238E27FC236}">
                <a16:creationId xmlns:a16="http://schemas.microsoft.com/office/drawing/2014/main" id="{06B56DF7-C879-84FB-8555-09C9B0E186F9}"/>
              </a:ext>
              <a:ext uri="{C183D7F6-B498-43B3-948B-1728B52AA6E4}">
                <adec:decorative xmlns:adec="http://schemas.microsoft.com/office/drawing/2017/decorative" val="1"/>
              </a:ext>
            </a:extLst>
          </p:cNvPr>
          <p:cNvGrpSpPr/>
          <p:nvPr/>
        </p:nvGrpSpPr>
        <p:grpSpPr>
          <a:xfrm>
            <a:off x="4700400" y="2290390"/>
            <a:ext cx="2791200" cy="854600"/>
            <a:chOff x="5076200" y="2178075"/>
            <a:chExt cx="2791200" cy="854600"/>
          </a:xfrm>
        </p:grpSpPr>
        <p:cxnSp>
          <p:nvCxnSpPr>
            <p:cNvPr id="13" name="Google Shape;1804;g3d5c75a12db_0_2312">
              <a:extLst>
                <a:ext uri="{FF2B5EF4-FFF2-40B4-BE49-F238E27FC236}">
                  <a16:creationId xmlns:a16="http://schemas.microsoft.com/office/drawing/2014/main" id="{8DA6473D-B6CC-DF94-413A-EAC19CAEA3E4}"/>
                </a:ext>
              </a:extLst>
            </p:cNvPr>
            <p:cNvCxnSpPr/>
            <p:nvPr/>
          </p:nvCxnSpPr>
          <p:spPr>
            <a:xfrm>
              <a:off x="5076200" y="2635475"/>
              <a:ext cx="0" cy="397200"/>
            </a:xfrm>
            <a:prstGeom prst="straightConnector1">
              <a:avLst/>
            </a:prstGeom>
            <a:noFill/>
            <a:ln w="38100" cap="flat" cmpd="sng">
              <a:solidFill>
                <a:schemeClr val="accent1"/>
              </a:solidFill>
              <a:prstDash val="solid"/>
              <a:round/>
              <a:headEnd type="none" w="sm" len="sm"/>
              <a:tailEnd type="triangle" w="med" len="med"/>
            </a:ln>
          </p:spPr>
        </p:cxnSp>
        <p:grpSp>
          <p:nvGrpSpPr>
            <p:cNvPr id="14" name="Google Shape;1805;g3d5c75a12db_0_2312">
              <a:extLst>
                <a:ext uri="{FF2B5EF4-FFF2-40B4-BE49-F238E27FC236}">
                  <a16:creationId xmlns:a16="http://schemas.microsoft.com/office/drawing/2014/main" id="{C5D4CCF7-CFE8-D083-880A-F037B730CF7A}"/>
                </a:ext>
              </a:extLst>
            </p:cNvPr>
            <p:cNvGrpSpPr/>
            <p:nvPr/>
          </p:nvGrpSpPr>
          <p:grpSpPr>
            <a:xfrm>
              <a:off x="5076200" y="2178075"/>
              <a:ext cx="2791200" cy="854600"/>
              <a:chOff x="5076200" y="2178075"/>
              <a:chExt cx="2791200" cy="854600"/>
            </a:xfrm>
          </p:grpSpPr>
          <p:cxnSp>
            <p:nvCxnSpPr>
              <p:cNvPr id="15" name="Google Shape;1806;g3d5c75a12db_0_2312">
                <a:extLst>
                  <a:ext uri="{FF2B5EF4-FFF2-40B4-BE49-F238E27FC236}">
                    <a16:creationId xmlns:a16="http://schemas.microsoft.com/office/drawing/2014/main" id="{ED314451-2504-E2F7-9FA7-7A361D8FAF8D}"/>
                  </a:ext>
                </a:extLst>
              </p:cNvPr>
              <p:cNvCxnSpPr/>
              <p:nvPr/>
            </p:nvCxnSpPr>
            <p:spPr>
              <a:xfrm>
                <a:off x="6471800" y="2178075"/>
                <a:ext cx="12000" cy="433200"/>
              </a:xfrm>
              <a:prstGeom prst="straightConnector1">
                <a:avLst/>
              </a:prstGeom>
              <a:noFill/>
              <a:ln w="38100" cap="flat" cmpd="sng">
                <a:solidFill>
                  <a:schemeClr val="accent1"/>
                </a:solidFill>
                <a:prstDash val="solid"/>
                <a:round/>
                <a:headEnd type="none" w="sm" len="sm"/>
                <a:tailEnd type="none" w="sm" len="sm"/>
              </a:ln>
            </p:spPr>
          </p:cxnSp>
          <p:cxnSp>
            <p:nvCxnSpPr>
              <p:cNvPr id="16" name="Google Shape;1807;g3d5c75a12db_0_2312">
                <a:extLst>
                  <a:ext uri="{FF2B5EF4-FFF2-40B4-BE49-F238E27FC236}">
                    <a16:creationId xmlns:a16="http://schemas.microsoft.com/office/drawing/2014/main" id="{3D2588EF-77AE-7EFF-1EE0-041357611A45}"/>
                  </a:ext>
                </a:extLst>
              </p:cNvPr>
              <p:cNvCxnSpPr/>
              <p:nvPr/>
            </p:nvCxnSpPr>
            <p:spPr>
              <a:xfrm flipH="1">
                <a:off x="5076200" y="2620775"/>
                <a:ext cx="1395600" cy="600"/>
              </a:xfrm>
              <a:prstGeom prst="curvedConnector3">
                <a:avLst>
                  <a:gd name="adj1" fmla="val 50000"/>
                </a:avLst>
              </a:prstGeom>
              <a:noFill/>
              <a:ln w="38100" cap="flat" cmpd="sng">
                <a:solidFill>
                  <a:schemeClr val="accent1"/>
                </a:solidFill>
                <a:prstDash val="solid"/>
                <a:round/>
                <a:headEnd type="none" w="sm" len="sm"/>
                <a:tailEnd type="none" w="sm" len="sm"/>
              </a:ln>
            </p:spPr>
          </p:cxnSp>
          <p:cxnSp>
            <p:nvCxnSpPr>
              <p:cNvPr id="17" name="Google Shape;1808;g3d5c75a12db_0_2312">
                <a:extLst>
                  <a:ext uri="{FF2B5EF4-FFF2-40B4-BE49-F238E27FC236}">
                    <a16:creationId xmlns:a16="http://schemas.microsoft.com/office/drawing/2014/main" id="{9003FD7C-D214-C44F-DFFE-D847CE9A676F}"/>
                  </a:ext>
                </a:extLst>
              </p:cNvPr>
              <p:cNvCxnSpPr/>
              <p:nvPr/>
            </p:nvCxnSpPr>
            <p:spPr>
              <a:xfrm flipH="1">
                <a:off x="6471800" y="2618825"/>
                <a:ext cx="1395600" cy="600"/>
              </a:xfrm>
              <a:prstGeom prst="curvedConnector3">
                <a:avLst>
                  <a:gd name="adj1" fmla="val 50000"/>
                </a:avLst>
              </a:prstGeom>
              <a:noFill/>
              <a:ln w="38100" cap="flat" cmpd="sng">
                <a:solidFill>
                  <a:schemeClr val="accent1"/>
                </a:solidFill>
                <a:prstDash val="solid"/>
                <a:round/>
                <a:headEnd type="none" w="sm" len="sm"/>
                <a:tailEnd type="none" w="sm" len="sm"/>
              </a:ln>
            </p:spPr>
          </p:cxnSp>
          <p:cxnSp>
            <p:nvCxnSpPr>
              <p:cNvPr id="18" name="Google Shape;1809;g3d5c75a12db_0_2312">
                <a:extLst>
                  <a:ext uri="{FF2B5EF4-FFF2-40B4-BE49-F238E27FC236}">
                    <a16:creationId xmlns:a16="http://schemas.microsoft.com/office/drawing/2014/main" id="{5FFCC9F6-1E25-E67C-BE85-B78C41AF4DB3}"/>
                  </a:ext>
                </a:extLst>
              </p:cNvPr>
              <p:cNvCxnSpPr/>
              <p:nvPr/>
            </p:nvCxnSpPr>
            <p:spPr>
              <a:xfrm>
                <a:off x="7867400" y="2635475"/>
                <a:ext cx="0" cy="397200"/>
              </a:xfrm>
              <a:prstGeom prst="straightConnector1">
                <a:avLst/>
              </a:prstGeom>
              <a:noFill/>
              <a:ln w="38100" cap="flat" cmpd="sng">
                <a:solidFill>
                  <a:schemeClr val="accent1"/>
                </a:solidFill>
                <a:prstDash val="solid"/>
                <a:round/>
                <a:headEnd type="none" w="sm" len="sm"/>
                <a:tailEnd type="triangle" w="med" len="med"/>
              </a:ln>
            </p:spPr>
          </p:cxnSp>
        </p:grpSp>
      </p:grpSp>
      <p:sp>
        <p:nvSpPr>
          <p:cNvPr id="9" name="Untertitel 4" descr="The following is part of a diagram  illustrating the Twin-track approach with its two aspects: Inclusive Mainstreamed Programmes and Targeted Interventions for Persons with Disabilities.&quot; The meaning of both will be explained in the following.">
            <a:extLst>
              <a:ext uri="{FF2B5EF4-FFF2-40B4-BE49-F238E27FC236}">
                <a16:creationId xmlns:a16="http://schemas.microsoft.com/office/drawing/2014/main" id="{43F72AAE-2906-FC7D-B61F-AECF08AD0D20}"/>
              </a:ext>
            </a:extLst>
          </p:cNvPr>
          <p:cNvSpPr txBox="1">
            <a:spLocks/>
          </p:cNvSpPr>
          <p:nvPr/>
        </p:nvSpPr>
        <p:spPr>
          <a:xfrm>
            <a:off x="2031953" y="1567260"/>
            <a:ext cx="8457289" cy="878993"/>
          </a:xfrm>
          <a:prstGeom prst="rect">
            <a:avLst/>
          </a:prstGeom>
          <a:solidFill>
            <a:srgbClr val="0077C9"/>
          </a:solidFill>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ClrTx/>
              <a:buNone/>
            </a:pPr>
            <a:r>
              <a:rPr lang="en-US" sz="3600" b="1">
                <a:solidFill>
                  <a:schemeClr val="bg1"/>
                </a:solidFill>
              </a:rPr>
              <a:t>The Twin-Track Approach</a:t>
            </a:r>
          </a:p>
        </p:txBody>
      </p:sp>
      <p:sp>
        <p:nvSpPr>
          <p:cNvPr id="24" name="Rechteck 23">
            <a:extLst>
              <a:ext uri="{FF2B5EF4-FFF2-40B4-BE49-F238E27FC236}">
                <a16:creationId xmlns:a16="http://schemas.microsoft.com/office/drawing/2014/main" id="{745AA1EF-A50E-EA07-2054-FF0F6F645CDF}"/>
              </a:ext>
            </a:extLst>
          </p:cNvPr>
          <p:cNvSpPr/>
          <p:nvPr/>
        </p:nvSpPr>
        <p:spPr>
          <a:xfrm>
            <a:off x="1187400" y="3229763"/>
            <a:ext cx="4920600" cy="2523768"/>
          </a:xfrm>
          <a:prstGeom prst="rect">
            <a:avLst/>
          </a:prstGeom>
          <a:noFill/>
          <a:ln w="28575">
            <a:solidFill>
              <a:srgbClr val="0072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600"/>
              </a:spcBef>
              <a:spcAft>
                <a:spcPts val="600"/>
              </a:spcAft>
            </a:pPr>
            <a:r>
              <a:rPr lang="en-US" sz="2000" b="1">
                <a:solidFill>
                  <a:schemeClr val="dk1"/>
                </a:solidFill>
                <a:latin typeface="Arial" panose="020B0604020202020204" pitchFamily="34" charset="0"/>
                <a:ea typeface="Arial"/>
                <a:cs typeface="Arial" panose="020B0604020202020204" pitchFamily="34" charset="0"/>
              </a:rPr>
              <a:t>Inclusive Mainstreamed </a:t>
            </a:r>
            <a:r>
              <a:rPr lang="en-US" sz="2000" b="1" err="1">
                <a:solidFill>
                  <a:schemeClr val="dk1"/>
                </a:solidFill>
                <a:latin typeface="Arial" panose="020B0604020202020204" pitchFamily="34" charset="0"/>
                <a:ea typeface="Arial"/>
                <a:cs typeface="Arial" panose="020B0604020202020204" pitchFamily="34" charset="0"/>
              </a:rPr>
              <a:t>Programmes</a:t>
            </a:r>
            <a:endParaRPr lang="en-US" sz="2000" b="1">
              <a:solidFill>
                <a:schemeClr val="dk1"/>
              </a:solidFill>
              <a:latin typeface="Arial" panose="020B0604020202020204" pitchFamily="34" charset="0"/>
              <a:ea typeface="Arial"/>
              <a:cs typeface="Arial" panose="020B0604020202020204" pitchFamily="34" charset="0"/>
            </a:endParaRPr>
          </a:p>
          <a:p>
            <a:pPr lvl="0" algn="ctr">
              <a:lnSpc>
                <a:spcPct val="115000"/>
              </a:lnSpc>
              <a:spcAft>
                <a:spcPts val="600"/>
              </a:spcAft>
              <a:buClr>
                <a:schemeClr val="dk1"/>
              </a:buClr>
              <a:buSzPts val="1800"/>
            </a:pPr>
            <a:r>
              <a:rPr lang="en-US" sz="2000">
                <a:solidFill>
                  <a:schemeClr val="dk1"/>
                </a:solidFill>
                <a:latin typeface="Arial"/>
                <a:ea typeface="Arial"/>
                <a:cs typeface="Arial"/>
              </a:rPr>
              <a:t>Design cash-based intervention </a:t>
            </a:r>
            <a:r>
              <a:rPr lang="en-US" sz="2000" err="1">
                <a:solidFill>
                  <a:schemeClr val="dk1"/>
                </a:solidFill>
                <a:latin typeface="Arial"/>
                <a:ea typeface="Arial"/>
                <a:cs typeface="Arial"/>
              </a:rPr>
              <a:t>programmes</a:t>
            </a:r>
            <a:r>
              <a:rPr lang="en-US" sz="2000">
                <a:solidFill>
                  <a:schemeClr val="dk1"/>
                </a:solidFill>
                <a:latin typeface="Arial"/>
                <a:ea typeface="Arial"/>
                <a:cs typeface="Arial"/>
              </a:rPr>
              <a:t> that are inclusive of everyone, including persons with disabilities, and have accessible infrastructure and communication arrangements.</a:t>
            </a:r>
          </a:p>
        </p:txBody>
      </p:sp>
      <p:sp>
        <p:nvSpPr>
          <p:cNvPr id="22" name="Rechteck 21">
            <a:extLst>
              <a:ext uri="{FF2B5EF4-FFF2-40B4-BE49-F238E27FC236}">
                <a16:creationId xmlns:a16="http://schemas.microsoft.com/office/drawing/2014/main" id="{A47008F5-AC49-50D4-EC83-525C40DDC138}"/>
              </a:ext>
            </a:extLst>
          </p:cNvPr>
          <p:cNvSpPr/>
          <p:nvPr/>
        </p:nvSpPr>
        <p:spPr>
          <a:xfrm>
            <a:off x="6641626" y="3229763"/>
            <a:ext cx="4920600" cy="2523768"/>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spcBef>
                <a:spcPts val="600"/>
              </a:spcBef>
              <a:spcAft>
                <a:spcPts val="600"/>
              </a:spcAft>
            </a:pPr>
            <a:r>
              <a:rPr lang="en-US" sz="2000" b="1">
                <a:solidFill>
                  <a:schemeClr val="dk1"/>
                </a:solidFill>
                <a:latin typeface="Arial" panose="020B0604020202020204" pitchFamily="34" charset="0"/>
                <a:ea typeface="Arial"/>
                <a:cs typeface="Arial" panose="020B0604020202020204" pitchFamily="34" charset="0"/>
              </a:rPr>
              <a:t>Targeted Interventions </a:t>
            </a:r>
            <a:endParaRPr lang="en-US" sz="2000">
              <a:solidFill>
                <a:srgbClr val="000000"/>
              </a:solidFill>
              <a:latin typeface="Arial" panose="020B0604020202020204" pitchFamily="34" charset="0"/>
              <a:ea typeface="Arial"/>
              <a:cs typeface="Arial" panose="020B0604020202020204" pitchFamily="34" charset="0"/>
            </a:endParaRPr>
          </a:p>
          <a:p>
            <a:pPr lvl="0" algn="ctr">
              <a:spcAft>
                <a:spcPts val="600"/>
              </a:spcAft>
              <a:buSzPts val="2400"/>
            </a:pPr>
            <a:r>
              <a:rPr lang="en-US" sz="2000" b="1">
                <a:solidFill>
                  <a:schemeClr val="dk1"/>
                </a:solidFill>
                <a:latin typeface="Arial" panose="020B0604020202020204" pitchFamily="34" charset="0"/>
                <a:ea typeface="Arial"/>
                <a:cs typeface="Arial" panose="020B0604020202020204" pitchFamily="34" charset="0"/>
              </a:rPr>
              <a:t>for Persons with Disabilities</a:t>
            </a:r>
          </a:p>
          <a:p>
            <a:pPr algn="ctr">
              <a:spcBef>
                <a:spcPts val="1200"/>
              </a:spcBef>
              <a:spcAft>
                <a:spcPts val="600"/>
              </a:spcAft>
            </a:pPr>
            <a:r>
              <a:rPr lang="en-US" sz="2000" kern="600">
                <a:solidFill>
                  <a:schemeClr val="dk1"/>
                </a:solidFill>
                <a:latin typeface="Arial" panose="020B0604020202020204" pitchFamily="34" charset="0"/>
                <a:cs typeface="Arial" panose="020B0604020202020204" pitchFamily="34" charset="0"/>
              </a:rPr>
              <a:t>Provide financial literacy training for persons with disabilities who have been excluded from education.</a:t>
            </a:r>
          </a:p>
        </p:txBody>
      </p:sp>
      <p:sp>
        <p:nvSpPr>
          <p:cNvPr id="2" name="Foliennummernplatzhalter 1">
            <a:extLst>
              <a:ext uri="{FF2B5EF4-FFF2-40B4-BE49-F238E27FC236}">
                <a16:creationId xmlns:a16="http://schemas.microsoft.com/office/drawing/2014/main" id="{103DBE3D-EEF5-60A1-5A55-9A5BE775AB92}"/>
              </a:ext>
            </a:extLst>
          </p:cNvPr>
          <p:cNvSpPr>
            <a:spLocks noGrp="1"/>
          </p:cNvSpPr>
          <p:nvPr>
            <p:ph type="sldNum" sz="quarter" idx="12"/>
          </p:nvPr>
        </p:nvSpPr>
        <p:spPr/>
        <p:txBody>
          <a:bodyPr/>
          <a:lstStyle/>
          <a:p>
            <a:fld id="{FBC7A862-7147-4493-B488-4E46DC49905D}" type="slidenum">
              <a:rPr lang="de-DE" smtClean="0"/>
              <a:t>34</a:t>
            </a:fld>
            <a:endParaRPr lang="de-DE"/>
          </a:p>
        </p:txBody>
      </p:sp>
    </p:spTree>
    <p:extLst>
      <p:ext uri="{BB962C8B-B14F-4D97-AF65-F5344CB8AC3E}">
        <p14:creationId xmlns:p14="http://schemas.microsoft.com/office/powerpoint/2010/main" val="12059662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0F24B3-3678-E843-E016-0FD209407385}"/>
            </a:ext>
          </a:extLst>
        </p:cNvPr>
        <p:cNvGrpSpPr/>
        <p:nvPr/>
      </p:nvGrpSpPr>
      <p:grpSpPr>
        <a:xfrm>
          <a:off x="0" y="0"/>
          <a:ext cx="0" cy="0"/>
          <a:chOff x="0" y="0"/>
          <a:chExt cx="0" cy="0"/>
        </a:xfrm>
      </p:grpSpPr>
      <p:sp>
        <p:nvSpPr>
          <p:cNvPr id="5" name="Titel 4">
            <a:extLst>
              <a:ext uri="{FF2B5EF4-FFF2-40B4-BE49-F238E27FC236}">
                <a16:creationId xmlns:a16="http://schemas.microsoft.com/office/drawing/2014/main" id="{32398B43-C10D-C27D-7DA2-5470E5330005}"/>
              </a:ext>
            </a:extLst>
          </p:cNvPr>
          <p:cNvSpPr>
            <a:spLocks noGrp="1"/>
          </p:cNvSpPr>
          <p:nvPr>
            <p:ph type="title"/>
          </p:nvPr>
        </p:nvSpPr>
        <p:spPr>
          <a:xfrm>
            <a:off x="838200" y="136525"/>
            <a:ext cx="10515600" cy="1058233"/>
          </a:xfrm>
        </p:spPr>
        <p:txBody>
          <a:bodyPr/>
          <a:lstStyle/>
          <a:p>
            <a:pPr algn="ctr"/>
            <a:r>
              <a:rPr lang="en-US"/>
              <a:t>Reminder: Key Programming Approach</a:t>
            </a:r>
          </a:p>
        </p:txBody>
      </p:sp>
      <p:grpSp>
        <p:nvGrpSpPr>
          <p:cNvPr id="6" name="Google Shape;1800;g3d5c75a12db_0_2312">
            <a:extLst>
              <a:ext uri="{FF2B5EF4-FFF2-40B4-BE49-F238E27FC236}">
                <a16:creationId xmlns:a16="http://schemas.microsoft.com/office/drawing/2014/main" id="{394EE9EA-EC49-02F9-C0AA-73A03266C85C}"/>
              </a:ext>
              <a:ext uri="{C183D7F6-B498-43B3-948B-1728B52AA6E4}">
                <adec:decorative xmlns:adec="http://schemas.microsoft.com/office/drawing/2017/decorative" val="1"/>
              </a:ext>
            </a:extLst>
          </p:cNvPr>
          <p:cNvGrpSpPr/>
          <p:nvPr/>
        </p:nvGrpSpPr>
        <p:grpSpPr>
          <a:xfrm>
            <a:off x="1671449" y="5864423"/>
            <a:ext cx="9509760" cy="998540"/>
            <a:chOff x="0" y="0"/>
            <a:chExt cx="24384000" cy="2560359"/>
          </a:xfrm>
        </p:grpSpPr>
        <p:sp>
          <p:nvSpPr>
            <p:cNvPr id="7" name="Google Shape;1801;g3d5c75a12db_0_2312">
              <a:extLst>
                <a:ext uri="{FF2B5EF4-FFF2-40B4-BE49-F238E27FC236}">
                  <a16:creationId xmlns:a16="http://schemas.microsoft.com/office/drawing/2014/main" id="{42F08EF4-71A0-6DC4-30E1-2E10B5CD8DA3}"/>
                </a:ext>
              </a:extLst>
            </p:cNvPr>
            <p:cNvSpPr/>
            <p:nvPr/>
          </p:nvSpPr>
          <p:spPr>
            <a:xfrm>
              <a:off x="11767048" y="0"/>
              <a:ext cx="12616952" cy="2547659"/>
            </a:xfrm>
            <a:custGeom>
              <a:avLst/>
              <a:gdLst/>
              <a:ahLst/>
              <a:cxnLst/>
              <a:rect l="l" t="t" r="r" b="b"/>
              <a:pathLst>
                <a:path w="12616952" h="2547659" extrusionOk="0">
                  <a:moveTo>
                    <a:pt x="0" y="0"/>
                  </a:moveTo>
                  <a:lnTo>
                    <a:pt x="12616952" y="0"/>
                  </a:lnTo>
                  <a:lnTo>
                    <a:pt x="12616952" y="2547659"/>
                  </a:lnTo>
                  <a:lnTo>
                    <a:pt x="0" y="2547659"/>
                  </a:lnTo>
                  <a:lnTo>
                    <a:pt x="0" y="0"/>
                  </a:lnTo>
                  <a:close/>
                </a:path>
              </a:pathLst>
            </a:custGeom>
            <a:blipFill rotWithShape="1">
              <a:blip r:embed="rId3">
                <a:alphaModFix/>
              </a:blip>
              <a:stretch>
                <a:fillRect t="-176059" r="-1680" b="-227441"/>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8" name="Google Shape;1802;g3d5c75a12db_0_2312">
              <a:extLst>
                <a:ext uri="{FF2B5EF4-FFF2-40B4-BE49-F238E27FC236}">
                  <a16:creationId xmlns:a16="http://schemas.microsoft.com/office/drawing/2014/main" id="{A7DECBA2-F216-640A-2A76-FF3F23D87B67}"/>
                </a:ext>
              </a:extLst>
            </p:cNvPr>
            <p:cNvSpPr/>
            <p:nvPr/>
          </p:nvSpPr>
          <p:spPr>
            <a:xfrm>
              <a:off x="0" y="0"/>
              <a:ext cx="12379368" cy="2560359"/>
            </a:xfrm>
            <a:custGeom>
              <a:avLst/>
              <a:gdLst/>
              <a:ahLst/>
              <a:cxnLst/>
              <a:rect l="l" t="t" r="r" b="b"/>
              <a:pathLst>
                <a:path w="12379368" h="2560359" extrusionOk="0">
                  <a:moveTo>
                    <a:pt x="0" y="0"/>
                  </a:moveTo>
                  <a:lnTo>
                    <a:pt x="12379368" y="0"/>
                  </a:lnTo>
                  <a:lnTo>
                    <a:pt x="12379368" y="2560359"/>
                  </a:lnTo>
                  <a:lnTo>
                    <a:pt x="0" y="2560359"/>
                  </a:lnTo>
                  <a:lnTo>
                    <a:pt x="0" y="0"/>
                  </a:lnTo>
                  <a:close/>
                </a:path>
              </a:pathLst>
            </a:custGeom>
            <a:blipFill rotWithShape="1">
              <a:blip r:embed="rId3">
                <a:alphaModFix/>
              </a:blip>
              <a:stretch>
                <a:fillRect l="-4150" t="-403550"/>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sp>
        <p:nvSpPr>
          <p:cNvPr id="10" name="Textfeld 9">
            <a:extLst>
              <a:ext uri="{FF2B5EF4-FFF2-40B4-BE49-F238E27FC236}">
                <a16:creationId xmlns:a16="http://schemas.microsoft.com/office/drawing/2014/main" id="{1D6CFA9C-46AF-B8CB-6084-A9632421AC1B}"/>
              </a:ext>
            </a:extLst>
          </p:cNvPr>
          <p:cNvSpPr txBox="1"/>
          <p:nvPr/>
        </p:nvSpPr>
        <p:spPr>
          <a:xfrm>
            <a:off x="3896880" y="933148"/>
            <a:ext cx="5205046" cy="523220"/>
          </a:xfrm>
          <a:prstGeom prst="rect">
            <a:avLst/>
          </a:prstGeom>
          <a:noFill/>
        </p:spPr>
        <p:txBody>
          <a:bodyPr wrap="square" rtlCol="0">
            <a:spAutoFit/>
          </a:bodyPr>
          <a:lstStyle/>
          <a:p>
            <a:r>
              <a:rPr lang="en-US" sz="2800" b="1">
                <a:solidFill>
                  <a:srgbClr val="0077C9"/>
                </a:solidFill>
              </a:rPr>
              <a:t>Chapter 3 of IASC Guidelines</a:t>
            </a:r>
          </a:p>
        </p:txBody>
      </p:sp>
      <p:grpSp>
        <p:nvGrpSpPr>
          <p:cNvPr id="2" name="Google Shape;1825;g3c99745ee65_0_1940">
            <a:extLst>
              <a:ext uri="{FF2B5EF4-FFF2-40B4-BE49-F238E27FC236}">
                <a16:creationId xmlns:a16="http://schemas.microsoft.com/office/drawing/2014/main" id="{35579B0B-60B0-05B5-513F-125697F94EF6}"/>
              </a:ext>
              <a:ext uri="{C183D7F6-B498-43B3-948B-1728B52AA6E4}">
                <adec:decorative xmlns:adec="http://schemas.microsoft.com/office/drawing/2017/decorative" val="1"/>
              </a:ext>
            </a:extLst>
          </p:cNvPr>
          <p:cNvGrpSpPr/>
          <p:nvPr/>
        </p:nvGrpSpPr>
        <p:grpSpPr>
          <a:xfrm>
            <a:off x="1882600" y="2254432"/>
            <a:ext cx="8585100" cy="949030"/>
            <a:chOff x="1885675" y="2254420"/>
            <a:chExt cx="8585100" cy="949030"/>
          </a:xfrm>
        </p:grpSpPr>
        <p:cxnSp>
          <p:nvCxnSpPr>
            <p:cNvPr id="3" name="Google Shape;1826;g3c99745ee65_0_1940">
              <a:extLst>
                <a:ext uri="{FF2B5EF4-FFF2-40B4-BE49-F238E27FC236}">
                  <a16:creationId xmlns:a16="http://schemas.microsoft.com/office/drawing/2014/main" id="{E7AD1D54-D3AB-B2D4-F828-67E92830944A}"/>
                </a:ext>
              </a:extLst>
            </p:cNvPr>
            <p:cNvCxnSpPr/>
            <p:nvPr/>
          </p:nvCxnSpPr>
          <p:spPr>
            <a:xfrm>
              <a:off x="6178229" y="2254420"/>
              <a:ext cx="6300" cy="516000"/>
            </a:xfrm>
            <a:prstGeom prst="straightConnector1">
              <a:avLst/>
            </a:prstGeom>
            <a:noFill/>
            <a:ln w="38100" cap="flat" cmpd="sng">
              <a:solidFill>
                <a:schemeClr val="accent1"/>
              </a:solidFill>
              <a:prstDash val="solid"/>
              <a:round/>
              <a:headEnd type="none" w="sm" len="sm"/>
              <a:tailEnd type="none" w="sm" len="sm"/>
            </a:ln>
          </p:spPr>
        </p:cxnSp>
        <p:cxnSp>
          <p:nvCxnSpPr>
            <p:cNvPr id="11" name="Google Shape;1827;g3c99745ee65_0_1940">
              <a:extLst>
                <a:ext uri="{FF2B5EF4-FFF2-40B4-BE49-F238E27FC236}">
                  <a16:creationId xmlns:a16="http://schemas.microsoft.com/office/drawing/2014/main" id="{75D43050-08BE-D7D7-21B1-88AE20611435}"/>
                </a:ext>
              </a:extLst>
            </p:cNvPr>
            <p:cNvCxnSpPr/>
            <p:nvPr/>
          </p:nvCxnSpPr>
          <p:spPr>
            <a:xfrm rot="10800000" flipH="1">
              <a:off x="1885675" y="2739725"/>
              <a:ext cx="8585100" cy="12600"/>
            </a:xfrm>
            <a:prstGeom prst="straightConnector1">
              <a:avLst/>
            </a:prstGeom>
            <a:noFill/>
            <a:ln w="38100" cap="flat" cmpd="sng">
              <a:solidFill>
                <a:schemeClr val="accent1"/>
              </a:solidFill>
              <a:prstDash val="solid"/>
              <a:round/>
              <a:headEnd type="none" w="sm" len="sm"/>
              <a:tailEnd type="none" w="sm" len="sm"/>
            </a:ln>
          </p:spPr>
        </p:cxnSp>
        <p:cxnSp>
          <p:nvCxnSpPr>
            <p:cNvPr id="20" name="Google Shape;1828;g3c99745ee65_0_1940">
              <a:extLst>
                <a:ext uri="{FF2B5EF4-FFF2-40B4-BE49-F238E27FC236}">
                  <a16:creationId xmlns:a16="http://schemas.microsoft.com/office/drawing/2014/main" id="{A5D792A3-0F5E-CBCE-ED68-CC6234ADB991}"/>
                </a:ext>
              </a:extLst>
            </p:cNvPr>
            <p:cNvCxnSpPr/>
            <p:nvPr/>
          </p:nvCxnSpPr>
          <p:spPr>
            <a:xfrm flipH="1">
              <a:off x="1896750" y="2764850"/>
              <a:ext cx="12600" cy="438600"/>
            </a:xfrm>
            <a:prstGeom prst="straightConnector1">
              <a:avLst/>
            </a:prstGeom>
            <a:noFill/>
            <a:ln w="38100" cap="flat" cmpd="sng">
              <a:solidFill>
                <a:schemeClr val="accent1"/>
              </a:solidFill>
              <a:prstDash val="solid"/>
              <a:round/>
              <a:headEnd type="none" w="sm" len="sm"/>
              <a:tailEnd type="triangle" w="med" len="med"/>
            </a:ln>
          </p:spPr>
        </p:cxnSp>
        <p:cxnSp>
          <p:nvCxnSpPr>
            <p:cNvPr id="22" name="Google Shape;1829;g3c99745ee65_0_1940">
              <a:extLst>
                <a:ext uri="{FF2B5EF4-FFF2-40B4-BE49-F238E27FC236}">
                  <a16:creationId xmlns:a16="http://schemas.microsoft.com/office/drawing/2014/main" id="{2A75D0C8-E010-1CF9-CE8A-47BDE916D8F5}"/>
                </a:ext>
              </a:extLst>
            </p:cNvPr>
            <p:cNvCxnSpPr/>
            <p:nvPr/>
          </p:nvCxnSpPr>
          <p:spPr>
            <a:xfrm flipH="1">
              <a:off x="7761750" y="2739725"/>
              <a:ext cx="12600" cy="438600"/>
            </a:xfrm>
            <a:prstGeom prst="straightConnector1">
              <a:avLst/>
            </a:prstGeom>
            <a:noFill/>
            <a:ln w="38100" cap="flat" cmpd="sng">
              <a:solidFill>
                <a:schemeClr val="accent1"/>
              </a:solidFill>
              <a:prstDash val="solid"/>
              <a:round/>
              <a:headEnd type="none" w="sm" len="sm"/>
              <a:tailEnd type="triangle" w="med" len="med"/>
            </a:ln>
          </p:spPr>
        </p:cxnSp>
        <p:cxnSp>
          <p:nvCxnSpPr>
            <p:cNvPr id="23" name="Google Shape;1830;g3c99745ee65_0_1940">
              <a:extLst>
                <a:ext uri="{FF2B5EF4-FFF2-40B4-BE49-F238E27FC236}">
                  <a16:creationId xmlns:a16="http://schemas.microsoft.com/office/drawing/2014/main" id="{8B3884AE-A7CC-CA53-F44F-F3796A1C1533}"/>
                </a:ext>
              </a:extLst>
            </p:cNvPr>
            <p:cNvCxnSpPr/>
            <p:nvPr/>
          </p:nvCxnSpPr>
          <p:spPr>
            <a:xfrm flipH="1">
              <a:off x="4829250" y="2739725"/>
              <a:ext cx="12600" cy="438600"/>
            </a:xfrm>
            <a:prstGeom prst="straightConnector1">
              <a:avLst/>
            </a:prstGeom>
            <a:noFill/>
            <a:ln w="38100" cap="flat" cmpd="sng">
              <a:solidFill>
                <a:srgbClr val="5B9BD5"/>
              </a:solidFill>
              <a:prstDash val="solid"/>
              <a:round/>
              <a:headEnd type="none" w="sm" len="sm"/>
              <a:tailEnd type="triangle" w="med" len="med"/>
            </a:ln>
          </p:spPr>
        </p:cxnSp>
        <p:cxnSp>
          <p:nvCxnSpPr>
            <p:cNvPr id="24" name="Google Shape;1831;g3c99745ee65_0_1940">
              <a:extLst>
                <a:ext uri="{FF2B5EF4-FFF2-40B4-BE49-F238E27FC236}">
                  <a16:creationId xmlns:a16="http://schemas.microsoft.com/office/drawing/2014/main" id="{8E3B3BAB-2ADA-5B1C-B77F-DF8194D13352}"/>
                </a:ext>
              </a:extLst>
            </p:cNvPr>
            <p:cNvCxnSpPr/>
            <p:nvPr/>
          </p:nvCxnSpPr>
          <p:spPr>
            <a:xfrm>
              <a:off x="10447250" y="2739725"/>
              <a:ext cx="18000" cy="438600"/>
            </a:xfrm>
            <a:prstGeom prst="straightConnector1">
              <a:avLst/>
            </a:prstGeom>
            <a:noFill/>
            <a:ln w="38100" cap="flat" cmpd="sng">
              <a:solidFill>
                <a:srgbClr val="5B9BD5"/>
              </a:solidFill>
              <a:prstDash val="solid"/>
              <a:round/>
              <a:headEnd type="none" w="sm" len="sm"/>
              <a:tailEnd type="triangle" w="med" len="med"/>
            </a:ln>
          </p:spPr>
        </p:cxnSp>
      </p:grpSp>
      <p:sp>
        <p:nvSpPr>
          <p:cNvPr id="9" name="Untertitel 4" descr="The diagram below shows the four Must-Do Actions, each in its own box below. Arrows connect these boxes to the central box labeled &quot;The Must-Do Actions.&quot;">
            <a:extLst>
              <a:ext uri="{FF2B5EF4-FFF2-40B4-BE49-F238E27FC236}">
                <a16:creationId xmlns:a16="http://schemas.microsoft.com/office/drawing/2014/main" id="{5A693197-10F1-EAA2-23EC-D9ECF180AD9A}"/>
              </a:ext>
              <a:ext uri="{C183D7F6-B498-43B3-948B-1728B52AA6E4}">
                <adec:decorative xmlns:adec="http://schemas.microsoft.com/office/drawing/2017/decorative" val="0"/>
              </a:ext>
            </a:extLst>
          </p:cNvPr>
          <p:cNvSpPr txBox="1">
            <a:spLocks/>
          </p:cNvSpPr>
          <p:nvPr/>
        </p:nvSpPr>
        <p:spPr>
          <a:xfrm>
            <a:off x="2031953" y="1660841"/>
            <a:ext cx="8457289" cy="785412"/>
          </a:xfrm>
          <a:prstGeom prst="rect">
            <a:avLst/>
          </a:prstGeom>
          <a:solidFill>
            <a:srgbClr val="0077C9"/>
          </a:solidFill>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ClrTx/>
              <a:buNone/>
            </a:pPr>
            <a:r>
              <a:rPr lang="en-US" sz="3600" b="1">
                <a:solidFill>
                  <a:schemeClr val="bg1"/>
                </a:solidFill>
              </a:rPr>
              <a:t>The Must-Do Actions (MDAs)</a:t>
            </a:r>
          </a:p>
        </p:txBody>
      </p:sp>
      <p:grpSp>
        <p:nvGrpSpPr>
          <p:cNvPr id="36" name="Gruppieren 35" descr="Meaningful participation; Addressing barriers; Empowerment and capacity development; Data collection and monioring.">
            <a:extLst>
              <a:ext uri="{FF2B5EF4-FFF2-40B4-BE49-F238E27FC236}">
                <a16:creationId xmlns:a16="http://schemas.microsoft.com/office/drawing/2014/main" id="{BDA937B3-6321-4AE3-3F42-DAC54100E914}"/>
              </a:ext>
            </a:extLst>
          </p:cNvPr>
          <p:cNvGrpSpPr/>
          <p:nvPr/>
        </p:nvGrpSpPr>
        <p:grpSpPr>
          <a:xfrm>
            <a:off x="599568" y="3306468"/>
            <a:ext cx="11322057" cy="1391655"/>
            <a:chOff x="679685" y="3312769"/>
            <a:chExt cx="11322057" cy="1391655"/>
          </a:xfrm>
        </p:grpSpPr>
        <p:sp>
          <p:nvSpPr>
            <p:cNvPr id="27" name="Rechteck 26">
              <a:extLst>
                <a:ext uri="{FF2B5EF4-FFF2-40B4-BE49-F238E27FC236}">
                  <a16:creationId xmlns:a16="http://schemas.microsoft.com/office/drawing/2014/main" id="{49E22419-3738-7FB7-B80C-DA4E2C692914}"/>
                </a:ext>
              </a:extLst>
            </p:cNvPr>
            <p:cNvSpPr/>
            <p:nvPr/>
          </p:nvSpPr>
          <p:spPr>
            <a:xfrm>
              <a:off x="679685" y="3325371"/>
              <a:ext cx="2453180" cy="1379053"/>
            </a:xfrm>
            <a:prstGeom prst="rect">
              <a:avLst/>
            </a:prstGeom>
            <a:noFill/>
            <a:ln>
              <a:solidFill>
                <a:srgbClr val="0077C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Arial" panose="020B0604020202020204" pitchFamily="34" charset="0"/>
                  <a:cs typeface="Arial" panose="020B0604020202020204" pitchFamily="34" charset="0"/>
                </a:rPr>
                <a:t>Meaningful participation</a:t>
              </a:r>
              <a:endParaRPr lang="en-US">
                <a:latin typeface="Arial" panose="020B0604020202020204" pitchFamily="34" charset="0"/>
                <a:cs typeface="Arial" panose="020B0604020202020204" pitchFamily="34" charset="0"/>
              </a:endParaRPr>
            </a:p>
          </p:txBody>
        </p:sp>
        <p:sp>
          <p:nvSpPr>
            <p:cNvPr id="31" name="Rechteck 30">
              <a:extLst>
                <a:ext uri="{FF2B5EF4-FFF2-40B4-BE49-F238E27FC236}">
                  <a16:creationId xmlns:a16="http://schemas.microsoft.com/office/drawing/2014/main" id="{4CECEEBF-8416-1246-682F-0DC735B3E9F9}"/>
                </a:ext>
              </a:extLst>
            </p:cNvPr>
            <p:cNvSpPr/>
            <p:nvPr/>
          </p:nvSpPr>
          <p:spPr>
            <a:xfrm>
              <a:off x="3599585" y="3325370"/>
              <a:ext cx="2453180" cy="1379053"/>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Arial" panose="020B0604020202020204" pitchFamily="34" charset="0"/>
                  <a:cs typeface="Arial" panose="020B0604020202020204" pitchFamily="34" charset="0"/>
                </a:rPr>
                <a:t>Addressing barriers</a:t>
              </a:r>
              <a:endParaRPr lang="en-US">
                <a:latin typeface="Arial" panose="020B0604020202020204" pitchFamily="34" charset="0"/>
                <a:cs typeface="Arial" panose="020B0604020202020204" pitchFamily="34" charset="0"/>
              </a:endParaRPr>
            </a:p>
          </p:txBody>
        </p:sp>
        <p:sp>
          <p:nvSpPr>
            <p:cNvPr id="33" name="Rechteck 32">
              <a:extLst>
                <a:ext uri="{FF2B5EF4-FFF2-40B4-BE49-F238E27FC236}">
                  <a16:creationId xmlns:a16="http://schemas.microsoft.com/office/drawing/2014/main" id="{145183D0-77D1-0616-4D01-1FE8EAA7F8AB}"/>
                </a:ext>
              </a:extLst>
            </p:cNvPr>
            <p:cNvSpPr/>
            <p:nvPr/>
          </p:nvSpPr>
          <p:spPr>
            <a:xfrm>
              <a:off x="6260598" y="3312769"/>
              <a:ext cx="2841328" cy="1391654"/>
            </a:xfrm>
            <a:prstGeom prst="rect">
              <a:avLst/>
            </a:prstGeom>
            <a:noFill/>
            <a:ln>
              <a:solidFill>
                <a:srgbClr val="0077C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Arial" panose="020B0604020202020204" pitchFamily="34" charset="0"/>
                  <a:cs typeface="Arial" panose="020B0604020202020204" pitchFamily="34" charset="0"/>
                </a:rPr>
                <a:t>Empowerment and capacity development</a:t>
              </a:r>
              <a:endParaRPr lang="en-US">
                <a:latin typeface="Arial" panose="020B0604020202020204" pitchFamily="34" charset="0"/>
                <a:cs typeface="Arial" panose="020B0604020202020204" pitchFamily="34" charset="0"/>
              </a:endParaRPr>
            </a:p>
          </p:txBody>
        </p:sp>
        <p:sp>
          <p:nvSpPr>
            <p:cNvPr id="35" name="Rechteck 34">
              <a:extLst>
                <a:ext uri="{FF2B5EF4-FFF2-40B4-BE49-F238E27FC236}">
                  <a16:creationId xmlns:a16="http://schemas.microsoft.com/office/drawing/2014/main" id="{D3033068-79CC-8EA4-CEB1-83443F0F9407}"/>
                </a:ext>
              </a:extLst>
            </p:cNvPr>
            <p:cNvSpPr/>
            <p:nvPr/>
          </p:nvSpPr>
          <p:spPr>
            <a:xfrm>
              <a:off x="9417219" y="3325370"/>
              <a:ext cx="2584523" cy="1379053"/>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Arial" panose="020B0604020202020204" pitchFamily="34" charset="0"/>
                  <a:cs typeface="Arial" panose="020B0604020202020204" pitchFamily="34" charset="0"/>
                </a:rPr>
                <a:t>Data collection and monitoring</a:t>
              </a:r>
              <a:endParaRPr lang="en-US">
                <a:latin typeface="Arial" panose="020B0604020202020204" pitchFamily="34" charset="0"/>
                <a:cs typeface="Arial" panose="020B0604020202020204" pitchFamily="34" charset="0"/>
              </a:endParaRPr>
            </a:p>
          </p:txBody>
        </p:sp>
      </p:grpSp>
      <p:sp>
        <p:nvSpPr>
          <p:cNvPr id="12" name="Foliennummernplatzhalter 11">
            <a:extLst>
              <a:ext uri="{FF2B5EF4-FFF2-40B4-BE49-F238E27FC236}">
                <a16:creationId xmlns:a16="http://schemas.microsoft.com/office/drawing/2014/main" id="{6AFB3431-4988-AB6B-A092-E757069E7ABB}"/>
              </a:ext>
            </a:extLst>
          </p:cNvPr>
          <p:cNvSpPr>
            <a:spLocks noGrp="1"/>
          </p:cNvSpPr>
          <p:nvPr>
            <p:ph type="sldNum" sz="quarter" idx="12"/>
          </p:nvPr>
        </p:nvSpPr>
        <p:spPr/>
        <p:txBody>
          <a:bodyPr/>
          <a:lstStyle/>
          <a:p>
            <a:fld id="{FBC7A862-7147-4493-B488-4E46DC49905D}" type="slidenum">
              <a:rPr lang="de-DE" smtClean="0"/>
              <a:t>35</a:t>
            </a:fld>
            <a:endParaRPr lang="de-DE"/>
          </a:p>
        </p:txBody>
      </p:sp>
    </p:spTree>
    <p:extLst>
      <p:ext uri="{BB962C8B-B14F-4D97-AF65-F5344CB8AC3E}">
        <p14:creationId xmlns:p14="http://schemas.microsoft.com/office/powerpoint/2010/main" val="37978202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A8415A52-BBD0-8BC1-54DE-F2A016FAB5AE}"/>
              </a:ext>
            </a:extLst>
          </p:cNvPr>
          <p:cNvSpPr>
            <a:spLocks noGrp="1"/>
          </p:cNvSpPr>
          <p:nvPr>
            <p:ph type="title"/>
          </p:nvPr>
        </p:nvSpPr>
        <p:spPr>
          <a:xfrm>
            <a:off x="838200" y="365125"/>
            <a:ext cx="10515600" cy="1058233"/>
          </a:xfrm>
        </p:spPr>
        <p:txBody>
          <a:bodyPr>
            <a:normAutofit/>
          </a:bodyPr>
          <a:lstStyle/>
          <a:p>
            <a:pPr algn="ctr"/>
            <a:r>
              <a:rPr lang="en-US" sz="4400"/>
              <a:t>Reminders: Must-Do Actions in CVA</a:t>
            </a:r>
          </a:p>
        </p:txBody>
      </p:sp>
      <p:sp>
        <p:nvSpPr>
          <p:cNvPr id="6" name="Rechteck 5">
            <a:extLst>
              <a:ext uri="{FF2B5EF4-FFF2-40B4-BE49-F238E27FC236}">
                <a16:creationId xmlns:a16="http://schemas.microsoft.com/office/drawing/2014/main" id="{367EF905-9F90-870F-5E69-33A82F868D9B}"/>
              </a:ext>
            </a:extLst>
          </p:cNvPr>
          <p:cNvSpPr/>
          <p:nvPr/>
        </p:nvSpPr>
        <p:spPr>
          <a:xfrm>
            <a:off x="838200" y="1423358"/>
            <a:ext cx="2508738" cy="1577750"/>
          </a:xfrm>
          <a:prstGeom prst="rect">
            <a:avLst/>
          </a:prstGeom>
          <a:noFill/>
          <a:ln>
            <a:solidFill>
              <a:srgbClr val="0077C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Arial" panose="020B0604020202020204" pitchFamily="34" charset="0"/>
                <a:cs typeface="Arial" panose="020B0604020202020204" pitchFamily="34" charset="0"/>
              </a:rPr>
              <a:t>Meaningful </a:t>
            </a:r>
            <a:r>
              <a:rPr lang="en-US" sz="2800" b="1" err="1">
                <a:solidFill>
                  <a:schemeClr val="tx1"/>
                </a:solidFill>
                <a:latin typeface="Arial" panose="020B0604020202020204" pitchFamily="34" charset="0"/>
                <a:cs typeface="Arial" panose="020B0604020202020204" pitchFamily="34" charset="0"/>
              </a:rPr>
              <a:t>Participation</a:t>
            </a:r>
            <a:r>
              <a:rPr lang="en-US" sz="2800" b="1" err="1">
                <a:latin typeface="Arial" panose="020B0604020202020204" pitchFamily="34" charset="0"/>
                <a:cs typeface="Arial" panose="020B0604020202020204" pitchFamily="34" charset="0"/>
              </a:rPr>
              <a:t>l</a:t>
            </a:r>
            <a:endParaRPr lang="en-US" sz="2800" b="1">
              <a:latin typeface="Arial" panose="020B0604020202020204" pitchFamily="34" charset="0"/>
              <a:cs typeface="Arial" panose="020B0604020202020204" pitchFamily="34" charset="0"/>
            </a:endParaRPr>
          </a:p>
        </p:txBody>
      </p:sp>
      <p:sp>
        <p:nvSpPr>
          <p:cNvPr id="20" name="Rechteck 19">
            <a:extLst>
              <a:ext uri="{FF2B5EF4-FFF2-40B4-BE49-F238E27FC236}">
                <a16:creationId xmlns:a16="http://schemas.microsoft.com/office/drawing/2014/main" id="{135AB34F-906B-6379-797D-02059F915A90}"/>
              </a:ext>
            </a:extLst>
          </p:cNvPr>
          <p:cNvSpPr/>
          <p:nvPr/>
        </p:nvSpPr>
        <p:spPr>
          <a:xfrm>
            <a:off x="838200" y="3270465"/>
            <a:ext cx="2508738" cy="3222409"/>
          </a:xfrm>
          <a:prstGeom prst="rect">
            <a:avLst/>
          </a:prstGeom>
          <a:noFill/>
          <a:ln>
            <a:solidFill>
              <a:srgbClr val="0077C9"/>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285750" indent="-285750">
              <a:spcAft>
                <a:spcPts val="1200"/>
              </a:spcAft>
              <a:buFont typeface="Arial" panose="020B0604020202020204" pitchFamily="34" charset="0"/>
              <a:buChar char="•"/>
            </a:pPr>
            <a:r>
              <a:rPr lang="en-US" sz="1800">
                <a:solidFill>
                  <a:schemeClr val="tx1"/>
                </a:solidFill>
                <a:latin typeface="Arial" panose="020B0604020202020204" pitchFamily="34" charset="0"/>
                <a:cs typeface="Arial" panose="020B0604020202020204" pitchFamily="34" charset="0"/>
              </a:rPr>
              <a:t>Ensure diverse representation;</a:t>
            </a:r>
          </a:p>
          <a:p>
            <a:pPr marL="285750" indent="-285750">
              <a:spcAft>
                <a:spcPts val="1200"/>
              </a:spcAft>
              <a:buFont typeface="Arial" panose="020B0604020202020204" pitchFamily="34" charset="0"/>
              <a:buChar char="•"/>
            </a:pPr>
            <a:r>
              <a:rPr lang="en-US" sz="1800">
                <a:solidFill>
                  <a:schemeClr val="tx1"/>
                </a:solidFill>
                <a:latin typeface="Arial" panose="020B0604020202020204" pitchFamily="34" charset="0"/>
                <a:cs typeface="Arial" panose="020B0604020202020204" pitchFamily="34" charset="0"/>
              </a:rPr>
              <a:t>Consult on access &amp; transfer preferences;</a:t>
            </a:r>
          </a:p>
          <a:p>
            <a:pPr marL="285750" indent="-285750">
              <a:spcAft>
                <a:spcPts val="1200"/>
              </a:spcAft>
              <a:buFont typeface="Arial" panose="020B0604020202020204" pitchFamily="34" charset="0"/>
              <a:buChar char="•"/>
            </a:pPr>
            <a:r>
              <a:rPr lang="en-US" sz="1800">
                <a:solidFill>
                  <a:schemeClr val="tx1"/>
                </a:solidFill>
                <a:latin typeface="Arial" panose="020B0604020202020204" pitchFamily="34" charset="0"/>
                <a:cs typeface="Arial" panose="020B0604020202020204" pitchFamily="34" charset="0"/>
              </a:rPr>
              <a:t>Engage persons with disabilities, families, and OPDs;</a:t>
            </a:r>
          </a:p>
          <a:p>
            <a:pPr marL="285750" indent="-285750">
              <a:spcAft>
                <a:spcPts val="1200"/>
              </a:spcAft>
              <a:buFont typeface="Arial" panose="020B0604020202020204" pitchFamily="34" charset="0"/>
              <a:buChar char="•"/>
            </a:pPr>
            <a:r>
              <a:rPr lang="en-US" sz="1800">
                <a:solidFill>
                  <a:schemeClr val="tx1"/>
                </a:solidFill>
                <a:latin typeface="Arial" panose="020B0604020202020204" pitchFamily="34" charset="0"/>
                <a:cs typeface="Arial" panose="020B0604020202020204" pitchFamily="34" charset="0"/>
              </a:rPr>
              <a:t>Strengthen partnership.</a:t>
            </a:r>
          </a:p>
        </p:txBody>
      </p:sp>
      <p:sp>
        <p:nvSpPr>
          <p:cNvPr id="14" name="Rechteck 13">
            <a:extLst>
              <a:ext uri="{FF2B5EF4-FFF2-40B4-BE49-F238E27FC236}">
                <a16:creationId xmlns:a16="http://schemas.microsoft.com/office/drawing/2014/main" id="{8A36C080-4DDD-47FE-CA6B-452281E75437}"/>
              </a:ext>
            </a:extLst>
          </p:cNvPr>
          <p:cNvSpPr/>
          <p:nvPr/>
        </p:nvSpPr>
        <p:spPr>
          <a:xfrm>
            <a:off x="3587262" y="1423358"/>
            <a:ext cx="2508738" cy="157775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Arial" panose="020B0604020202020204" pitchFamily="34" charset="0"/>
                <a:cs typeface="Arial" panose="020B0604020202020204" pitchFamily="34" charset="0"/>
              </a:rPr>
              <a:t>Addressing Barriers</a:t>
            </a:r>
          </a:p>
        </p:txBody>
      </p:sp>
      <p:sp>
        <p:nvSpPr>
          <p:cNvPr id="22" name="Rechteck 21">
            <a:extLst>
              <a:ext uri="{FF2B5EF4-FFF2-40B4-BE49-F238E27FC236}">
                <a16:creationId xmlns:a16="http://schemas.microsoft.com/office/drawing/2014/main" id="{9B2AA215-D83B-A9AA-7AA3-919E7C32A30B}"/>
              </a:ext>
            </a:extLst>
          </p:cNvPr>
          <p:cNvSpPr/>
          <p:nvPr/>
        </p:nvSpPr>
        <p:spPr>
          <a:xfrm>
            <a:off x="3587262" y="3270464"/>
            <a:ext cx="2508738" cy="3222409"/>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285750" indent="-285750">
              <a:spcAft>
                <a:spcPts val="1200"/>
              </a:spcAft>
              <a:buFont typeface="Arial" panose="020B0604020202020204" pitchFamily="34" charset="0"/>
              <a:buChar char="•"/>
            </a:pPr>
            <a:r>
              <a:rPr lang="en-US" sz="1800">
                <a:solidFill>
                  <a:schemeClr val="tx1"/>
                </a:solidFill>
                <a:latin typeface="Arial" panose="020B0604020202020204" pitchFamily="34" charset="0"/>
                <a:cs typeface="Arial" panose="020B0604020202020204" pitchFamily="34" charset="0"/>
              </a:rPr>
              <a:t>Address stigma;</a:t>
            </a:r>
          </a:p>
          <a:p>
            <a:pPr marL="285750" indent="-285750">
              <a:spcAft>
                <a:spcPts val="1200"/>
              </a:spcAft>
              <a:buFont typeface="Arial" panose="020B0604020202020204" pitchFamily="34" charset="0"/>
              <a:buChar char="•"/>
            </a:pPr>
            <a:r>
              <a:rPr lang="en-US" sz="1800">
                <a:solidFill>
                  <a:schemeClr val="tx1"/>
                </a:solidFill>
                <a:latin typeface="Arial" panose="020B0604020202020204" pitchFamily="34" charset="0"/>
                <a:cs typeface="Arial" panose="020B0604020202020204" pitchFamily="34" charset="0"/>
              </a:rPr>
              <a:t>Consider access needs;</a:t>
            </a:r>
          </a:p>
          <a:p>
            <a:pPr marL="285750" indent="-285750">
              <a:spcAft>
                <a:spcPts val="1200"/>
              </a:spcAft>
              <a:buFont typeface="Arial" panose="020B0604020202020204" pitchFamily="34" charset="0"/>
              <a:buChar char="•"/>
            </a:pPr>
            <a:r>
              <a:rPr lang="en-US" sz="1800">
                <a:solidFill>
                  <a:schemeClr val="tx1"/>
                </a:solidFill>
                <a:latin typeface="Arial" panose="020B0604020202020204" pitchFamily="34" charset="0"/>
                <a:cs typeface="Arial" panose="020B0604020202020204" pitchFamily="34" charset="0"/>
              </a:rPr>
              <a:t>Assess delivery accessibility;</a:t>
            </a:r>
          </a:p>
          <a:p>
            <a:pPr marL="285750" indent="-285750">
              <a:spcAft>
                <a:spcPts val="1200"/>
              </a:spcAft>
              <a:buFont typeface="Arial" panose="020B0604020202020204" pitchFamily="34" charset="0"/>
              <a:buChar char="•"/>
            </a:pPr>
            <a:r>
              <a:rPr lang="en-US" sz="1800">
                <a:solidFill>
                  <a:schemeClr val="tx1"/>
                </a:solidFill>
                <a:latin typeface="Arial" panose="020B0604020202020204" pitchFamily="34" charset="0"/>
                <a:cs typeface="Arial" panose="020B0604020202020204" pitchFamily="34" charset="0"/>
              </a:rPr>
              <a:t>Avoid restrictive transfers.</a:t>
            </a:r>
          </a:p>
        </p:txBody>
      </p:sp>
      <p:sp>
        <p:nvSpPr>
          <p:cNvPr id="16" name="Rechteck 15">
            <a:extLst>
              <a:ext uri="{FF2B5EF4-FFF2-40B4-BE49-F238E27FC236}">
                <a16:creationId xmlns:a16="http://schemas.microsoft.com/office/drawing/2014/main" id="{3623F63E-4C61-DE6A-446C-C0310DCBC97C}"/>
              </a:ext>
            </a:extLst>
          </p:cNvPr>
          <p:cNvSpPr/>
          <p:nvPr/>
        </p:nvSpPr>
        <p:spPr>
          <a:xfrm>
            <a:off x="6336324" y="1423358"/>
            <a:ext cx="2749062" cy="1577750"/>
          </a:xfrm>
          <a:prstGeom prst="rect">
            <a:avLst/>
          </a:prstGeom>
          <a:noFill/>
          <a:ln>
            <a:solidFill>
              <a:srgbClr val="0077C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Arial" panose="020B0604020202020204" pitchFamily="34" charset="0"/>
                <a:cs typeface="Arial" panose="020B0604020202020204" pitchFamily="34" charset="0"/>
              </a:rPr>
              <a:t>Empowerment and Capacity Development</a:t>
            </a:r>
          </a:p>
        </p:txBody>
      </p:sp>
      <p:sp>
        <p:nvSpPr>
          <p:cNvPr id="24" name="Rechteck 23">
            <a:extLst>
              <a:ext uri="{FF2B5EF4-FFF2-40B4-BE49-F238E27FC236}">
                <a16:creationId xmlns:a16="http://schemas.microsoft.com/office/drawing/2014/main" id="{E2684D57-8B4B-821A-EB91-16E5BDAF6D68}"/>
              </a:ext>
            </a:extLst>
          </p:cNvPr>
          <p:cNvSpPr/>
          <p:nvPr/>
        </p:nvSpPr>
        <p:spPr>
          <a:xfrm>
            <a:off x="6336324" y="3270464"/>
            <a:ext cx="2743200" cy="3222409"/>
          </a:xfrm>
          <a:prstGeom prst="rect">
            <a:avLst/>
          </a:prstGeom>
          <a:noFill/>
          <a:ln>
            <a:solidFill>
              <a:srgbClr val="0077C9"/>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285750" indent="-285750">
              <a:spcAft>
                <a:spcPts val="1200"/>
              </a:spcAft>
              <a:buFont typeface="Arial" panose="020B0604020202020204" pitchFamily="34" charset="0"/>
              <a:buChar char="•"/>
            </a:pPr>
            <a:r>
              <a:rPr lang="en-US" sz="1800">
                <a:solidFill>
                  <a:schemeClr val="tx1"/>
                </a:solidFill>
                <a:latin typeface="Arial" panose="020B0604020202020204" pitchFamily="34" charset="0"/>
                <a:cs typeface="Arial" panose="020B0604020202020204" pitchFamily="34" charset="0"/>
              </a:rPr>
              <a:t>Assess capacity &amp; systems;</a:t>
            </a:r>
          </a:p>
          <a:p>
            <a:pPr marL="285750" indent="-285750">
              <a:spcAft>
                <a:spcPts val="1200"/>
              </a:spcAft>
              <a:buFont typeface="Arial" panose="020B0604020202020204" pitchFamily="34" charset="0"/>
              <a:buChar char="•"/>
            </a:pPr>
            <a:r>
              <a:rPr lang="en-US" sz="1800">
                <a:solidFill>
                  <a:schemeClr val="tx1"/>
                </a:solidFill>
                <a:latin typeface="Arial" panose="020B0604020202020204" pitchFamily="34" charset="0"/>
                <a:cs typeface="Arial" panose="020B0604020202020204" pitchFamily="34" charset="0"/>
              </a:rPr>
              <a:t>Build participant capacity.</a:t>
            </a:r>
            <a:endParaRPr lang="en-US"/>
          </a:p>
        </p:txBody>
      </p:sp>
      <p:sp>
        <p:nvSpPr>
          <p:cNvPr id="18" name="Rechteck 17">
            <a:extLst>
              <a:ext uri="{FF2B5EF4-FFF2-40B4-BE49-F238E27FC236}">
                <a16:creationId xmlns:a16="http://schemas.microsoft.com/office/drawing/2014/main" id="{562C8C13-0DB5-88C9-9C61-A9BC79B81071}"/>
              </a:ext>
            </a:extLst>
          </p:cNvPr>
          <p:cNvSpPr/>
          <p:nvPr/>
        </p:nvSpPr>
        <p:spPr>
          <a:xfrm>
            <a:off x="9325710" y="1423358"/>
            <a:ext cx="2743200" cy="157775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Arial" panose="020B0604020202020204" pitchFamily="34" charset="0"/>
                <a:cs typeface="Arial" panose="020B0604020202020204" pitchFamily="34" charset="0"/>
              </a:rPr>
              <a:t>Data Collection and Monitoring</a:t>
            </a:r>
          </a:p>
        </p:txBody>
      </p:sp>
      <p:sp>
        <p:nvSpPr>
          <p:cNvPr id="26" name="Rechteck 25">
            <a:extLst>
              <a:ext uri="{FF2B5EF4-FFF2-40B4-BE49-F238E27FC236}">
                <a16:creationId xmlns:a16="http://schemas.microsoft.com/office/drawing/2014/main" id="{906C91DA-0DEA-F027-C1C8-8D03C511FB0A}"/>
              </a:ext>
            </a:extLst>
          </p:cNvPr>
          <p:cNvSpPr/>
          <p:nvPr/>
        </p:nvSpPr>
        <p:spPr>
          <a:xfrm>
            <a:off x="9325710" y="3270463"/>
            <a:ext cx="2743200" cy="3222409"/>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285750" indent="-285750">
              <a:spcAft>
                <a:spcPts val="1200"/>
              </a:spcAft>
              <a:buFont typeface="Arial" panose="020B0604020202020204" pitchFamily="34" charset="0"/>
              <a:buChar char="•"/>
            </a:pPr>
            <a:r>
              <a:rPr lang="en-US" sz="1800">
                <a:solidFill>
                  <a:schemeClr val="tx1"/>
                </a:solidFill>
                <a:latin typeface="Arial" panose="020B0604020202020204" pitchFamily="34" charset="0"/>
                <a:cs typeface="Arial" panose="020B0604020202020204" pitchFamily="34" charset="0"/>
              </a:rPr>
              <a:t>Track access &amp; control of cash transfer;</a:t>
            </a:r>
          </a:p>
          <a:p>
            <a:pPr marL="285750" indent="-285750">
              <a:spcAft>
                <a:spcPts val="1200"/>
              </a:spcAft>
              <a:buFont typeface="Arial" panose="020B0604020202020204" pitchFamily="34" charset="0"/>
              <a:buChar char="•"/>
            </a:pPr>
            <a:r>
              <a:rPr lang="en-US" sz="1800">
                <a:solidFill>
                  <a:schemeClr val="tx1"/>
                </a:solidFill>
                <a:latin typeface="Arial" panose="020B0604020202020204" pitchFamily="34" charset="0"/>
                <a:cs typeface="Arial" panose="020B0604020202020204" pitchFamily="34" charset="0"/>
              </a:rPr>
              <a:t>Monitor, identify and address risks;</a:t>
            </a:r>
          </a:p>
          <a:p>
            <a:pPr marL="285750" indent="-285750">
              <a:spcAft>
                <a:spcPts val="1200"/>
              </a:spcAft>
              <a:buFont typeface="Arial" panose="020B0604020202020204" pitchFamily="34" charset="0"/>
              <a:buChar char="•"/>
            </a:pPr>
            <a:r>
              <a:rPr lang="en-US" sz="1800">
                <a:solidFill>
                  <a:schemeClr val="tx1"/>
                </a:solidFill>
                <a:latin typeface="Arial" panose="020B0604020202020204" pitchFamily="34" charset="0"/>
                <a:cs typeface="Arial" panose="020B0604020202020204" pitchFamily="34" charset="0"/>
              </a:rPr>
              <a:t>Capture and document learning.</a:t>
            </a:r>
          </a:p>
        </p:txBody>
      </p:sp>
      <p:sp>
        <p:nvSpPr>
          <p:cNvPr id="2" name="Foliennummernplatzhalter 1">
            <a:extLst>
              <a:ext uri="{FF2B5EF4-FFF2-40B4-BE49-F238E27FC236}">
                <a16:creationId xmlns:a16="http://schemas.microsoft.com/office/drawing/2014/main" id="{B48993FE-9623-19A4-9BB9-A614047EEA70}"/>
              </a:ext>
            </a:extLst>
          </p:cNvPr>
          <p:cNvSpPr>
            <a:spLocks noGrp="1"/>
          </p:cNvSpPr>
          <p:nvPr>
            <p:ph type="sldNum" sz="quarter" idx="12"/>
          </p:nvPr>
        </p:nvSpPr>
        <p:spPr>
          <a:xfrm>
            <a:off x="8610600" y="6492875"/>
            <a:ext cx="2743200" cy="365125"/>
          </a:xfrm>
        </p:spPr>
        <p:txBody>
          <a:bodyPr/>
          <a:lstStyle/>
          <a:p>
            <a:fld id="{FBC7A862-7147-4493-B488-4E46DC49905D}" type="slidenum">
              <a:rPr lang="de-DE" smtClean="0"/>
              <a:t>36</a:t>
            </a:fld>
            <a:endParaRPr lang="de-DE"/>
          </a:p>
        </p:txBody>
      </p:sp>
    </p:spTree>
    <p:extLst>
      <p:ext uri="{BB962C8B-B14F-4D97-AF65-F5344CB8AC3E}">
        <p14:creationId xmlns:p14="http://schemas.microsoft.com/office/powerpoint/2010/main" val="28387859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DDB056C-42F4-D1A2-6349-C653C589B86F}"/>
              </a:ext>
            </a:extLst>
          </p:cNvPr>
          <p:cNvSpPr>
            <a:spLocks noGrp="1"/>
          </p:cNvSpPr>
          <p:nvPr>
            <p:ph type="title"/>
          </p:nvPr>
        </p:nvSpPr>
        <p:spPr>
          <a:xfrm>
            <a:off x="674077" y="341679"/>
            <a:ext cx="11353800" cy="1058233"/>
          </a:xfrm>
        </p:spPr>
        <p:txBody>
          <a:bodyPr>
            <a:normAutofit/>
          </a:bodyPr>
          <a:lstStyle/>
          <a:p>
            <a:r>
              <a:rPr lang="en-US"/>
              <a:t>Disability-Inclusive CVA – at every step of the PCM</a:t>
            </a:r>
          </a:p>
        </p:txBody>
      </p:sp>
      <p:sp>
        <p:nvSpPr>
          <p:cNvPr id="4" name="Textfeld 3">
            <a:extLst>
              <a:ext uri="{FF2B5EF4-FFF2-40B4-BE49-F238E27FC236}">
                <a16:creationId xmlns:a16="http://schemas.microsoft.com/office/drawing/2014/main" id="{2F98D920-8176-D1E1-DF74-9D812B228657}"/>
              </a:ext>
            </a:extLst>
          </p:cNvPr>
          <p:cNvSpPr txBox="1"/>
          <p:nvPr/>
        </p:nvSpPr>
        <p:spPr>
          <a:xfrm>
            <a:off x="674077" y="1303308"/>
            <a:ext cx="11353800" cy="400110"/>
          </a:xfrm>
          <a:prstGeom prst="rect">
            <a:avLst/>
          </a:prstGeom>
          <a:noFill/>
        </p:spPr>
        <p:txBody>
          <a:bodyPr wrap="square" rtlCol="0">
            <a:spAutoFit/>
          </a:bodyPr>
          <a:lstStyle/>
          <a:p>
            <a:r>
              <a:rPr lang="en-US" sz="2000"/>
              <a:t>Addressing barriers to access assistance but going beyond… towards meaningful participation!</a:t>
            </a:r>
            <a:endParaRPr lang="en-US" sz="1200"/>
          </a:p>
        </p:txBody>
      </p:sp>
      <p:grpSp>
        <p:nvGrpSpPr>
          <p:cNvPr id="29" name="Gruppieren 28" descr="Two bidirectional arrows labeled 'Participation at every step' (left) and 'Monitoring and Evaluation' (right) frame a central vertical flow of five boxes, connected through downfacing arrows. From top to down, the boxes are named: 'Assessment/design,' 'Targeting/identification,' 'Accessibility (information),' 'Adaptations,' and 'Complementarity.' The bidirectional arrows on the left and right indicate that participation and MEAL must be integrated throughout all stages of the CVA PCM.&quot;">
            <a:extLst>
              <a:ext uri="{FF2B5EF4-FFF2-40B4-BE49-F238E27FC236}">
                <a16:creationId xmlns:a16="http://schemas.microsoft.com/office/drawing/2014/main" id="{8419DE12-E6D2-F2BA-A5BE-EB5CA33B2269}"/>
              </a:ext>
              <a:ext uri="{C183D7F6-B498-43B3-948B-1728B52AA6E4}">
                <adec:decorative xmlns:adec="http://schemas.microsoft.com/office/drawing/2017/decorative" val="0"/>
              </a:ext>
            </a:extLst>
          </p:cNvPr>
          <p:cNvGrpSpPr/>
          <p:nvPr/>
        </p:nvGrpSpPr>
        <p:grpSpPr>
          <a:xfrm>
            <a:off x="1151396" y="233707"/>
            <a:ext cx="9419492" cy="5986539"/>
            <a:chOff x="1101969" y="529782"/>
            <a:chExt cx="9419492" cy="5986539"/>
          </a:xfrm>
        </p:grpSpPr>
        <p:sp>
          <p:nvSpPr>
            <p:cNvPr id="5" name="Pfeil: nach oben und unten 4">
              <a:extLst>
                <a:ext uri="{FF2B5EF4-FFF2-40B4-BE49-F238E27FC236}">
                  <a16:creationId xmlns:a16="http://schemas.microsoft.com/office/drawing/2014/main" id="{F8F24C4B-2A2F-756D-1FD1-B2161C56CA47}"/>
                </a:ext>
              </a:extLst>
            </p:cNvPr>
            <p:cNvSpPr/>
            <p:nvPr/>
          </p:nvSpPr>
          <p:spPr>
            <a:xfrm>
              <a:off x="1101969" y="2086708"/>
              <a:ext cx="1078523" cy="4429613"/>
            </a:xfrm>
            <a:prstGeom prst="upDownArrow">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feil: nach oben und unten 6">
              <a:extLst>
                <a:ext uri="{FF2B5EF4-FFF2-40B4-BE49-F238E27FC236}">
                  <a16:creationId xmlns:a16="http://schemas.microsoft.com/office/drawing/2014/main" id="{48EBCC8A-3C86-C0A9-912E-9E4A26039346}"/>
                </a:ext>
              </a:extLst>
            </p:cNvPr>
            <p:cNvSpPr/>
            <p:nvPr/>
          </p:nvSpPr>
          <p:spPr>
            <a:xfrm>
              <a:off x="9442938" y="2086707"/>
              <a:ext cx="1078523" cy="4429613"/>
            </a:xfrm>
            <a:prstGeom prst="upDownArrow">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feld 7">
              <a:extLst>
                <a:ext uri="{FF2B5EF4-FFF2-40B4-BE49-F238E27FC236}">
                  <a16:creationId xmlns:a16="http://schemas.microsoft.com/office/drawing/2014/main" id="{BD93012A-8ECB-30FA-90EE-719F332F7A3E}"/>
                </a:ext>
              </a:extLst>
            </p:cNvPr>
            <p:cNvSpPr txBox="1"/>
            <p:nvPr/>
          </p:nvSpPr>
          <p:spPr>
            <a:xfrm rot="16200000">
              <a:off x="-1184032" y="3124211"/>
              <a:ext cx="5650523" cy="461665"/>
            </a:xfrm>
            <a:prstGeom prst="rect">
              <a:avLst/>
            </a:prstGeom>
            <a:noFill/>
          </p:spPr>
          <p:txBody>
            <a:bodyPr wrap="square" rtlCol="0">
              <a:spAutoFit/>
            </a:bodyPr>
            <a:lstStyle/>
            <a:p>
              <a:r>
                <a:rPr lang="en-US" sz="2400"/>
                <a:t>Participation at every step</a:t>
              </a:r>
            </a:p>
          </p:txBody>
        </p:sp>
        <p:sp>
          <p:nvSpPr>
            <p:cNvPr id="11" name="Rechteck: abgerundete Ecken 10">
              <a:extLst>
                <a:ext uri="{FF2B5EF4-FFF2-40B4-BE49-F238E27FC236}">
                  <a16:creationId xmlns:a16="http://schemas.microsoft.com/office/drawing/2014/main" id="{30739AE0-D586-AF40-6220-2E0886E9FB99}"/>
                </a:ext>
              </a:extLst>
            </p:cNvPr>
            <p:cNvSpPr/>
            <p:nvPr/>
          </p:nvSpPr>
          <p:spPr>
            <a:xfrm>
              <a:off x="3613358" y="2458145"/>
              <a:ext cx="4196862" cy="572905"/>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000" b="1">
                  <a:solidFill>
                    <a:schemeClr val="tx1"/>
                  </a:solidFill>
                  <a:latin typeface="Arial" panose="020B0604020202020204" pitchFamily="34" charset="0"/>
                  <a:cs typeface="Arial" panose="020B0604020202020204" pitchFamily="34" charset="0"/>
                </a:rPr>
                <a:t>Assessments/ design</a:t>
              </a:r>
            </a:p>
          </p:txBody>
        </p:sp>
        <p:sp>
          <p:nvSpPr>
            <p:cNvPr id="13" name="Rechteck: abgerundete Ecken 12">
              <a:extLst>
                <a:ext uri="{FF2B5EF4-FFF2-40B4-BE49-F238E27FC236}">
                  <a16:creationId xmlns:a16="http://schemas.microsoft.com/office/drawing/2014/main" id="{40683395-82D2-DD3E-3E18-0A037DA49895}"/>
                </a:ext>
              </a:extLst>
            </p:cNvPr>
            <p:cNvSpPr/>
            <p:nvPr/>
          </p:nvSpPr>
          <p:spPr>
            <a:xfrm>
              <a:off x="3797438" y="3160006"/>
              <a:ext cx="4196862" cy="572906"/>
            </a:xfrm>
            <a:prstGeom prst="roundRect">
              <a:avLst/>
            </a:prstGeom>
            <a:solidFill>
              <a:srgbClr val="C484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000" b="1">
                  <a:solidFill>
                    <a:schemeClr val="tx1"/>
                  </a:solidFill>
                  <a:latin typeface="Arial" panose="020B0604020202020204" pitchFamily="34" charset="0"/>
                  <a:cs typeface="Arial" panose="020B0604020202020204" pitchFamily="34" charset="0"/>
                </a:rPr>
                <a:t>Targeting/ identification</a:t>
              </a:r>
            </a:p>
          </p:txBody>
        </p:sp>
        <p:sp>
          <p:nvSpPr>
            <p:cNvPr id="15" name="Rechteck: abgerundete Ecken 14">
              <a:extLst>
                <a:ext uri="{FF2B5EF4-FFF2-40B4-BE49-F238E27FC236}">
                  <a16:creationId xmlns:a16="http://schemas.microsoft.com/office/drawing/2014/main" id="{7F8F2936-7D74-E6ED-ACF7-83FF09B991A2}"/>
                </a:ext>
              </a:extLst>
            </p:cNvPr>
            <p:cNvSpPr/>
            <p:nvPr/>
          </p:nvSpPr>
          <p:spPr>
            <a:xfrm>
              <a:off x="3965609" y="3856768"/>
              <a:ext cx="4196862" cy="572905"/>
            </a:xfrm>
            <a:prstGeom prst="roundRect">
              <a:avLst/>
            </a:prstGeom>
            <a:solidFill>
              <a:srgbClr val="AC9D2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000" b="1">
                  <a:solidFill>
                    <a:schemeClr val="tx1"/>
                  </a:solidFill>
                  <a:latin typeface="Arial" panose="020B0604020202020204" pitchFamily="34" charset="0"/>
                  <a:cs typeface="Arial" panose="020B0604020202020204" pitchFamily="34" charset="0"/>
                </a:rPr>
                <a:t>Accessibility (information)</a:t>
              </a:r>
            </a:p>
          </p:txBody>
        </p:sp>
        <p:sp>
          <p:nvSpPr>
            <p:cNvPr id="17" name="Rechteck: abgerundete Ecken 16">
              <a:extLst>
                <a:ext uri="{FF2B5EF4-FFF2-40B4-BE49-F238E27FC236}">
                  <a16:creationId xmlns:a16="http://schemas.microsoft.com/office/drawing/2014/main" id="{A15A7D83-D21B-7F3C-BFEB-1D16C03F0C32}"/>
                </a:ext>
              </a:extLst>
            </p:cNvPr>
            <p:cNvSpPr/>
            <p:nvPr/>
          </p:nvSpPr>
          <p:spPr>
            <a:xfrm>
              <a:off x="4220586" y="4562435"/>
              <a:ext cx="4196862" cy="572905"/>
            </a:xfrm>
            <a:prstGeom prst="roundRect">
              <a:avLst/>
            </a:prstGeom>
            <a:solidFill>
              <a:srgbClr val="C1CF0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000" b="1">
                  <a:solidFill>
                    <a:schemeClr val="tx1"/>
                  </a:solidFill>
                  <a:latin typeface="Arial" panose="020B0604020202020204" pitchFamily="34" charset="0"/>
                  <a:cs typeface="Arial" panose="020B0604020202020204" pitchFamily="34" charset="0"/>
                </a:rPr>
                <a:t>Adaptations</a:t>
              </a:r>
            </a:p>
          </p:txBody>
        </p:sp>
        <p:sp>
          <p:nvSpPr>
            <p:cNvPr id="19" name="Rechteck: abgerundete Ecken 18">
              <a:extLst>
                <a:ext uri="{FF2B5EF4-FFF2-40B4-BE49-F238E27FC236}">
                  <a16:creationId xmlns:a16="http://schemas.microsoft.com/office/drawing/2014/main" id="{CC21EB68-0814-25C4-C6EF-DAF42149CF01}"/>
                </a:ext>
              </a:extLst>
            </p:cNvPr>
            <p:cNvSpPr/>
            <p:nvPr/>
          </p:nvSpPr>
          <p:spPr>
            <a:xfrm>
              <a:off x="4413737" y="5273393"/>
              <a:ext cx="4196862" cy="572906"/>
            </a:xfrm>
            <a:prstGeom prst="roundRect">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000" b="1">
                  <a:solidFill>
                    <a:schemeClr val="tx1"/>
                  </a:solidFill>
                  <a:latin typeface="Arial" panose="020B0604020202020204" pitchFamily="34" charset="0"/>
                  <a:cs typeface="Arial" panose="020B0604020202020204" pitchFamily="34" charset="0"/>
                </a:rPr>
                <a:t>Complementarity</a:t>
              </a:r>
              <a:endParaRPr lang="en-US"/>
            </a:p>
          </p:txBody>
        </p:sp>
        <p:sp>
          <p:nvSpPr>
            <p:cNvPr id="21" name="Pfeil: nach unten 20">
              <a:extLst>
                <a:ext uri="{FF2B5EF4-FFF2-40B4-BE49-F238E27FC236}">
                  <a16:creationId xmlns:a16="http://schemas.microsoft.com/office/drawing/2014/main" id="{EAFD7874-F55C-4D47-4679-B4B14AE497C6}"/>
                </a:ext>
              </a:extLst>
            </p:cNvPr>
            <p:cNvSpPr/>
            <p:nvPr/>
          </p:nvSpPr>
          <p:spPr>
            <a:xfrm>
              <a:off x="7093159" y="2837598"/>
              <a:ext cx="717061" cy="427768"/>
            </a:xfrm>
            <a:prstGeom prst="downArrow">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Pfeil: nach unten 22">
              <a:extLst>
                <a:ext uri="{FF2B5EF4-FFF2-40B4-BE49-F238E27FC236}">
                  <a16:creationId xmlns:a16="http://schemas.microsoft.com/office/drawing/2014/main" id="{C9A5E66B-741F-16C1-8724-46AF39A4D195}"/>
                </a:ext>
              </a:extLst>
            </p:cNvPr>
            <p:cNvSpPr/>
            <p:nvPr/>
          </p:nvSpPr>
          <p:spPr>
            <a:xfrm>
              <a:off x="7324279" y="3504831"/>
              <a:ext cx="717061" cy="427768"/>
            </a:xfrm>
            <a:prstGeom prst="downArrow">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Pfeil: nach unten 24">
              <a:extLst>
                <a:ext uri="{FF2B5EF4-FFF2-40B4-BE49-F238E27FC236}">
                  <a16:creationId xmlns:a16="http://schemas.microsoft.com/office/drawing/2014/main" id="{8C71283F-76CB-90B4-AC81-92BE2D386E75}"/>
                </a:ext>
              </a:extLst>
            </p:cNvPr>
            <p:cNvSpPr/>
            <p:nvPr/>
          </p:nvSpPr>
          <p:spPr>
            <a:xfrm>
              <a:off x="7477152" y="4222951"/>
              <a:ext cx="717061" cy="427768"/>
            </a:xfrm>
            <a:prstGeom prst="downArrow">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Pfeil: nach unten 26">
              <a:extLst>
                <a:ext uri="{FF2B5EF4-FFF2-40B4-BE49-F238E27FC236}">
                  <a16:creationId xmlns:a16="http://schemas.microsoft.com/office/drawing/2014/main" id="{3D464B54-523A-F9F8-D601-486B1EE1FAC4}"/>
                </a:ext>
              </a:extLst>
            </p:cNvPr>
            <p:cNvSpPr/>
            <p:nvPr/>
          </p:nvSpPr>
          <p:spPr>
            <a:xfrm>
              <a:off x="7758026" y="4943924"/>
              <a:ext cx="717061" cy="427768"/>
            </a:xfrm>
            <a:prstGeom prst="downArrow">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feld 27">
              <a:extLst>
                <a:ext uri="{FF2B5EF4-FFF2-40B4-BE49-F238E27FC236}">
                  <a16:creationId xmlns:a16="http://schemas.microsoft.com/office/drawing/2014/main" id="{EA2E0C19-5212-3503-DAB0-93AB23E424D8}"/>
                </a:ext>
              </a:extLst>
            </p:cNvPr>
            <p:cNvSpPr txBox="1"/>
            <p:nvPr/>
          </p:nvSpPr>
          <p:spPr>
            <a:xfrm rot="16200000">
              <a:off x="7873302" y="3810265"/>
              <a:ext cx="4196861" cy="461665"/>
            </a:xfrm>
            <a:prstGeom prst="rect">
              <a:avLst/>
            </a:prstGeom>
            <a:noFill/>
          </p:spPr>
          <p:txBody>
            <a:bodyPr wrap="square" rtlCol="0">
              <a:spAutoFit/>
            </a:bodyPr>
            <a:lstStyle/>
            <a:p>
              <a:r>
                <a:rPr lang="en-US" sz="2400"/>
                <a:t>Monitoring and Evaluation</a:t>
              </a:r>
            </a:p>
          </p:txBody>
        </p:sp>
      </p:grpSp>
      <p:sp>
        <p:nvSpPr>
          <p:cNvPr id="30" name="Textfeld 29">
            <a:extLst>
              <a:ext uri="{FF2B5EF4-FFF2-40B4-BE49-F238E27FC236}">
                <a16:creationId xmlns:a16="http://schemas.microsoft.com/office/drawing/2014/main" id="{325E00A0-B248-C3FA-6D75-7C54E951CC2B}"/>
              </a:ext>
            </a:extLst>
          </p:cNvPr>
          <p:cNvSpPr txBox="1"/>
          <p:nvPr/>
        </p:nvSpPr>
        <p:spPr>
          <a:xfrm>
            <a:off x="1059704" y="6243191"/>
            <a:ext cx="10617480" cy="400110"/>
          </a:xfrm>
          <a:prstGeom prst="rect">
            <a:avLst/>
          </a:prstGeom>
          <a:noFill/>
        </p:spPr>
        <p:txBody>
          <a:bodyPr wrap="square" rtlCol="0">
            <a:spAutoFit/>
          </a:bodyPr>
          <a:lstStyle/>
          <a:p>
            <a:r>
              <a:rPr lang="en-US" sz="2000">
                <a:solidFill>
                  <a:srgbClr val="FF0000"/>
                </a:solidFill>
              </a:rPr>
              <a:t>Don’t forget aspects of empowerment and attitudinal barriers of communities/ organizations.</a:t>
            </a:r>
          </a:p>
        </p:txBody>
      </p:sp>
      <p:sp>
        <p:nvSpPr>
          <p:cNvPr id="6" name="Foliennummernplatzhalter 5">
            <a:extLst>
              <a:ext uri="{FF2B5EF4-FFF2-40B4-BE49-F238E27FC236}">
                <a16:creationId xmlns:a16="http://schemas.microsoft.com/office/drawing/2014/main" id="{128D0B61-4357-C553-92AB-7DADB0F8F67E}"/>
              </a:ext>
            </a:extLst>
          </p:cNvPr>
          <p:cNvSpPr>
            <a:spLocks noGrp="1"/>
          </p:cNvSpPr>
          <p:nvPr>
            <p:ph type="sldNum" sz="quarter" idx="12"/>
          </p:nvPr>
        </p:nvSpPr>
        <p:spPr/>
        <p:txBody>
          <a:bodyPr/>
          <a:lstStyle/>
          <a:p>
            <a:fld id="{FBC7A862-7147-4493-B488-4E46DC49905D}" type="slidenum">
              <a:rPr lang="de-DE" smtClean="0"/>
              <a:t>37</a:t>
            </a:fld>
            <a:endParaRPr lang="de-DE"/>
          </a:p>
        </p:txBody>
      </p:sp>
    </p:spTree>
    <p:extLst>
      <p:ext uri="{BB962C8B-B14F-4D97-AF65-F5344CB8AC3E}">
        <p14:creationId xmlns:p14="http://schemas.microsoft.com/office/powerpoint/2010/main" val="52523669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247CD2F-807E-5BCE-B837-8B8B6093F795}"/>
              </a:ext>
            </a:extLst>
          </p:cNvPr>
          <p:cNvSpPr>
            <a:spLocks noGrp="1"/>
          </p:cNvSpPr>
          <p:nvPr>
            <p:ph type="title"/>
          </p:nvPr>
        </p:nvSpPr>
        <p:spPr>
          <a:xfrm>
            <a:off x="838199" y="365125"/>
            <a:ext cx="10884877" cy="1058233"/>
          </a:xfrm>
        </p:spPr>
        <p:txBody>
          <a:bodyPr>
            <a:noAutofit/>
          </a:bodyPr>
          <a:lstStyle/>
          <a:p>
            <a:pPr algn="ctr"/>
            <a:r>
              <a:rPr lang="en-US"/>
              <a:t>Group Exercise: Embedding Disability Inclusion Across the CVA </a:t>
            </a:r>
            <a:r>
              <a:rPr lang="en-US" err="1"/>
              <a:t>Programme</a:t>
            </a:r>
            <a:r>
              <a:rPr lang="en-US"/>
              <a:t> Cycle</a:t>
            </a:r>
          </a:p>
        </p:txBody>
      </p:sp>
      <p:pic>
        <p:nvPicPr>
          <p:cNvPr id="4" name="Inhaltsplatzhalter 9" descr="Illustration displaying the CVA Programme Cycle' 5 steps. The illustration show them in a line with an arrow between each of the steps and a text above the arrow. From left to right the following is shown: Preparedness, Arrow &quot;Is there a need?&quot;, Assessment &amp; Analysis, arrow &quot;Modality Decision&quot;, Design &amp; Implementation Set Up, arrow &quot;Ready to Distribute&quot;, Disctibution Cycle &amp; Monitoring, arrow &quot;More Distribution?&quot;, Exit &amp; Feedback.">
            <a:extLst>
              <a:ext uri="{FF2B5EF4-FFF2-40B4-BE49-F238E27FC236}">
                <a16:creationId xmlns:a16="http://schemas.microsoft.com/office/drawing/2014/main" id="{158C9FCF-714E-13D8-9765-97217B327112}"/>
              </a:ext>
            </a:extLst>
          </p:cNvPr>
          <p:cNvPicPr>
            <a:picLocks noChangeAspect="1"/>
          </p:cNvPicPr>
          <p:nvPr/>
        </p:nvPicPr>
        <p:blipFill>
          <a:blip r:embed="rId3">
            <a:extLst>
              <a:ext uri="{28A0092B-C50C-407E-A947-70E740481C1C}">
                <a14:useLocalDpi xmlns:a14="http://schemas.microsoft.com/office/drawing/2010/main" val="0"/>
              </a:ext>
            </a:extLst>
          </a:blip>
          <a:srcRect t="16005" b="22978"/>
          <a:stretch>
            <a:fillRect/>
          </a:stretch>
        </p:blipFill>
        <p:spPr>
          <a:xfrm>
            <a:off x="1022837" y="1423358"/>
            <a:ext cx="10515599" cy="2139779"/>
          </a:xfrm>
          <a:prstGeom prst="rect">
            <a:avLst/>
          </a:prstGeom>
        </p:spPr>
      </p:pic>
      <p:grpSp>
        <p:nvGrpSpPr>
          <p:cNvPr id="14" name="Gruppieren 13" descr="This graphic contains five boxes with arrow pointing to one of the five steps of the CVA programme cycle illustration above.&#10;Group 1 is assigned to Preparedness; Group 2 is assigned to Assessment &amp; Analysis; Group 3 is assigned to Design &amp; Implementation Set-up; Group 4 is assigned to Distribution Cycle &amp; Monitoring and Group 5 is assigned to Exit &amp; Feedback.">
            <a:extLst>
              <a:ext uri="{FF2B5EF4-FFF2-40B4-BE49-F238E27FC236}">
                <a16:creationId xmlns:a16="http://schemas.microsoft.com/office/drawing/2014/main" id="{A35670B0-C14B-526B-2E65-54B59C3963ED}"/>
              </a:ext>
            </a:extLst>
          </p:cNvPr>
          <p:cNvGrpSpPr/>
          <p:nvPr/>
        </p:nvGrpSpPr>
        <p:grpSpPr>
          <a:xfrm>
            <a:off x="1266093" y="4033620"/>
            <a:ext cx="10070441" cy="1852246"/>
            <a:chOff x="1266093" y="4033620"/>
            <a:chExt cx="10070441" cy="1852246"/>
          </a:xfrm>
        </p:grpSpPr>
        <p:sp>
          <p:nvSpPr>
            <p:cNvPr id="5" name="Legende: mit Pfeil nach oben 4">
              <a:extLst>
                <a:ext uri="{FF2B5EF4-FFF2-40B4-BE49-F238E27FC236}">
                  <a16:creationId xmlns:a16="http://schemas.microsoft.com/office/drawing/2014/main" id="{59E9B429-8B4D-DC69-57AF-21C7D054E87E}"/>
                </a:ext>
              </a:extLst>
            </p:cNvPr>
            <p:cNvSpPr/>
            <p:nvPr/>
          </p:nvSpPr>
          <p:spPr>
            <a:xfrm>
              <a:off x="1266093" y="4033620"/>
              <a:ext cx="1453661" cy="1852246"/>
            </a:xfrm>
            <a:prstGeom prst="upArrowCallout">
              <a:avLst/>
            </a:prstGeom>
            <a:noFill/>
            <a:ln>
              <a:solidFill>
                <a:srgbClr val="002C4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tx1"/>
                  </a:solidFill>
                  <a:latin typeface="Arial" panose="020B0604020202020204" pitchFamily="34" charset="0"/>
                  <a:cs typeface="Arial" panose="020B0604020202020204" pitchFamily="34" charset="0"/>
                </a:rPr>
                <a:t>Group 1 </a:t>
              </a:r>
              <a:r>
                <a:rPr lang="en-US" sz="1200"/>
                <a:t>1</a:t>
              </a:r>
            </a:p>
          </p:txBody>
        </p:sp>
        <p:sp>
          <p:nvSpPr>
            <p:cNvPr id="7" name="Legende: mit Pfeil nach oben 6">
              <a:extLst>
                <a:ext uri="{FF2B5EF4-FFF2-40B4-BE49-F238E27FC236}">
                  <a16:creationId xmlns:a16="http://schemas.microsoft.com/office/drawing/2014/main" id="{AE1828BF-DC93-6A18-E0EC-E317667ADA2E}"/>
                </a:ext>
              </a:extLst>
            </p:cNvPr>
            <p:cNvSpPr/>
            <p:nvPr/>
          </p:nvSpPr>
          <p:spPr>
            <a:xfrm>
              <a:off x="3420288" y="4033620"/>
              <a:ext cx="1453661" cy="1852246"/>
            </a:xfrm>
            <a:prstGeom prst="upArrowCallout">
              <a:avLst/>
            </a:prstGeom>
            <a:noFill/>
            <a:ln>
              <a:solidFill>
                <a:srgbClr val="002C4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tx1"/>
                  </a:solidFill>
                  <a:latin typeface="Arial" panose="020B0604020202020204" pitchFamily="34" charset="0"/>
                  <a:cs typeface="Arial" panose="020B0604020202020204" pitchFamily="34" charset="0"/>
                </a:rPr>
                <a:t>Group 2</a:t>
              </a:r>
              <a:endParaRPr lang="en-US" sz="2400">
                <a:solidFill>
                  <a:schemeClr val="tx1"/>
                </a:solidFill>
              </a:endParaRPr>
            </a:p>
          </p:txBody>
        </p:sp>
        <p:sp>
          <p:nvSpPr>
            <p:cNvPr id="9" name="Legende: mit Pfeil nach oben 8">
              <a:extLst>
                <a:ext uri="{FF2B5EF4-FFF2-40B4-BE49-F238E27FC236}">
                  <a16:creationId xmlns:a16="http://schemas.microsoft.com/office/drawing/2014/main" id="{656A31A5-D02A-822B-36D9-DFA504E72FE5}"/>
                </a:ext>
              </a:extLst>
            </p:cNvPr>
            <p:cNvSpPr/>
            <p:nvPr/>
          </p:nvSpPr>
          <p:spPr>
            <a:xfrm>
              <a:off x="5574483" y="4033620"/>
              <a:ext cx="1453661" cy="1852246"/>
            </a:xfrm>
            <a:prstGeom prst="upArrowCallout">
              <a:avLst/>
            </a:prstGeom>
            <a:noFill/>
            <a:ln>
              <a:solidFill>
                <a:srgbClr val="002C4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tx1"/>
                  </a:solidFill>
                  <a:latin typeface="Arial" panose="020B0604020202020204" pitchFamily="34" charset="0"/>
                  <a:cs typeface="Arial" panose="020B0604020202020204" pitchFamily="34" charset="0"/>
                </a:rPr>
                <a:t>Group 3</a:t>
              </a:r>
            </a:p>
          </p:txBody>
        </p:sp>
        <p:sp>
          <p:nvSpPr>
            <p:cNvPr id="11" name="Legende: mit Pfeil nach oben 10">
              <a:extLst>
                <a:ext uri="{FF2B5EF4-FFF2-40B4-BE49-F238E27FC236}">
                  <a16:creationId xmlns:a16="http://schemas.microsoft.com/office/drawing/2014/main" id="{7FF4E895-B1CD-789B-BBB8-C6BA123B116A}"/>
                </a:ext>
              </a:extLst>
            </p:cNvPr>
            <p:cNvSpPr/>
            <p:nvPr/>
          </p:nvSpPr>
          <p:spPr>
            <a:xfrm>
              <a:off x="7728678" y="4033620"/>
              <a:ext cx="1453661" cy="1852246"/>
            </a:xfrm>
            <a:prstGeom prst="upArrowCallout">
              <a:avLst/>
            </a:prstGeom>
            <a:noFill/>
            <a:ln>
              <a:solidFill>
                <a:srgbClr val="002C4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tx1"/>
                  </a:solidFill>
                  <a:latin typeface="Arial" panose="020B0604020202020204" pitchFamily="34" charset="0"/>
                  <a:cs typeface="Arial" panose="020B0604020202020204" pitchFamily="34" charset="0"/>
                </a:rPr>
                <a:t>Group 4</a:t>
              </a:r>
            </a:p>
          </p:txBody>
        </p:sp>
        <p:sp>
          <p:nvSpPr>
            <p:cNvPr id="13" name="Legende: mit Pfeil nach oben 12">
              <a:extLst>
                <a:ext uri="{FF2B5EF4-FFF2-40B4-BE49-F238E27FC236}">
                  <a16:creationId xmlns:a16="http://schemas.microsoft.com/office/drawing/2014/main" id="{0B240BD0-4C22-5835-9A54-30D88F4A33B2}"/>
                </a:ext>
              </a:extLst>
            </p:cNvPr>
            <p:cNvSpPr/>
            <p:nvPr/>
          </p:nvSpPr>
          <p:spPr>
            <a:xfrm>
              <a:off x="9882873" y="4033620"/>
              <a:ext cx="1453661" cy="1852246"/>
            </a:xfrm>
            <a:prstGeom prst="upArrowCallout">
              <a:avLst/>
            </a:prstGeom>
            <a:noFill/>
            <a:ln>
              <a:solidFill>
                <a:srgbClr val="002C4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tx1"/>
                  </a:solidFill>
                  <a:latin typeface="Arial" panose="020B0604020202020204" pitchFamily="34" charset="0"/>
                  <a:cs typeface="Arial" panose="020B0604020202020204" pitchFamily="34" charset="0"/>
                </a:rPr>
                <a:t>Group 5</a:t>
              </a:r>
            </a:p>
          </p:txBody>
        </p:sp>
      </p:grpSp>
      <p:sp>
        <p:nvSpPr>
          <p:cNvPr id="6" name="Foliennummernplatzhalter 5">
            <a:extLst>
              <a:ext uri="{FF2B5EF4-FFF2-40B4-BE49-F238E27FC236}">
                <a16:creationId xmlns:a16="http://schemas.microsoft.com/office/drawing/2014/main" id="{B2BAC7E2-0C17-236F-D096-F4F119A74355}"/>
              </a:ext>
            </a:extLst>
          </p:cNvPr>
          <p:cNvSpPr>
            <a:spLocks noGrp="1"/>
          </p:cNvSpPr>
          <p:nvPr>
            <p:ph type="sldNum" sz="quarter" idx="12"/>
          </p:nvPr>
        </p:nvSpPr>
        <p:spPr/>
        <p:txBody>
          <a:bodyPr/>
          <a:lstStyle/>
          <a:p>
            <a:fld id="{FBC7A862-7147-4493-B488-4E46DC49905D}" type="slidenum">
              <a:rPr lang="de-DE" smtClean="0"/>
              <a:t>38</a:t>
            </a:fld>
            <a:endParaRPr lang="de-DE"/>
          </a:p>
        </p:txBody>
      </p:sp>
    </p:spTree>
    <p:extLst>
      <p:ext uri="{BB962C8B-B14F-4D97-AF65-F5344CB8AC3E}">
        <p14:creationId xmlns:p14="http://schemas.microsoft.com/office/powerpoint/2010/main" val="379355397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C09508A-D73A-FCF2-C7C4-77B2B751AFE7}"/>
              </a:ext>
            </a:extLst>
          </p:cNvPr>
          <p:cNvSpPr>
            <a:spLocks noGrp="1"/>
          </p:cNvSpPr>
          <p:nvPr>
            <p:ph type="title"/>
          </p:nvPr>
        </p:nvSpPr>
        <p:spPr/>
        <p:txBody>
          <a:bodyPr>
            <a:normAutofit fontScale="90000"/>
          </a:bodyPr>
          <a:lstStyle/>
          <a:p>
            <a:r>
              <a:rPr lang="en-US" sz="4400"/>
              <a:t>Group Tasks: From Principles to Practice</a:t>
            </a:r>
          </a:p>
        </p:txBody>
      </p:sp>
      <p:pic>
        <p:nvPicPr>
          <p:cNvPr id="5" name="Google Shape;1895;g3c99745ee65_0_2103">
            <a:extLst>
              <a:ext uri="{FF2B5EF4-FFF2-40B4-BE49-F238E27FC236}">
                <a16:creationId xmlns:a16="http://schemas.microsoft.com/office/drawing/2014/main" id="{F124FCA3-3852-1EE2-2637-3B3D7E544DEB}"/>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10420350" y="1423358"/>
            <a:ext cx="1333750" cy="1328176"/>
          </a:xfrm>
          <a:prstGeom prst="rect">
            <a:avLst/>
          </a:prstGeom>
          <a:noFill/>
          <a:ln>
            <a:noFill/>
          </a:ln>
          <a:effectLst>
            <a:outerShdw blurRad="292100" dist="139700" dir="2700000" algn="tl" rotWithShape="0">
              <a:srgbClr val="333333">
                <a:alpha val="64705"/>
              </a:srgbClr>
            </a:outerShdw>
          </a:effectLst>
        </p:spPr>
      </p:pic>
      <p:pic>
        <p:nvPicPr>
          <p:cNvPr id="7" name="Google Shape;1896;g3c99745ee65_0_2103">
            <a:extLst>
              <a:ext uri="{FF2B5EF4-FFF2-40B4-BE49-F238E27FC236}">
                <a16:creationId xmlns:a16="http://schemas.microsoft.com/office/drawing/2014/main" id="{8E764FC6-128C-0921-BAA5-95F88F5D0172}"/>
              </a:ex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10313330" y="4660747"/>
            <a:ext cx="1547789" cy="1547789"/>
          </a:xfrm>
          <a:prstGeom prst="rect">
            <a:avLst/>
          </a:prstGeom>
          <a:noFill/>
          <a:ln>
            <a:noFill/>
          </a:ln>
        </p:spPr>
      </p:pic>
      <p:sp>
        <p:nvSpPr>
          <p:cNvPr id="8" name="Textfeld 7">
            <a:extLst>
              <a:ext uri="{FF2B5EF4-FFF2-40B4-BE49-F238E27FC236}">
                <a16:creationId xmlns:a16="http://schemas.microsoft.com/office/drawing/2014/main" id="{3448DE38-DFCB-E7E8-99D3-49F3F9E84A91}"/>
              </a:ext>
            </a:extLst>
          </p:cNvPr>
          <p:cNvSpPr txBox="1"/>
          <p:nvPr/>
        </p:nvSpPr>
        <p:spPr>
          <a:xfrm>
            <a:off x="838200" y="1675230"/>
            <a:ext cx="9289473" cy="3801041"/>
          </a:xfrm>
          <a:prstGeom prst="rect">
            <a:avLst/>
          </a:prstGeom>
          <a:noFill/>
          <a:ln>
            <a:solidFill>
              <a:srgbClr val="0077C9"/>
            </a:solidFill>
          </a:ln>
        </p:spPr>
        <p:txBody>
          <a:bodyPr wrap="square" rtlCol="0">
            <a:spAutoFit/>
          </a:bodyPr>
          <a:lstStyle/>
          <a:p>
            <a:pPr marL="342900" indent="-342900">
              <a:spcAft>
                <a:spcPts val="1800"/>
              </a:spcAft>
              <a:buFont typeface="+mj-lt"/>
              <a:buAutoNum type="arabicPeriod"/>
            </a:pPr>
            <a:r>
              <a:rPr lang="en-US" sz="2800"/>
              <a:t>Identify 3-5 concrete actions your organization can take to ensure inclusion of persons with disabilities.</a:t>
            </a:r>
          </a:p>
          <a:p>
            <a:pPr marL="342900" indent="-342900">
              <a:spcAft>
                <a:spcPts val="1800"/>
              </a:spcAft>
              <a:buFont typeface="+mj-lt"/>
              <a:buAutoNum type="arabicPeriod"/>
            </a:pPr>
            <a:r>
              <a:rPr lang="en-US" sz="2800"/>
              <a:t>Link each action to the relevant IASC “Must-Do Actions”.</a:t>
            </a:r>
          </a:p>
          <a:p>
            <a:pPr marL="342900" indent="-342900">
              <a:spcAft>
                <a:spcPts val="1800"/>
              </a:spcAft>
              <a:buFont typeface="+mj-lt"/>
              <a:buAutoNum type="arabicPeriod"/>
            </a:pPr>
            <a:r>
              <a:rPr lang="en-US" sz="2800"/>
              <a:t>Identify one realistic challenge your organization might face.</a:t>
            </a:r>
          </a:p>
          <a:p>
            <a:pPr marL="342900" indent="-342900">
              <a:spcAft>
                <a:spcPts val="1800"/>
              </a:spcAft>
              <a:buFont typeface="+mj-lt"/>
              <a:buAutoNum type="arabicPeriod"/>
            </a:pPr>
            <a:r>
              <a:rPr lang="en-US" sz="2800"/>
              <a:t>Propose one solution to overcome that challenge.</a:t>
            </a:r>
          </a:p>
        </p:txBody>
      </p:sp>
      <p:sp>
        <p:nvSpPr>
          <p:cNvPr id="4" name="Foliennummernplatzhalter 3">
            <a:extLst>
              <a:ext uri="{FF2B5EF4-FFF2-40B4-BE49-F238E27FC236}">
                <a16:creationId xmlns:a16="http://schemas.microsoft.com/office/drawing/2014/main" id="{D3500608-0BD2-432C-788A-E9ED9CD114A1}"/>
              </a:ext>
            </a:extLst>
          </p:cNvPr>
          <p:cNvSpPr>
            <a:spLocks noGrp="1"/>
          </p:cNvSpPr>
          <p:nvPr>
            <p:ph type="sldNum" sz="quarter" idx="12"/>
          </p:nvPr>
        </p:nvSpPr>
        <p:spPr/>
        <p:txBody>
          <a:bodyPr/>
          <a:lstStyle/>
          <a:p>
            <a:fld id="{FBC7A862-7147-4493-B488-4E46DC49905D}" type="slidenum">
              <a:rPr lang="de-DE" smtClean="0"/>
              <a:t>39</a:t>
            </a:fld>
            <a:endParaRPr lang="de-DE"/>
          </a:p>
        </p:txBody>
      </p:sp>
    </p:spTree>
    <p:extLst>
      <p:ext uri="{BB962C8B-B14F-4D97-AF65-F5344CB8AC3E}">
        <p14:creationId xmlns:p14="http://schemas.microsoft.com/office/powerpoint/2010/main" val="22121637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E84EC-C8B2-2E4B-1880-81981B251989}"/>
              </a:ext>
            </a:extLst>
          </p:cNvPr>
          <p:cNvSpPr>
            <a:spLocks noGrp="1"/>
          </p:cNvSpPr>
          <p:nvPr>
            <p:ph type="title"/>
          </p:nvPr>
        </p:nvSpPr>
        <p:spPr>
          <a:xfrm>
            <a:off x="839788" y="457200"/>
            <a:ext cx="5256212" cy="1085850"/>
          </a:xfrm>
          <a:solidFill>
            <a:srgbClr val="0070C0"/>
          </a:solidFill>
        </p:spPr>
        <p:txBody>
          <a:bodyPr anchor="ctr">
            <a:normAutofit/>
          </a:bodyPr>
          <a:lstStyle/>
          <a:p>
            <a:r>
              <a:rPr lang="en-US" sz="2800" noProof="0">
                <a:solidFill>
                  <a:schemeClr val="bg1"/>
                </a:solidFill>
              </a:rPr>
              <a:t>In collaboration with:</a:t>
            </a:r>
          </a:p>
        </p:txBody>
      </p:sp>
      <p:pic>
        <p:nvPicPr>
          <p:cNvPr id="7" name="Google Shape;907;g3b89cd4c576_2_135" descr="Action Against Hunger logo">
            <a:extLst>
              <a:ext uri="{FF2B5EF4-FFF2-40B4-BE49-F238E27FC236}">
                <a16:creationId xmlns:a16="http://schemas.microsoft.com/office/drawing/2014/main" id="{CA46E1B1-273D-522F-9785-A07DD54FA392}"/>
              </a:ext>
            </a:extLst>
          </p:cNvPr>
          <p:cNvPicPr preferRelativeResize="0"/>
          <p:nvPr/>
        </p:nvPicPr>
        <p:blipFill rotWithShape="1">
          <a:blip r:embed="rId3">
            <a:alphaModFix/>
          </a:blip>
          <a:srcRect/>
          <a:stretch/>
        </p:blipFill>
        <p:spPr>
          <a:xfrm>
            <a:off x="966398" y="1800953"/>
            <a:ext cx="1472001" cy="920419"/>
          </a:xfrm>
          <a:prstGeom prst="rect">
            <a:avLst/>
          </a:prstGeom>
          <a:noFill/>
          <a:ln>
            <a:noFill/>
          </a:ln>
        </p:spPr>
      </p:pic>
      <p:pic>
        <p:nvPicPr>
          <p:cNvPr id="17" name="Picture 16" descr="African Disabiltiy Forum logo.">
            <a:extLst>
              <a:ext uri="{FF2B5EF4-FFF2-40B4-BE49-F238E27FC236}">
                <a16:creationId xmlns:a16="http://schemas.microsoft.com/office/drawing/2014/main" id="{118150A7-C132-1D24-0C62-2F37DABB8EFF}"/>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3373667" y="1834929"/>
            <a:ext cx="1768872" cy="914618"/>
          </a:xfrm>
          <a:prstGeom prst="rect">
            <a:avLst/>
          </a:prstGeom>
        </p:spPr>
      </p:pic>
      <p:pic>
        <p:nvPicPr>
          <p:cNvPr id="19" name="Google Shape;908;g3b89cd4c576_2_135" descr="Global Food Security Cluster Logo.">
            <a:extLst>
              <a:ext uri="{FF2B5EF4-FFF2-40B4-BE49-F238E27FC236}">
                <a16:creationId xmlns:a16="http://schemas.microsoft.com/office/drawing/2014/main" id="{F84A61E6-AC55-3EFD-38AC-758683652B42}"/>
              </a:ext>
            </a:extLst>
          </p:cNvPr>
          <p:cNvPicPr preferRelativeResize="0"/>
          <p:nvPr/>
        </p:nvPicPr>
        <p:blipFill rotWithShape="1">
          <a:blip r:embed="rId5">
            <a:alphaModFix/>
          </a:blip>
          <a:srcRect/>
          <a:stretch/>
        </p:blipFill>
        <p:spPr>
          <a:xfrm>
            <a:off x="966399" y="2897090"/>
            <a:ext cx="1472000" cy="966330"/>
          </a:xfrm>
          <a:prstGeom prst="rect">
            <a:avLst/>
          </a:prstGeom>
          <a:noFill/>
          <a:ln>
            <a:noFill/>
          </a:ln>
        </p:spPr>
      </p:pic>
      <p:pic>
        <p:nvPicPr>
          <p:cNvPr id="9" name="Picture 8" descr="Handicap International / Humanity &amp; Inclusion logo.">
            <a:extLst>
              <a:ext uri="{FF2B5EF4-FFF2-40B4-BE49-F238E27FC236}">
                <a16:creationId xmlns:a16="http://schemas.microsoft.com/office/drawing/2014/main" id="{221E05F6-D89A-199D-265E-796CDD9A5ACF}"/>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3373667" y="2930006"/>
            <a:ext cx="1768872" cy="997987"/>
          </a:xfrm>
          <a:prstGeom prst="rect">
            <a:avLst/>
          </a:prstGeom>
        </p:spPr>
      </p:pic>
      <p:pic>
        <p:nvPicPr>
          <p:cNvPr id="11" name="Picture 10" descr="Malteser International logo.">
            <a:extLst>
              <a:ext uri="{FF2B5EF4-FFF2-40B4-BE49-F238E27FC236}">
                <a16:creationId xmlns:a16="http://schemas.microsoft.com/office/drawing/2014/main" id="{7559BA6B-591E-F73E-358D-9D886DAEB8D2}"/>
              </a:ext>
            </a:extLst>
          </p:cNvPr>
          <p:cNvPicPr>
            <a:picLocks noChangeAspect="1"/>
          </p:cNvPicPr>
          <p:nvPr/>
        </p:nvPicPr>
        <p:blipFill>
          <a:blip r:embed="rId7" cstate="screen">
            <a:extLst>
              <a:ext uri="{28A0092B-C50C-407E-A947-70E740481C1C}">
                <a14:useLocalDpi xmlns:a14="http://schemas.microsoft.com/office/drawing/2010/main" val="0"/>
              </a:ext>
            </a:extLst>
          </a:blip>
          <a:stretch>
            <a:fillRect/>
          </a:stretch>
        </p:blipFill>
        <p:spPr>
          <a:xfrm>
            <a:off x="966398" y="4241191"/>
            <a:ext cx="2072077" cy="663064"/>
          </a:xfrm>
          <a:prstGeom prst="rect">
            <a:avLst/>
          </a:prstGeom>
        </p:spPr>
      </p:pic>
      <p:pic>
        <p:nvPicPr>
          <p:cNvPr id="13" name="Google Shape;906;g3b89cd4c576_2_135" descr="Welthungerhilfe Logo">
            <a:extLst>
              <a:ext uri="{FF2B5EF4-FFF2-40B4-BE49-F238E27FC236}">
                <a16:creationId xmlns:a16="http://schemas.microsoft.com/office/drawing/2014/main" id="{F5A4F95C-9434-6D77-2E33-091C3D518A96}"/>
              </a:ext>
            </a:extLst>
          </p:cNvPr>
          <p:cNvPicPr preferRelativeResize="0"/>
          <p:nvPr/>
        </p:nvPicPr>
        <p:blipFill rotWithShape="1">
          <a:blip r:embed="rId8">
            <a:alphaModFix/>
          </a:blip>
          <a:srcRect t="23536" b="24343"/>
          <a:stretch/>
        </p:blipFill>
        <p:spPr>
          <a:xfrm>
            <a:off x="3373667" y="4158551"/>
            <a:ext cx="1455508" cy="880062"/>
          </a:xfrm>
          <a:prstGeom prst="rect">
            <a:avLst/>
          </a:prstGeom>
          <a:noFill/>
          <a:ln>
            <a:noFill/>
          </a:ln>
        </p:spPr>
      </p:pic>
      <p:pic>
        <p:nvPicPr>
          <p:cNvPr id="21" name="Picture 20" descr="World Food Programme logo.">
            <a:extLst>
              <a:ext uri="{FF2B5EF4-FFF2-40B4-BE49-F238E27FC236}">
                <a16:creationId xmlns:a16="http://schemas.microsoft.com/office/drawing/2014/main" id="{BEB0B089-3AEE-D636-731C-C1F654401902}"/>
              </a:ext>
            </a:extLst>
          </p:cNvPr>
          <p:cNvPicPr>
            <a:picLocks noChangeAspect="1"/>
          </p:cNvPicPr>
          <p:nvPr/>
        </p:nvPicPr>
        <p:blipFill>
          <a:blip r:embed="rId9" cstate="screen">
            <a:extLst>
              <a:ext uri="{28A0092B-C50C-407E-A947-70E740481C1C}">
                <a14:useLocalDpi xmlns:a14="http://schemas.microsoft.com/office/drawing/2010/main" val="0"/>
              </a:ext>
            </a:extLst>
          </a:blip>
          <a:stretch>
            <a:fillRect/>
          </a:stretch>
        </p:blipFill>
        <p:spPr>
          <a:xfrm>
            <a:off x="2750708" y="5086238"/>
            <a:ext cx="1027010" cy="1562236"/>
          </a:xfrm>
          <a:prstGeom prst="rect">
            <a:avLst/>
          </a:prstGeom>
        </p:spPr>
      </p:pic>
      <p:sp>
        <p:nvSpPr>
          <p:cNvPr id="3" name="Content Placeholder 2">
            <a:extLst>
              <a:ext uri="{FF2B5EF4-FFF2-40B4-BE49-F238E27FC236}">
                <a16:creationId xmlns:a16="http://schemas.microsoft.com/office/drawing/2014/main" id="{05655C41-0321-F8D6-C399-7E2C6A0D2AEB}"/>
              </a:ext>
            </a:extLst>
          </p:cNvPr>
          <p:cNvSpPr>
            <a:spLocks noGrp="1"/>
          </p:cNvSpPr>
          <p:nvPr>
            <p:ph idx="1"/>
          </p:nvPr>
        </p:nvSpPr>
        <p:spPr>
          <a:xfrm>
            <a:off x="6286500" y="457200"/>
            <a:ext cx="5068888" cy="5899149"/>
          </a:xfrm>
          <a:solidFill>
            <a:srgbClr val="0070C0"/>
          </a:solidFill>
        </p:spPr>
        <p:txBody>
          <a:bodyPr rIns="540000" anchor="ctr">
            <a:normAutofit/>
          </a:bodyPr>
          <a:lstStyle/>
          <a:p>
            <a:pPr marL="400050" lvl="0" indent="-342900">
              <a:lnSpc>
                <a:spcPct val="115000"/>
              </a:lnSpc>
              <a:spcBef>
                <a:spcPts val="0"/>
              </a:spcBef>
              <a:spcAft>
                <a:spcPts val="1200"/>
              </a:spcAft>
              <a:buClr>
                <a:schemeClr val="lt1"/>
              </a:buClr>
              <a:buSzPts val="2400"/>
              <a:buFont typeface="Arial"/>
              <a:buChar char="•"/>
              <a:tabLst>
                <a:tab pos="4489450" algn="l"/>
              </a:tabLst>
            </a:pPr>
            <a:r>
              <a:rPr lang="en-US" sz="2000" noProof="0">
                <a:solidFill>
                  <a:schemeClr val="lt1"/>
                </a:solidFill>
                <a:sym typeface="Arial"/>
              </a:rPr>
              <a:t>An inter-agency initiative to build practical capacity for disability-inclusive humanitarian Food Security programming in-line with the IASC Guidelines on Inclusion of Persons with Disabilities in Humanitarian Action.</a:t>
            </a:r>
            <a:endParaRPr lang="en-US" sz="2000" noProof="0">
              <a:solidFill>
                <a:schemeClr val="dk1"/>
              </a:solidFill>
              <a:sym typeface="Arial"/>
            </a:endParaRPr>
          </a:p>
          <a:p>
            <a:pPr marL="400050" indent="-342900">
              <a:lnSpc>
                <a:spcPct val="115000"/>
              </a:lnSpc>
              <a:spcBef>
                <a:spcPts val="0"/>
              </a:spcBef>
              <a:spcAft>
                <a:spcPts val="1200"/>
              </a:spcAft>
              <a:buClr>
                <a:schemeClr val="lt1"/>
              </a:buClr>
              <a:buSzPts val="2400"/>
              <a:buFont typeface="Arial"/>
              <a:buChar char="•"/>
            </a:pPr>
            <a:r>
              <a:rPr lang="en-US" sz="2000" noProof="0">
                <a:solidFill>
                  <a:schemeClr val="lt1"/>
                </a:solidFill>
                <a:sym typeface="Arial"/>
              </a:rPr>
              <a:t>Aligned with and expanding on the DRG </a:t>
            </a:r>
            <a:r>
              <a:rPr lang="en-US" sz="2000" noProof="0">
                <a:solidFill>
                  <a:schemeClr val="lt1"/>
                </a:solidFill>
              </a:rPr>
              <a:t>training package</a:t>
            </a:r>
            <a:r>
              <a:rPr lang="en-US" sz="2000" noProof="0">
                <a:solidFill>
                  <a:schemeClr val="lt1"/>
                </a:solidFill>
                <a:sym typeface="Arial"/>
              </a:rPr>
              <a:t> “</a:t>
            </a:r>
            <a:r>
              <a:rPr lang="en-US" sz="2000" noProof="0">
                <a:solidFill>
                  <a:schemeClr val="bg1"/>
                </a:solidFill>
                <a:sym typeface="Arial"/>
                <a:hlinkClick r:id="rId10" tooltip="External link for download of DRG Package on DRG website.">
                  <a:extLst>
                    <a:ext uri="{A12FA001-AC4F-418D-AE19-62706E023703}">
                      <ahyp:hlinkClr xmlns:ahyp="http://schemas.microsoft.com/office/drawing/2018/hyperlinkcolor" val="tx"/>
                    </a:ext>
                  </a:extLst>
                </a:hlinkClick>
              </a:rPr>
              <a:t>Introduction to Inclusive Humanitarian Action</a:t>
            </a:r>
            <a:r>
              <a:rPr lang="en-US" sz="2000" noProof="0">
                <a:solidFill>
                  <a:schemeClr val="lt1"/>
                </a:solidFill>
                <a:sym typeface="Arial"/>
              </a:rPr>
              <a:t>”</a:t>
            </a:r>
            <a:r>
              <a:rPr lang="en-US" sz="2000" noProof="0">
                <a:solidFill>
                  <a:schemeClr val="lt1"/>
                </a:solidFill>
              </a:rPr>
              <a:t> </a:t>
            </a:r>
          </a:p>
          <a:p>
            <a:pPr marL="400050" lvl="0" indent="-368300">
              <a:lnSpc>
                <a:spcPct val="115000"/>
              </a:lnSpc>
              <a:spcBef>
                <a:spcPts val="0"/>
              </a:spcBef>
              <a:spcAft>
                <a:spcPts val="1200"/>
              </a:spcAft>
              <a:buClr>
                <a:schemeClr val="lt1"/>
              </a:buClr>
              <a:buSzPts val="2800"/>
              <a:buFont typeface="Arial"/>
              <a:buChar char="•"/>
              <a:tabLst>
                <a:tab pos="4932363" algn="l"/>
              </a:tabLst>
            </a:pPr>
            <a:r>
              <a:rPr lang="en-US" sz="2000" noProof="0">
                <a:solidFill>
                  <a:schemeClr val="lt1"/>
                </a:solidFill>
                <a:sym typeface="Arial"/>
              </a:rPr>
              <a:t>This package was piloted at</a:t>
            </a:r>
            <a:r>
              <a:rPr lang="en-US" sz="2000" noProof="0">
                <a:solidFill>
                  <a:schemeClr val="lt1"/>
                </a:solidFill>
              </a:rPr>
              <a:t> a</a:t>
            </a:r>
            <a:r>
              <a:rPr lang="en-US" sz="2000" noProof="0">
                <a:solidFill>
                  <a:schemeClr val="lt1"/>
                </a:solidFill>
                <a:sym typeface="Arial"/>
              </a:rPr>
              <a:t> workshop in Uganda in 2026 prior to publication.</a:t>
            </a:r>
            <a:endParaRPr lang="en-US" sz="2000" noProof="0">
              <a:solidFill>
                <a:schemeClr val="bg1"/>
              </a:solidFill>
            </a:endParaRPr>
          </a:p>
        </p:txBody>
      </p:sp>
      <p:sp>
        <p:nvSpPr>
          <p:cNvPr id="4" name="Foliennummernplatzhalter 3">
            <a:extLst>
              <a:ext uri="{FF2B5EF4-FFF2-40B4-BE49-F238E27FC236}">
                <a16:creationId xmlns:a16="http://schemas.microsoft.com/office/drawing/2014/main" id="{ADF88A43-6BBE-5F4B-E2F3-48D70B2D6ABF}"/>
              </a:ext>
            </a:extLst>
          </p:cNvPr>
          <p:cNvSpPr>
            <a:spLocks noGrp="1"/>
          </p:cNvSpPr>
          <p:nvPr>
            <p:ph type="sldNum" sz="quarter" idx="12"/>
          </p:nvPr>
        </p:nvSpPr>
        <p:spPr/>
        <p:txBody>
          <a:bodyPr/>
          <a:lstStyle/>
          <a:p>
            <a:fld id="{FBC7A862-7147-4493-B488-4E46DC49905D}" type="slidenum">
              <a:rPr lang="de-DE" smtClean="0"/>
              <a:t>4</a:t>
            </a:fld>
            <a:endParaRPr lang="de-DE"/>
          </a:p>
        </p:txBody>
      </p:sp>
    </p:spTree>
    <p:extLst>
      <p:ext uri="{BB962C8B-B14F-4D97-AF65-F5344CB8AC3E}">
        <p14:creationId xmlns:p14="http://schemas.microsoft.com/office/powerpoint/2010/main" val="23983352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0B6FAE-F9A0-62C3-5196-B135F391709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A83A691-1EA5-1301-B6C6-6FA5FAA0C774}"/>
              </a:ext>
            </a:extLst>
          </p:cNvPr>
          <p:cNvSpPr>
            <a:spLocks noGrp="1"/>
          </p:cNvSpPr>
          <p:nvPr>
            <p:ph type="title"/>
          </p:nvPr>
        </p:nvSpPr>
        <p:spPr>
          <a:xfrm>
            <a:off x="838200" y="156573"/>
            <a:ext cx="10515600" cy="1058233"/>
          </a:xfrm>
        </p:spPr>
        <p:txBody>
          <a:bodyPr/>
          <a:lstStyle/>
          <a:p>
            <a:pPr algn="ctr"/>
            <a:r>
              <a:rPr lang="en-US"/>
              <a:t>Examples from Group Work</a:t>
            </a:r>
            <a:endParaRPr lang="en-US" noProof="0"/>
          </a:p>
        </p:txBody>
      </p:sp>
      <p:pic>
        <p:nvPicPr>
          <p:cNvPr id="10" name="Inhaltsplatzhalter 9" descr="Illustration displaying the CVA Programme Cycle' 5 steps. The illustration show them in a line with an arrow between each of the steps and a text above the arrow. From left to right the following is shown: Preparedness, Arrow &quot;Is there a need?&quot;, Assessment &amp; Analysis, arrow &quot;Modality Decision&quot;, Design &amp; Implementation Set Up, arrow &quot;Ready to Distribute&quot;, Disctibution Cycle &amp; Monitoring, arrow &quot;More Distribution?&quot;, Exit &amp; Feedback.">
            <a:extLst>
              <a:ext uri="{FF2B5EF4-FFF2-40B4-BE49-F238E27FC236}">
                <a16:creationId xmlns:a16="http://schemas.microsoft.com/office/drawing/2014/main" id="{D4485AFD-A186-0997-A9F5-558C91476723}"/>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t="16005" b="22978"/>
          <a:stretch>
            <a:fillRect/>
          </a:stretch>
        </p:blipFill>
        <p:spPr>
          <a:xfrm>
            <a:off x="838201" y="1086777"/>
            <a:ext cx="10515599" cy="2139779"/>
          </a:xfrm>
          <a:prstGeom prst="rect">
            <a:avLst/>
          </a:prstGeom>
        </p:spPr>
      </p:pic>
      <p:sp>
        <p:nvSpPr>
          <p:cNvPr id="5" name="Rechteck 4">
            <a:extLst>
              <a:ext uri="{FF2B5EF4-FFF2-40B4-BE49-F238E27FC236}">
                <a16:creationId xmlns:a16="http://schemas.microsoft.com/office/drawing/2014/main" id="{6588ED4A-A66D-AB3A-D871-4D2B9570DE26}"/>
              </a:ext>
            </a:extLst>
          </p:cNvPr>
          <p:cNvSpPr/>
          <p:nvPr/>
        </p:nvSpPr>
        <p:spPr>
          <a:xfrm>
            <a:off x="838200" y="5901938"/>
            <a:ext cx="1992917" cy="819537"/>
          </a:xfrm>
          <a:prstGeom prst="rect">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00" b="1">
                <a:solidFill>
                  <a:schemeClr val="tx1"/>
                </a:solidFill>
                <a:latin typeface="Arial" panose="020B0604020202020204" pitchFamily="34" charset="0"/>
                <a:cs typeface="Arial" panose="020B0604020202020204" pitchFamily="34" charset="0"/>
              </a:rPr>
              <a:t>Meaningful </a:t>
            </a:r>
            <a:r>
              <a:rPr lang="en-US" sz="1800" b="1" err="1">
                <a:solidFill>
                  <a:schemeClr val="tx1"/>
                </a:solidFill>
                <a:latin typeface="Arial" panose="020B0604020202020204" pitchFamily="34" charset="0"/>
                <a:cs typeface="Arial" panose="020B0604020202020204" pitchFamily="34" charset="0"/>
              </a:rPr>
              <a:t>Participation</a:t>
            </a:r>
            <a:r>
              <a:rPr lang="en-US" sz="1800" err="1">
                <a:latin typeface="Arial" panose="020B0604020202020204" pitchFamily="34" charset="0"/>
                <a:cs typeface="Arial" panose="020B0604020202020204" pitchFamily="34" charset="0"/>
              </a:rPr>
              <a:t>l</a:t>
            </a:r>
            <a:endParaRPr lang="en-US" sz="1800">
              <a:latin typeface="Arial" panose="020B0604020202020204" pitchFamily="34" charset="0"/>
              <a:cs typeface="Arial" panose="020B0604020202020204" pitchFamily="34" charset="0"/>
            </a:endParaRPr>
          </a:p>
        </p:txBody>
      </p:sp>
      <p:sp>
        <p:nvSpPr>
          <p:cNvPr id="3" name="Rechteck: abgerundete Ecken 2">
            <a:extLst>
              <a:ext uri="{FF2B5EF4-FFF2-40B4-BE49-F238E27FC236}">
                <a16:creationId xmlns:a16="http://schemas.microsoft.com/office/drawing/2014/main" id="{B6D65A5D-B1FC-457D-289A-6674A728A7D0}"/>
              </a:ext>
            </a:extLst>
          </p:cNvPr>
          <p:cNvSpPr/>
          <p:nvPr/>
        </p:nvSpPr>
        <p:spPr>
          <a:xfrm>
            <a:off x="838200" y="3123042"/>
            <a:ext cx="1992917" cy="2648182"/>
          </a:xfrm>
          <a:prstGeom prst="roundRect">
            <a:avLst/>
          </a:prstGeom>
          <a:solidFill>
            <a:schemeClr val="bg1"/>
          </a:solidFill>
          <a:ln>
            <a:solidFill>
              <a:srgbClr val="15608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spcAft>
                <a:spcPts val="1200"/>
              </a:spcAft>
            </a:pPr>
            <a:r>
              <a:rPr lang="de-DE" sz="1600" b="1">
                <a:solidFill>
                  <a:schemeClr val="tx1"/>
                </a:solidFill>
                <a:latin typeface="Arial" panose="020B0604020202020204" pitchFamily="34" charset="0"/>
                <a:cs typeface="Arial" panose="020B0604020202020204" pitchFamily="34" charset="0"/>
              </a:rPr>
              <a:t>Action:</a:t>
            </a:r>
            <a:br>
              <a:rPr lang="de-DE" sz="1600">
                <a:solidFill>
                  <a:schemeClr val="tx1"/>
                </a:solidFill>
                <a:latin typeface="Arial" panose="020B0604020202020204" pitchFamily="34" charset="0"/>
                <a:cs typeface="Arial" panose="020B0604020202020204" pitchFamily="34" charset="0"/>
              </a:rPr>
            </a:br>
            <a:r>
              <a:rPr lang="de-DE" sz="1600" err="1">
                <a:solidFill>
                  <a:schemeClr val="tx1"/>
                </a:solidFill>
                <a:latin typeface="Arial" panose="020B0604020202020204" pitchFamily="34" charset="0"/>
                <a:cs typeface="Arial" panose="020B0604020202020204" pitchFamily="34" charset="0"/>
              </a:rPr>
              <a:t>Establish</a:t>
            </a:r>
            <a:r>
              <a:rPr lang="de-DE" sz="1600">
                <a:solidFill>
                  <a:schemeClr val="tx1"/>
                </a:solidFill>
                <a:latin typeface="Arial" panose="020B0604020202020204" pitchFamily="34" charset="0"/>
                <a:cs typeface="Arial" panose="020B0604020202020204" pitchFamily="34" charset="0"/>
              </a:rPr>
              <a:t> formal </a:t>
            </a:r>
            <a:r>
              <a:rPr lang="de-DE" sz="1600" err="1">
                <a:solidFill>
                  <a:schemeClr val="tx1"/>
                </a:solidFill>
                <a:latin typeface="Arial" panose="020B0604020202020204" pitchFamily="34" charset="0"/>
                <a:cs typeface="Arial" panose="020B0604020202020204" pitchFamily="34" charset="0"/>
              </a:rPr>
              <a:t>partnerships</a:t>
            </a:r>
            <a:r>
              <a:rPr lang="de-DE" sz="1600">
                <a:solidFill>
                  <a:schemeClr val="tx1"/>
                </a:solidFill>
                <a:latin typeface="Arial" panose="020B0604020202020204" pitchFamily="34" charset="0"/>
                <a:cs typeface="Arial" panose="020B0604020202020204" pitchFamily="34" charset="0"/>
              </a:rPr>
              <a:t> </a:t>
            </a:r>
            <a:r>
              <a:rPr lang="de-DE" sz="1600" err="1">
                <a:solidFill>
                  <a:schemeClr val="tx1"/>
                </a:solidFill>
                <a:latin typeface="Arial" panose="020B0604020202020204" pitchFamily="34" charset="0"/>
                <a:cs typeface="Arial" panose="020B0604020202020204" pitchFamily="34" charset="0"/>
              </a:rPr>
              <a:t>with</a:t>
            </a:r>
            <a:r>
              <a:rPr lang="de-DE" sz="1600">
                <a:solidFill>
                  <a:schemeClr val="tx1"/>
                </a:solidFill>
                <a:latin typeface="Arial" panose="020B0604020202020204" pitchFamily="34" charset="0"/>
                <a:cs typeface="Arial" panose="020B0604020202020204" pitchFamily="34" charset="0"/>
              </a:rPr>
              <a:t> OPDs and </a:t>
            </a:r>
            <a:r>
              <a:rPr lang="de-DE" sz="1600" err="1">
                <a:solidFill>
                  <a:schemeClr val="tx1"/>
                </a:solidFill>
                <a:latin typeface="Arial" panose="020B0604020202020204" pitchFamily="34" charset="0"/>
                <a:cs typeface="Arial" panose="020B0604020202020204" pitchFamily="34" charset="0"/>
              </a:rPr>
              <a:t>include</a:t>
            </a:r>
            <a:r>
              <a:rPr lang="de-DE" sz="1600">
                <a:solidFill>
                  <a:schemeClr val="tx1"/>
                </a:solidFill>
                <a:latin typeface="Arial" panose="020B0604020202020204" pitchFamily="34" charset="0"/>
                <a:cs typeface="Arial" panose="020B0604020202020204" pitchFamily="34" charset="0"/>
              </a:rPr>
              <a:t> </a:t>
            </a:r>
            <a:r>
              <a:rPr lang="de-DE" sz="1600" err="1">
                <a:solidFill>
                  <a:schemeClr val="tx1"/>
                </a:solidFill>
                <a:latin typeface="Arial" panose="020B0604020202020204" pitchFamily="34" charset="0"/>
                <a:cs typeface="Arial" panose="020B0604020202020204" pitchFamily="34" charset="0"/>
              </a:rPr>
              <a:t>them</a:t>
            </a:r>
            <a:r>
              <a:rPr lang="de-DE" sz="1600">
                <a:solidFill>
                  <a:schemeClr val="tx1"/>
                </a:solidFill>
                <a:latin typeface="Arial" panose="020B0604020202020204" pitchFamily="34" charset="0"/>
                <a:cs typeface="Arial" panose="020B0604020202020204" pitchFamily="34" charset="0"/>
              </a:rPr>
              <a:t> in </a:t>
            </a:r>
            <a:r>
              <a:rPr lang="de-DE" sz="1600" err="1">
                <a:solidFill>
                  <a:schemeClr val="tx1"/>
                </a:solidFill>
                <a:latin typeface="Arial" panose="020B0604020202020204" pitchFamily="34" charset="0"/>
                <a:cs typeface="Arial" panose="020B0604020202020204" pitchFamily="34" charset="0"/>
              </a:rPr>
              <a:t>contingency</a:t>
            </a:r>
            <a:r>
              <a:rPr lang="de-DE" sz="1600">
                <a:solidFill>
                  <a:schemeClr val="tx1"/>
                </a:solidFill>
                <a:latin typeface="Arial" panose="020B0604020202020204" pitchFamily="34" charset="0"/>
                <a:cs typeface="Arial" panose="020B0604020202020204" pitchFamily="34" charset="0"/>
              </a:rPr>
              <a:t> </a:t>
            </a:r>
            <a:r>
              <a:rPr lang="de-DE" sz="1600" err="1">
                <a:solidFill>
                  <a:schemeClr val="tx1"/>
                </a:solidFill>
                <a:latin typeface="Arial" panose="020B0604020202020204" pitchFamily="34" charset="0"/>
                <a:cs typeface="Arial" panose="020B0604020202020204" pitchFamily="34" charset="0"/>
              </a:rPr>
              <a:t>planning</a:t>
            </a:r>
            <a:r>
              <a:rPr lang="de-DE" sz="1600">
                <a:solidFill>
                  <a:schemeClr val="tx1"/>
                </a:solidFill>
                <a:latin typeface="Arial" panose="020B0604020202020204" pitchFamily="34" charset="0"/>
                <a:cs typeface="Arial" panose="020B0604020202020204" pitchFamily="34" charset="0"/>
              </a:rPr>
              <a:t> </a:t>
            </a:r>
            <a:r>
              <a:rPr lang="de-DE" sz="1600" err="1">
                <a:solidFill>
                  <a:schemeClr val="tx1"/>
                </a:solidFill>
                <a:latin typeface="Arial" panose="020B0604020202020204" pitchFamily="34" charset="0"/>
                <a:cs typeface="Arial" panose="020B0604020202020204" pitchFamily="34" charset="0"/>
              </a:rPr>
              <a:t>for</a:t>
            </a:r>
            <a:r>
              <a:rPr lang="de-DE" sz="1600">
                <a:solidFill>
                  <a:schemeClr val="tx1"/>
                </a:solidFill>
                <a:latin typeface="Arial" panose="020B0604020202020204" pitchFamily="34" charset="0"/>
                <a:cs typeface="Arial" panose="020B0604020202020204" pitchFamily="34" charset="0"/>
              </a:rPr>
              <a:t> CVA.</a:t>
            </a:r>
          </a:p>
        </p:txBody>
      </p:sp>
      <p:sp>
        <p:nvSpPr>
          <p:cNvPr id="7" name="Rechteck 6">
            <a:extLst>
              <a:ext uri="{FF2B5EF4-FFF2-40B4-BE49-F238E27FC236}">
                <a16:creationId xmlns:a16="http://schemas.microsoft.com/office/drawing/2014/main" id="{B426C977-65B0-714D-33A0-00C15EA6B4B6}"/>
              </a:ext>
            </a:extLst>
          </p:cNvPr>
          <p:cNvSpPr/>
          <p:nvPr/>
        </p:nvSpPr>
        <p:spPr>
          <a:xfrm>
            <a:off x="2942486" y="5901937"/>
            <a:ext cx="1992917" cy="819538"/>
          </a:xfrm>
          <a:prstGeom prst="rect">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00" b="1">
                <a:solidFill>
                  <a:schemeClr val="tx1"/>
                </a:solidFill>
                <a:latin typeface="Arial" panose="020B0604020202020204" pitchFamily="34" charset="0"/>
                <a:cs typeface="Arial" panose="020B0604020202020204" pitchFamily="34" charset="0"/>
              </a:rPr>
              <a:t>Data Collection &amp; Monitoring</a:t>
            </a:r>
          </a:p>
        </p:txBody>
      </p:sp>
      <p:sp>
        <p:nvSpPr>
          <p:cNvPr id="15" name="Rechteck: abgerundete Ecken 14">
            <a:extLst>
              <a:ext uri="{FF2B5EF4-FFF2-40B4-BE49-F238E27FC236}">
                <a16:creationId xmlns:a16="http://schemas.microsoft.com/office/drawing/2014/main" id="{CF5BDC25-4AE7-9C28-9FB3-9F41A2B7885B}"/>
              </a:ext>
            </a:extLst>
          </p:cNvPr>
          <p:cNvSpPr/>
          <p:nvPr/>
        </p:nvSpPr>
        <p:spPr>
          <a:xfrm>
            <a:off x="2942486" y="3123042"/>
            <a:ext cx="1992917" cy="2648182"/>
          </a:xfrm>
          <a:prstGeom prst="roundRect">
            <a:avLst/>
          </a:prstGeom>
          <a:solidFill>
            <a:schemeClr val="bg1"/>
          </a:solidFill>
          <a:ln>
            <a:solidFill>
              <a:srgbClr val="15608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de-DE" sz="1600" b="1">
                <a:solidFill>
                  <a:schemeClr val="tx1"/>
                </a:solidFill>
                <a:latin typeface="Arial" panose="020B0604020202020204" pitchFamily="34" charset="0"/>
                <a:cs typeface="Arial" panose="020B0604020202020204" pitchFamily="34" charset="0"/>
              </a:rPr>
              <a:t>Action:</a:t>
            </a:r>
          </a:p>
          <a:p>
            <a:pPr>
              <a:lnSpc>
                <a:spcPct val="150000"/>
              </a:lnSpc>
            </a:pPr>
            <a:r>
              <a:rPr lang="de-DE" sz="1600" err="1">
                <a:solidFill>
                  <a:schemeClr val="tx1"/>
                </a:solidFill>
                <a:latin typeface="Arial" panose="020B0604020202020204" pitchFamily="34" charset="0"/>
                <a:cs typeface="Arial" panose="020B0604020202020204" pitchFamily="34" charset="0"/>
              </a:rPr>
              <a:t>Integrate</a:t>
            </a:r>
            <a:r>
              <a:rPr lang="de-DE" sz="1600">
                <a:solidFill>
                  <a:schemeClr val="tx1"/>
                </a:solidFill>
                <a:latin typeface="Arial" panose="020B0604020202020204" pitchFamily="34" charset="0"/>
                <a:cs typeface="Arial" panose="020B0604020202020204" pitchFamily="34" charset="0"/>
              </a:rPr>
              <a:t> Washington Group Questions </a:t>
            </a:r>
            <a:r>
              <a:rPr lang="de-DE" sz="1600" err="1">
                <a:solidFill>
                  <a:schemeClr val="tx1"/>
                </a:solidFill>
                <a:latin typeface="Arial" panose="020B0604020202020204" pitchFamily="34" charset="0"/>
                <a:cs typeface="Arial" panose="020B0604020202020204" pitchFamily="34" charset="0"/>
              </a:rPr>
              <a:t>into</a:t>
            </a:r>
            <a:r>
              <a:rPr lang="de-DE" sz="1600">
                <a:solidFill>
                  <a:schemeClr val="tx1"/>
                </a:solidFill>
                <a:latin typeface="Arial" panose="020B0604020202020204" pitchFamily="34" charset="0"/>
                <a:cs typeface="Arial" panose="020B0604020202020204" pitchFamily="34" charset="0"/>
              </a:rPr>
              <a:t> </a:t>
            </a:r>
            <a:r>
              <a:rPr lang="de-DE" sz="1600" err="1">
                <a:solidFill>
                  <a:schemeClr val="tx1"/>
                </a:solidFill>
                <a:latin typeface="Arial" panose="020B0604020202020204" pitchFamily="34" charset="0"/>
                <a:cs typeface="Arial" panose="020B0604020202020204" pitchFamily="34" charset="0"/>
              </a:rPr>
              <a:t>assessment</a:t>
            </a:r>
            <a:r>
              <a:rPr lang="de-DE" sz="1600">
                <a:solidFill>
                  <a:schemeClr val="tx1"/>
                </a:solidFill>
                <a:latin typeface="Arial" panose="020B0604020202020204" pitchFamily="34" charset="0"/>
                <a:cs typeface="Arial" panose="020B0604020202020204" pitchFamily="34" charset="0"/>
              </a:rPr>
              <a:t> </a:t>
            </a:r>
            <a:r>
              <a:rPr lang="de-DE" sz="1600" err="1">
                <a:solidFill>
                  <a:schemeClr val="tx1"/>
                </a:solidFill>
                <a:latin typeface="Arial" panose="020B0604020202020204" pitchFamily="34" charset="0"/>
                <a:cs typeface="Arial" panose="020B0604020202020204" pitchFamily="34" charset="0"/>
              </a:rPr>
              <a:t>tools</a:t>
            </a:r>
            <a:r>
              <a:rPr lang="de-DE" sz="1600">
                <a:solidFill>
                  <a:schemeClr val="tx1"/>
                </a:solidFill>
                <a:latin typeface="Arial" panose="020B0604020202020204" pitchFamily="34" charset="0"/>
                <a:cs typeface="Arial" panose="020B0604020202020204" pitchFamily="34" charset="0"/>
              </a:rPr>
              <a:t> </a:t>
            </a:r>
            <a:r>
              <a:rPr lang="de-DE" sz="1600" err="1">
                <a:solidFill>
                  <a:schemeClr val="tx1"/>
                </a:solidFill>
                <a:latin typeface="Arial" panose="020B0604020202020204" pitchFamily="34" charset="0"/>
                <a:cs typeface="Arial" panose="020B0604020202020204" pitchFamily="34" charset="0"/>
              </a:rPr>
              <a:t>where</a:t>
            </a:r>
            <a:r>
              <a:rPr lang="de-DE" sz="1600">
                <a:solidFill>
                  <a:schemeClr val="tx1"/>
                </a:solidFill>
                <a:latin typeface="Arial" panose="020B0604020202020204" pitchFamily="34" charset="0"/>
                <a:cs typeface="Arial" panose="020B0604020202020204" pitchFamily="34" charset="0"/>
              </a:rPr>
              <a:t> </a:t>
            </a:r>
            <a:r>
              <a:rPr lang="de-DE" sz="1600" err="1">
                <a:solidFill>
                  <a:schemeClr val="tx1"/>
                </a:solidFill>
                <a:latin typeface="Arial" panose="020B0604020202020204" pitchFamily="34" charset="0"/>
                <a:cs typeface="Arial" panose="020B0604020202020204" pitchFamily="34" charset="0"/>
              </a:rPr>
              <a:t>appropriate</a:t>
            </a:r>
            <a:r>
              <a:rPr lang="de-DE" sz="1600">
                <a:solidFill>
                  <a:schemeClr val="tx1"/>
                </a:solidFill>
                <a:latin typeface="Arial" panose="020B0604020202020204" pitchFamily="34" charset="0"/>
                <a:cs typeface="Arial" panose="020B0604020202020204" pitchFamily="34" charset="0"/>
              </a:rPr>
              <a:t>.</a:t>
            </a:r>
          </a:p>
        </p:txBody>
      </p:sp>
      <p:sp>
        <p:nvSpPr>
          <p:cNvPr id="9" name="Rechteck 8">
            <a:extLst>
              <a:ext uri="{FF2B5EF4-FFF2-40B4-BE49-F238E27FC236}">
                <a16:creationId xmlns:a16="http://schemas.microsoft.com/office/drawing/2014/main" id="{BB11106A-8027-2AB9-7035-36CFE5D63216}"/>
              </a:ext>
            </a:extLst>
          </p:cNvPr>
          <p:cNvSpPr/>
          <p:nvPr/>
        </p:nvSpPr>
        <p:spPr>
          <a:xfrm>
            <a:off x="5046772" y="5901937"/>
            <a:ext cx="1992917" cy="819538"/>
          </a:xfrm>
          <a:prstGeom prst="rect">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00" b="1">
                <a:solidFill>
                  <a:schemeClr val="tx1"/>
                </a:solidFill>
                <a:latin typeface="Arial" panose="020B0604020202020204" pitchFamily="34" charset="0"/>
                <a:cs typeface="Arial" panose="020B0604020202020204" pitchFamily="34" charset="0"/>
              </a:rPr>
              <a:t>Addressing Barriers</a:t>
            </a:r>
          </a:p>
        </p:txBody>
      </p:sp>
      <p:sp>
        <p:nvSpPr>
          <p:cNvPr id="17" name="Rechteck: abgerundete Ecken 16">
            <a:extLst>
              <a:ext uri="{FF2B5EF4-FFF2-40B4-BE49-F238E27FC236}">
                <a16:creationId xmlns:a16="http://schemas.microsoft.com/office/drawing/2014/main" id="{C499BE0A-3448-303D-B8FA-8C96EE2E5152}"/>
              </a:ext>
            </a:extLst>
          </p:cNvPr>
          <p:cNvSpPr/>
          <p:nvPr/>
        </p:nvSpPr>
        <p:spPr>
          <a:xfrm>
            <a:off x="5046772" y="3123042"/>
            <a:ext cx="1992917" cy="2648182"/>
          </a:xfrm>
          <a:prstGeom prst="roundRect">
            <a:avLst/>
          </a:prstGeom>
          <a:solidFill>
            <a:schemeClr val="bg1"/>
          </a:solidFill>
          <a:ln>
            <a:solidFill>
              <a:srgbClr val="15608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lnSpc>
                <a:spcPct val="150000"/>
              </a:lnSpc>
            </a:pPr>
            <a:r>
              <a:rPr lang="de-DE" sz="1600" b="1">
                <a:solidFill>
                  <a:schemeClr val="tx1"/>
                </a:solidFill>
                <a:latin typeface="Arial" panose="020B0604020202020204" pitchFamily="34" charset="0"/>
                <a:cs typeface="Arial" panose="020B0604020202020204" pitchFamily="34" charset="0"/>
              </a:rPr>
              <a:t>Action:</a:t>
            </a:r>
            <a:br>
              <a:rPr lang="de-DE" sz="1600">
                <a:solidFill>
                  <a:schemeClr val="tx1"/>
                </a:solidFill>
                <a:latin typeface="Arial" panose="020B0604020202020204" pitchFamily="34" charset="0"/>
                <a:cs typeface="Arial" panose="020B0604020202020204" pitchFamily="34" charset="0"/>
              </a:rPr>
            </a:br>
            <a:r>
              <a:rPr lang="de-DE" sz="1600" err="1">
                <a:solidFill>
                  <a:schemeClr val="tx1"/>
                </a:solidFill>
                <a:latin typeface="Arial" panose="020B0604020202020204" pitchFamily="34" charset="0"/>
                <a:cs typeface="Arial" panose="020B0604020202020204" pitchFamily="34" charset="0"/>
              </a:rPr>
              <a:t>Embed</a:t>
            </a:r>
            <a:r>
              <a:rPr lang="de-DE" sz="1600">
                <a:solidFill>
                  <a:schemeClr val="tx1"/>
                </a:solidFill>
                <a:latin typeface="Arial" panose="020B0604020202020204" pitchFamily="34" charset="0"/>
                <a:cs typeface="Arial" panose="020B0604020202020204" pitchFamily="34" charset="0"/>
              </a:rPr>
              <a:t> </a:t>
            </a:r>
            <a:r>
              <a:rPr lang="de-DE" sz="1600" err="1">
                <a:solidFill>
                  <a:schemeClr val="tx1"/>
                </a:solidFill>
                <a:latin typeface="Arial" panose="020B0604020202020204" pitchFamily="34" charset="0"/>
                <a:cs typeface="Arial" panose="020B0604020202020204" pitchFamily="34" charset="0"/>
              </a:rPr>
              <a:t>disability</a:t>
            </a:r>
            <a:r>
              <a:rPr lang="de-DE" sz="1600">
                <a:solidFill>
                  <a:schemeClr val="tx1"/>
                </a:solidFill>
                <a:latin typeface="Arial" panose="020B0604020202020204" pitchFamily="34" charset="0"/>
                <a:cs typeface="Arial" panose="020B0604020202020204" pitchFamily="34" charset="0"/>
              </a:rPr>
              <a:t> </a:t>
            </a:r>
            <a:r>
              <a:rPr lang="de-DE" sz="1600" err="1">
                <a:solidFill>
                  <a:schemeClr val="tx1"/>
                </a:solidFill>
                <a:latin typeface="Arial" panose="020B0604020202020204" pitchFamily="34" charset="0"/>
                <a:cs typeface="Arial" panose="020B0604020202020204" pitchFamily="34" charset="0"/>
              </a:rPr>
              <a:t>explicitely</a:t>
            </a:r>
            <a:r>
              <a:rPr lang="de-DE" sz="1600">
                <a:solidFill>
                  <a:schemeClr val="tx1"/>
                </a:solidFill>
                <a:latin typeface="Arial" panose="020B0604020202020204" pitchFamily="34" charset="0"/>
                <a:cs typeface="Arial" panose="020B0604020202020204" pitchFamily="34" charset="0"/>
              </a:rPr>
              <a:t> </a:t>
            </a:r>
            <a:r>
              <a:rPr lang="de-DE" sz="1600" err="1">
                <a:solidFill>
                  <a:schemeClr val="tx1"/>
                </a:solidFill>
                <a:latin typeface="Arial" panose="020B0604020202020204" pitchFamily="34" charset="0"/>
                <a:cs typeface="Arial" panose="020B0604020202020204" pitchFamily="34" charset="0"/>
              </a:rPr>
              <a:t>within</a:t>
            </a:r>
            <a:r>
              <a:rPr lang="de-DE" sz="1600">
                <a:solidFill>
                  <a:schemeClr val="tx1"/>
                </a:solidFill>
                <a:latin typeface="Arial" panose="020B0604020202020204" pitchFamily="34" charset="0"/>
                <a:cs typeface="Arial" panose="020B0604020202020204" pitchFamily="34" charset="0"/>
              </a:rPr>
              <a:t> </a:t>
            </a:r>
            <a:r>
              <a:rPr lang="de-DE" sz="1600" err="1">
                <a:solidFill>
                  <a:schemeClr val="tx1"/>
                </a:solidFill>
                <a:latin typeface="Arial" panose="020B0604020202020204" pitchFamily="34" charset="0"/>
                <a:cs typeface="Arial" panose="020B0604020202020204" pitchFamily="34" charset="0"/>
              </a:rPr>
              <a:t>targeting</a:t>
            </a:r>
            <a:r>
              <a:rPr lang="de-DE" sz="1600">
                <a:solidFill>
                  <a:schemeClr val="tx1"/>
                </a:solidFill>
                <a:latin typeface="Arial" panose="020B0604020202020204" pitchFamily="34" charset="0"/>
                <a:cs typeface="Arial" panose="020B0604020202020204" pitchFamily="34" charset="0"/>
              </a:rPr>
              <a:t> </a:t>
            </a:r>
            <a:r>
              <a:rPr lang="de-DE" sz="1600" err="1">
                <a:solidFill>
                  <a:schemeClr val="tx1"/>
                </a:solidFill>
                <a:latin typeface="Arial" panose="020B0604020202020204" pitchFamily="34" charset="0"/>
                <a:cs typeface="Arial" panose="020B0604020202020204" pitchFamily="34" charset="0"/>
              </a:rPr>
              <a:t>criteria</a:t>
            </a:r>
            <a:r>
              <a:rPr lang="de-DE" sz="1600">
                <a:solidFill>
                  <a:schemeClr val="tx1"/>
                </a:solidFill>
                <a:latin typeface="Arial" panose="020B0604020202020204" pitchFamily="34" charset="0"/>
                <a:cs typeface="Arial" panose="020B0604020202020204" pitchFamily="34" charset="0"/>
              </a:rPr>
              <a:t> and </a:t>
            </a:r>
            <a:r>
              <a:rPr lang="de-DE" sz="1600" err="1">
                <a:solidFill>
                  <a:schemeClr val="tx1"/>
                </a:solidFill>
                <a:latin typeface="Arial" panose="020B0604020202020204" pitchFamily="34" charset="0"/>
                <a:cs typeface="Arial" panose="020B0604020202020204" pitchFamily="34" charset="0"/>
              </a:rPr>
              <a:t>vulnerability</a:t>
            </a:r>
            <a:r>
              <a:rPr lang="de-DE" sz="1600">
                <a:solidFill>
                  <a:schemeClr val="tx1"/>
                </a:solidFill>
                <a:latin typeface="Arial" panose="020B0604020202020204" pitchFamily="34" charset="0"/>
                <a:cs typeface="Arial" panose="020B0604020202020204" pitchFamily="34" charset="0"/>
              </a:rPr>
              <a:t> </a:t>
            </a:r>
            <a:r>
              <a:rPr lang="de-DE" sz="1600" err="1">
                <a:solidFill>
                  <a:schemeClr val="tx1"/>
                </a:solidFill>
                <a:latin typeface="Arial" panose="020B0604020202020204" pitchFamily="34" charset="0"/>
                <a:cs typeface="Arial" panose="020B0604020202020204" pitchFamily="34" charset="0"/>
              </a:rPr>
              <a:t>scoring</a:t>
            </a:r>
            <a:r>
              <a:rPr lang="de-DE" sz="1600">
                <a:solidFill>
                  <a:schemeClr val="tx1"/>
                </a:solidFill>
                <a:latin typeface="Arial" panose="020B0604020202020204" pitchFamily="34" charset="0"/>
                <a:cs typeface="Arial" panose="020B0604020202020204" pitchFamily="34" charset="0"/>
              </a:rPr>
              <a:t> </a:t>
            </a:r>
            <a:r>
              <a:rPr lang="de-DE" sz="1600" err="1">
                <a:solidFill>
                  <a:schemeClr val="tx1"/>
                </a:solidFill>
                <a:latin typeface="Arial" panose="020B0604020202020204" pitchFamily="34" charset="0"/>
                <a:cs typeface="Arial" panose="020B0604020202020204" pitchFamily="34" charset="0"/>
              </a:rPr>
              <a:t>system</a:t>
            </a:r>
            <a:r>
              <a:rPr lang="de-DE" sz="1600">
                <a:solidFill>
                  <a:schemeClr val="tx1"/>
                </a:solidFill>
                <a:latin typeface="Arial" panose="020B0604020202020204" pitchFamily="34" charset="0"/>
                <a:cs typeface="Arial" panose="020B0604020202020204" pitchFamily="34" charset="0"/>
              </a:rPr>
              <a:t>.</a:t>
            </a:r>
          </a:p>
        </p:txBody>
      </p:sp>
      <p:sp>
        <p:nvSpPr>
          <p:cNvPr id="12" name="Rechteck 11">
            <a:extLst>
              <a:ext uri="{FF2B5EF4-FFF2-40B4-BE49-F238E27FC236}">
                <a16:creationId xmlns:a16="http://schemas.microsoft.com/office/drawing/2014/main" id="{CE947CDD-E5DF-EB87-9089-E528E057D19F}"/>
              </a:ext>
            </a:extLst>
          </p:cNvPr>
          <p:cNvSpPr/>
          <p:nvPr/>
        </p:nvSpPr>
        <p:spPr>
          <a:xfrm>
            <a:off x="7151058" y="5901937"/>
            <a:ext cx="1992917" cy="819538"/>
          </a:xfrm>
          <a:prstGeom prst="rect">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00" b="1">
                <a:solidFill>
                  <a:schemeClr val="tx1"/>
                </a:solidFill>
                <a:latin typeface="Arial" panose="020B0604020202020204" pitchFamily="34" charset="0"/>
                <a:cs typeface="Arial" panose="020B0604020202020204" pitchFamily="34" charset="0"/>
              </a:rPr>
              <a:t>Empowerment &amp; Capacity </a:t>
            </a:r>
            <a:r>
              <a:rPr lang="en-US" sz="1800" b="1" err="1">
                <a:solidFill>
                  <a:schemeClr val="tx1"/>
                </a:solidFill>
                <a:latin typeface="Arial" panose="020B0604020202020204" pitchFamily="34" charset="0"/>
                <a:cs typeface="Arial" panose="020B0604020202020204" pitchFamily="34" charset="0"/>
              </a:rPr>
              <a:t>Development</a:t>
            </a:r>
            <a:r>
              <a:rPr lang="en-US" err="1"/>
              <a:t>t</a:t>
            </a:r>
            <a:endParaRPr lang="en-US"/>
          </a:p>
        </p:txBody>
      </p:sp>
      <p:sp>
        <p:nvSpPr>
          <p:cNvPr id="20" name="Rechteck: abgerundete Ecken 19">
            <a:extLst>
              <a:ext uri="{FF2B5EF4-FFF2-40B4-BE49-F238E27FC236}">
                <a16:creationId xmlns:a16="http://schemas.microsoft.com/office/drawing/2014/main" id="{D378F92F-4A7D-E5CA-2A2E-274813D92BA7}"/>
              </a:ext>
            </a:extLst>
          </p:cNvPr>
          <p:cNvSpPr/>
          <p:nvPr/>
        </p:nvSpPr>
        <p:spPr>
          <a:xfrm>
            <a:off x="7151058" y="3123042"/>
            <a:ext cx="1992917" cy="2648182"/>
          </a:xfrm>
          <a:prstGeom prst="roundRect">
            <a:avLst/>
          </a:prstGeom>
          <a:solidFill>
            <a:schemeClr val="bg1"/>
          </a:solidFill>
          <a:ln>
            <a:solidFill>
              <a:srgbClr val="15608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lnSpc>
                <a:spcPct val="150000"/>
              </a:lnSpc>
            </a:pPr>
            <a:r>
              <a:rPr lang="de-DE" sz="1600" b="1">
                <a:solidFill>
                  <a:schemeClr val="tx1"/>
                </a:solidFill>
                <a:latin typeface="Arial" panose="020B0604020202020204" pitchFamily="34" charset="0"/>
                <a:cs typeface="Arial" panose="020B0604020202020204" pitchFamily="34" charset="0"/>
              </a:rPr>
              <a:t>Action:</a:t>
            </a:r>
          </a:p>
          <a:p>
            <a:pPr>
              <a:lnSpc>
                <a:spcPct val="150000"/>
              </a:lnSpc>
            </a:pPr>
            <a:r>
              <a:rPr lang="de-DE" sz="1600">
                <a:solidFill>
                  <a:schemeClr val="tx1"/>
                </a:solidFill>
                <a:latin typeface="Arial" panose="020B0604020202020204" pitchFamily="34" charset="0"/>
                <a:cs typeface="Arial" panose="020B0604020202020204" pitchFamily="34" charset="0"/>
              </a:rPr>
              <a:t>Conduct </a:t>
            </a:r>
            <a:r>
              <a:rPr lang="de-DE" sz="1600" err="1">
                <a:solidFill>
                  <a:schemeClr val="tx1"/>
                </a:solidFill>
                <a:latin typeface="Arial" panose="020B0604020202020204" pitchFamily="34" charset="0"/>
                <a:cs typeface="Arial" panose="020B0604020202020204" pitchFamily="34" charset="0"/>
              </a:rPr>
              <a:t>sensitization</a:t>
            </a:r>
            <a:r>
              <a:rPr lang="de-DE" sz="1600">
                <a:solidFill>
                  <a:schemeClr val="tx1"/>
                </a:solidFill>
                <a:latin typeface="Arial" panose="020B0604020202020204" pitchFamily="34" charset="0"/>
                <a:cs typeface="Arial" panose="020B0604020202020204" pitchFamily="34" charset="0"/>
              </a:rPr>
              <a:t> </a:t>
            </a:r>
            <a:r>
              <a:rPr lang="de-DE" sz="1600" err="1">
                <a:solidFill>
                  <a:schemeClr val="tx1"/>
                </a:solidFill>
                <a:latin typeface="Arial" panose="020B0604020202020204" pitchFamily="34" charset="0"/>
                <a:cs typeface="Arial" panose="020B0604020202020204" pitchFamily="34" charset="0"/>
              </a:rPr>
              <a:t>sessions</a:t>
            </a:r>
            <a:r>
              <a:rPr lang="de-DE" sz="1600">
                <a:solidFill>
                  <a:schemeClr val="tx1"/>
                </a:solidFill>
                <a:latin typeface="Arial" panose="020B0604020202020204" pitchFamily="34" charset="0"/>
                <a:cs typeface="Arial" panose="020B0604020202020204" pitchFamily="34" charset="0"/>
              </a:rPr>
              <a:t> </a:t>
            </a:r>
            <a:r>
              <a:rPr lang="de-DE" sz="1600" err="1">
                <a:solidFill>
                  <a:schemeClr val="tx1"/>
                </a:solidFill>
                <a:latin typeface="Arial" panose="020B0604020202020204" pitchFamily="34" charset="0"/>
                <a:cs typeface="Arial" panose="020B0604020202020204" pitchFamily="34" charset="0"/>
              </a:rPr>
              <a:t>with</a:t>
            </a:r>
            <a:r>
              <a:rPr lang="de-DE" sz="1600">
                <a:solidFill>
                  <a:schemeClr val="tx1"/>
                </a:solidFill>
                <a:latin typeface="Arial" panose="020B0604020202020204" pitchFamily="34" charset="0"/>
                <a:cs typeface="Arial" panose="020B0604020202020204" pitchFamily="34" charset="0"/>
              </a:rPr>
              <a:t> </a:t>
            </a:r>
            <a:r>
              <a:rPr lang="de-DE" sz="1600" err="1">
                <a:solidFill>
                  <a:schemeClr val="tx1"/>
                </a:solidFill>
                <a:latin typeface="Arial" panose="020B0604020202020204" pitchFamily="34" charset="0"/>
                <a:cs typeface="Arial" panose="020B0604020202020204" pitchFamily="34" charset="0"/>
              </a:rPr>
              <a:t>vendors</a:t>
            </a:r>
            <a:r>
              <a:rPr lang="de-DE" sz="1600">
                <a:solidFill>
                  <a:schemeClr val="tx1"/>
                </a:solidFill>
                <a:latin typeface="Arial" panose="020B0604020202020204" pitchFamily="34" charset="0"/>
                <a:cs typeface="Arial" panose="020B0604020202020204" pitchFamily="34" charset="0"/>
              </a:rPr>
              <a:t> and </a:t>
            </a:r>
            <a:r>
              <a:rPr lang="de-DE" sz="1600" err="1">
                <a:solidFill>
                  <a:schemeClr val="tx1"/>
                </a:solidFill>
                <a:latin typeface="Arial" panose="020B0604020202020204" pitchFamily="34" charset="0"/>
                <a:cs typeface="Arial" panose="020B0604020202020204" pitchFamily="34" charset="0"/>
              </a:rPr>
              <a:t>staff</a:t>
            </a:r>
            <a:r>
              <a:rPr lang="de-DE" sz="1600">
                <a:solidFill>
                  <a:schemeClr val="tx1"/>
                </a:solidFill>
                <a:latin typeface="Arial" panose="020B0604020202020204" pitchFamily="34" charset="0"/>
                <a:cs typeface="Arial" panose="020B0604020202020204" pitchFamily="34" charset="0"/>
              </a:rPr>
              <a:t> on DI.</a:t>
            </a:r>
          </a:p>
        </p:txBody>
      </p:sp>
      <p:sp>
        <p:nvSpPr>
          <p:cNvPr id="14" name="Rechteck 13">
            <a:extLst>
              <a:ext uri="{FF2B5EF4-FFF2-40B4-BE49-F238E27FC236}">
                <a16:creationId xmlns:a16="http://schemas.microsoft.com/office/drawing/2014/main" id="{631B0644-BB6B-CA97-304F-24A64D5BA911}"/>
              </a:ext>
            </a:extLst>
          </p:cNvPr>
          <p:cNvSpPr/>
          <p:nvPr/>
        </p:nvSpPr>
        <p:spPr>
          <a:xfrm>
            <a:off x="9255708" y="5901937"/>
            <a:ext cx="1992917" cy="819538"/>
          </a:xfrm>
          <a:prstGeom prst="rect">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00" b="1">
                <a:solidFill>
                  <a:schemeClr val="tx1"/>
                </a:solidFill>
                <a:latin typeface="Arial" panose="020B0604020202020204" pitchFamily="34" charset="0"/>
                <a:cs typeface="Arial" panose="020B0604020202020204" pitchFamily="34" charset="0"/>
              </a:rPr>
              <a:t>Meaningful Participation</a:t>
            </a:r>
            <a:r>
              <a:rPr lang="en-US"/>
              <a:t> </a:t>
            </a:r>
          </a:p>
        </p:txBody>
      </p:sp>
      <p:sp>
        <p:nvSpPr>
          <p:cNvPr id="22" name="Rechteck: abgerundete Ecken 21">
            <a:extLst>
              <a:ext uri="{FF2B5EF4-FFF2-40B4-BE49-F238E27FC236}">
                <a16:creationId xmlns:a16="http://schemas.microsoft.com/office/drawing/2014/main" id="{E70062BD-FDDE-99FA-1F15-86000FD01369}"/>
              </a:ext>
            </a:extLst>
          </p:cNvPr>
          <p:cNvSpPr/>
          <p:nvPr/>
        </p:nvSpPr>
        <p:spPr>
          <a:xfrm>
            <a:off x="9255344" y="3123042"/>
            <a:ext cx="1992917" cy="2648182"/>
          </a:xfrm>
          <a:prstGeom prst="roundRect">
            <a:avLst/>
          </a:prstGeom>
          <a:solidFill>
            <a:schemeClr val="bg1"/>
          </a:solidFill>
          <a:ln>
            <a:solidFill>
              <a:srgbClr val="15608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lnSpc>
                <a:spcPct val="150000"/>
              </a:lnSpc>
            </a:pPr>
            <a:r>
              <a:rPr lang="de-DE" sz="1600" b="1" kern="1200">
                <a:solidFill>
                  <a:schemeClr val="tx1"/>
                </a:solidFill>
                <a:latin typeface="Arial" panose="020B0604020202020204" pitchFamily="34" charset="0"/>
                <a:cs typeface="Arial" panose="020B0604020202020204" pitchFamily="34" charset="0"/>
              </a:rPr>
              <a:t>Action: </a:t>
            </a:r>
          </a:p>
          <a:p>
            <a:pPr>
              <a:lnSpc>
                <a:spcPct val="150000"/>
              </a:lnSpc>
            </a:pPr>
            <a:r>
              <a:rPr lang="de-DE" sz="1600" kern="1200" err="1">
                <a:solidFill>
                  <a:schemeClr val="tx1"/>
                </a:solidFill>
                <a:latin typeface="Arial" panose="020B0604020202020204" pitchFamily="34" charset="0"/>
                <a:cs typeface="Arial" panose="020B0604020202020204" pitchFamily="34" charset="0"/>
              </a:rPr>
              <a:t>Consult</a:t>
            </a:r>
            <a:r>
              <a:rPr lang="de-DE" sz="1600" kern="1200">
                <a:solidFill>
                  <a:schemeClr val="tx1"/>
                </a:solidFill>
                <a:latin typeface="Arial" panose="020B0604020202020204" pitchFamily="34" charset="0"/>
                <a:cs typeface="Arial" panose="020B0604020202020204" pitchFamily="34" charset="0"/>
              </a:rPr>
              <a:t> </a:t>
            </a:r>
            <a:r>
              <a:rPr lang="de-DE" sz="1600" kern="1200" err="1">
                <a:solidFill>
                  <a:schemeClr val="tx1"/>
                </a:solidFill>
                <a:latin typeface="Arial" panose="020B0604020202020204" pitchFamily="34" charset="0"/>
                <a:cs typeface="Arial" panose="020B0604020202020204" pitchFamily="34" charset="0"/>
              </a:rPr>
              <a:t>persons</a:t>
            </a:r>
            <a:r>
              <a:rPr lang="de-DE" sz="1600" kern="1200">
                <a:solidFill>
                  <a:schemeClr val="tx1"/>
                </a:solidFill>
                <a:latin typeface="Arial" panose="020B0604020202020204" pitchFamily="34" charset="0"/>
                <a:cs typeface="Arial" panose="020B0604020202020204" pitchFamily="34" charset="0"/>
              </a:rPr>
              <a:t> </a:t>
            </a:r>
            <a:r>
              <a:rPr lang="de-DE" sz="1600" kern="1200" err="1">
                <a:solidFill>
                  <a:schemeClr val="tx1"/>
                </a:solidFill>
                <a:latin typeface="Arial" panose="020B0604020202020204" pitchFamily="34" charset="0"/>
                <a:cs typeface="Arial" panose="020B0604020202020204" pitchFamily="34" charset="0"/>
              </a:rPr>
              <a:t>with</a:t>
            </a:r>
            <a:r>
              <a:rPr lang="de-DE" sz="1600" kern="1200">
                <a:solidFill>
                  <a:schemeClr val="tx1"/>
                </a:solidFill>
                <a:latin typeface="Arial" panose="020B0604020202020204" pitchFamily="34" charset="0"/>
                <a:cs typeface="Arial" panose="020B0604020202020204" pitchFamily="34" charset="0"/>
              </a:rPr>
              <a:t> </a:t>
            </a:r>
            <a:r>
              <a:rPr lang="de-DE" sz="1600" kern="1200" err="1">
                <a:solidFill>
                  <a:schemeClr val="tx1"/>
                </a:solidFill>
                <a:latin typeface="Arial" panose="020B0604020202020204" pitchFamily="34" charset="0"/>
                <a:cs typeface="Arial" panose="020B0604020202020204" pitchFamily="34" charset="0"/>
              </a:rPr>
              <a:t>disabilities</a:t>
            </a:r>
            <a:r>
              <a:rPr lang="de-DE" sz="1600" kern="1200">
                <a:solidFill>
                  <a:schemeClr val="tx1"/>
                </a:solidFill>
                <a:latin typeface="Arial" panose="020B0604020202020204" pitchFamily="34" charset="0"/>
                <a:cs typeface="Arial" panose="020B0604020202020204" pitchFamily="34" charset="0"/>
              </a:rPr>
              <a:t> and OPDs </a:t>
            </a:r>
            <a:r>
              <a:rPr lang="de-DE" sz="1600" kern="1200" err="1">
                <a:solidFill>
                  <a:schemeClr val="tx1"/>
                </a:solidFill>
                <a:latin typeface="Arial" panose="020B0604020202020204" pitchFamily="34" charset="0"/>
                <a:cs typeface="Arial" panose="020B0604020202020204" pitchFamily="34" charset="0"/>
              </a:rPr>
              <a:t>when</a:t>
            </a:r>
            <a:r>
              <a:rPr lang="de-DE" sz="1600" kern="1200">
                <a:solidFill>
                  <a:schemeClr val="tx1"/>
                </a:solidFill>
                <a:latin typeface="Arial" panose="020B0604020202020204" pitchFamily="34" charset="0"/>
                <a:cs typeface="Arial" panose="020B0604020202020204" pitchFamily="34" charset="0"/>
              </a:rPr>
              <a:t> </a:t>
            </a:r>
            <a:r>
              <a:rPr lang="de-DE" sz="1600" kern="1200" err="1">
                <a:solidFill>
                  <a:schemeClr val="tx1"/>
                </a:solidFill>
                <a:latin typeface="Arial" panose="020B0604020202020204" pitchFamily="34" charset="0"/>
                <a:cs typeface="Arial" panose="020B0604020202020204" pitchFamily="34" charset="0"/>
              </a:rPr>
              <a:t>planning</a:t>
            </a:r>
            <a:r>
              <a:rPr lang="de-DE" sz="1600" kern="1200">
                <a:solidFill>
                  <a:schemeClr val="tx1"/>
                </a:solidFill>
                <a:latin typeface="Arial" panose="020B0604020202020204" pitchFamily="34" charset="0"/>
                <a:cs typeface="Arial" panose="020B0604020202020204" pitchFamily="34" charset="0"/>
              </a:rPr>
              <a:t> </a:t>
            </a:r>
            <a:r>
              <a:rPr lang="de-DE" sz="1600" kern="1200" err="1">
                <a:solidFill>
                  <a:schemeClr val="tx1"/>
                </a:solidFill>
                <a:latin typeface="Arial" panose="020B0604020202020204" pitchFamily="34" charset="0"/>
                <a:cs typeface="Arial" panose="020B0604020202020204" pitchFamily="34" charset="0"/>
              </a:rPr>
              <a:t>exit</a:t>
            </a:r>
            <a:r>
              <a:rPr lang="de-DE" sz="1600" kern="1200">
                <a:solidFill>
                  <a:schemeClr val="tx1"/>
                </a:solidFill>
                <a:latin typeface="Arial" panose="020B0604020202020204" pitchFamily="34" charset="0"/>
                <a:cs typeface="Arial" panose="020B0604020202020204" pitchFamily="34" charset="0"/>
              </a:rPr>
              <a:t> </a:t>
            </a:r>
            <a:r>
              <a:rPr lang="de-DE" sz="1600" kern="1200" err="1">
                <a:solidFill>
                  <a:schemeClr val="tx1"/>
                </a:solidFill>
                <a:latin typeface="Arial" panose="020B0604020202020204" pitchFamily="34" charset="0"/>
                <a:cs typeface="Arial" panose="020B0604020202020204" pitchFamily="34" charset="0"/>
              </a:rPr>
              <a:t>strategies</a:t>
            </a:r>
            <a:r>
              <a:rPr lang="de-DE" sz="1600" kern="1200">
                <a:solidFill>
                  <a:schemeClr val="tx1"/>
                </a:solidFill>
                <a:latin typeface="Arial" panose="020B0604020202020204" pitchFamily="34" charset="0"/>
                <a:cs typeface="Arial" panose="020B0604020202020204" pitchFamily="34" charset="0"/>
              </a:rPr>
              <a:t>.</a:t>
            </a:r>
          </a:p>
        </p:txBody>
      </p:sp>
      <p:sp>
        <p:nvSpPr>
          <p:cNvPr id="6" name="Foliennummernplatzhalter 5">
            <a:extLst>
              <a:ext uri="{FF2B5EF4-FFF2-40B4-BE49-F238E27FC236}">
                <a16:creationId xmlns:a16="http://schemas.microsoft.com/office/drawing/2014/main" id="{CCA35B74-FEF3-1B64-551E-73ADA1FFAED0}"/>
              </a:ext>
            </a:extLst>
          </p:cNvPr>
          <p:cNvSpPr>
            <a:spLocks noGrp="1"/>
          </p:cNvSpPr>
          <p:nvPr>
            <p:ph type="sldNum" sz="quarter" idx="12"/>
          </p:nvPr>
        </p:nvSpPr>
        <p:spPr>
          <a:xfrm>
            <a:off x="8861320" y="6356350"/>
            <a:ext cx="2743200" cy="365125"/>
          </a:xfrm>
        </p:spPr>
        <p:txBody>
          <a:bodyPr/>
          <a:lstStyle/>
          <a:p>
            <a:fld id="{FBC7A862-7147-4493-B488-4E46DC49905D}" type="slidenum">
              <a:rPr lang="de-DE" smtClean="0"/>
              <a:t>40</a:t>
            </a:fld>
            <a:endParaRPr lang="de-DE"/>
          </a:p>
        </p:txBody>
      </p:sp>
    </p:spTree>
    <p:extLst>
      <p:ext uri="{BB962C8B-B14F-4D97-AF65-F5344CB8AC3E}">
        <p14:creationId xmlns:p14="http://schemas.microsoft.com/office/powerpoint/2010/main" val="203012824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1959797-A1B7-4D19-2CD9-956D4B6B2DDE}"/>
              </a:ext>
            </a:extLst>
          </p:cNvPr>
          <p:cNvSpPr>
            <a:spLocks noGrp="1"/>
          </p:cNvSpPr>
          <p:nvPr>
            <p:ph type="title"/>
          </p:nvPr>
        </p:nvSpPr>
        <p:spPr>
          <a:xfrm>
            <a:off x="838200" y="12983"/>
            <a:ext cx="10515600" cy="916004"/>
          </a:xfrm>
        </p:spPr>
        <p:txBody>
          <a:bodyPr>
            <a:normAutofit/>
          </a:bodyPr>
          <a:lstStyle/>
          <a:p>
            <a:pPr algn="ctr"/>
            <a:r>
              <a:rPr lang="en-US" sz="2800"/>
              <a:t>Recommendations for </a:t>
            </a:r>
            <a:br>
              <a:rPr lang="en-US" sz="2800"/>
            </a:br>
            <a:r>
              <a:rPr lang="en-US" sz="2800"/>
              <a:t>Disability-Inclusive CVA in Food Security</a:t>
            </a:r>
          </a:p>
        </p:txBody>
      </p:sp>
      <p:sp>
        <p:nvSpPr>
          <p:cNvPr id="5" name="Rechteck 4">
            <a:extLst>
              <a:ext uri="{FF2B5EF4-FFF2-40B4-BE49-F238E27FC236}">
                <a16:creationId xmlns:a16="http://schemas.microsoft.com/office/drawing/2014/main" id="{691934B5-6ABB-372E-2BC2-FC0D3CF92564}"/>
              </a:ext>
            </a:extLst>
          </p:cNvPr>
          <p:cNvSpPr/>
          <p:nvPr/>
        </p:nvSpPr>
        <p:spPr>
          <a:xfrm>
            <a:off x="838200" y="967979"/>
            <a:ext cx="11049000" cy="569565"/>
          </a:xfrm>
          <a:prstGeom prst="rect">
            <a:avLst/>
          </a:prstGeom>
          <a:solidFill>
            <a:srgbClr val="0077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latin typeface="Arial"/>
                <a:ea typeface="Arial"/>
                <a:cs typeface="Arial"/>
              </a:rPr>
              <a:t>✔ Engage OPDs </a:t>
            </a:r>
            <a:r>
              <a:rPr lang="en-US" sz="2400">
                <a:latin typeface="Arial"/>
                <a:ea typeface="Arial"/>
                <a:cs typeface="Arial"/>
              </a:rPr>
              <a:t>throughout the </a:t>
            </a:r>
            <a:r>
              <a:rPr lang="en-US" sz="2400" err="1">
                <a:latin typeface="Arial"/>
                <a:ea typeface="Arial"/>
                <a:cs typeface="Arial"/>
              </a:rPr>
              <a:t>programme</a:t>
            </a:r>
            <a:r>
              <a:rPr lang="en-US" sz="2400">
                <a:latin typeface="Arial"/>
                <a:ea typeface="Arial"/>
                <a:cs typeface="Arial"/>
              </a:rPr>
              <a:t> cycle.</a:t>
            </a:r>
            <a:endParaRPr lang="en-US" sz="2400"/>
          </a:p>
        </p:txBody>
      </p:sp>
      <p:sp>
        <p:nvSpPr>
          <p:cNvPr id="19" name="Rechteck 18">
            <a:extLst>
              <a:ext uri="{FF2B5EF4-FFF2-40B4-BE49-F238E27FC236}">
                <a16:creationId xmlns:a16="http://schemas.microsoft.com/office/drawing/2014/main" id="{DEB5BC71-0764-8B86-D836-4B3AF75D8F6F}"/>
              </a:ext>
            </a:extLst>
          </p:cNvPr>
          <p:cNvSpPr/>
          <p:nvPr/>
        </p:nvSpPr>
        <p:spPr>
          <a:xfrm>
            <a:off x="838200" y="1741429"/>
            <a:ext cx="11049000" cy="569565"/>
          </a:xfrm>
          <a:prstGeom prst="rect">
            <a:avLst/>
          </a:prstGeom>
          <a:solidFill>
            <a:srgbClr val="0077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latin typeface="Arial"/>
                <a:ea typeface="Arial"/>
                <a:cs typeface="Arial"/>
              </a:rPr>
              <a:t>✔ </a:t>
            </a:r>
            <a:r>
              <a:rPr lang="en-US" sz="2400">
                <a:latin typeface="Arial"/>
                <a:ea typeface="Arial"/>
                <a:cs typeface="Arial"/>
              </a:rPr>
              <a:t>Assess and </a:t>
            </a:r>
            <a:r>
              <a:rPr lang="en-US" sz="2400" b="1">
                <a:latin typeface="Arial"/>
                <a:ea typeface="Arial"/>
                <a:cs typeface="Arial"/>
              </a:rPr>
              <a:t>remove barriers</a:t>
            </a:r>
            <a:r>
              <a:rPr lang="en-US" sz="2400">
                <a:latin typeface="Arial"/>
                <a:ea typeface="Arial"/>
                <a:cs typeface="Arial"/>
              </a:rPr>
              <a:t>.</a:t>
            </a:r>
            <a:endParaRPr lang="en-US" sz="2400"/>
          </a:p>
        </p:txBody>
      </p:sp>
      <p:sp>
        <p:nvSpPr>
          <p:cNvPr id="21" name="Rechteck 20">
            <a:extLst>
              <a:ext uri="{FF2B5EF4-FFF2-40B4-BE49-F238E27FC236}">
                <a16:creationId xmlns:a16="http://schemas.microsoft.com/office/drawing/2014/main" id="{BD682309-84C5-5CC8-98E7-4D932A0188BF}"/>
              </a:ext>
            </a:extLst>
          </p:cNvPr>
          <p:cNvSpPr/>
          <p:nvPr/>
        </p:nvSpPr>
        <p:spPr>
          <a:xfrm>
            <a:off x="838200" y="2514879"/>
            <a:ext cx="11049000" cy="569565"/>
          </a:xfrm>
          <a:prstGeom prst="rect">
            <a:avLst/>
          </a:prstGeom>
          <a:solidFill>
            <a:srgbClr val="0077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latin typeface="Arial"/>
                <a:ea typeface="Arial"/>
                <a:cs typeface="Arial"/>
              </a:rPr>
              <a:t>✔ Integrate disability </a:t>
            </a:r>
            <a:r>
              <a:rPr lang="en-US" sz="2400">
                <a:latin typeface="Arial"/>
                <a:ea typeface="Arial"/>
                <a:cs typeface="Arial"/>
              </a:rPr>
              <a:t>into targeting and transfer value decision.</a:t>
            </a:r>
            <a:endParaRPr lang="en-US" sz="2400"/>
          </a:p>
        </p:txBody>
      </p:sp>
      <p:sp>
        <p:nvSpPr>
          <p:cNvPr id="23" name="Rechteck 22">
            <a:extLst>
              <a:ext uri="{FF2B5EF4-FFF2-40B4-BE49-F238E27FC236}">
                <a16:creationId xmlns:a16="http://schemas.microsoft.com/office/drawing/2014/main" id="{7190379B-8E2D-1E52-35FE-06E30DA874A9}"/>
              </a:ext>
            </a:extLst>
          </p:cNvPr>
          <p:cNvSpPr/>
          <p:nvPr/>
        </p:nvSpPr>
        <p:spPr>
          <a:xfrm>
            <a:off x="838200" y="3288329"/>
            <a:ext cx="11049000" cy="569565"/>
          </a:xfrm>
          <a:prstGeom prst="rect">
            <a:avLst/>
          </a:prstGeom>
          <a:solidFill>
            <a:srgbClr val="0077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latin typeface="Arial"/>
                <a:ea typeface="Arial"/>
                <a:cs typeface="Arial"/>
              </a:rPr>
              <a:t>✔ </a:t>
            </a:r>
            <a:r>
              <a:rPr lang="en-US" sz="2400">
                <a:latin typeface="Arial"/>
                <a:ea typeface="Arial"/>
                <a:cs typeface="Arial"/>
              </a:rPr>
              <a:t>Select modalities through an </a:t>
            </a:r>
            <a:r>
              <a:rPr lang="en-US" sz="2400" b="1">
                <a:latin typeface="Arial"/>
                <a:ea typeface="Arial"/>
                <a:cs typeface="Arial"/>
              </a:rPr>
              <a:t>inclusion lens</a:t>
            </a:r>
            <a:r>
              <a:rPr lang="en-US" sz="2400">
                <a:latin typeface="Arial"/>
                <a:ea typeface="Arial"/>
                <a:cs typeface="Arial"/>
              </a:rPr>
              <a:t>.</a:t>
            </a:r>
            <a:endParaRPr lang="en-US" sz="2400"/>
          </a:p>
        </p:txBody>
      </p:sp>
      <p:sp>
        <p:nvSpPr>
          <p:cNvPr id="25" name="Rechteck 24">
            <a:extLst>
              <a:ext uri="{FF2B5EF4-FFF2-40B4-BE49-F238E27FC236}">
                <a16:creationId xmlns:a16="http://schemas.microsoft.com/office/drawing/2014/main" id="{0E21119A-5542-C431-9679-671C79CB21AD}"/>
              </a:ext>
            </a:extLst>
          </p:cNvPr>
          <p:cNvSpPr/>
          <p:nvPr/>
        </p:nvSpPr>
        <p:spPr>
          <a:xfrm>
            <a:off x="838200" y="4025085"/>
            <a:ext cx="11049000" cy="569565"/>
          </a:xfrm>
          <a:prstGeom prst="rect">
            <a:avLst/>
          </a:prstGeom>
          <a:solidFill>
            <a:srgbClr val="0077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latin typeface="Arial"/>
                <a:ea typeface="Arial"/>
                <a:cs typeface="Arial"/>
              </a:rPr>
              <a:t>✔ </a:t>
            </a:r>
            <a:r>
              <a:rPr lang="en-US" sz="2400">
                <a:latin typeface="Arial"/>
                <a:ea typeface="Arial"/>
                <a:cs typeface="Arial"/>
              </a:rPr>
              <a:t>Budget for </a:t>
            </a:r>
            <a:r>
              <a:rPr lang="en-US" sz="2400" b="1">
                <a:latin typeface="Arial"/>
                <a:ea typeface="Arial"/>
                <a:cs typeface="Arial"/>
              </a:rPr>
              <a:t>inclusion, accessibility, and accommodations.</a:t>
            </a:r>
            <a:endParaRPr lang="en-US" sz="2400"/>
          </a:p>
        </p:txBody>
      </p:sp>
      <p:sp>
        <p:nvSpPr>
          <p:cNvPr id="27" name="Rechteck 26">
            <a:extLst>
              <a:ext uri="{FF2B5EF4-FFF2-40B4-BE49-F238E27FC236}">
                <a16:creationId xmlns:a16="http://schemas.microsoft.com/office/drawing/2014/main" id="{7A2D31B5-CA4C-0972-01A0-F93D76736DCC}"/>
              </a:ext>
            </a:extLst>
          </p:cNvPr>
          <p:cNvSpPr/>
          <p:nvPr/>
        </p:nvSpPr>
        <p:spPr>
          <a:xfrm>
            <a:off x="838200" y="4761841"/>
            <a:ext cx="11049000" cy="569565"/>
          </a:xfrm>
          <a:prstGeom prst="rect">
            <a:avLst/>
          </a:prstGeom>
          <a:solidFill>
            <a:srgbClr val="0077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latin typeface="Arial"/>
                <a:ea typeface="Arial"/>
                <a:cs typeface="Arial"/>
              </a:rPr>
              <a:t>✔ </a:t>
            </a:r>
            <a:r>
              <a:rPr lang="en-US" sz="2400">
                <a:latin typeface="Arial"/>
                <a:ea typeface="Arial"/>
                <a:cs typeface="Arial"/>
              </a:rPr>
              <a:t>Establish safe, </a:t>
            </a:r>
            <a:r>
              <a:rPr lang="en-US" sz="2400" b="1">
                <a:latin typeface="Arial"/>
                <a:ea typeface="Arial"/>
                <a:cs typeface="Arial"/>
              </a:rPr>
              <a:t>accessible complaints mechanisms.</a:t>
            </a:r>
            <a:r>
              <a:rPr lang="en-US" sz="2400">
                <a:latin typeface="Arial"/>
                <a:ea typeface="Arial"/>
                <a:cs typeface="Arial"/>
              </a:rPr>
              <a:t>.</a:t>
            </a:r>
            <a:endParaRPr lang="en-US" sz="2400"/>
          </a:p>
        </p:txBody>
      </p:sp>
      <p:sp>
        <p:nvSpPr>
          <p:cNvPr id="29" name="Rechteck 28">
            <a:extLst>
              <a:ext uri="{FF2B5EF4-FFF2-40B4-BE49-F238E27FC236}">
                <a16:creationId xmlns:a16="http://schemas.microsoft.com/office/drawing/2014/main" id="{D890396E-BF1F-4A83-BAF6-494552EFA921}"/>
              </a:ext>
            </a:extLst>
          </p:cNvPr>
          <p:cNvSpPr/>
          <p:nvPr/>
        </p:nvSpPr>
        <p:spPr>
          <a:xfrm>
            <a:off x="838200" y="5498597"/>
            <a:ext cx="11049000" cy="569565"/>
          </a:xfrm>
          <a:prstGeom prst="rect">
            <a:avLst/>
          </a:prstGeom>
          <a:solidFill>
            <a:srgbClr val="0077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latin typeface="Arial"/>
                <a:ea typeface="Arial"/>
                <a:cs typeface="Arial"/>
              </a:rPr>
              <a:t>✔ Information and communication </a:t>
            </a:r>
            <a:r>
              <a:rPr lang="en-US" sz="2400">
                <a:latin typeface="Arial"/>
                <a:ea typeface="Arial"/>
                <a:cs typeface="Arial"/>
              </a:rPr>
              <a:t>in multiple accessible formats.</a:t>
            </a:r>
            <a:endParaRPr lang="en-US" sz="2400"/>
          </a:p>
        </p:txBody>
      </p:sp>
      <p:sp>
        <p:nvSpPr>
          <p:cNvPr id="31" name="Rechteck 30">
            <a:extLst>
              <a:ext uri="{FF2B5EF4-FFF2-40B4-BE49-F238E27FC236}">
                <a16:creationId xmlns:a16="http://schemas.microsoft.com/office/drawing/2014/main" id="{4605F5C7-2624-178F-004E-EEF60E258C2F}"/>
              </a:ext>
            </a:extLst>
          </p:cNvPr>
          <p:cNvSpPr/>
          <p:nvPr/>
        </p:nvSpPr>
        <p:spPr>
          <a:xfrm>
            <a:off x="838200" y="6210391"/>
            <a:ext cx="11049000" cy="569565"/>
          </a:xfrm>
          <a:prstGeom prst="rect">
            <a:avLst/>
          </a:prstGeom>
          <a:solidFill>
            <a:srgbClr val="0077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latin typeface="Arial"/>
                <a:ea typeface="Arial"/>
                <a:cs typeface="Arial"/>
              </a:rPr>
              <a:t>✔ </a:t>
            </a:r>
            <a:r>
              <a:rPr lang="en-US" sz="2400">
                <a:latin typeface="Arial"/>
                <a:ea typeface="Arial"/>
                <a:cs typeface="Arial"/>
              </a:rPr>
              <a:t>Monitor outcomes and adapt using </a:t>
            </a:r>
            <a:r>
              <a:rPr lang="en-US" sz="2400" b="1">
                <a:latin typeface="Arial"/>
                <a:ea typeface="Arial"/>
                <a:cs typeface="Arial"/>
              </a:rPr>
              <a:t>disaggregated data.</a:t>
            </a:r>
            <a:r>
              <a:rPr lang="en-US" sz="2400">
                <a:latin typeface="Arial"/>
                <a:ea typeface="Arial"/>
                <a:cs typeface="Arial"/>
              </a:rPr>
              <a:t>.</a:t>
            </a:r>
            <a:endParaRPr lang="en-US" sz="2400"/>
          </a:p>
        </p:txBody>
      </p:sp>
      <p:sp>
        <p:nvSpPr>
          <p:cNvPr id="3" name="Foliennummernplatzhalter 2">
            <a:extLst>
              <a:ext uri="{FF2B5EF4-FFF2-40B4-BE49-F238E27FC236}">
                <a16:creationId xmlns:a16="http://schemas.microsoft.com/office/drawing/2014/main" id="{5C1419AD-E60C-4638-131B-819B90DB95BB}"/>
              </a:ext>
            </a:extLst>
          </p:cNvPr>
          <p:cNvSpPr>
            <a:spLocks noGrp="1"/>
          </p:cNvSpPr>
          <p:nvPr>
            <p:ph type="sldNum" sz="quarter" idx="12"/>
          </p:nvPr>
        </p:nvSpPr>
        <p:spPr>
          <a:xfrm>
            <a:off x="8610600" y="6253114"/>
            <a:ext cx="2743200" cy="365125"/>
          </a:xfrm>
        </p:spPr>
        <p:txBody>
          <a:bodyPr/>
          <a:lstStyle/>
          <a:p>
            <a:fld id="{FBC7A862-7147-4493-B488-4E46DC49905D}" type="slidenum">
              <a:rPr lang="de-DE" smtClean="0"/>
              <a:t>41</a:t>
            </a:fld>
            <a:endParaRPr lang="de-DE"/>
          </a:p>
        </p:txBody>
      </p:sp>
    </p:spTree>
    <p:extLst>
      <p:ext uri="{BB962C8B-B14F-4D97-AF65-F5344CB8AC3E}">
        <p14:creationId xmlns:p14="http://schemas.microsoft.com/office/powerpoint/2010/main" val="60778438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F15EE1CF-4A68-B764-ABC9-2B45F8912AC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rcRect t="5129" b="11334"/>
          <a:stretch>
            <a:fillRect/>
          </a:stretch>
        </p:blipFill>
        <p:spPr>
          <a:xfrm>
            <a:off x="3036277" y="496839"/>
            <a:ext cx="6119446" cy="3834034"/>
          </a:xfrm>
          <a:prstGeom prst="rect">
            <a:avLst/>
          </a:prstGeom>
        </p:spPr>
      </p:pic>
      <p:sp>
        <p:nvSpPr>
          <p:cNvPr id="5" name="Titel 4">
            <a:extLst>
              <a:ext uri="{FF2B5EF4-FFF2-40B4-BE49-F238E27FC236}">
                <a16:creationId xmlns:a16="http://schemas.microsoft.com/office/drawing/2014/main" id="{B612FDB6-6276-CBF5-3B82-F6D568854BF9}"/>
              </a:ext>
            </a:extLst>
          </p:cNvPr>
          <p:cNvSpPr>
            <a:spLocks noGrp="1"/>
          </p:cNvSpPr>
          <p:nvPr>
            <p:ph type="ctrTitle"/>
          </p:nvPr>
        </p:nvSpPr>
        <p:spPr>
          <a:xfrm>
            <a:off x="1195754" y="3607656"/>
            <a:ext cx="9800492" cy="2387600"/>
          </a:xfrm>
        </p:spPr>
        <p:txBody>
          <a:bodyPr>
            <a:normAutofit/>
          </a:bodyPr>
          <a:lstStyle/>
          <a:p>
            <a:r>
              <a:rPr lang="en-US" sz="4400"/>
              <a:t>Assessments and Analysis</a:t>
            </a:r>
          </a:p>
        </p:txBody>
      </p:sp>
      <p:sp>
        <p:nvSpPr>
          <p:cNvPr id="6" name="Untertitel 5">
            <a:extLst>
              <a:ext uri="{FF2B5EF4-FFF2-40B4-BE49-F238E27FC236}">
                <a16:creationId xmlns:a16="http://schemas.microsoft.com/office/drawing/2014/main" id="{E25ADEBB-3F10-0E23-CDD3-524FAFB9BA03}"/>
              </a:ext>
            </a:extLst>
          </p:cNvPr>
          <p:cNvSpPr>
            <a:spLocks noGrp="1"/>
          </p:cNvSpPr>
          <p:nvPr>
            <p:ph type="subTitle" idx="1"/>
          </p:nvPr>
        </p:nvSpPr>
        <p:spPr>
          <a:xfrm>
            <a:off x="1195754" y="5995256"/>
            <a:ext cx="9829800" cy="1001860"/>
          </a:xfrm>
        </p:spPr>
        <p:txBody>
          <a:bodyPr/>
          <a:lstStyle/>
          <a:p>
            <a:r>
              <a:rPr lang="en-US" b="1"/>
              <a:t>Inclusive needs and market assessment &amp; risk analysis.</a:t>
            </a:r>
          </a:p>
        </p:txBody>
      </p:sp>
      <p:sp>
        <p:nvSpPr>
          <p:cNvPr id="2" name="Foliennummernplatzhalter 1">
            <a:extLst>
              <a:ext uri="{FF2B5EF4-FFF2-40B4-BE49-F238E27FC236}">
                <a16:creationId xmlns:a16="http://schemas.microsoft.com/office/drawing/2014/main" id="{2653CC72-12F7-AAB6-81EA-57CCAD53C034}"/>
              </a:ext>
            </a:extLst>
          </p:cNvPr>
          <p:cNvSpPr>
            <a:spLocks noGrp="1"/>
          </p:cNvSpPr>
          <p:nvPr>
            <p:ph type="sldNum" sz="quarter" idx="12"/>
          </p:nvPr>
        </p:nvSpPr>
        <p:spPr/>
        <p:txBody>
          <a:bodyPr/>
          <a:lstStyle/>
          <a:p>
            <a:fld id="{FBC7A862-7147-4493-B488-4E46DC49905D}" type="slidenum">
              <a:rPr lang="de-DE" smtClean="0"/>
              <a:pPr/>
              <a:t>42</a:t>
            </a:fld>
            <a:endParaRPr lang="de-DE"/>
          </a:p>
        </p:txBody>
      </p:sp>
    </p:spTree>
    <p:extLst>
      <p:ext uri="{BB962C8B-B14F-4D97-AF65-F5344CB8AC3E}">
        <p14:creationId xmlns:p14="http://schemas.microsoft.com/office/powerpoint/2010/main" val="122265882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DEA0810E-5326-E41E-0233-D0CF16DDDBA7}"/>
              </a:ext>
            </a:extLst>
          </p:cNvPr>
          <p:cNvSpPr>
            <a:spLocks noGrp="1"/>
          </p:cNvSpPr>
          <p:nvPr>
            <p:ph type="title"/>
          </p:nvPr>
        </p:nvSpPr>
        <p:spPr>
          <a:xfrm>
            <a:off x="838200" y="240434"/>
            <a:ext cx="10515600" cy="1058233"/>
          </a:xfrm>
        </p:spPr>
        <p:txBody>
          <a:bodyPr/>
          <a:lstStyle/>
          <a:p>
            <a:pPr algn="ctr"/>
            <a:r>
              <a:rPr lang="en-US"/>
              <a:t>Types of Assessments and Analysis in CVA</a:t>
            </a:r>
          </a:p>
        </p:txBody>
      </p:sp>
      <p:grpSp>
        <p:nvGrpSpPr>
          <p:cNvPr id="24" name="Gruppieren 23">
            <a:extLst>
              <a:ext uri="{FF2B5EF4-FFF2-40B4-BE49-F238E27FC236}">
                <a16:creationId xmlns:a16="http://schemas.microsoft.com/office/drawing/2014/main" id="{B76EAB2B-CCE8-C28E-31C3-3B5BFDB124D8}"/>
              </a:ext>
              <a:ext uri="{C183D7F6-B498-43B3-948B-1728B52AA6E4}">
                <adec:decorative xmlns:adec="http://schemas.microsoft.com/office/drawing/2017/decorative" val="1"/>
              </a:ext>
            </a:extLst>
          </p:cNvPr>
          <p:cNvGrpSpPr/>
          <p:nvPr/>
        </p:nvGrpSpPr>
        <p:grpSpPr>
          <a:xfrm>
            <a:off x="1009073" y="1497539"/>
            <a:ext cx="3768438" cy="4478218"/>
            <a:chOff x="1009073" y="1497539"/>
            <a:chExt cx="3768438" cy="4478218"/>
          </a:xfrm>
        </p:grpSpPr>
        <p:sp>
          <p:nvSpPr>
            <p:cNvPr id="6" name="Pfeil: Fünfeck 5">
              <a:extLst>
                <a:ext uri="{FF2B5EF4-FFF2-40B4-BE49-F238E27FC236}">
                  <a16:creationId xmlns:a16="http://schemas.microsoft.com/office/drawing/2014/main" id="{BFA2D035-741C-B09E-ED15-20F41EB0A95D}"/>
                </a:ext>
                <a:ext uri="{C183D7F6-B498-43B3-948B-1728B52AA6E4}">
                  <adec:decorative xmlns:adec="http://schemas.microsoft.com/office/drawing/2017/decorative" val="1"/>
                </a:ext>
              </a:extLst>
            </p:cNvPr>
            <p:cNvSpPr/>
            <p:nvPr/>
          </p:nvSpPr>
          <p:spPr>
            <a:xfrm>
              <a:off x="1009074" y="1497539"/>
              <a:ext cx="3768437" cy="580643"/>
            </a:xfrm>
            <a:prstGeom prst="homePlate">
              <a:avLst/>
            </a:prstGeom>
            <a:solidFill>
              <a:srgbClr val="0000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feil: Fünfeck 7">
              <a:extLst>
                <a:ext uri="{FF2B5EF4-FFF2-40B4-BE49-F238E27FC236}">
                  <a16:creationId xmlns:a16="http://schemas.microsoft.com/office/drawing/2014/main" id="{7871E9EF-202B-FABC-F52F-79EA0D763801}"/>
                </a:ext>
                <a:ext uri="{C183D7F6-B498-43B3-948B-1728B52AA6E4}">
                  <adec:decorative xmlns:adec="http://schemas.microsoft.com/office/drawing/2017/decorative" val="1"/>
                </a:ext>
              </a:extLst>
            </p:cNvPr>
            <p:cNvSpPr/>
            <p:nvPr/>
          </p:nvSpPr>
          <p:spPr>
            <a:xfrm>
              <a:off x="1009074" y="2277054"/>
              <a:ext cx="3768437" cy="580643"/>
            </a:xfrm>
            <a:prstGeom prst="homePlate">
              <a:avLst/>
            </a:prstGeom>
            <a:solidFill>
              <a:srgbClr val="00B2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feil: Fünfeck 9">
              <a:extLst>
                <a:ext uri="{FF2B5EF4-FFF2-40B4-BE49-F238E27FC236}">
                  <a16:creationId xmlns:a16="http://schemas.microsoft.com/office/drawing/2014/main" id="{C10A0FD3-CDAB-CA5F-6E32-BFAAE18DD2B8}"/>
                </a:ext>
                <a:ext uri="{C183D7F6-B498-43B3-948B-1728B52AA6E4}">
                  <adec:decorative xmlns:adec="http://schemas.microsoft.com/office/drawing/2017/decorative" val="1"/>
                </a:ext>
              </a:extLst>
            </p:cNvPr>
            <p:cNvSpPr/>
            <p:nvPr/>
          </p:nvSpPr>
          <p:spPr>
            <a:xfrm>
              <a:off x="1009074" y="3056569"/>
              <a:ext cx="3768437" cy="580643"/>
            </a:xfrm>
            <a:prstGeom prst="homePlate">
              <a:avLst/>
            </a:prstGeom>
            <a:solidFill>
              <a:srgbClr val="6FA8D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feil: Fünfeck 11">
              <a:extLst>
                <a:ext uri="{FF2B5EF4-FFF2-40B4-BE49-F238E27FC236}">
                  <a16:creationId xmlns:a16="http://schemas.microsoft.com/office/drawing/2014/main" id="{D1D0AF75-9F28-28A4-57A1-B8544C2D024A}"/>
                </a:ext>
                <a:ext uri="{C183D7F6-B498-43B3-948B-1728B52AA6E4}">
                  <adec:decorative xmlns:adec="http://schemas.microsoft.com/office/drawing/2017/decorative" val="1"/>
                </a:ext>
              </a:extLst>
            </p:cNvPr>
            <p:cNvSpPr/>
            <p:nvPr/>
          </p:nvSpPr>
          <p:spPr>
            <a:xfrm>
              <a:off x="1009073" y="3836084"/>
              <a:ext cx="3768437" cy="580643"/>
            </a:xfrm>
            <a:prstGeom prst="homePlate">
              <a:avLst/>
            </a:prstGeom>
            <a:solidFill>
              <a:srgbClr val="3D85C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feil: Fünfeck 13">
              <a:extLst>
                <a:ext uri="{FF2B5EF4-FFF2-40B4-BE49-F238E27FC236}">
                  <a16:creationId xmlns:a16="http://schemas.microsoft.com/office/drawing/2014/main" id="{A94E1158-29C7-47C5-AA0B-5D483165AA87}"/>
                </a:ext>
                <a:ext uri="{C183D7F6-B498-43B3-948B-1728B52AA6E4}">
                  <adec:decorative xmlns:adec="http://schemas.microsoft.com/office/drawing/2017/decorative" val="1"/>
                </a:ext>
              </a:extLst>
            </p:cNvPr>
            <p:cNvSpPr/>
            <p:nvPr/>
          </p:nvSpPr>
          <p:spPr>
            <a:xfrm>
              <a:off x="1009073" y="4615599"/>
              <a:ext cx="3768437" cy="580643"/>
            </a:xfrm>
            <a:prstGeom prst="homePlate">
              <a:avLst/>
            </a:prstGeom>
            <a:solidFill>
              <a:srgbClr val="0B53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Pfeil: Fünfeck 15">
              <a:extLst>
                <a:ext uri="{FF2B5EF4-FFF2-40B4-BE49-F238E27FC236}">
                  <a16:creationId xmlns:a16="http://schemas.microsoft.com/office/drawing/2014/main" id="{D4C8FF75-1B49-6811-A298-DB90918E7CC2}"/>
                </a:ext>
                <a:ext uri="{C183D7F6-B498-43B3-948B-1728B52AA6E4}">
                  <adec:decorative xmlns:adec="http://schemas.microsoft.com/office/drawing/2017/decorative" val="1"/>
                </a:ext>
              </a:extLst>
            </p:cNvPr>
            <p:cNvSpPr/>
            <p:nvPr/>
          </p:nvSpPr>
          <p:spPr>
            <a:xfrm>
              <a:off x="1009073" y="5395114"/>
              <a:ext cx="3768437" cy="580643"/>
            </a:xfrm>
            <a:prstGeom prst="homePlate">
              <a:avLst/>
            </a:prstGeom>
            <a:solidFill>
              <a:srgbClr val="07376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aphicFrame>
        <p:nvGraphicFramePr>
          <p:cNvPr id="17" name="Tabelle 16" descr="Table with two columns. The first column lists six assessment and analysis types and the second column describes the purpose of each assessment.">
            <a:extLst>
              <a:ext uri="{FF2B5EF4-FFF2-40B4-BE49-F238E27FC236}">
                <a16:creationId xmlns:a16="http://schemas.microsoft.com/office/drawing/2014/main" id="{C6A1EA88-70D7-4E2F-E5A1-D926B6DE5573}"/>
              </a:ext>
            </a:extLst>
          </p:cNvPr>
          <p:cNvGraphicFramePr>
            <a:graphicFrameLocks noGrp="1"/>
          </p:cNvGraphicFramePr>
          <p:nvPr>
            <p:extLst>
              <p:ext uri="{D42A27DB-BD31-4B8C-83A1-F6EECF244321}">
                <p14:modId xmlns:p14="http://schemas.microsoft.com/office/powerpoint/2010/main" val="658085358"/>
              </p:ext>
            </p:extLst>
          </p:nvPr>
        </p:nvGraphicFramePr>
        <p:xfrm>
          <a:off x="-98323" y="1555986"/>
          <a:ext cx="10515599" cy="4804180"/>
        </p:xfrm>
        <a:graphic>
          <a:graphicData uri="http://schemas.openxmlformats.org/drawingml/2006/table">
            <a:tbl>
              <a:tblPr firstCol="1" bandRow="1">
                <a:tableStyleId>{2D5ABB26-0587-4C30-8999-92F81FD0307C}</a:tableStyleId>
              </a:tblPr>
              <a:tblGrid>
                <a:gridCol w="5776231">
                  <a:extLst>
                    <a:ext uri="{9D8B030D-6E8A-4147-A177-3AD203B41FA5}">
                      <a16:colId xmlns:a16="http://schemas.microsoft.com/office/drawing/2014/main" val="3621717643"/>
                    </a:ext>
                  </a:extLst>
                </a:gridCol>
                <a:gridCol w="4739368">
                  <a:extLst>
                    <a:ext uri="{9D8B030D-6E8A-4147-A177-3AD203B41FA5}">
                      <a16:colId xmlns:a16="http://schemas.microsoft.com/office/drawing/2014/main" val="757836308"/>
                    </a:ext>
                  </a:extLst>
                </a:gridCol>
              </a:tblGrid>
              <a:tr h="777956">
                <a:tc>
                  <a:txBody>
                    <a:bodyPr/>
                    <a:lstStyle/>
                    <a:p>
                      <a:pPr algn="ctr"/>
                      <a:r>
                        <a:rPr lang="en-US" sz="2000">
                          <a:solidFill>
                            <a:schemeClr val="bg1"/>
                          </a:solidFill>
                          <a:latin typeface="Arial" panose="020B0604020202020204" pitchFamily="34" charset="0"/>
                          <a:cs typeface="Arial" panose="020B0604020202020204" pitchFamily="34" charset="0"/>
                        </a:rPr>
                        <a:t>Needs Assessment</a:t>
                      </a:r>
                    </a:p>
                  </a:txBody>
                  <a:tcPr/>
                </a:tc>
                <a:tc>
                  <a:txBody>
                    <a:bodyPr/>
                    <a:lstStyle/>
                    <a:p>
                      <a:r>
                        <a:rPr lang="en-US" sz="2000">
                          <a:latin typeface="Arial" panose="020B0604020202020204" pitchFamily="34" charset="0"/>
                          <a:cs typeface="Arial" panose="020B0604020202020204" pitchFamily="34" charset="0"/>
                        </a:rPr>
                        <a:t>Conducted to understand the priority needs of affected populations.</a:t>
                      </a:r>
                    </a:p>
                  </a:txBody>
                  <a:tcPr/>
                </a:tc>
                <a:extLst>
                  <a:ext uri="{0D108BD9-81ED-4DB2-BD59-A6C34878D82A}">
                    <a16:rowId xmlns:a16="http://schemas.microsoft.com/office/drawing/2014/main" val="2943779881"/>
                  </a:ext>
                </a:extLst>
              </a:tr>
              <a:tr h="777956">
                <a:tc>
                  <a:txBody>
                    <a:bodyPr/>
                    <a:lstStyle/>
                    <a:p>
                      <a:pPr algn="ctr"/>
                      <a:r>
                        <a:rPr lang="en-US" sz="2000">
                          <a:solidFill>
                            <a:schemeClr val="bg1"/>
                          </a:solidFill>
                          <a:latin typeface="Arial" panose="020B0604020202020204" pitchFamily="34" charset="0"/>
                          <a:cs typeface="Arial" panose="020B0604020202020204" pitchFamily="34" charset="0"/>
                        </a:rPr>
                        <a:t>Market Assessment</a:t>
                      </a:r>
                    </a:p>
                  </a:txBody>
                  <a:tcPr/>
                </a:tc>
                <a:tc>
                  <a:txBody>
                    <a:bodyPr/>
                    <a:lstStyle/>
                    <a:p>
                      <a:r>
                        <a:rPr lang="en-US" sz="2000">
                          <a:latin typeface="Arial" panose="020B0604020202020204" pitchFamily="34" charset="0"/>
                          <a:cs typeface="Arial" panose="020B0604020202020204" pitchFamily="34" charset="0"/>
                        </a:rPr>
                        <a:t>Determine if local markets can support CVA.</a:t>
                      </a:r>
                    </a:p>
                  </a:txBody>
                  <a:tcPr/>
                </a:tc>
                <a:extLst>
                  <a:ext uri="{0D108BD9-81ED-4DB2-BD59-A6C34878D82A}">
                    <a16:rowId xmlns:a16="http://schemas.microsoft.com/office/drawing/2014/main" val="3147023531"/>
                  </a:ext>
                </a:extLst>
              </a:tr>
              <a:tr h="777956">
                <a:tc>
                  <a:txBody>
                    <a:bodyPr/>
                    <a:lstStyle/>
                    <a:p>
                      <a:pPr algn="ctr"/>
                      <a:r>
                        <a:rPr lang="en-US" sz="2000" b="0">
                          <a:solidFill>
                            <a:schemeClr val="bg1"/>
                          </a:solidFill>
                          <a:latin typeface="Arial" panose="020B0604020202020204" pitchFamily="34" charset="0"/>
                          <a:cs typeface="Arial" panose="020B0604020202020204" pitchFamily="34" charset="0"/>
                        </a:rPr>
                        <a:t>Response Analysis</a:t>
                      </a:r>
                    </a:p>
                  </a:txBody>
                  <a:tcPr/>
                </a:tc>
                <a:tc>
                  <a:txBody>
                    <a:bodyPr/>
                    <a:lstStyle/>
                    <a:p>
                      <a:r>
                        <a:rPr lang="en-US" sz="2000">
                          <a:latin typeface="Arial" panose="020B0604020202020204" pitchFamily="34" charset="0"/>
                          <a:cs typeface="Arial" panose="020B0604020202020204" pitchFamily="34" charset="0"/>
                        </a:rPr>
                        <a:t>Compares response options to select best modality.</a:t>
                      </a:r>
                    </a:p>
                  </a:txBody>
                  <a:tcPr/>
                </a:tc>
                <a:extLst>
                  <a:ext uri="{0D108BD9-81ED-4DB2-BD59-A6C34878D82A}">
                    <a16:rowId xmlns:a16="http://schemas.microsoft.com/office/drawing/2014/main" val="935433831"/>
                  </a:ext>
                </a:extLst>
              </a:tr>
              <a:tr h="777956">
                <a:tc>
                  <a:txBody>
                    <a:bodyPr/>
                    <a:lstStyle/>
                    <a:p>
                      <a:pPr algn="ctr"/>
                      <a:r>
                        <a:rPr lang="en-US" sz="2000">
                          <a:solidFill>
                            <a:schemeClr val="bg1"/>
                          </a:solidFill>
                          <a:latin typeface="Arial" panose="020B0604020202020204" pitchFamily="34" charset="0"/>
                          <a:cs typeface="Arial" panose="020B0604020202020204" pitchFamily="34" charset="0"/>
                        </a:rPr>
                        <a:t>Risk Analysis</a:t>
                      </a:r>
                    </a:p>
                  </a:txBody>
                  <a:tcPr/>
                </a:tc>
                <a:tc>
                  <a:txBody>
                    <a:bodyPr/>
                    <a:lstStyle/>
                    <a:p>
                      <a:r>
                        <a:rPr lang="en-US" sz="2000">
                          <a:latin typeface="Arial" panose="020B0604020202020204" pitchFamily="34" charset="0"/>
                          <a:cs typeface="Arial" panose="020B0604020202020204" pitchFamily="34" charset="0"/>
                        </a:rPr>
                        <a:t>Identifies protection, fraud, security risks, etc.</a:t>
                      </a:r>
                    </a:p>
                  </a:txBody>
                  <a:tcPr/>
                </a:tc>
                <a:extLst>
                  <a:ext uri="{0D108BD9-81ED-4DB2-BD59-A6C34878D82A}">
                    <a16:rowId xmlns:a16="http://schemas.microsoft.com/office/drawing/2014/main" val="1656543596"/>
                  </a:ext>
                </a:extLst>
              </a:tr>
              <a:tr h="777956">
                <a:tc>
                  <a:txBody>
                    <a:bodyPr/>
                    <a:lstStyle/>
                    <a:p>
                      <a:pPr algn="ctr"/>
                      <a:r>
                        <a:rPr lang="en-US" sz="2000" b="0">
                          <a:solidFill>
                            <a:schemeClr val="bg1"/>
                          </a:solidFill>
                          <a:latin typeface="Arial" panose="020B0604020202020204" pitchFamily="34" charset="0"/>
                          <a:cs typeface="Arial" panose="020B0604020202020204" pitchFamily="34" charset="0"/>
                        </a:rPr>
                        <a:t>Financial Service Provider</a:t>
                      </a:r>
                    </a:p>
                  </a:txBody>
                  <a:tcPr/>
                </a:tc>
                <a:tc>
                  <a:txBody>
                    <a:bodyPr/>
                    <a:lstStyle/>
                    <a:p>
                      <a:r>
                        <a:rPr lang="en-US" sz="2000">
                          <a:latin typeface="Arial" panose="020B0604020202020204" pitchFamily="34" charset="0"/>
                          <a:cs typeface="Arial" panose="020B0604020202020204" pitchFamily="34" charset="0"/>
                        </a:rPr>
                        <a:t>Assess whether systems can safely and reliably transfer cash.</a:t>
                      </a:r>
                    </a:p>
                  </a:txBody>
                  <a:tcPr/>
                </a:tc>
                <a:extLst>
                  <a:ext uri="{0D108BD9-81ED-4DB2-BD59-A6C34878D82A}">
                    <a16:rowId xmlns:a16="http://schemas.microsoft.com/office/drawing/2014/main" val="889605072"/>
                  </a:ext>
                </a:extLst>
              </a:tr>
              <a:tr h="777956">
                <a:tc>
                  <a:txBody>
                    <a:bodyPr/>
                    <a:lstStyle/>
                    <a:p>
                      <a:pPr algn="ctr"/>
                      <a:r>
                        <a:rPr lang="en-US" sz="2000">
                          <a:solidFill>
                            <a:schemeClr val="bg1"/>
                          </a:solidFill>
                          <a:latin typeface="Arial" panose="020B0604020202020204" pitchFamily="34" charset="0"/>
                          <a:cs typeface="Arial" panose="020B0604020202020204" pitchFamily="34" charset="0"/>
                        </a:rPr>
                        <a:t>Organizational Capacity</a:t>
                      </a:r>
                    </a:p>
                  </a:txBody>
                  <a:tcPr/>
                </a:tc>
                <a:tc>
                  <a:txBody>
                    <a:bodyPr/>
                    <a:lstStyle/>
                    <a:p>
                      <a:r>
                        <a:rPr lang="en-US">
                          <a:latin typeface="Arial" panose="020B0604020202020204" pitchFamily="34" charset="0"/>
                          <a:cs typeface="Arial" panose="020B0604020202020204" pitchFamily="34" charset="0"/>
                        </a:rPr>
                        <a:t>Determines if an organization has the capacity to implement CVA safely and at scale.</a:t>
                      </a:r>
                    </a:p>
                  </a:txBody>
                  <a:tcPr/>
                </a:tc>
                <a:extLst>
                  <a:ext uri="{0D108BD9-81ED-4DB2-BD59-A6C34878D82A}">
                    <a16:rowId xmlns:a16="http://schemas.microsoft.com/office/drawing/2014/main" val="26282316"/>
                  </a:ext>
                </a:extLst>
              </a:tr>
            </a:tbl>
          </a:graphicData>
        </a:graphic>
      </p:graphicFrame>
      <p:sp>
        <p:nvSpPr>
          <p:cNvPr id="2" name="Foliennummernplatzhalter 1">
            <a:extLst>
              <a:ext uri="{FF2B5EF4-FFF2-40B4-BE49-F238E27FC236}">
                <a16:creationId xmlns:a16="http://schemas.microsoft.com/office/drawing/2014/main" id="{1E88D190-BFE2-08B8-F5EC-00D76F4A6025}"/>
              </a:ext>
            </a:extLst>
          </p:cNvPr>
          <p:cNvSpPr>
            <a:spLocks noGrp="1"/>
          </p:cNvSpPr>
          <p:nvPr>
            <p:ph type="sldNum" sz="quarter" idx="12"/>
          </p:nvPr>
        </p:nvSpPr>
        <p:spPr/>
        <p:txBody>
          <a:bodyPr/>
          <a:lstStyle/>
          <a:p>
            <a:fld id="{FBC7A862-7147-4493-B488-4E46DC49905D}" type="slidenum">
              <a:rPr lang="de-DE" smtClean="0"/>
              <a:t>43</a:t>
            </a:fld>
            <a:endParaRPr lang="de-DE"/>
          </a:p>
        </p:txBody>
      </p:sp>
    </p:spTree>
    <p:extLst>
      <p:ext uri="{BB962C8B-B14F-4D97-AF65-F5344CB8AC3E}">
        <p14:creationId xmlns:p14="http://schemas.microsoft.com/office/powerpoint/2010/main" val="311047684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descr="This slide contains five boxes, listing different assessment methods.">
            <a:extLst>
              <a:ext uri="{FF2B5EF4-FFF2-40B4-BE49-F238E27FC236}">
                <a16:creationId xmlns:a16="http://schemas.microsoft.com/office/drawing/2014/main" id="{80035C64-3F3D-9386-3B60-7C98CF4202E6}"/>
              </a:ext>
            </a:extLst>
          </p:cNvPr>
          <p:cNvSpPr>
            <a:spLocks noGrp="1"/>
          </p:cNvSpPr>
          <p:nvPr>
            <p:ph type="title"/>
          </p:nvPr>
        </p:nvSpPr>
        <p:spPr>
          <a:xfrm>
            <a:off x="838200" y="136525"/>
            <a:ext cx="10515600" cy="1058233"/>
          </a:xfrm>
        </p:spPr>
        <p:txBody>
          <a:bodyPr/>
          <a:lstStyle/>
          <a:p>
            <a:pPr algn="ctr"/>
            <a:r>
              <a:rPr lang="en-US"/>
              <a:t>Assessment Methods</a:t>
            </a:r>
          </a:p>
        </p:txBody>
      </p:sp>
      <p:sp>
        <p:nvSpPr>
          <p:cNvPr id="6" name="Rechteck 5">
            <a:extLst>
              <a:ext uri="{FF2B5EF4-FFF2-40B4-BE49-F238E27FC236}">
                <a16:creationId xmlns:a16="http://schemas.microsoft.com/office/drawing/2014/main" id="{2D61C5D0-B1D1-680F-23B2-DB6F489D9120}"/>
              </a:ext>
            </a:extLst>
          </p:cNvPr>
          <p:cNvSpPr/>
          <p:nvPr/>
        </p:nvSpPr>
        <p:spPr>
          <a:xfrm>
            <a:off x="1059872" y="1194758"/>
            <a:ext cx="3318164" cy="2365861"/>
          </a:xfrm>
          <a:prstGeom prst="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spcAft>
                <a:spcPts val="600"/>
              </a:spcAft>
            </a:pPr>
            <a:r>
              <a:rPr lang="en-US" sz="1800" b="1">
                <a:solidFill>
                  <a:schemeClr val="tx1"/>
                </a:solidFill>
                <a:latin typeface="Arial" panose="020B0604020202020204" pitchFamily="34" charset="0"/>
                <a:cs typeface="Arial" panose="020B0604020202020204" pitchFamily="34" charset="0"/>
              </a:rPr>
              <a:t>Quantitative</a:t>
            </a:r>
          </a:p>
          <a:p>
            <a:pPr marL="285750" indent="-285750">
              <a:spcAft>
                <a:spcPts val="600"/>
              </a:spcAft>
              <a:buFont typeface="Arial" panose="020B0604020202020204" pitchFamily="34" charset="0"/>
              <a:buChar char="•"/>
            </a:pPr>
            <a:r>
              <a:rPr lang="en-US" sz="1800">
                <a:solidFill>
                  <a:schemeClr val="tx1"/>
                </a:solidFill>
                <a:latin typeface="Arial" panose="020B0604020202020204" pitchFamily="34" charset="0"/>
                <a:cs typeface="Arial" panose="020B0604020202020204" pitchFamily="34" charset="0"/>
              </a:rPr>
              <a:t>Household surveys</a:t>
            </a:r>
          </a:p>
          <a:p>
            <a:pPr marL="285750" indent="-285750">
              <a:spcAft>
                <a:spcPts val="600"/>
              </a:spcAft>
              <a:buFont typeface="Arial" panose="020B0604020202020204" pitchFamily="34" charset="0"/>
              <a:buChar char="•"/>
            </a:pPr>
            <a:r>
              <a:rPr lang="en-US" sz="1800">
                <a:solidFill>
                  <a:schemeClr val="tx1"/>
                </a:solidFill>
                <a:latin typeface="Arial" panose="020B0604020202020204" pitchFamily="34" charset="0"/>
                <a:cs typeface="Arial" panose="020B0604020202020204" pitchFamily="34" charset="0"/>
              </a:rPr>
              <a:t>Market price monitoring</a:t>
            </a:r>
          </a:p>
          <a:p>
            <a:pPr marL="285750" indent="-285750">
              <a:spcAft>
                <a:spcPts val="600"/>
              </a:spcAft>
              <a:buFont typeface="Arial" panose="020B0604020202020204" pitchFamily="34" charset="0"/>
              <a:buChar char="•"/>
            </a:pPr>
            <a:r>
              <a:rPr lang="en-US" sz="1800">
                <a:solidFill>
                  <a:schemeClr val="tx1"/>
                </a:solidFill>
                <a:latin typeface="Arial" panose="020B0604020202020204" pitchFamily="34" charset="0"/>
                <a:cs typeface="Arial" panose="020B0604020202020204" pitchFamily="34" charset="0"/>
              </a:rPr>
              <a:t>Post-distribution monitoring (PDM)</a:t>
            </a:r>
          </a:p>
          <a:p>
            <a:pPr marL="285750" indent="-285750">
              <a:spcAft>
                <a:spcPts val="600"/>
              </a:spcAft>
              <a:buFont typeface="Arial" panose="020B0604020202020204" pitchFamily="34" charset="0"/>
              <a:buChar char="•"/>
            </a:pPr>
            <a:r>
              <a:rPr lang="en-US" sz="1800">
                <a:solidFill>
                  <a:schemeClr val="tx1"/>
                </a:solidFill>
                <a:latin typeface="Arial" panose="020B0604020202020204" pitchFamily="34" charset="0"/>
                <a:cs typeface="Arial" panose="020B0604020202020204" pitchFamily="34" charset="0"/>
              </a:rPr>
              <a:t>Secondary data analysis</a:t>
            </a:r>
          </a:p>
        </p:txBody>
      </p:sp>
      <p:sp>
        <p:nvSpPr>
          <p:cNvPr id="12" name="Rechteck 11">
            <a:extLst>
              <a:ext uri="{FF2B5EF4-FFF2-40B4-BE49-F238E27FC236}">
                <a16:creationId xmlns:a16="http://schemas.microsoft.com/office/drawing/2014/main" id="{158B61D8-CBFB-8090-E623-CC8B59B2CC0A}"/>
              </a:ext>
            </a:extLst>
          </p:cNvPr>
          <p:cNvSpPr/>
          <p:nvPr/>
        </p:nvSpPr>
        <p:spPr>
          <a:xfrm>
            <a:off x="4658590" y="1194758"/>
            <a:ext cx="3318164" cy="2365861"/>
          </a:xfrm>
          <a:prstGeom prst="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spcAft>
                <a:spcPts val="600"/>
              </a:spcAft>
            </a:pPr>
            <a:r>
              <a:rPr lang="en-US" sz="1800" b="1">
                <a:solidFill>
                  <a:schemeClr val="tx1"/>
                </a:solidFill>
                <a:latin typeface="Arial" panose="020B0604020202020204" pitchFamily="34" charset="0"/>
                <a:cs typeface="Arial" panose="020B0604020202020204" pitchFamily="34" charset="0"/>
              </a:rPr>
              <a:t>Quantitative</a:t>
            </a:r>
          </a:p>
          <a:p>
            <a:pPr marL="285750" indent="-285750">
              <a:spcAft>
                <a:spcPts val="600"/>
              </a:spcAft>
              <a:buFont typeface="Arial" panose="020B0604020202020204" pitchFamily="34" charset="0"/>
              <a:buChar char="•"/>
            </a:pPr>
            <a:r>
              <a:rPr lang="en-US" sz="1800">
                <a:solidFill>
                  <a:schemeClr val="tx1"/>
                </a:solidFill>
                <a:latin typeface="Arial" panose="020B0604020202020204" pitchFamily="34" charset="0"/>
                <a:cs typeface="Arial" panose="020B0604020202020204" pitchFamily="34" charset="0"/>
              </a:rPr>
              <a:t>Focus Group Discussions</a:t>
            </a:r>
          </a:p>
          <a:p>
            <a:pPr marL="285750" indent="-285750">
              <a:spcAft>
                <a:spcPts val="600"/>
              </a:spcAft>
              <a:buFont typeface="Arial" panose="020B0604020202020204" pitchFamily="34" charset="0"/>
              <a:buChar char="•"/>
            </a:pPr>
            <a:r>
              <a:rPr lang="en-US" sz="1800">
                <a:solidFill>
                  <a:schemeClr val="tx1"/>
                </a:solidFill>
                <a:latin typeface="Arial" panose="020B0604020202020204" pitchFamily="34" charset="0"/>
                <a:cs typeface="Arial" panose="020B0604020202020204" pitchFamily="34" charset="0"/>
              </a:rPr>
              <a:t>Key Informant Interviews</a:t>
            </a:r>
          </a:p>
          <a:p>
            <a:pPr marL="285750" indent="-285750">
              <a:spcAft>
                <a:spcPts val="600"/>
              </a:spcAft>
              <a:buFont typeface="Arial" panose="020B0604020202020204" pitchFamily="34" charset="0"/>
              <a:buChar char="•"/>
            </a:pPr>
            <a:r>
              <a:rPr lang="en-US" sz="1800">
                <a:solidFill>
                  <a:schemeClr val="tx1"/>
                </a:solidFill>
                <a:latin typeface="Arial" panose="020B0604020202020204" pitchFamily="34" charset="0"/>
                <a:cs typeface="Arial" panose="020B0604020202020204" pitchFamily="34" charset="0"/>
              </a:rPr>
              <a:t>Community consultations</a:t>
            </a:r>
          </a:p>
          <a:p>
            <a:pPr marL="285750" indent="-285750">
              <a:spcAft>
                <a:spcPts val="600"/>
              </a:spcAft>
              <a:buFont typeface="Arial" panose="020B0604020202020204" pitchFamily="34" charset="0"/>
              <a:buChar char="•"/>
            </a:pPr>
            <a:r>
              <a:rPr lang="en-US" sz="1800">
                <a:solidFill>
                  <a:schemeClr val="tx1"/>
                </a:solidFill>
                <a:latin typeface="Arial" panose="020B0604020202020204" pitchFamily="34" charset="0"/>
                <a:cs typeface="Arial" panose="020B0604020202020204" pitchFamily="34" charset="0"/>
              </a:rPr>
              <a:t>OPD consultations</a:t>
            </a:r>
          </a:p>
        </p:txBody>
      </p:sp>
      <p:sp>
        <p:nvSpPr>
          <p:cNvPr id="14" name="Rechteck 13">
            <a:extLst>
              <a:ext uri="{FF2B5EF4-FFF2-40B4-BE49-F238E27FC236}">
                <a16:creationId xmlns:a16="http://schemas.microsoft.com/office/drawing/2014/main" id="{999CD449-6AE3-B830-E5B1-A511AA15CF7D}"/>
              </a:ext>
            </a:extLst>
          </p:cNvPr>
          <p:cNvSpPr/>
          <p:nvPr/>
        </p:nvSpPr>
        <p:spPr>
          <a:xfrm>
            <a:off x="8257308" y="1194758"/>
            <a:ext cx="3318164" cy="2365861"/>
          </a:xfrm>
          <a:prstGeom prst="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spcAft>
                <a:spcPts val="600"/>
              </a:spcAft>
            </a:pPr>
            <a:r>
              <a:rPr lang="en-US" sz="1800" b="1">
                <a:solidFill>
                  <a:schemeClr val="tx1"/>
                </a:solidFill>
                <a:latin typeface="Arial" panose="020B0604020202020204" pitchFamily="34" charset="0"/>
                <a:cs typeface="Arial" panose="020B0604020202020204" pitchFamily="34" charset="0"/>
              </a:rPr>
              <a:t>Market-Specific Methods</a:t>
            </a:r>
          </a:p>
          <a:p>
            <a:pPr marL="285750" indent="-285750">
              <a:spcAft>
                <a:spcPts val="600"/>
              </a:spcAft>
              <a:buFont typeface="Arial" panose="020B0604020202020204" pitchFamily="34" charset="0"/>
              <a:buChar char="•"/>
            </a:pPr>
            <a:r>
              <a:rPr lang="en-US" sz="1800">
                <a:solidFill>
                  <a:schemeClr val="tx1"/>
                </a:solidFill>
                <a:latin typeface="Arial" panose="020B0604020202020204" pitchFamily="34" charset="0"/>
                <a:cs typeface="Arial" panose="020B0604020202020204" pitchFamily="34" charset="0"/>
              </a:rPr>
              <a:t>Trader interviews</a:t>
            </a:r>
          </a:p>
          <a:p>
            <a:pPr marL="285750" indent="-285750">
              <a:spcAft>
                <a:spcPts val="600"/>
              </a:spcAft>
              <a:buFont typeface="Arial" panose="020B0604020202020204" pitchFamily="34" charset="0"/>
              <a:buChar char="•"/>
            </a:pPr>
            <a:r>
              <a:rPr lang="en-US" sz="1800">
                <a:solidFill>
                  <a:schemeClr val="tx1"/>
                </a:solidFill>
                <a:latin typeface="Arial" panose="020B0604020202020204" pitchFamily="34" charset="0"/>
                <a:cs typeface="Arial" panose="020B0604020202020204" pitchFamily="34" charset="0"/>
              </a:rPr>
              <a:t>Market observation checklists</a:t>
            </a:r>
          </a:p>
          <a:p>
            <a:pPr marL="285750" indent="-285750">
              <a:spcAft>
                <a:spcPts val="600"/>
              </a:spcAft>
              <a:buFont typeface="Arial" panose="020B0604020202020204" pitchFamily="34" charset="0"/>
              <a:buChar char="•"/>
            </a:pPr>
            <a:r>
              <a:rPr lang="en-US" sz="1800">
                <a:solidFill>
                  <a:schemeClr val="tx1"/>
                </a:solidFill>
                <a:latin typeface="Arial" panose="020B0604020202020204" pitchFamily="34" charset="0"/>
                <a:cs typeface="Arial" panose="020B0604020202020204" pitchFamily="34" charset="0"/>
              </a:rPr>
              <a:t>Supply chain mapping</a:t>
            </a:r>
          </a:p>
          <a:p>
            <a:pPr marL="285750" indent="-285750">
              <a:spcAft>
                <a:spcPts val="600"/>
              </a:spcAft>
              <a:buFont typeface="Arial" panose="020B0604020202020204" pitchFamily="34" charset="0"/>
              <a:buChar char="•"/>
            </a:pPr>
            <a:r>
              <a:rPr lang="en-US" sz="1800">
                <a:solidFill>
                  <a:schemeClr val="tx1"/>
                </a:solidFill>
                <a:latin typeface="Arial" panose="020B0604020202020204" pitchFamily="34" charset="0"/>
                <a:cs typeface="Arial" panose="020B0604020202020204" pitchFamily="34" charset="0"/>
              </a:rPr>
              <a:t>Price comparison across markets</a:t>
            </a:r>
          </a:p>
        </p:txBody>
      </p:sp>
      <p:sp>
        <p:nvSpPr>
          <p:cNvPr id="16" name="Rechteck 15">
            <a:extLst>
              <a:ext uri="{FF2B5EF4-FFF2-40B4-BE49-F238E27FC236}">
                <a16:creationId xmlns:a16="http://schemas.microsoft.com/office/drawing/2014/main" id="{912B81A7-A02D-0B64-B3AA-01C728CC0A38}"/>
              </a:ext>
            </a:extLst>
          </p:cNvPr>
          <p:cNvSpPr/>
          <p:nvPr/>
        </p:nvSpPr>
        <p:spPr>
          <a:xfrm>
            <a:off x="1998517" y="3990490"/>
            <a:ext cx="4052455" cy="2365861"/>
          </a:xfrm>
          <a:prstGeom prst="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spcAft>
                <a:spcPts val="1200"/>
              </a:spcAft>
            </a:pPr>
            <a:r>
              <a:rPr lang="en-US" sz="1800" b="1">
                <a:solidFill>
                  <a:schemeClr val="tx1"/>
                </a:solidFill>
                <a:latin typeface="Arial" panose="020B0604020202020204" pitchFamily="34" charset="0"/>
                <a:cs typeface="Arial" panose="020B0604020202020204" pitchFamily="34" charset="0"/>
              </a:rPr>
              <a:t>Protection &amp; Risk Methods</a:t>
            </a:r>
          </a:p>
          <a:p>
            <a:pPr marL="285750" indent="-285750">
              <a:spcAft>
                <a:spcPts val="1200"/>
              </a:spcAft>
              <a:buFont typeface="Arial" panose="020B0604020202020204" pitchFamily="34" charset="0"/>
              <a:buChar char="•"/>
            </a:pPr>
            <a:r>
              <a:rPr lang="en-US" sz="1800">
                <a:solidFill>
                  <a:schemeClr val="tx1"/>
                </a:solidFill>
                <a:latin typeface="Arial" panose="020B0604020202020204" pitchFamily="34" charset="0"/>
                <a:cs typeface="Arial" panose="020B0604020202020204" pitchFamily="34" charset="0"/>
              </a:rPr>
              <a:t>Risk mapping exercises</a:t>
            </a:r>
          </a:p>
          <a:p>
            <a:pPr marL="285750" indent="-285750">
              <a:spcAft>
                <a:spcPts val="1200"/>
              </a:spcAft>
              <a:buFont typeface="Arial" panose="020B0604020202020204" pitchFamily="34" charset="0"/>
              <a:buChar char="•"/>
            </a:pPr>
            <a:r>
              <a:rPr lang="en-US" sz="1800">
                <a:solidFill>
                  <a:schemeClr val="tx1"/>
                </a:solidFill>
                <a:latin typeface="Arial" panose="020B0604020202020204" pitchFamily="34" charset="0"/>
                <a:cs typeface="Arial" panose="020B0604020202020204" pitchFamily="34" charset="0"/>
              </a:rPr>
              <a:t>Safety audits</a:t>
            </a:r>
          </a:p>
          <a:p>
            <a:pPr marL="285750" indent="-285750">
              <a:spcAft>
                <a:spcPts val="1200"/>
              </a:spcAft>
              <a:buFont typeface="Arial" panose="020B0604020202020204" pitchFamily="34" charset="0"/>
              <a:buChar char="•"/>
            </a:pPr>
            <a:r>
              <a:rPr lang="en-US" sz="1800">
                <a:solidFill>
                  <a:schemeClr val="tx1"/>
                </a:solidFill>
                <a:latin typeface="Arial" panose="020B0604020202020204" pitchFamily="34" charset="0"/>
                <a:cs typeface="Arial" panose="020B0604020202020204" pitchFamily="34" charset="0"/>
              </a:rPr>
              <a:t>Gender &amp; disability analysis</a:t>
            </a:r>
          </a:p>
          <a:p>
            <a:pPr marL="285750" indent="-285750">
              <a:spcAft>
                <a:spcPts val="1200"/>
              </a:spcAft>
              <a:buFont typeface="Arial" panose="020B0604020202020204" pitchFamily="34" charset="0"/>
              <a:buChar char="•"/>
            </a:pPr>
            <a:r>
              <a:rPr lang="en-US" sz="1800">
                <a:solidFill>
                  <a:schemeClr val="tx1"/>
                </a:solidFill>
                <a:latin typeface="Arial" panose="020B0604020202020204" pitchFamily="34" charset="0"/>
                <a:cs typeface="Arial" panose="020B0604020202020204" pitchFamily="34" charset="0"/>
              </a:rPr>
              <a:t>Participatory risk discussions</a:t>
            </a:r>
          </a:p>
        </p:txBody>
      </p:sp>
      <p:sp>
        <p:nvSpPr>
          <p:cNvPr id="18" name="Rechteck 17">
            <a:extLst>
              <a:ext uri="{FF2B5EF4-FFF2-40B4-BE49-F238E27FC236}">
                <a16:creationId xmlns:a16="http://schemas.microsoft.com/office/drawing/2014/main" id="{74A99F41-B150-E24E-07E7-EEBBF804964B}"/>
              </a:ext>
            </a:extLst>
          </p:cNvPr>
          <p:cNvSpPr/>
          <p:nvPr/>
        </p:nvSpPr>
        <p:spPr>
          <a:xfrm>
            <a:off x="6584372" y="3990489"/>
            <a:ext cx="4052455" cy="2365861"/>
          </a:xfrm>
          <a:prstGeom prst="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spcAft>
                <a:spcPts val="1200"/>
              </a:spcAft>
            </a:pPr>
            <a:r>
              <a:rPr lang="en-US" sz="1800" b="1">
                <a:solidFill>
                  <a:schemeClr val="tx1"/>
                </a:solidFill>
                <a:latin typeface="Arial" panose="020B0604020202020204" pitchFamily="34" charset="0"/>
                <a:cs typeface="Arial" panose="020B0604020202020204" pitchFamily="34" charset="0"/>
              </a:rPr>
              <a:t>Organizational &amp; FSP Assessments</a:t>
            </a:r>
          </a:p>
          <a:p>
            <a:pPr marL="285750" indent="-285750">
              <a:spcAft>
                <a:spcPts val="1200"/>
              </a:spcAft>
              <a:buFont typeface="Arial" panose="020B0604020202020204" pitchFamily="34" charset="0"/>
              <a:buChar char="•"/>
            </a:pPr>
            <a:r>
              <a:rPr lang="en-US" sz="1800">
                <a:solidFill>
                  <a:schemeClr val="tx1"/>
                </a:solidFill>
                <a:latin typeface="Arial" panose="020B0604020202020204" pitchFamily="34" charset="0"/>
                <a:cs typeface="Arial" panose="020B0604020202020204" pitchFamily="34" charset="0"/>
              </a:rPr>
              <a:t>Capacity self-assessments</a:t>
            </a:r>
          </a:p>
          <a:p>
            <a:pPr marL="285750" indent="-285750">
              <a:spcAft>
                <a:spcPts val="1200"/>
              </a:spcAft>
              <a:buFont typeface="Arial" panose="020B0604020202020204" pitchFamily="34" charset="0"/>
              <a:buChar char="•"/>
            </a:pPr>
            <a:r>
              <a:rPr lang="en-US" sz="1800">
                <a:solidFill>
                  <a:schemeClr val="tx1"/>
                </a:solidFill>
                <a:latin typeface="Arial" panose="020B0604020202020204" pitchFamily="34" charset="0"/>
                <a:cs typeface="Arial" panose="020B0604020202020204" pitchFamily="34" charset="0"/>
              </a:rPr>
              <a:t>Accessibility audits</a:t>
            </a:r>
          </a:p>
          <a:p>
            <a:pPr marL="285750" indent="-285750">
              <a:spcAft>
                <a:spcPts val="1200"/>
              </a:spcAft>
              <a:buFont typeface="Arial" panose="020B0604020202020204" pitchFamily="34" charset="0"/>
              <a:buChar char="•"/>
            </a:pPr>
            <a:r>
              <a:rPr lang="en-US" sz="1800">
                <a:solidFill>
                  <a:schemeClr val="tx1"/>
                </a:solidFill>
                <a:latin typeface="Arial" panose="020B0604020202020204" pitchFamily="34" charset="0"/>
                <a:cs typeface="Arial" panose="020B0604020202020204" pitchFamily="34" charset="0"/>
              </a:rPr>
              <a:t>Policy reviews</a:t>
            </a:r>
          </a:p>
          <a:p>
            <a:pPr marL="285750" indent="-285750">
              <a:spcAft>
                <a:spcPts val="1200"/>
              </a:spcAft>
              <a:buFont typeface="Arial" panose="020B0604020202020204" pitchFamily="34" charset="0"/>
              <a:buChar char="•"/>
            </a:pPr>
            <a:r>
              <a:rPr lang="en-US" sz="1800">
                <a:solidFill>
                  <a:schemeClr val="tx1"/>
                </a:solidFill>
                <a:latin typeface="Arial" panose="020B0604020202020204" pitchFamily="34" charset="0"/>
                <a:cs typeface="Arial" panose="020B0604020202020204" pitchFamily="34" charset="0"/>
              </a:rPr>
              <a:t>Service provider interviews</a:t>
            </a:r>
          </a:p>
        </p:txBody>
      </p:sp>
      <p:sp>
        <p:nvSpPr>
          <p:cNvPr id="2" name="Foliennummernplatzhalter 1">
            <a:extLst>
              <a:ext uri="{FF2B5EF4-FFF2-40B4-BE49-F238E27FC236}">
                <a16:creationId xmlns:a16="http://schemas.microsoft.com/office/drawing/2014/main" id="{37352DE8-BA69-8F37-6EBA-2BB3A9193A3C}"/>
              </a:ext>
            </a:extLst>
          </p:cNvPr>
          <p:cNvSpPr>
            <a:spLocks noGrp="1"/>
          </p:cNvSpPr>
          <p:nvPr>
            <p:ph type="sldNum" sz="quarter" idx="12"/>
          </p:nvPr>
        </p:nvSpPr>
        <p:spPr/>
        <p:txBody>
          <a:bodyPr/>
          <a:lstStyle/>
          <a:p>
            <a:fld id="{FBC7A862-7147-4493-B488-4E46DC49905D}" type="slidenum">
              <a:rPr lang="de-DE" smtClean="0"/>
              <a:t>44</a:t>
            </a:fld>
            <a:endParaRPr lang="de-DE"/>
          </a:p>
        </p:txBody>
      </p:sp>
    </p:spTree>
    <p:extLst>
      <p:ext uri="{BB962C8B-B14F-4D97-AF65-F5344CB8AC3E}">
        <p14:creationId xmlns:p14="http://schemas.microsoft.com/office/powerpoint/2010/main" val="218007372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3C83E7-FA11-4247-1BB0-07FBF001443B}"/>
            </a:ext>
          </a:extLst>
        </p:cNvPr>
        <p:cNvGrpSpPr/>
        <p:nvPr/>
      </p:nvGrpSpPr>
      <p:grpSpPr>
        <a:xfrm>
          <a:off x="0" y="0"/>
          <a:ext cx="0" cy="0"/>
          <a:chOff x="0" y="0"/>
          <a:chExt cx="0" cy="0"/>
        </a:xfrm>
      </p:grpSpPr>
      <p:sp>
        <p:nvSpPr>
          <p:cNvPr id="5" name="Titel 4">
            <a:extLst>
              <a:ext uri="{FF2B5EF4-FFF2-40B4-BE49-F238E27FC236}">
                <a16:creationId xmlns:a16="http://schemas.microsoft.com/office/drawing/2014/main" id="{7137F9A4-016B-01F4-ACB9-B217DB1FBA21}"/>
              </a:ext>
            </a:extLst>
          </p:cNvPr>
          <p:cNvSpPr>
            <a:spLocks noGrp="1"/>
          </p:cNvSpPr>
          <p:nvPr>
            <p:ph type="title"/>
          </p:nvPr>
        </p:nvSpPr>
        <p:spPr>
          <a:xfrm>
            <a:off x="179696" y="372721"/>
            <a:ext cx="10515600" cy="1058233"/>
          </a:xfrm>
        </p:spPr>
        <p:txBody>
          <a:bodyPr>
            <a:normAutofit fontScale="90000"/>
          </a:bodyPr>
          <a:lstStyle/>
          <a:p>
            <a:pPr algn="ctr"/>
            <a:r>
              <a:rPr lang="en-US"/>
              <a:t>Group Exercise: Making CVA Assessments Disability-Inclusive</a:t>
            </a:r>
          </a:p>
        </p:txBody>
      </p:sp>
      <p:pic>
        <p:nvPicPr>
          <p:cNvPr id="7" name="Google Shape;1970;g3cb5c8679a0_0_1568">
            <a:extLst>
              <a:ext uri="{FF2B5EF4-FFF2-40B4-BE49-F238E27FC236}">
                <a16:creationId xmlns:a16="http://schemas.microsoft.com/office/drawing/2014/main" id="{AE62D21E-AAD4-6961-449B-2D288B3C2E6A}"/>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9507128" y="2011747"/>
            <a:ext cx="2043564" cy="2037178"/>
          </a:xfrm>
          <a:prstGeom prst="rect">
            <a:avLst/>
          </a:prstGeom>
          <a:noFill/>
          <a:ln>
            <a:noFill/>
          </a:ln>
        </p:spPr>
      </p:pic>
      <p:pic>
        <p:nvPicPr>
          <p:cNvPr id="9" name="Google Shape;1971;g3cb5c8679a0_0_1568">
            <a:extLst>
              <a:ext uri="{FF2B5EF4-FFF2-40B4-BE49-F238E27FC236}">
                <a16:creationId xmlns:a16="http://schemas.microsoft.com/office/drawing/2014/main" id="{BED6B040-83E6-7F50-7654-D9C1B3189725}"/>
              </a:ex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10544408" y="170949"/>
            <a:ext cx="1467896" cy="1461779"/>
          </a:xfrm>
          <a:prstGeom prst="rect">
            <a:avLst/>
          </a:prstGeom>
          <a:noFill/>
          <a:ln>
            <a:noFill/>
          </a:ln>
          <a:effectLst>
            <a:outerShdw blurRad="292100" dist="139700" dir="2700000" algn="tl" rotWithShape="0">
              <a:srgbClr val="333333">
                <a:alpha val="65098"/>
              </a:srgbClr>
            </a:outerShdw>
          </a:effectLst>
        </p:spPr>
      </p:pic>
      <p:sp>
        <p:nvSpPr>
          <p:cNvPr id="10" name="Sprechblase: rechteckig 9">
            <a:extLst>
              <a:ext uri="{FF2B5EF4-FFF2-40B4-BE49-F238E27FC236}">
                <a16:creationId xmlns:a16="http://schemas.microsoft.com/office/drawing/2014/main" id="{12D91E42-08BB-E205-2F93-22DF5BCF54CE}"/>
              </a:ext>
            </a:extLst>
          </p:cNvPr>
          <p:cNvSpPr/>
          <p:nvPr/>
        </p:nvSpPr>
        <p:spPr>
          <a:xfrm>
            <a:off x="1260764" y="2011747"/>
            <a:ext cx="6968836" cy="1909089"/>
          </a:xfrm>
          <a:prstGeom prst="wedgeRectCallout">
            <a:avLst>
              <a:gd name="adj1" fmla="val 59684"/>
              <a:gd name="adj2" fmla="val -5717"/>
            </a:avLst>
          </a:prstGeom>
          <a:no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2400">
                <a:solidFill>
                  <a:schemeClr val="tx1"/>
                </a:solidFill>
                <a:latin typeface="Arial" panose="020B0604020202020204" pitchFamily="34" charset="0"/>
                <a:cs typeface="Arial" panose="020B0604020202020204" pitchFamily="34" charset="0"/>
              </a:rPr>
              <a:t>What inclusive practices would you implement to ensure that your CVA assessments or analysis are disability-inclusive?</a:t>
            </a:r>
          </a:p>
        </p:txBody>
      </p:sp>
      <p:sp>
        <p:nvSpPr>
          <p:cNvPr id="11" name="Rechteck: abgerundete Ecken 10">
            <a:extLst>
              <a:ext uri="{FF2B5EF4-FFF2-40B4-BE49-F238E27FC236}">
                <a16:creationId xmlns:a16="http://schemas.microsoft.com/office/drawing/2014/main" id="{DF51BE71-207B-E4BA-410A-041516FCCA6B}"/>
              </a:ext>
            </a:extLst>
          </p:cNvPr>
          <p:cNvSpPr/>
          <p:nvPr/>
        </p:nvSpPr>
        <p:spPr>
          <a:xfrm>
            <a:off x="789709" y="4682836"/>
            <a:ext cx="1731819" cy="1233055"/>
          </a:xfrm>
          <a:prstGeom prst="roundRect">
            <a:avLst/>
          </a:prstGeom>
          <a:solidFill>
            <a:schemeClr val="bg1"/>
          </a:solidFill>
          <a:ln>
            <a:solidFill>
              <a:srgbClr val="0077C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u="sng">
                <a:solidFill>
                  <a:schemeClr val="tx1"/>
                </a:solidFill>
                <a:latin typeface="Arial" panose="020B0604020202020204" pitchFamily="34" charset="0"/>
                <a:cs typeface="Arial" panose="020B0604020202020204" pitchFamily="34" charset="0"/>
              </a:rPr>
              <a:t>Group 1</a:t>
            </a:r>
          </a:p>
          <a:p>
            <a:pPr algn="ctr"/>
            <a:r>
              <a:rPr lang="en-US" sz="1600">
                <a:solidFill>
                  <a:schemeClr val="tx1"/>
                </a:solidFill>
                <a:latin typeface="Arial" panose="020B0604020202020204" pitchFamily="34" charset="0"/>
                <a:cs typeface="Arial" panose="020B0604020202020204" pitchFamily="34" charset="0"/>
              </a:rPr>
              <a:t>Needs Assessments</a:t>
            </a:r>
          </a:p>
        </p:txBody>
      </p:sp>
      <p:sp>
        <p:nvSpPr>
          <p:cNvPr id="13" name="Rechteck: abgerundete Ecken 12">
            <a:extLst>
              <a:ext uri="{FF2B5EF4-FFF2-40B4-BE49-F238E27FC236}">
                <a16:creationId xmlns:a16="http://schemas.microsoft.com/office/drawing/2014/main" id="{B1773994-DC40-F800-C1BC-6B42B03B7499}"/>
              </a:ext>
            </a:extLst>
          </p:cNvPr>
          <p:cNvSpPr/>
          <p:nvPr/>
        </p:nvSpPr>
        <p:spPr>
          <a:xfrm>
            <a:off x="2840181" y="4682834"/>
            <a:ext cx="1731819" cy="1233055"/>
          </a:xfrm>
          <a:prstGeom prst="roundRect">
            <a:avLst/>
          </a:prstGeom>
          <a:solidFill>
            <a:schemeClr val="bg1"/>
          </a:solidFill>
          <a:ln>
            <a:solidFill>
              <a:srgbClr val="0077C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u="sng">
                <a:solidFill>
                  <a:schemeClr val="tx1"/>
                </a:solidFill>
                <a:latin typeface="Arial" panose="020B0604020202020204" pitchFamily="34" charset="0"/>
                <a:cs typeface="Arial" panose="020B0604020202020204" pitchFamily="34" charset="0"/>
              </a:rPr>
              <a:t>Group 2</a:t>
            </a:r>
          </a:p>
          <a:p>
            <a:pPr algn="ctr"/>
            <a:r>
              <a:rPr lang="en-US" sz="1600">
                <a:solidFill>
                  <a:schemeClr val="tx1"/>
                </a:solidFill>
                <a:latin typeface="Arial" panose="020B0604020202020204" pitchFamily="34" charset="0"/>
                <a:cs typeface="Arial" panose="020B0604020202020204" pitchFamily="34" charset="0"/>
              </a:rPr>
              <a:t>Market Assessments</a:t>
            </a:r>
          </a:p>
        </p:txBody>
      </p:sp>
      <p:sp>
        <p:nvSpPr>
          <p:cNvPr id="15" name="Rechteck: abgerundete Ecken 14">
            <a:extLst>
              <a:ext uri="{FF2B5EF4-FFF2-40B4-BE49-F238E27FC236}">
                <a16:creationId xmlns:a16="http://schemas.microsoft.com/office/drawing/2014/main" id="{C6A51D73-9D07-3580-4593-72F0FC065CF1}"/>
              </a:ext>
            </a:extLst>
          </p:cNvPr>
          <p:cNvSpPr/>
          <p:nvPr/>
        </p:nvSpPr>
        <p:spPr>
          <a:xfrm>
            <a:off x="4890653" y="4682834"/>
            <a:ext cx="1731819" cy="1233055"/>
          </a:xfrm>
          <a:prstGeom prst="roundRect">
            <a:avLst/>
          </a:prstGeom>
          <a:solidFill>
            <a:schemeClr val="bg1"/>
          </a:solidFill>
          <a:ln>
            <a:solidFill>
              <a:srgbClr val="0077C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u="sng">
                <a:solidFill>
                  <a:schemeClr val="tx1"/>
                </a:solidFill>
                <a:latin typeface="Arial" panose="020B0604020202020204" pitchFamily="34" charset="0"/>
                <a:cs typeface="Arial" panose="020B0604020202020204" pitchFamily="34" charset="0"/>
              </a:rPr>
              <a:t>Group 3</a:t>
            </a:r>
          </a:p>
          <a:p>
            <a:pPr algn="ctr"/>
            <a:r>
              <a:rPr lang="en-US" sz="1600">
                <a:solidFill>
                  <a:schemeClr val="tx1"/>
                </a:solidFill>
                <a:latin typeface="Arial" panose="020B0604020202020204" pitchFamily="34" charset="0"/>
                <a:cs typeface="Arial" panose="020B0604020202020204" pitchFamily="34" charset="0"/>
              </a:rPr>
              <a:t>Risk &amp; Response Analysis</a:t>
            </a:r>
          </a:p>
        </p:txBody>
      </p:sp>
      <p:sp>
        <p:nvSpPr>
          <p:cNvPr id="19" name="Rechteck: abgerundete Ecken 18">
            <a:extLst>
              <a:ext uri="{FF2B5EF4-FFF2-40B4-BE49-F238E27FC236}">
                <a16:creationId xmlns:a16="http://schemas.microsoft.com/office/drawing/2014/main" id="{8C553238-8A8D-B63B-8A7F-73C95F480F8B}"/>
              </a:ext>
            </a:extLst>
          </p:cNvPr>
          <p:cNvSpPr/>
          <p:nvPr/>
        </p:nvSpPr>
        <p:spPr>
          <a:xfrm>
            <a:off x="6941125" y="4682833"/>
            <a:ext cx="1731819" cy="1233055"/>
          </a:xfrm>
          <a:prstGeom prst="roundRect">
            <a:avLst/>
          </a:prstGeom>
          <a:solidFill>
            <a:schemeClr val="bg1"/>
          </a:solidFill>
          <a:ln>
            <a:solidFill>
              <a:srgbClr val="0077C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u="sng">
                <a:solidFill>
                  <a:schemeClr val="tx1"/>
                </a:solidFill>
                <a:latin typeface="Arial" panose="020B0604020202020204" pitchFamily="34" charset="0"/>
                <a:cs typeface="Arial" panose="020B0604020202020204" pitchFamily="34" charset="0"/>
              </a:rPr>
              <a:t>Group 4</a:t>
            </a:r>
          </a:p>
          <a:p>
            <a:pPr algn="ctr"/>
            <a:r>
              <a:rPr lang="en-US" sz="1600">
                <a:solidFill>
                  <a:schemeClr val="tx1"/>
                </a:solidFill>
                <a:latin typeface="Arial" panose="020B0604020202020204" pitchFamily="34" charset="0"/>
                <a:cs typeface="Arial" panose="020B0604020202020204" pitchFamily="34" charset="0"/>
              </a:rPr>
              <a:t>FSP Assessment</a:t>
            </a:r>
          </a:p>
        </p:txBody>
      </p:sp>
      <p:sp>
        <p:nvSpPr>
          <p:cNvPr id="21" name="Rechteck: abgerundete Ecken 20">
            <a:extLst>
              <a:ext uri="{FF2B5EF4-FFF2-40B4-BE49-F238E27FC236}">
                <a16:creationId xmlns:a16="http://schemas.microsoft.com/office/drawing/2014/main" id="{5E695E27-24BE-8ABB-DCEA-37F8BD9DFAC6}"/>
              </a:ext>
            </a:extLst>
          </p:cNvPr>
          <p:cNvSpPr/>
          <p:nvPr/>
        </p:nvSpPr>
        <p:spPr>
          <a:xfrm>
            <a:off x="8991597" y="4682833"/>
            <a:ext cx="1731819" cy="1233055"/>
          </a:xfrm>
          <a:prstGeom prst="roundRect">
            <a:avLst/>
          </a:prstGeom>
          <a:solidFill>
            <a:schemeClr val="bg1"/>
          </a:solidFill>
          <a:ln>
            <a:solidFill>
              <a:srgbClr val="0077C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u="sng">
                <a:solidFill>
                  <a:schemeClr val="tx1"/>
                </a:solidFill>
                <a:latin typeface="Arial" panose="020B0604020202020204" pitchFamily="34" charset="0"/>
                <a:cs typeface="Arial" panose="020B0604020202020204" pitchFamily="34" charset="0"/>
              </a:rPr>
              <a:t>Group 5</a:t>
            </a:r>
          </a:p>
          <a:p>
            <a:pPr algn="ctr"/>
            <a:r>
              <a:rPr lang="en-US" sz="1600">
                <a:solidFill>
                  <a:schemeClr val="tx1"/>
                </a:solidFill>
                <a:latin typeface="Arial" panose="020B0604020202020204" pitchFamily="34" charset="0"/>
                <a:cs typeface="Arial" panose="020B0604020202020204" pitchFamily="34" charset="0"/>
              </a:rPr>
              <a:t>Organizational Capacity Assessment</a:t>
            </a:r>
          </a:p>
        </p:txBody>
      </p:sp>
      <p:sp>
        <p:nvSpPr>
          <p:cNvPr id="3" name="Foliennummernplatzhalter 2">
            <a:extLst>
              <a:ext uri="{FF2B5EF4-FFF2-40B4-BE49-F238E27FC236}">
                <a16:creationId xmlns:a16="http://schemas.microsoft.com/office/drawing/2014/main" id="{8602D4CA-75D9-6D9A-7C92-8CDF140C14ED}"/>
              </a:ext>
            </a:extLst>
          </p:cNvPr>
          <p:cNvSpPr>
            <a:spLocks noGrp="1"/>
          </p:cNvSpPr>
          <p:nvPr>
            <p:ph type="sldNum" sz="quarter" idx="12"/>
          </p:nvPr>
        </p:nvSpPr>
        <p:spPr/>
        <p:txBody>
          <a:bodyPr/>
          <a:lstStyle/>
          <a:p>
            <a:fld id="{FBC7A862-7147-4493-B488-4E46DC49905D}" type="slidenum">
              <a:rPr lang="de-DE" smtClean="0"/>
              <a:t>45</a:t>
            </a:fld>
            <a:endParaRPr lang="de-DE"/>
          </a:p>
        </p:txBody>
      </p:sp>
    </p:spTree>
    <p:extLst>
      <p:ext uri="{BB962C8B-B14F-4D97-AF65-F5344CB8AC3E}">
        <p14:creationId xmlns:p14="http://schemas.microsoft.com/office/powerpoint/2010/main" val="157398364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6387FAAD-744C-689E-783F-D441AF34CA97}"/>
              </a:ext>
            </a:extLst>
          </p:cNvPr>
          <p:cNvSpPr>
            <a:spLocks noGrp="1"/>
          </p:cNvSpPr>
          <p:nvPr>
            <p:ph type="title"/>
          </p:nvPr>
        </p:nvSpPr>
        <p:spPr>
          <a:xfrm>
            <a:off x="463061" y="365125"/>
            <a:ext cx="10515600" cy="1058233"/>
          </a:xfrm>
        </p:spPr>
        <p:txBody>
          <a:bodyPr>
            <a:noAutofit/>
          </a:bodyPr>
          <a:lstStyle/>
          <a:p>
            <a:pPr algn="ctr">
              <a:lnSpc>
                <a:spcPct val="100000"/>
              </a:lnSpc>
            </a:pPr>
            <a:r>
              <a:rPr lang="en-US"/>
              <a:t>Group 1: Needs Assessment &amp; Analysis Inclusive Practices</a:t>
            </a:r>
          </a:p>
        </p:txBody>
      </p:sp>
      <p:sp>
        <p:nvSpPr>
          <p:cNvPr id="6" name="Inhaltsplatzhalter 5">
            <a:extLst>
              <a:ext uri="{FF2B5EF4-FFF2-40B4-BE49-F238E27FC236}">
                <a16:creationId xmlns:a16="http://schemas.microsoft.com/office/drawing/2014/main" id="{CBE37F7E-48FB-AC1B-DDF9-FF1FF1F43BC2}"/>
              </a:ext>
            </a:extLst>
          </p:cNvPr>
          <p:cNvSpPr>
            <a:spLocks noGrp="1"/>
          </p:cNvSpPr>
          <p:nvPr>
            <p:ph idx="1"/>
          </p:nvPr>
        </p:nvSpPr>
        <p:spPr>
          <a:xfrm>
            <a:off x="838200" y="1916723"/>
            <a:ext cx="10515600" cy="4804752"/>
          </a:xfrm>
        </p:spPr>
        <p:txBody>
          <a:bodyPr anchor="ctr">
            <a:normAutofit/>
          </a:bodyPr>
          <a:lstStyle/>
          <a:p>
            <a:pPr>
              <a:spcAft>
                <a:spcPts val="1200"/>
              </a:spcAft>
              <a:buFont typeface="Wingdings" panose="05000000000000000000" pitchFamily="2" charset="2"/>
              <a:buChar char="Ø"/>
            </a:pPr>
            <a:r>
              <a:rPr lang="en-US" sz="2600"/>
              <a:t>Integrate Washington Group Questions (WGQs) to assessments;</a:t>
            </a:r>
          </a:p>
          <a:p>
            <a:pPr>
              <a:spcAft>
                <a:spcPts val="1200"/>
              </a:spcAft>
              <a:buFont typeface="Wingdings" panose="05000000000000000000" pitchFamily="2" charset="2"/>
              <a:buChar char="Ø"/>
            </a:pPr>
            <a:r>
              <a:rPr lang="en-US" sz="2600"/>
              <a:t>Disaggregate data;</a:t>
            </a:r>
          </a:p>
          <a:p>
            <a:pPr>
              <a:spcAft>
                <a:spcPts val="1200"/>
              </a:spcAft>
              <a:buFont typeface="Wingdings" panose="05000000000000000000" pitchFamily="2" charset="2"/>
              <a:buChar char="Ø"/>
            </a:pPr>
            <a:r>
              <a:rPr lang="en-US" sz="2600"/>
              <a:t>Ensure that persons with disabilities and representatives of OPDs are consulted as key informants and/or participate in focus group discussions;</a:t>
            </a:r>
          </a:p>
          <a:p>
            <a:pPr>
              <a:spcAft>
                <a:spcPts val="1200"/>
              </a:spcAft>
              <a:buFont typeface="Wingdings" panose="05000000000000000000" pitchFamily="2" charset="2"/>
              <a:buChar char="Ø"/>
            </a:pPr>
            <a:r>
              <a:rPr lang="en-US" sz="2600"/>
              <a:t>Collaborate with OPDs to conduct assessments;</a:t>
            </a:r>
          </a:p>
          <a:p>
            <a:pPr>
              <a:spcAft>
                <a:spcPts val="1200"/>
              </a:spcAft>
              <a:buFont typeface="Wingdings" panose="05000000000000000000" pitchFamily="2" charset="2"/>
              <a:buChar char="Ø"/>
            </a:pPr>
            <a:r>
              <a:rPr lang="en-US" sz="2600"/>
              <a:t>Train enumerators on WGQs and inclusive communication;</a:t>
            </a:r>
          </a:p>
          <a:p>
            <a:pPr>
              <a:spcAft>
                <a:spcPts val="1200"/>
              </a:spcAft>
              <a:buFont typeface="Wingdings" panose="05000000000000000000" pitchFamily="2" charset="2"/>
              <a:buChar char="Ø"/>
            </a:pPr>
            <a:r>
              <a:rPr lang="en-US" sz="2600"/>
              <a:t>Budget for reasonable accommodation for data collection.</a:t>
            </a:r>
          </a:p>
          <a:p>
            <a:pPr>
              <a:buFont typeface="Wingdings" panose="05000000000000000000" pitchFamily="2" charset="2"/>
              <a:buChar char="Ø"/>
            </a:pPr>
            <a:endParaRPr lang="en-US"/>
          </a:p>
        </p:txBody>
      </p:sp>
      <p:pic>
        <p:nvPicPr>
          <p:cNvPr id="8" name="Google Shape;1993;g3cb5c8679a0_0_1429">
            <a:extLst>
              <a:ext uri="{FF2B5EF4-FFF2-40B4-BE49-F238E27FC236}">
                <a16:creationId xmlns:a16="http://schemas.microsoft.com/office/drawing/2014/main" id="{3ED67866-7334-4807-261C-751A8E36785B}"/>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10447508" y="76711"/>
            <a:ext cx="1467896" cy="1461779"/>
          </a:xfrm>
          <a:prstGeom prst="rect">
            <a:avLst/>
          </a:prstGeom>
          <a:noFill/>
          <a:ln>
            <a:noFill/>
          </a:ln>
          <a:effectLst>
            <a:outerShdw blurRad="292100" dist="139700" dir="2700000" algn="tl" rotWithShape="0">
              <a:srgbClr val="333333">
                <a:alpha val="65098"/>
              </a:srgbClr>
            </a:outerShdw>
          </a:effectLst>
        </p:spPr>
      </p:pic>
      <p:sp>
        <p:nvSpPr>
          <p:cNvPr id="2" name="Foliennummernplatzhalter 1">
            <a:extLst>
              <a:ext uri="{FF2B5EF4-FFF2-40B4-BE49-F238E27FC236}">
                <a16:creationId xmlns:a16="http://schemas.microsoft.com/office/drawing/2014/main" id="{40B902D6-421F-BEB5-5877-2E1B048D101E}"/>
              </a:ext>
            </a:extLst>
          </p:cNvPr>
          <p:cNvSpPr>
            <a:spLocks noGrp="1"/>
          </p:cNvSpPr>
          <p:nvPr>
            <p:ph type="sldNum" sz="quarter" idx="12"/>
          </p:nvPr>
        </p:nvSpPr>
        <p:spPr/>
        <p:txBody>
          <a:bodyPr/>
          <a:lstStyle/>
          <a:p>
            <a:fld id="{FBC7A862-7147-4493-B488-4E46DC49905D}" type="slidenum">
              <a:rPr lang="de-DE" smtClean="0"/>
              <a:t>46</a:t>
            </a:fld>
            <a:endParaRPr lang="de-DE"/>
          </a:p>
        </p:txBody>
      </p:sp>
    </p:spTree>
    <p:extLst>
      <p:ext uri="{BB962C8B-B14F-4D97-AF65-F5344CB8AC3E}">
        <p14:creationId xmlns:p14="http://schemas.microsoft.com/office/powerpoint/2010/main" val="375884814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790D702F-4E54-5993-3250-87365C9C1375}"/>
              </a:ext>
            </a:extLst>
          </p:cNvPr>
          <p:cNvSpPr>
            <a:spLocks noGrp="1"/>
          </p:cNvSpPr>
          <p:nvPr>
            <p:ph type="title"/>
          </p:nvPr>
        </p:nvSpPr>
        <p:spPr/>
        <p:txBody>
          <a:bodyPr>
            <a:noAutofit/>
          </a:bodyPr>
          <a:lstStyle/>
          <a:p>
            <a:pPr algn="ctr"/>
            <a:r>
              <a:rPr lang="en-US"/>
              <a:t>Group 2: Market Assessment Inclusive Practices</a:t>
            </a:r>
          </a:p>
        </p:txBody>
      </p:sp>
      <p:sp>
        <p:nvSpPr>
          <p:cNvPr id="6" name="Inhaltsplatzhalter 5">
            <a:extLst>
              <a:ext uri="{FF2B5EF4-FFF2-40B4-BE49-F238E27FC236}">
                <a16:creationId xmlns:a16="http://schemas.microsoft.com/office/drawing/2014/main" id="{7B2C1D1E-E68F-2808-7854-6D94302F5ED7}"/>
              </a:ext>
            </a:extLst>
          </p:cNvPr>
          <p:cNvSpPr>
            <a:spLocks noGrp="1"/>
          </p:cNvSpPr>
          <p:nvPr>
            <p:ph idx="1"/>
          </p:nvPr>
        </p:nvSpPr>
        <p:spPr>
          <a:xfrm>
            <a:off x="838200" y="1578634"/>
            <a:ext cx="10515600" cy="5029984"/>
          </a:xfrm>
        </p:spPr>
        <p:txBody>
          <a:bodyPr>
            <a:normAutofit fontScale="92500" lnSpcReduction="10000"/>
          </a:bodyPr>
          <a:lstStyle/>
          <a:p>
            <a:pPr>
              <a:lnSpc>
                <a:spcPct val="120000"/>
              </a:lnSpc>
              <a:spcAft>
                <a:spcPts val="1200"/>
              </a:spcAft>
              <a:buFont typeface="Wingdings" panose="05000000000000000000" pitchFamily="2" charset="2"/>
              <a:buChar char="Ø"/>
            </a:pPr>
            <a:r>
              <a:rPr lang="en-US" sz="2400"/>
              <a:t>Include accessibility checks in market assessment tools;</a:t>
            </a:r>
          </a:p>
          <a:p>
            <a:pPr>
              <a:lnSpc>
                <a:spcPct val="120000"/>
              </a:lnSpc>
              <a:spcAft>
                <a:spcPts val="1200"/>
              </a:spcAft>
              <a:buFont typeface="Wingdings" panose="05000000000000000000" pitchFamily="2" charset="2"/>
              <a:buChar char="Ø"/>
            </a:pPr>
            <a:r>
              <a:rPr lang="en-US" sz="2400"/>
              <a:t>Assess availability of disability-specific goods, services, assistive products that meet their basic needs.</a:t>
            </a:r>
          </a:p>
          <a:p>
            <a:pPr>
              <a:lnSpc>
                <a:spcPct val="120000"/>
              </a:lnSpc>
              <a:spcAft>
                <a:spcPts val="1200"/>
              </a:spcAft>
              <a:buFont typeface="Wingdings" panose="05000000000000000000" pitchFamily="2" charset="2"/>
              <a:buChar char="Ø"/>
            </a:pPr>
            <a:r>
              <a:rPr lang="en-US" sz="2400"/>
              <a:t>Analyze whether persons with disabilities can independently access and use markets and use cash transfers.</a:t>
            </a:r>
          </a:p>
          <a:p>
            <a:pPr>
              <a:lnSpc>
                <a:spcPct val="120000"/>
              </a:lnSpc>
              <a:spcAft>
                <a:spcPts val="1200"/>
              </a:spcAft>
              <a:buFont typeface="Wingdings" panose="05000000000000000000" pitchFamily="2" charset="2"/>
              <a:buChar char="Ø"/>
            </a:pPr>
            <a:r>
              <a:rPr lang="en-US" sz="2400"/>
              <a:t>Identify attitudinal barriers from vendors or community members.</a:t>
            </a:r>
          </a:p>
          <a:p>
            <a:pPr>
              <a:lnSpc>
                <a:spcPct val="120000"/>
              </a:lnSpc>
              <a:spcAft>
                <a:spcPts val="1200"/>
              </a:spcAft>
              <a:buFont typeface="Wingdings" panose="05000000000000000000" pitchFamily="2" charset="2"/>
              <a:buChar char="Ø"/>
            </a:pPr>
            <a:r>
              <a:rPr lang="en-US" sz="2400"/>
              <a:t>Consult persons with disabilities on preferred coping strategies and purchasing patterns.</a:t>
            </a:r>
          </a:p>
          <a:p>
            <a:pPr>
              <a:lnSpc>
                <a:spcPct val="120000"/>
              </a:lnSpc>
              <a:spcAft>
                <a:spcPts val="1200"/>
              </a:spcAft>
              <a:buFont typeface="Wingdings" panose="05000000000000000000" pitchFamily="2" charset="2"/>
              <a:buChar char="Ø"/>
            </a:pPr>
            <a:r>
              <a:rPr lang="en-US" sz="2400"/>
              <a:t>Assess additional transport or support costs faced by persons with disabilities.</a:t>
            </a:r>
          </a:p>
          <a:p>
            <a:pPr>
              <a:buFont typeface="Wingdings" panose="05000000000000000000" pitchFamily="2" charset="2"/>
              <a:buChar char="Ø"/>
            </a:pPr>
            <a:endParaRPr lang="en-US" sz="1400"/>
          </a:p>
        </p:txBody>
      </p:sp>
      <p:pic>
        <p:nvPicPr>
          <p:cNvPr id="8" name="Google Shape;1993;g3cb5c8679a0_0_1429">
            <a:extLst>
              <a:ext uri="{FF2B5EF4-FFF2-40B4-BE49-F238E27FC236}">
                <a16:creationId xmlns:a16="http://schemas.microsoft.com/office/drawing/2014/main" id="{0DAEC448-3207-1C21-440D-077874F89068}"/>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10447508" y="76711"/>
            <a:ext cx="1467896" cy="1461779"/>
          </a:xfrm>
          <a:prstGeom prst="rect">
            <a:avLst/>
          </a:prstGeom>
          <a:noFill/>
          <a:ln>
            <a:noFill/>
          </a:ln>
          <a:effectLst>
            <a:outerShdw blurRad="292100" dist="139700" dir="2700000" algn="tl" rotWithShape="0">
              <a:srgbClr val="333333">
                <a:alpha val="65098"/>
              </a:srgbClr>
            </a:outerShdw>
          </a:effectLst>
        </p:spPr>
      </p:pic>
      <p:sp>
        <p:nvSpPr>
          <p:cNvPr id="2" name="Foliennummernplatzhalter 1">
            <a:extLst>
              <a:ext uri="{FF2B5EF4-FFF2-40B4-BE49-F238E27FC236}">
                <a16:creationId xmlns:a16="http://schemas.microsoft.com/office/drawing/2014/main" id="{BDDA7075-5A72-DC08-7841-1AACA3B44E61}"/>
              </a:ext>
            </a:extLst>
          </p:cNvPr>
          <p:cNvSpPr>
            <a:spLocks noGrp="1"/>
          </p:cNvSpPr>
          <p:nvPr>
            <p:ph type="sldNum" sz="quarter" idx="12"/>
          </p:nvPr>
        </p:nvSpPr>
        <p:spPr/>
        <p:txBody>
          <a:bodyPr/>
          <a:lstStyle/>
          <a:p>
            <a:fld id="{FBC7A862-7147-4493-B488-4E46DC49905D}" type="slidenum">
              <a:rPr lang="de-DE" smtClean="0"/>
              <a:t>47</a:t>
            </a:fld>
            <a:endParaRPr lang="de-DE"/>
          </a:p>
        </p:txBody>
      </p:sp>
    </p:spTree>
    <p:extLst>
      <p:ext uri="{BB962C8B-B14F-4D97-AF65-F5344CB8AC3E}">
        <p14:creationId xmlns:p14="http://schemas.microsoft.com/office/powerpoint/2010/main" val="109640831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3E3B4F3-5072-F148-E07D-032439676677}"/>
              </a:ext>
            </a:extLst>
          </p:cNvPr>
          <p:cNvSpPr>
            <a:spLocks noGrp="1"/>
          </p:cNvSpPr>
          <p:nvPr>
            <p:ph type="title"/>
          </p:nvPr>
        </p:nvSpPr>
        <p:spPr>
          <a:xfrm>
            <a:off x="1439007" y="346533"/>
            <a:ext cx="9313985" cy="1058233"/>
          </a:xfrm>
        </p:spPr>
        <p:txBody>
          <a:bodyPr>
            <a:noAutofit/>
          </a:bodyPr>
          <a:lstStyle/>
          <a:p>
            <a:pPr algn="ctr"/>
            <a:r>
              <a:rPr lang="en-US"/>
              <a:t>Group 3: Response &amp; Risk Analysis </a:t>
            </a:r>
            <a:br>
              <a:rPr lang="en-US"/>
            </a:br>
            <a:r>
              <a:rPr lang="en-US"/>
              <a:t>Inclusive Practices</a:t>
            </a:r>
          </a:p>
        </p:txBody>
      </p:sp>
      <p:sp>
        <p:nvSpPr>
          <p:cNvPr id="3" name="Inhaltsplatzhalter 2">
            <a:extLst>
              <a:ext uri="{FF2B5EF4-FFF2-40B4-BE49-F238E27FC236}">
                <a16:creationId xmlns:a16="http://schemas.microsoft.com/office/drawing/2014/main" id="{5A717C13-CE31-3CE4-4BD1-47362CD200B8}"/>
              </a:ext>
            </a:extLst>
          </p:cNvPr>
          <p:cNvSpPr>
            <a:spLocks noGrp="1"/>
          </p:cNvSpPr>
          <p:nvPr>
            <p:ph idx="1"/>
          </p:nvPr>
        </p:nvSpPr>
        <p:spPr>
          <a:xfrm>
            <a:off x="838200" y="1578635"/>
            <a:ext cx="10515600" cy="5134604"/>
          </a:xfrm>
        </p:spPr>
        <p:txBody>
          <a:bodyPr>
            <a:normAutofit/>
          </a:bodyPr>
          <a:lstStyle/>
          <a:p>
            <a:pPr>
              <a:lnSpc>
                <a:spcPct val="100000"/>
              </a:lnSpc>
              <a:spcAft>
                <a:spcPts val="1200"/>
              </a:spcAft>
              <a:buFont typeface="Wingdings" panose="05000000000000000000" pitchFamily="2" charset="2"/>
              <a:buChar char="Ø"/>
            </a:pPr>
            <a:r>
              <a:rPr lang="en-US" sz="2400"/>
              <a:t>Conduct disability-specific protection risk analysis;</a:t>
            </a:r>
          </a:p>
          <a:p>
            <a:pPr>
              <a:lnSpc>
                <a:spcPct val="100000"/>
              </a:lnSpc>
              <a:spcAft>
                <a:spcPts val="1200"/>
              </a:spcAft>
              <a:buFont typeface="Wingdings" panose="05000000000000000000" pitchFamily="2" charset="2"/>
              <a:buChar char="Ø"/>
            </a:pPr>
            <a:r>
              <a:rPr lang="en-US" sz="2400"/>
              <a:t>Analyze intra-household control of cash and decision-making power;</a:t>
            </a:r>
          </a:p>
          <a:p>
            <a:pPr>
              <a:lnSpc>
                <a:spcPct val="100000"/>
              </a:lnSpc>
              <a:spcAft>
                <a:spcPts val="1200"/>
              </a:spcAft>
              <a:buFont typeface="Wingdings" panose="05000000000000000000" pitchFamily="2" charset="2"/>
              <a:buChar char="Ø"/>
            </a:pPr>
            <a:r>
              <a:rPr lang="en-US" sz="2400"/>
              <a:t>Assess if chosen modality may exclude certain impairment groups;</a:t>
            </a:r>
          </a:p>
          <a:p>
            <a:pPr>
              <a:lnSpc>
                <a:spcPct val="100000"/>
              </a:lnSpc>
              <a:spcAft>
                <a:spcPts val="600"/>
              </a:spcAft>
              <a:buFont typeface="Wingdings" panose="05000000000000000000" pitchFamily="2" charset="2"/>
              <a:buChar char="Ø"/>
            </a:pPr>
            <a:r>
              <a:rPr lang="en-US" sz="2400"/>
              <a:t>Identify risks related to mobility, documentation requirements, digital literacy;</a:t>
            </a:r>
          </a:p>
          <a:p>
            <a:pPr>
              <a:lnSpc>
                <a:spcPct val="100000"/>
              </a:lnSpc>
              <a:spcAft>
                <a:spcPts val="1200"/>
              </a:spcAft>
              <a:buFont typeface="Wingdings" panose="05000000000000000000" pitchFamily="2" charset="2"/>
              <a:buChar char="Ø"/>
            </a:pPr>
            <a:r>
              <a:rPr lang="en-US" sz="2400"/>
              <a:t>Build mitigation measures into design (alternative collection options, home delivery, proxy safeguards);</a:t>
            </a:r>
          </a:p>
          <a:p>
            <a:pPr>
              <a:lnSpc>
                <a:spcPct val="100000"/>
              </a:lnSpc>
              <a:spcAft>
                <a:spcPts val="1200"/>
              </a:spcAft>
              <a:buFont typeface="Wingdings" panose="05000000000000000000" pitchFamily="2" charset="2"/>
              <a:buChar char="Ø"/>
            </a:pPr>
            <a:r>
              <a:rPr lang="en-US" sz="2400"/>
              <a:t>Ensure accessible complaints and feedback mechanisms;</a:t>
            </a:r>
          </a:p>
          <a:p>
            <a:pPr>
              <a:lnSpc>
                <a:spcPct val="100000"/>
              </a:lnSpc>
              <a:spcAft>
                <a:spcPts val="1200"/>
              </a:spcAft>
              <a:buFont typeface="Wingdings" panose="05000000000000000000" pitchFamily="2" charset="2"/>
              <a:buChar char="Ø"/>
            </a:pPr>
            <a:r>
              <a:rPr lang="en-US" sz="2400"/>
              <a:t>Consider additional disability-related costs in transfer value analysis.</a:t>
            </a:r>
          </a:p>
        </p:txBody>
      </p:sp>
      <p:pic>
        <p:nvPicPr>
          <p:cNvPr id="6" name="Google Shape;2001;g3cb5c8679a0_0_1436">
            <a:extLst>
              <a:ext uri="{FF2B5EF4-FFF2-40B4-BE49-F238E27FC236}">
                <a16:creationId xmlns:a16="http://schemas.microsoft.com/office/drawing/2014/main" id="{4ED4B13A-5ABA-8250-CE65-34F4F5F44BB0}"/>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10447508" y="144761"/>
            <a:ext cx="1467896" cy="1461779"/>
          </a:xfrm>
          <a:prstGeom prst="rect">
            <a:avLst/>
          </a:prstGeom>
          <a:noFill/>
          <a:ln>
            <a:noFill/>
          </a:ln>
          <a:effectLst>
            <a:outerShdw blurRad="292100" dist="139700" dir="2700000" algn="tl" rotWithShape="0">
              <a:srgbClr val="333333">
                <a:alpha val="65098"/>
              </a:srgbClr>
            </a:outerShdw>
          </a:effectLst>
        </p:spPr>
      </p:pic>
      <p:sp>
        <p:nvSpPr>
          <p:cNvPr id="5" name="Foliennummernplatzhalter 4">
            <a:extLst>
              <a:ext uri="{FF2B5EF4-FFF2-40B4-BE49-F238E27FC236}">
                <a16:creationId xmlns:a16="http://schemas.microsoft.com/office/drawing/2014/main" id="{8A70B88E-BE02-FF01-4566-2354310DC5FE}"/>
              </a:ext>
            </a:extLst>
          </p:cNvPr>
          <p:cNvSpPr>
            <a:spLocks noGrp="1"/>
          </p:cNvSpPr>
          <p:nvPr>
            <p:ph type="sldNum" sz="quarter" idx="12"/>
          </p:nvPr>
        </p:nvSpPr>
        <p:spPr/>
        <p:txBody>
          <a:bodyPr/>
          <a:lstStyle/>
          <a:p>
            <a:fld id="{FBC7A862-7147-4493-B488-4E46DC49905D}" type="slidenum">
              <a:rPr lang="de-DE" smtClean="0"/>
              <a:t>48</a:t>
            </a:fld>
            <a:endParaRPr lang="de-DE"/>
          </a:p>
        </p:txBody>
      </p:sp>
    </p:spTree>
    <p:extLst>
      <p:ext uri="{BB962C8B-B14F-4D97-AF65-F5344CB8AC3E}">
        <p14:creationId xmlns:p14="http://schemas.microsoft.com/office/powerpoint/2010/main" val="311185197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8BD9D0-3A8D-3516-5AB1-06D6903F6D68}"/>
              </a:ext>
            </a:extLst>
          </p:cNvPr>
          <p:cNvSpPr>
            <a:spLocks noGrp="1"/>
          </p:cNvSpPr>
          <p:nvPr>
            <p:ph type="title"/>
          </p:nvPr>
        </p:nvSpPr>
        <p:spPr>
          <a:xfrm>
            <a:off x="838200" y="365125"/>
            <a:ext cx="9267092" cy="1058233"/>
          </a:xfrm>
        </p:spPr>
        <p:txBody>
          <a:bodyPr>
            <a:noAutofit/>
          </a:bodyPr>
          <a:lstStyle/>
          <a:p>
            <a:pPr algn="ctr"/>
            <a:r>
              <a:rPr lang="en-US"/>
              <a:t>Group 4: Financial Service Provider Assessment Inclusive Practices</a:t>
            </a:r>
          </a:p>
        </p:txBody>
      </p:sp>
      <p:sp>
        <p:nvSpPr>
          <p:cNvPr id="3" name="Inhaltsplatzhalter 2">
            <a:extLst>
              <a:ext uri="{FF2B5EF4-FFF2-40B4-BE49-F238E27FC236}">
                <a16:creationId xmlns:a16="http://schemas.microsoft.com/office/drawing/2014/main" id="{1EF9BC3A-65AB-C757-881F-54E4D363474B}"/>
              </a:ext>
            </a:extLst>
          </p:cNvPr>
          <p:cNvSpPr>
            <a:spLocks noGrp="1"/>
          </p:cNvSpPr>
          <p:nvPr>
            <p:ph idx="1"/>
          </p:nvPr>
        </p:nvSpPr>
        <p:spPr>
          <a:xfrm>
            <a:off x="838200" y="1798998"/>
            <a:ext cx="10515600" cy="4914241"/>
          </a:xfrm>
        </p:spPr>
        <p:txBody>
          <a:bodyPr>
            <a:normAutofit/>
          </a:bodyPr>
          <a:lstStyle/>
          <a:p>
            <a:pPr>
              <a:spcAft>
                <a:spcPts val="600"/>
              </a:spcAft>
              <a:buFont typeface="Wingdings" panose="05000000000000000000" pitchFamily="2" charset="2"/>
              <a:buChar char="Ø"/>
            </a:pPr>
            <a:r>
              <a:rPr lang="en-US" sz="2400"/>
              <a:t>Conduct accessibility audits of distribution points and offices.</a:t>
            </a:r>
          </a:p>
          <a:p>
            <a:pPr>
              <a:spcAft>
                <a:spcPts val="600"/>
              </a:spcAft>
              <a:buFont typeface="Wingdings" panose="05000000000000000000" pitchFamily="2" charset="2"/>
              <a:buChar char="Ø"/>
            </a:pPr>
            <a:r>
              <a:rPr lang="en-US" sz="2400"/>
              <a:t>Assess whether FSP policies allow flexible ID and proxy collection mechanisms.</a:t>
            </a:r>
          </a:p>
          <a:p>
            <a:pPr>
              <a:spcAft>
                <a:spcPts val="600"/>
              </a:spcAft>
              <a:buFont typeface="Wingdings" panose="05000000000000000000" pitchFamily="2" charset="2"/>
              <a:buChar char="Ø"/>
            </a:pPr>
            <a:r>
              <a:rPr lang="en-US" sz="2400"/>
              <a:t>Evaluate accessibility of digital platforms and mobile money systems.</a:t>
            </a:r>
          </a:p>
          <a:p>
            <a:pPr>
              <a:spcAft>
                <a:spcPts val="600"/>
              </a:spcAft>
              <a:buFont typeface="Wingdings" panose="05000000000000000000" pitchFamily="2" charset="2"/>
              <a:buChar char="Ø"/>
            </a:pPr>
            <a:r>
              <a:rPr lang="en-US" sz="2400"/>
              <a:t>Assess staff attitudes and train them on disability inclusion.</a:t>
            </a:r>
          </a:p>
          <a:p>
            <a:pPr>
              <a:spcAft>
                <a:spcPts val="600"/>
              </a:spcAft>
              <a:buFont typeface="Wingdings" panose="05000000000000000000" pitchFamily="2" charset="2"/>
              <a:buChar char="Ø"/>
            </a:pPr>
            <a:r>
              <a:rPr lang="en-US" sz="2400"/>
              <a:t>Ensure feedback and complaints mechanisms are accessible and confidential.</a:t>
            </a:r>
          </a:p>
          <a:p>
            <a:pPr>
              <a:spcAft>
                <a:spcPts val="600"/>
              </a:spcAft>
              <a:buFont typeface="Wingdings" panose="05000000000000000000" pitchFamily="2" charset="2"/>
              <a:buChar char="Ø"/>
            </a:pPr>
            <a:r>
              <a:rPr lang="en-US" sz="2400"/>
              <a:t>Advocate for removal of physical and institutional barriers through contractual agreements.</a:t>
            </a:r>
          </a:p>
          <a:p>
            <a:pPr>
              <a:spcAft>
                <a:spcPts val="600"/>
              </a:spcAft>
              <a:buFont typeface="Wingdings" panose="05000000000000000000" pitchFamily="2" charset="2"/>
              <a:buChar char="Ø"/>
            </a:pPr>
            <a:r>
              <a:rPr lang="en-US" sz="2400"/>
              <a:t>Include accessibility criteria in FSP selection processes.</a:t>
            </a:r>
          </a:p>
        </p:txBody>
      </p:sp>
      <p:pic>
        <p:nvPicPr>
          <p:cNvPr id="8" name="Google Shape;2009;g3cb5c8679a0_0_1442">
            <a:extLst>
              <a:ext uri="{FF2B5EF4-FFF2-40B4-BE49-F238E27FC236}">
                <a16:creationId xmlns:a16="http://schemas.microsoft.com/office/drawing/2014/main" id="{76B7419B-424E-03D2-3C63-9B42F4584186}"/>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10447508" y="144761"/>
            <a:ext cx="1467896" cy="1461779"/>
          </a:xfrm>
          <a:prstGeom prst="rect">
            <a:avLst/>
          </a:prstGeom>
          <a:noFill/>
          <a:ln>
            <a:noFill/>
          </a:ln>
          <a:effectLst>
            <a:outerShdw blurRad="292100" dist="139700" dir="2700000" algn="tl" rotWithShape="0">
              <a:srgbClr val="333333">
                <a:alpha val="65098"/>
              </a:srgbClr>
            </a:outerShdw>
          </a:effectLst>
        </p:spPr>
      </p:pic>
      <p:sp>
        <p:nvSpPr>
          <p:cNvPr id="5" name="Foliennummernplatzhalter 4">
            <a:extLst>
              <a:ext uri="{FF2B5EF4-FFF2-40B4-BE49-F238E27FC236}">
                <a16:creationId xmlns:a16="http://schemas.microsoft.com/office/drawing/2014/main" id="{0F995B7D-56F8-D65F-7B4A-6ED0A9497ECC}"/>
              </a:ext>
            </a:extLst>
          </p:cNvPr>
          <p:cNvSpPr>
            <a:spLocks noGrp="1"/>
          </p:cNvSpPr>
          <p:nvPr>
            <p:ph type="sldNum" sz="quarter" idx="12"/>
          </p:nvPr>
        </p:nvSpPr>
        <p:spPr/>
        <p:txBody>
          <a:bodyPr/>
          <a:lstStyle/>
          <a:p>
            <a:fld id="{FBC7A862-7147-4493-B488-4E46DC49905D}" type="slidenum">
              <a:rPr lang="de-DE" smtClean="0"/>
              <a:t>49</a:t>
            </a:fld>
            <a:endParaRPr lang="de-DE"/>
          </a:p>
        </p:txBody>
      </p:sp>
    </p:spTree>
    <p:extLst>
      <p:ext uri="{BB962C8B-B14F-4D97-AF65-F5344CB8AC3E}">
        <p14:creationId xmlns:p14="http://schemas.microsoft.com/office/powerpoint/2010/main" val="40352026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541405-2026-454D-C64C-42F1EE5C3FB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11F3AEE-DF5F-E684-B382-0D4103A71384}"/>
              </a:ext>
            </a:extLst>
          </p:cNvPr>
          <p:cNvSpPr>
            <a:spLocks noGrp="1"/>
          </p:cNvSpPr>
          <p:nvPr>
            <p:ph type="title"/>
          </p:nvPr>
        </p:nvSpPr>
        <p:spPr>
          <a:xfrm>
            <a:off x="829199" y="457200"/>
            <a:ext cx="5266801" cy="1085850"/>
          </a:xfrm>
          <a:solidFill>
            <a:srgbClr val="0070C0"/>
          </a:solidFill>
        </p:spPr>
        <p:txBody>
          <a:bodyPr anchor="ctr">
            <a:normAutofit/>
          </a:bodyPr>
          <a:lstStyle/>
          <a:p>
            <a:r>
              <a:rPr lang="en-US" sz="2800" noProof="0">
                <a:solidFill>
                  <a:schemeClr val="lt1"/>
                </a:solidFill>
                <a:latin typeface="Arial"/>
                <a:ea typeface="Arial"/>
                <a:cs typeface="Arial"/>
                <a:sym typeface="Arial"/>
              </a:rPr>
              <a:t>Phase 4 – </a:t>
            </a:r>
            <a:br>
              <a:rPr lang="en-US" sz="2800" noProof="0">
                <a:solidFill>
                  <a:schemeClr val="lt1"/>
                </a:solidFill>
                <a:latin typeface="Arial"/>
                <a:ea typeface="Arial"/>
                <a:cs typeface="Arial"/>
                <a:sym typeface="Arial"/>
              </a:rPr>
            </a:br>
            <a:r>
              <a:rPr lang="en-US" sz="2800" noProof="0">
                <a:solidFill>
                  <a:schemeClr val="lt1"/>
                </a:solidFill>
                <a:latin typeface="Arial"/>
                <a:ea typeface="Arial"/>
                <a:cs typeface="Arial"/>
                <a:sym typeface="Arial"/>
              </a:rPr>
              <a:t>Leave No One Behind!</a:t>
            </a:r>
            <a:endParaRPr lang="en-US" sz="2800" noProof="0">
              <a:solidFill>
                <a:schemeClr val="bg1"/>
              </a:solidFill>
            </a:endParaRPr>
          </a:p>
        </p:txBody>
      </p:sp>
      <p:sp>
        <p:nvSpPr>
          <p:cNvPr id="3" name="Content Placeholder 2">
            <a:extLst>
              <a:ext uri="{FF2B5EF4-FFF2-40B4-BE49-F238E27FC236}">
                <a16:creationId xmlns:a16="http://schemas.microsoft.com/office/drawing/2014/main" id="{8CDC0311-D31A-E25B-C207-5F772ADD1CF1}"/>
              </a:ext>
              <a:ext uri="{C183D7F6-B498-43B3-948B-1728B52AA6E4}">
                <adec:decorative xmlns:adec="http://schemas.microsoft.com/office/drawing/2017/decorative" val="0"/>
              </a:ext>
            </a:extLst>
          </p:cNvPr>
          <p:cNvSpPr>
            <a:spLocks noGrp="1"/>
          </p:cNvSpPr>
          <p:nvPr>
            <p:ph idx="1"/>
          </p:nvPr>
        </p:nvSpPr>
        <p:spPr>
          <a:xfrm>
            <a:off x="6286500" y="457200"/>
            <a:ext cx="5068888" cy="5899149"/>
          </a:xfrm>
          <a:solidFill>
            <a:srgbClr val="0070C0"/>
          </a:solidFill>
        </p:spPr>
        <p:txBody>
          <a:bodyPr rIns="540000" anchor="ctr">
            <a:normAutofit fontScale="92500" lnSpcReduction="20000"/>
          </a:bodyPr>
          <a:lstStyle/>
          <a:p>
            <a:pPr marL="400050" lvl="0" indent="-317500">
              <a:lnSpc>
                <a:spcPct val="150000"/>
              </a:lnSpc>
              <a:spcAft>
                <a:spcPts val="600"/>
              </a:spcAft>
              <a:buClr>
                <a:schemeClr val="lt1"/>
              </a:buClr>
              <a:buSzPts val="2000"/>
              <a:buFont typeface="Arial"/>
              <a:buChar char="•"/>
            </a:pPr>
            <a:r>
              <a:rPr lang="en-US" sz="2000" noProof="0">
                <a:solidFill>
                  <a:schemeClr val="lt1"/>
                </a:solidFill>
                <a:sym typeface="Arial"/>
              </a:rPr>
              <a:t>“Phase 4 - </a:t>
            </a:r>
            <a:r>
              <a:rPr lang="en-US" sz="2000" noProof="0">
                <a:solidFill>
                  <a:schemeClr val="lt1"/>
                </a:solidFill>
              </a:rPr>
              <a:t>Leave No One Behind!” </a:t>
            </a:r>
            <a:r>
              <a:rPr lang="en-US" sz="2000" noProof="0">
                <a:solidFill>
                  <a:schemeClr val="lt1"/>
                </a:solidFill>
                <a:sym typeface="Arial"/>
              </a:rPr>
              <a:t>(2025-2027) enhances the uptake of the IASC Guidelines on the Inclusion of Persons with Disabilities for lasting impact through localization, uptake and side-scaling in six countries in East and West Africa and on global level.</a:t>
            </a:r>
          </a:p>
          <a:p>
            <a:pPr marL="400050" indent="-317500">
              <a:lnSpc>
                <a:spcPct val="150000"/>
              </a:lnSpc>
              <a:buClr>
                <a:schemeClr val="lt1"/>
              </a:buClr>
              <a:buSzPts val="2000"/>
              <a:buFont typeface="Arial"/>
              <a:buChar char="•"/>
            </a:pPr>
            <a:r>
              <a:rPr lang="en-US" sz="2000" noProof="0">
                <a:solidFill>
                  <a:schemeClr val="lt1"/>
                </a:solidFill>
              </a:rPr>
              <a:t>Funded by the German Federal Foreign Office and implemented by Handicap International and CBM International in collaboration with the International Disability Alliance and the African Disability Forum.</a:t>
            </a:r>
          </a:p>
          <a:p>
            <a:pPr marL="400050" lvl="0" indent="-342900">
              <a:lnSpc>
                <a:spcPct val="115000"/>
              </a:lnSpc>
              <a:spcBef>
                <a:spcPts val="0"/>
              </a:spcBef>
              <a:spcAft>
                <a:spcPts val="1200"/>
              </a:spcAft>
              <a:buClr>
                <a:schemeClr val="lt1"/>
              </a:buClr>
              <a:buSzPts val="2400"/>
              <a:buFont typeface="Arial"/>
              <a:buChar char="•"/>
              <a:tabLst>
                <a:tab pos="4489450" algn="l"/>
              </a:tabLst>
            </a:pPr>
            <a:endParaRPr lang="en-US" sz="2000" noProof="0">
              <a:solidFill>
                <a:schemeClr val="bg1"/>
              </a:solidFill>
            </a:endParaRPr>
          </a:p>
        </p:txBody>
      </p:sp>
      <p:pic>
        <p:nvPicPr>
          <p:cNvPr id="6" name="Picture 5">
            <a:extLst>
              <a:ext uri="{FF2B5EF4-FFF2-40B4-BE49-F238E27FC236}">
                <a16:creationId xmlns:a16="http://schemas.microsoft.com/office/drawing/2014/main" id="{E7916FA7-CC1D-B558-AFA6-2569F04596B1}"/>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829199" y="1543050"/>
            <a:ext cx="5263625" cy="3370919"/>
          </a:xfrm>
          <a:prstGeom prst="rect">
            <a:avLst/>
          </a:prstGeom>
        </p:spPr>
      </p:pic>
      <p:sp>
        <p:nvSpPr>
          <p:cNvPr id="8" name="TextBox 7">
            <a:extLst>
              <a:ext uri="{FF2B5EF4-FFF2-40B4-BE49-F238E27FC236}">
                <a16:creationId xmlns:a16="http://schemas.microsoft.com/office/drawing/2014/main" id="{E456634A-BF41-E2D7-433D-CCD99C0F7101}"/>
              </a:ext>
            </a:extLst>
          </p:cNvPr>
          <p:cNvSpPr txBox="1"/>
          <p:nvPr/>
        </p:nvSpPr>
        <p:spPr>
          <a:xfrm>
            <a:off x="836613" y="5007173"/>
            <a:ext cx="1449388" cy="276999"/>
          </a:xfrm>
          <a:prstGeom prst="rect">
            <a:avLst/>
          </a:prstGeom>
          <a:noFill/>
        </p:spPr>
        <p:txBody>
          <a:bodyPr wrap="square" rtlCol="0">
            <a:spAutoFit/>
          </a:bodyPr>
          <a:lstStyle/>
          <a:p>
            <a:r>
              <a:rPr lang="en-US" sz="1200" noProof="0"/>
              <a:t>Consortia partner: </a:t>
            </a:r>
          </a:p>
        </p:txBody>
      </p:sp>
      <p:grpSp>
        <p:nvGrpSpPr>
          <p:cNvPr id="25" name="Group 24" descr="Logos of Handicap International / Humanity &amp; Inclusion and CBM Christoffel-Blindenmission Christian Blind Mission">
            <a:extLst>
              <a:ext uri="{FF2B5EF4-FFF2-40B4-BE49-F238E27FC236}">
                <a16:creationId xmlns:a16="http://schemas.microsoft.com/office/drawing/2014/main" id="{2722C72B-41F0-5AAC-3546-7051F46ECC3C}"/>
              </a:ext>
            </a:extLst>
          </p:cNvPr>
          <p:cNvGrpSpPr/>
          <p:nvPr/>
        </p:nvGrpSpPr>
        <p:grpSpPr>
          <a:xfrm>
            <a:off x="829199" y="5314950"/>
            <a:ext cx="1151031" cy="1397283"/>
            <a:chOff x="829199" y="5314950"/>
            <a:chExt cx="1151031" cy="1397283"/>
          </a:xfrm>
        </p:grpSpPr>
        <p:pic>
          <p:nvPicPr>
            <p:cNvPr id="9" name="Picture 8" descr="Handicap International / Humanity &amp; Inclusion logo.">
              <a:extLst>
                <a:ext uri="{FF2B5EF4-FFF2-40B4-BE49-F238E27FC236}">
                  <a16:creationId xmlns:a16="http://schemas.microsoft.com/office/drawing/2014/main" id="{6C7B68ED-5193-9D7A-2740-55CD0CCCCE87}"/>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919057" y="5314950"/>
              <a:ext cx="1061173" cy="598707"/>
            </a:xfrm>
            <a:prstGeom prst="rect">
              <a:avLst/>
            </a:prstGeom>
          </p:spPr>
        </p:pic>
        <p:pic>
          <p:nvPicPr>
            <p:cNvPr id="12" name="Picture 11">
              <a:extLst>
                <a:ext uri="{FF2B5EF4-FFF2-40B4-BE49-F238E27FC236}">
                  <a16:creationId xmlns:a16="http://schemas.microsoft.com/office/drawing/2014/main" id="{3909E3ED-9C32-75F5-3921-25E81732B2C7}"/>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829199" y="5913657"/>
              <a:ext cx="1121078" cy="798576"/>
            </a:xfrm>
            <a:prstGeom prst="rect">
              <a:avLst/>
            </a:prstGeom>
          </p:spPr>
        </p:pic>
      </p:grpSp>
      <p:sp>
        <p:nvSpPr>
          <p:cNvPr id="18" name="TextBox 17">
            <a:extLst>
              <a:ext uri="{FF2B5EF4-FFF2-40B4-BE49-F238E27FC236}">
                <a16:creationId xmlns:a16="http://schemas.microsoft.com/office/drawing/2014/main" id="{C9CE24F2-1D0C-B0C5-EB3B-DDF708685C7D}"/>
              </a:ext>
            </a:extLst>
          </p:cNvPr>
          <p:cNvSpPr txBox="1"/>
          <p:nvPr/>
        </p:nvSpPr>
        <p:spPr>
          <a:xfrm>
            <a:off x="2469129" y="5007173"/>
            <a:ext cx="1695024" cy="276999"/>
          </a:xfrm>
          <a:prstGeom prst="rect">
            <a:avLst/>
          </a:prstGeom>
          <a:noFill/>
        </p:spPr>
        <p:txBody>
          <a:bodyPr wrap="square" rtlCol="0">
            <a:spAutoFit/>
          </a:bodyPr>
          <a:lstStyle/>
          <a:p>
            <a:r>
              <a:rPr lang="en-US" sz="1200" noProof="0"/>
              <a:t>In collaboration with:</a:t>
            </a:r>
          </a:p>
        </p:txBody>
      </p:sp>
      <p:grpSp>
        <p:nvGrpSpPr>
          <p:cNvPr id="26" name="Group 25" descr="Logos of International Disability Alliance and African Disability Forum">
            <a:extLst>
              <a:ext uri="{FF2B5EF4-FFF2-40B4-BE49-F238E27FC236}">
                <a16:creationId xmlns:a16="http://schemas.microsoft.com/office/drawing/2014/main" id="{B74FDF77-AF89-A424-D031-911002D80E32}"/>
              </a:ext>
            </a:extLst>
          </p:cNvPr>
          <p:cNvGrpSpPr/>
          <p:nvPr/>
        </p:nvGrpSpPr>
        <p:grpSpPr>
          <a:xfrm>
            <a:off x="2469129" y="5314950"/>
            <a:ext cx="1206125" cy="1273812"/>
            <a:chOff x="2469129" y="5314950"/>
            <a:chExt cx="1206125" cy="1273812"/>
          </a:xfrm>
        </p:grpSpPr>
        <p:pic>
          <p:nvPicPr>
            <p:cNvPr id="15" name="Picture 14">
              <a:extLst>
                <a:ext uri="{FF2B5EF4-FFF2-40B4-BE49-F238E27FC236}">
                  <a16:creationId xmlns:a16="http://schemas.microsoft.com/office/drawing/2014/main" id="{C423E8D3-984F-B580-AF3C-BA3D075ECD05}"/>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2469129" y="5314950"/>
              <a:ext cx="1206125" cy="598707"/>
            </a:xfrm>
            <a:prstGeom prst="rect">
              <a:avLst/>
            </a:prstGeom>
          </p:spPr>
        </p:pic>
        <p:pic>
          <p:nvPicPr>
            <p:cNvPr id="17" name="Picture 16" descr="African Disabiltiy Forum logo.">
              <a:extLst>
                <a:ext uri="{FF2B5EF4-FFF2-40B4-BE49-F238E27FC236}">
                  <a16:creationId xmlns:a16="http://schemas.microsoft.com/office/drawing/2014/main" id="{6BCFB1C1-F447-D3EB-5619-F91A8987805C}"/>
                </a:ext>
              </a:extLst>
            </p:cNvPr>
            <p:cNvPicPr>
              <a:picLocks noChangeAspect="1"/>
            </p:cNvPicPr>
            <p:nvPr/>
          </p:nvPicPr>
          <p:blipFill>
            <a:blip r:embed="rId7" cstate="screen">
              <a:extLst>
                <a:ext uri="{28A0092B-C50C-407E-A947-70E740481C1C}">
                  <a14:useLocalDpi xmlns:a14="http://schemas.microsoft.com/office/drawing/2010/main" val="0"/>
                </a:ext>
              </a:extLst>
            </a:blip>
            <a:stretch>
              <a:fillRect/>
            </a:stretch>
          </p:blipFill>
          <p:spPr>
            <a:xfrm>
              <a:off x="2541606" y="6040069"/>
              <a:ext cx="1061173" cy="548693"/>
            </a:xfrm>
            <a:prstGeom prst="rect">
              <a:avLst/>
            </a:prstGeom>
          </p:spPr>
        </p:pic>
      </p:grpSp>
      <p:sp>
        <p:nvSpPr>
          <p:cNvPr id="22" name="TextBox 21">
            <a:extLst>
              <a:ext uri="{FF2B5EF4-FFF2-40B4-BE49-F238E27FC236}">
                <a16:creationId xmlns:a16="http://schemas.microsoft.com/office/drawing/2014/main" id="{9E18F89F-72B8-DB73-E8AD-7F663C7E18F4}"/>
              </a:ext>
            </a:extLst>
          </p:cNvPr>
          <p:cNvSpPr txBox="1"/>
          <p:nvPr/>
        </p:nvSpPr>
        <p:spPr>
          <a:xfrm>
            <a:off x="4438385" y="5007173"/>
            <a:ext cx="1449388" cy="276999"/>
          </a:xfrm>
          <a:prstGeom prst="rect">
            <a:avLst/>
          </a:prstGeom>
          <a:noFill/>
        </p:spPr>
        <p:txBody>
          <a:bodyPr wrap="square" rtlCol="0">
            <a:spAutoFit/>
          </a:bodyPr>
          <a:lstStyle/>
          <a:p>
            <a:r>
              <a:rPr lang="en-US" sz="1200" noProof="0"/>
              <a:t>Funded by:</a:t>
            </a:r>
          </a:p>
        </p:txBody>
      </p:sp>
      <p:pic>
        <p:nvPicPr>
          <p:cNvPr id="24" name="Picture 23" descr="Logo of German Humanitarian Assistance.">
            <a:extLst>
              <a:ext uri="{FF2B5EF4-FFF2-40B4-BE49-F238E27FC236}">
                <a16:creationId xmlns:a16="http://schemas.microsoft.com/office/drawing/2014/main" id="{358D5ED0-AB12-05CA-3847-6BF554BC4795}"/>
              </a:ext>
            </a:extLst>
          </p:cNvPr>
          <p:cNvPicPr>
            <a:picLocks noChangeAspect="1"/>
          </p:cNvPicPr>
          <p:nvPr/>
        </p:nvPicPr>
        <p:blipFill>
          <a:blip r:embed="rId8" cstate="screen">
            <a:extLst>
              <a:ext uri="{28A0092B-C50C-407E-A947-70E740481C1C}">
                <a14:useLocalDpi xmlns:a14="http://schemas.microsoft.com/office/drawing/2010/main" val="0"/>
              </a:ext>
            </a:extLst>
          </a:blip>
          <a:stretch>
            <a:fillRect/>
          </a:stretch>
        </p:blipFill>
        <p:spPr>
          <a:xfrm>
            <a:off x="4388182" y="5314950"/>
            <a:ext cx="947737" cy="690268"/>
          </a:xfrm>
          <a:prstGeom prst="rect">
            <a:avLst/>
          </a:prstGeom>
        </p:spPr>
      </p:pic>
      <p:sp>
        <p:nvSpPr>
          <p:cNvPr id="4" name="Foliennummernplatzhalter 3">
            <a:extLst>
              <a:ext uri="{FF2B5EF4-FFF2-40B4-BE49-F238E27FC236}">
                <a16:creationId xmlns:a16="http://schemas.microsoft.com/office/drawing/2014/main" id="{E39CA7BD-7016-1568-7967-43F67ED362D6}"/>
              </a:ext>
            </a:extLst>
          </p:cNvPr>
          <p:cNvSpPr>
            <a:spLocks noGrp="1"/>
          </p:cNvSpPr>
          <p:nvPr>
            <p:ph type="sldNum" sz="quarter" idx="12"/>
          </p:nvPr>
        </p:nvSpPr>
        <p:spPr/>
        <p:txBody>
          <a:bodyPr/>
          <a:lstStyle/>
          <a:p>
            <a:fld id="{FBC7A862-7147-4493-B488-4E46DC49905D}" type="slidenum">
              <a:rPr lang="de-DE" smtClean="0"/>
              <a:t>5</a:t>
            </a:fld>
            <a:endParaRPr lang="de-DE"/>
          </a:p>
        </p:txBody>
      </p:sp>
    </p:spTree>
    <p:extLst>
      <p:ext uri="{BB962C8B-B14F-4D97-AF65-F5344CB8AC3E}">
        <p14:creationId xmlns:p14="http://schemas.microsoft.com/office/powerpoint/2010/main" val="408478108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43A00D6-E32F-785C-AA0D-9474949D46EF}"/>
              </a:ext>
            </a:extLst>
          </p:cNvPr>
          <p:cNvSpPr>
            <a:spLocks noGrp="1"/>
          </p:cNvSpPr>
          <p:nvPr>
            <p:ph type="title"/>
          </p:nvPr>
        </p:nvSpPr>
        <p:spPr>
          <a:xfrm>
            <a:off x="1720516" y="341014"/>
            <a:ext cx="7615989" cy="1058233"/>
          </a:xfrm>
        </p:spPr>
        <p:txBody>
          <a:bodyPr>
            <a:noAutofit/>
          </a:bodyPr>
          <a:lstStyle/>
          <a:p>
            <a:r>
              <a:rPr lang="en-US"/>
              <a:t>Group 5: Organizational Capacity Assessment Inclusive Practices</a:t>
            </a:r>
          </a:p>
        </p:txBody>
      </p:sp>
      <p:sp>
        <p:nvSpPr>
          <p:cNvPr id="3" name="Inhaltsplatzhalter 2">
            <a:extLst>
              <a:ext uri="{FF2B5EF4-FFF2-40B4-BE49-F238E27FC236}">
                <a16:creationId xmlns:a16="http://schemas.microsoft.com/office/drawing/2014/main" id="{71503607-2A52-7885-D6A7-A78D334E8723}"/>
              </a:ext>
            </a:extLst>
          </p:cNvPr>
          <p:cNvSpPr>
            <a:spLocks noGrp="1"/>
          </p:cNvSpPr>
          <p:nvPr>
            <p:ph idx="1"/>
          </p:nvPr>
        </p:nvSpPr>
        <p:spPr>
          <a:xfrm>
            <a:off x="838200" y="1835307"/>
            <a:ext cx="10515600" cy="4681679"/>
          </a:xfrm>
        </p:spPr>
        <p:txBody>
          <a:bodyPr>
            <a:normAutofit/>
          </a:bodyPr>
          <a:lstStyle/>
          <a:p>
            <a:pPr>
              <a:spcAft>
                <a:spcPts val="1200"/>
              </a:spcAft>
              <a:buFont typeface="Wingdings" panose="05000000000000000000" pitchFamily="2" charset="2"/>
              <a:buChar char="Ø"/>
            </a:pPr>
            <a:r>
              <a:rPr lang="en-US"/>
              <a:t>Inclusion embedded in strategy;</a:t>
            </a:r>
          </a:p>
          <a:p>
            <a:pPr>
              <a:spcAft>
                <a:spcPts val="1200"/>
              </a:spcAft>
              <a:buFont typeface="Wingdings" panose="05000000000000000000" pitchFamily="2" charset="2"/>
              <a:buChar char="Ø"/>
            </a:pPr>
            <a:r>
              <a:rPr lang="en-US"/>
              <a:t>SOPs institutionalize accessibility;</a:t>
            </a:r>
          </a:p>
          <a:p>
            <a:pPr>
              <a:spcAft>
                <a:spcPts val="1200"/>
              </a:spcAft>
              <a:buFont typeface="Wingdings" panose="05000000000000000000" pitchFamily="2" charset="2"/>
              <a:buChar char="Ø"/>
            </a:pPr>
            <a:r>
              <a:rPr lang="en-US"/>
              <a:t>Data disaggregated &amp; used;</a:t>
            </a:r>
          </a:p>
          <a:p>
            <a:pPr>
              <a:spcAft>
                <a:spcPts val="1200"/>
              </a:spcAft>
              <a:buFont typeface="Wingdings" panose="05000000000000000000" pitchFamily="2" charset="2"/>
              <a:buChar char="Ø"/>
            </a:pPr>
            <a:r>
              <a:rPr lang="en-US"/>
              <a:t>Staff competent in inclusive CVA</a:t>
            </a:r>
          </a:p>
          <a:p>
            <a:pPr>
              <a:spcAft>
                <a:spcPts val="1200"/>
              </a:spcAft>
              <a:buFont typeface="Wingdings" panose="05000000000000000000" pitchFamily="2" charset="2"/>
              <a:buChar char="Ø"/>
            </a:pPr>
            <a:r>
              <a:rPr lang="en-US"/>
              <a:t>Budgets cover reasonable accommodation;</a:t>
            </a:r>
          </a:p>
          <a:p>
            <a:pPr>
              <a:spcAft>
                <a:spcPts val="1200"/>
              </a:spcAft>
              <a:buFont typeface="Wingdings" panose="05000000000000000000" pitchFamily="2" charset="2"/>
              <a:buChar char="Ø"/>
            </a:pPr>
            <a:r>
              <a:rPr lang="en-US"/>
              <a:t>Risks identified &amp; mitigated;</a:t>
            </a:r>
          </a:p>
          <a:p>
            <a:pPr>
              <a:spcAft>
                <a:spcPts val="1200"/>
              </a:spcAft>
              <a:buFont typeface="Wingdings" panose="05000000000000000000" pitchFamily="2" charset="2"/>
              <a:buChar char="Ø"/>
            </a:pPr>
            <a:r>
              <a:rPr lang="en-US"/>
              <a:t>OPDs integrated as partners.</a:t>
            </a:r>
          </a:p>
        </p:txBody>
      </p:sp>
      <p:pic>
        <p:nvPicPr>
          <p:cNvPr id="6" name="Google Shape;2017;g3cb5c8679a0_0_1448">
            <a:extLst>
              <a:ext uri="{FF2B5EF4-FFF2-40B4-BE49-F238E27FC236}">
                <a16:creationId xmlns:a16="http://schemas.microsoft.com/office/drawing/2014/main" id="{300A9973-8344-C1F2-1732-16097F9600F0}"/>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10447508" y="144761"/>
            <a:ext cx="1467896" cy="1461779"/>
          </a:xfrm>
          <a:prstGeom prst="rect">
            <a:avLst/>
          </a:prstGeom>
          <a:noFill/>
          <a:ln>
            <a:noFill/>
          </a:ln>
          <a:effectLst>
            <a:outerShdw blurRad="292100" dist="139700" dir="2700000" algn="tl" rotWithShape="0">
              <a:srgbClr val="333333">
                <a:alpha val="65098"/>
              </a:srgbClr>
            </a:outerShdw>
          </a:effectLst>
        </p:spPr>
      </p:pic>
      <p:sp>
        <p:nvSpPr>
          <p:cNvPr id="5" name="Foliennummernplatzhalter 4">
            <a:extLst>
              <a:ext uri="{FF2B5EF4-FFF2-40B4-BE49-F238E27FC236}">
                <a16:creationId xmlns:a16="http://schemas.microsoft.com/office/drawing/2014/main" id="{BE8A9307-48DB-DCF4-F8E2-38D6A2F7509D}"/>
              </a:ext>
            </a:extLst>
          </p:cNvPr>
          <p:cNvSpPr>
            <a:spLocks noGrp="1"/>
          </p:cNvSpPr>
          <p:nvPr>
            <p:ph type="sldNum" sz="quarter" idx="12"/>
          </p:nvPr>
        </p:nvSpPr>
        <p:spPr/>
        <p:txBody>
          <a:bodyPr/>
          <a:lstStyle/>
          <a:p>
            <a:fld id="{FBC7A862-7147-4493-B488-4E46DC49905D}" type="slidenum">
              <a:rPr lang="de-DE" smtClean="0"/>
              <a:t>50</a:t>
            </a:fld>
            <a:endParaRPr lang="de-DE"/>
          </a:p>
        </p:txBody>
      </p:sp>
    </p:spTree>
    <p:extLst>
      <p:ext uri="{BB962C8B-B14F-4D97-AF65-F5344CB8AC3E}">
        <p14:creationId xmlns:p14="http://schemas.microsoft.com/office/powerpoint/2010/main" val="5221573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1A98796-0F0F-C7CC-0360-086F3C123D19}"/>
              </a:ext>
            </a:extLst>
          </p:cNvPr>
          <p:cNvSpPr>
            <a:spLocks noGrp="1"/>
          </p:cNvSpPr>
          <p:nvPr>
            <p:ph type="title"/>
          </p:nvPr>
        </p:nvSpPr>
        <p:spPr/>
        <p:txBody>
          <a:bodyPr>
            <a:normAutofit fontScale="90000"/>
          </a:bodyPr>
          <a:lstStyle/>
          <a:p>
            <a:pPr algn="ctr"/>
            <a:r>
              <a:rPr lang="en-US"/>
              <a:t>Ensuring Disability-Inclusive Assessment &amp; Analysis in CVA for Food Security</a:t>
            </a:r>
          </a:p>
        </p:txBody>
      </p:sp>
      <p:sp>
        <p:nvSpPr>
          <p:cNvPr id="16" name="Rechteck: abgerundete Ecken 15">
            <a:extLst>
              <a:ext uri="{FF2B5EF4-FFF2-40B4-BE49-F238E27FC236}">
                <a16:creationId xmlns:a16="http://schemas.microsoft.com/office/drawing/2014/main" id="{A80091F4-A3D6-4750-052C-10136A831799}"/>
              </a:ext>
            </a:extLst>
          </p:cNvPr>
          <p:cNvSpPr/>
          <p:nvPr/>
        </p:nvSpPr>
        <p:spPr>
          <a:xfrm>
            <a:off x="9982200" y="1662545"/>
            <a:ext cx="1891145" cy="4693805"/>
          </a:xfrm>
          <a:prstGeom prst="round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Aft>
                <a:spcPts val="1200"/>
              </a:spcAft>
            </a:pPr>
            <a:r>
              <a:rPr lang="en-US" sz="2400">
                <a:solidFill>
                  <a:schemeClr val="tx1"/>
                </a:solidFill>
                <a:latin typeface="Arial" panose="020B0604020202020204" pitchFamily="34" charset="0"/>
                <a:cs typeface="Arial" panose="020B0604020202020204" pitchFamily="34" charset="0"/>
              </a:rPr>
              <a:t>Remember the Must Do Actions!</a:t>
            </a:r>
          </a:p>
        </p:txBody>
      </p:sp>
      <p:sp>
        <p:nvSpPr>
          <p:cNvPr id="5" name="Sprechblase: rechteckig 4">
            <a:extLst>
              <a:ext uri="{FF2B5EF4-FFF2-40B4-BE49-F238E27FC236}">
                <a16:creationId xmlns:a16="http://schemas.microsoft.com/office/drawing/2014/main" id="{0436D9AA-649D-BB9D-0D4A-8106BC169156}"/>
              </a:ext>
            </a:extLst>
          </p:cNvPr>
          <p:cNvSpPr/>
          <p:nvPr/>
        </p:nvSpPr>
        <p:spPr>
          <a:xfrm>
            <a:off x="838201" y="1423358"/>
            <a:ext cx="8506691" cy="959624"/>
          </a:xfrm>
          <a:prstGeom prst="wedgeRectCallout">
            <a:avLst>
              <a:gd name="adj1" fmla="val 52946"/>
              <a:gd name="adj2" fmla="val -18632"/>
            </a:avLst>
          </a:prstGeom>
          <a:noFill/>
          <a:ln w="28575">
            <a:solidFill>
              <a:srgbClr val="0072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200" b="1">
                <a:solidFill>
                  <a:schemeClr val="tx1"/>
                </a:solidFill>
                <a:latin typeface="Arial" panose="020B0604020202020204" pitchFamily="34" charset="0"/>
                <a:cs typeface="Arial" panose="020B0604020202020204" pitchFamily="34" charset="0"/>
              </a:rPr>
              <a:t>Consult &amp; collaborate </a:t>
            </a:r>
            <a:r>
              <a:rPr lang="en-US" sz="2200">
                <a:solidFill>
                  <a:schemeClr val="tx1"/>
                </a:solidFill>
                <a:latin typeface="Arial" panose="020B0604020202020204" pitchFamily="34" charset="0"/>
                <a:cs typeface="Arial" panose="020B0604020202020204" pitchFamily="34" charset="0"/>
              </a:rPr>
              <a:t>with persons with disabilities &amp; OPDs to assess modality preferences &amp; capacities.</a:t>
            </a:r>
          </a:p>
        </p:txBody>
      </p:sp>
      <p:sp>
        <p:nvSpPr>
          <p:cNvPr id="9" name="Sprechblase: rechteckig 8">
            <a:extLst>
              <a:ext uri="{FF2B5EF4-FFF2-40B4-BE49-F238E27FC236}">
                <a16:creationId xmlns:a16="http://schemas.microsoft.com/office/drawing/2014/main" id="{B3D35224-0CDC-61A1-E4D8-1B43BA699D8C}"/>
              </a:ext>
            </a:extLst>
          </p:cNvPr>
          <p:cNvSpPr/>
          <p:nvPr/>
        </p:nvSpPr>
        <p:spPr>
          <a:xfrm>
            <a:off x="838200" y="2522239"/>
            <a:ext cx="8506691" cy="959624"/>
          </a:xfrm>
          <a:prstGeom prst="wedgeRectCallout">
            <a:avLst>
              <a:gd name="adj1" fmla="val 52946"/>
              <a:gd name="adj2" fmla="val -18632"/>
            </a:avLst>
          </a:prstGeom>
          <a:noFill/>
          <a:ln w="28575">
            <a:solidFill>
              <a:srgbClr val="0072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200" b="1">
                <a:solidFill>
                  <a:schemeClr val="tx1"/>
                </a:solidFill>
                <a:latin typeface="Arial" panose="020B0604020202020204" pitchFamily="34" charset="0"/>
                <a:cs typeface="Arial" panose="020B0604020202020204" pitchFamily="34" charset="0"/>
              </a:rPr>
              <a:t>Remove barriers </a:t>
            </a:r>
            <a:r>
              <a:rPr lang="en-US" sz="2200">
                <a:solidFill>
                  <a:schemeClr val="tx1"/>
                </a:solidFill>
                <a:latin typeface="Arial" panose="020B0604020202020204" pitchFamily="34" charset="0"/>
                <a:cs typeface="Arial" panose="020B0604020202020204" pitchFamily="34" charset="0"/>
              </a:rPr>
              <a:t>in </a:t>
            </a:r>
            <a:r>
              <a:rPr lang="en-US" sz="2200" b="1">
                <a:solidFill>
                  <a:schemeClr val="tx1"/>
                </a:solidFill>
                <a:latin typeface="Arial" panose="020B0604020202020204" pitchFamily="34" charset="0"/>
                <a:cs typeface="Arial" panose="020B0604020202020204" pitchFamily="34" charset="0"/>
              </a:rPr>
              <a:t>data collection </a:t>
            </a:r>
            <a:r>
              <a:rPr lang="en-US" sz="2200">
                <a:solidFill>
                  <a:schemeClr val="tx1"/>
                </a:solidFill>
                <a:latin typeface="Arial" panose="020B0604020202020204" pitchFamily="34" charset="0"/>
                <a:cs typeface="Arial" panose="020B0604020202020204" pitchFamily="34" charset="0"/>
              </a:rPr>
              <a:t>by having accessible tools and safe &amp; confidential data collection, train enumerators on DI.</a:t>
            </a:r>
          </a:p>
        </p:txBody>
      </p:sp>
      <p:sp>
        <p:nvSpPr>
          <p:cNvPr id="11" name="Sprechblase: rechteckig 10">
            <a:extLst>
              <a:ext uri="{FF2B5EF4-FFF2-40B4-BE49-F238E27FC236}">
                <a16:creationId xmlns:a16="http://schemas.microsoft.com/office/drawing/2014/main" id="{150B9C2F-7D69-558E-5915-3CF59B934B20}"/>
              </a:ext>
            </a:extLst>
          </p:cNvPr>
          <p:cNvSpPr/>
          <p:nvPr/>
        </p:nvSpPr>
        <p:spPr>
          <a:xfrm>
            <a:off x="838200" y="3621120"/>
            <a:ext cx="8506691" cy="959624"/>
          </a:xfrm>
          <a:prstGeom prst="wedgeRectCallout">
            <a:avLst>
              <a:gd name="adj1" fmla="val 52946"/>
              <a:gd name="adj2" fmla="val -18632"/>
            </a:avLst>
          </a:prstGeom>
          <a:noFill/>
          <a:ln w="28575">
            <a:solidFill>
              <a:srgbClr val="0072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200" b="1">
                <a:solidFill>
                  <a:schemeClr val="tx1"/>
                </a:solidFill>
                <a:latin typeface="Arial" panose="020B0604020202020204" pitchFamily="34" charset="0"/>
                <a:cs typeface="Arial" panose="020B0604020202020204" pitchFamily="34" charset="0"/>
              </a:rPr>
              <a:t>Analyze through an inclusion lens; </a:t>
            </a:r>
            <a:r>
              <a:rPr lang="en-US" sz="2200">
                <a:solidFill>
                  <a:schemeClr val="tx1"/>
                </a:solidFill>
                <a:latin typeface="Arial" panose="020B0604020202020204" pitchFamily="34" charset="0"/>
                <a:cs typeface="Arial" panose="020B0604020202020204" pitchFamily="34" charset="0"/>
              </a:rPr>
              <a:t>disaggregate by disability, gender, age; use WGQs; identify exclusion risks in targeting &amp; market access barriers.</a:t>
            </a:r>
          </a:p>
        </p:txBody>
      </p:sp>
      <p:sp>
        <p:nvSpPr>
          <p:cNvPr id="13" name="Sprechblase: rechteckig 12">
            <a:extLst>
              <a:ext uri="{FF2B5EF4-FFF2-40B4-BE49-F238E27FC236}">
                <a16:creationId xmlns:a16="http://schemas.microsoft.com/office/drawing/2014/main" id="{B06B8566-C5F8-280F-2903-BF6BE04B0E44}"/>
              </a:ext>
            </a:extLst>
          </p:cNvPr>
          <p:cNvSpPr/>
          <p:nvPr/>
        </p:nvSpPr>
        <p:spPr>
          <a:xfrm>
            <a:off x="838200" y="4720001"/>
            <a:ext cx="8506691" cy="959624"/>
          </a:xfrm>
          <a:prstGeom prst="wedgeRectCallout">
            <a:avLst>
              <a:gd name="adj1" fmla="val 52946"/>
              <a:gd name="adj2" fmla="val -18632"/>
            </a:avLst>
          </a:prstGeom>
          <a:noFill/>
          <a:ln w="28575">
            <a:solidFill>
              <a:srgbClr val="0072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200" b="1">
                <a:solidFill>
                  <a:schemeClr val="tx1"/>
                </a:solidFill>
                <a:latin typeface="Arial" panose="020B0604020202020204" pitchFamily="34" charset="0"/>
                <a:cs typeface="Arial" panose="020B0604020202020204" pitchFamily="34" charset="0"/>
              </a:rPr>
              <a:t>Adapt </a:t>
            </a:r>
            <a:r>
              <a:rPr lang="en-US" sz="2200" b="1" err="1">
                <a:solidFill>
                  <a:schemeClr val="tx1"/>
                </a:solidFill>
                <a:latin typeface="Arial" panose="020B0604020202020204" pitchFamily="34" charset="0"/>
                <a:cs typeface="Arial" panose="020B0604020202020204" pitchFamily="34" charset="0"/>
              </a:rPr>
              <a:t>Programme</a:t>
            </a:r>
            <a:r>
              <a:rPr lang="en-US" sz="2200" b="1">
                <a:solidFill>
                  <a:schemeClr val="tx1"/>
                </a:solidFill>
                <a:latin typeface="Arial" panose="020B0604020202020204" pitchFamily="34" charset="0"/>
                <a:cs typeface="Arial" panose="020B0604020202020204" pitchFamily="34" charset="0"/>
              </a:rPr>
              <a:t> Design </a:t>
            </a:r>
            <a:r>
              <a:rPr lang="en-US" sz="2200">
                <a:solidFill>
                  <a:schemeClr val="tx1"/>
                </a:solidFill>
                <a:latin typeface="Arial" panose="020B0604020202020204" pitchFamily="34" charset="0"/>
                <a:cs typeface="Arial" panose="020B0604020202020204" pitchFamily="34" charset="0"/>
              </a:rPr>
              <a:t>to consider delivery barriers and accessibility of FSPs, and budget for accessibility and accommodations.</a:t>
            </a:r>
          </a:p>
        </p:txBody>
      </p:sp>
      <p:sp>
        <p:nvSpPr>
          <p:cNvPr id="15" name="Sprechblase: rechteckig 14">
            <a:extLst>
              <a:ext uri="{FF2B5EF4-FFF2-40B4-BE49-F238E27FC236}">
                <a16:creationId xmlns:a16="http://schemas.microsoft.com/office/drawing/2014/main" id="{F4E51492-C15D-AEED-0591-D5B04C4E78D6}"/>
              </a:ext>
            </a:extLst>
          </p:cNvPr>
          <p:cNvSpPr/>
          <p:nvPr/>
        </p:nvSpPr>
        <p:spPr>
          <a:xfrm>
            <a:off x="838200" y="5818882"/>
            <a:ext cx="8506691" cy="959624"/>
          </a:xfrm>
          <a:prstGeom prst="wedgeRectCallout">
            <a:avLst>
              <a:gd name="adj1" fmla="val 52946"/>
              <a:gd name="adj2" fmla="val -18632"/>
            </a:avLst>
          </a:prstGeom>
          <a:noFill/>
          <a:ln w="28575">
            <a:solidFill>
              <a:srgbClr val="0072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200" b="1">
                <a:solidFill>
                  <a:schemeClr val="tx1"/>
                </a:solidFill>
                <a:latin typeface="Arial" panose="020B0604020202020204" pitchFamily="34" charset="0"/>
                <a:cs typeface="Arial" panose="020B0604020202020204" pitchFamily="34" charset="0"/>
              </a:rPr>
              <a:t>Integrate protection risk analysis </a:t>
            </a:r>
            <a:r>
              <a:rPr lang="en-US" sz="2200">
                <a:solidFill>
                  <a:schemeClr val="tx1"/>
                </a:solidFill>
                <a:latin typeface="Arial" panose="020B0604020202020204" pitchFamily="34" charset="0"/>
                <a:cs typeface="Arial" panose="020B0604020202020204" pitchFamily="34" charset="0"/>
              </a:rPr>
              <a:t>(safety, dignity, exploitation, access barriers) across all stages of the CVA cycle.</a:t>
            </a:r>
          </a:p>
        </p:txBody>
      </p:sp>
      <p:sp>
        <p:nvSpPr>
          <p:cNvPr id="6" name="Foliennummernplatzhalter 5">
            <a:extLst>
              <a:ext uri="{FF2B5EF4-FFF2-40B4-BE49-F238E27FC236}">
                <a16:creationId xmlns:a16="http://schemas.microsoft.com/office/drawing/2014/main" id="{94CEB78E-315D-DBB2-C68E-833F4887FCE1}"/>
              </a:ext>
            </a:extLst>
          </p:cNvPr>
          <p:cNvSpPr>
            <a:spLocks noGrp="1"/>
          </p:cNvSpPr>
          <p:nvPr>
            <p:ph type="sldNum" sz="quarter" idx="12"/>
          </p:nvPr>
        </p:nvSpPr>
        <p:spPr/>
        <p:txBody>
          <a:bodyPr/>
          <a:lstStyle/>
          <a:p>
            <a:fld id="{FBC7A862-7147-4493-B488-4E46DC49905D}" type="slidenum">
              <a:rPr lang="de-DE" smtClean="0"/>
              <a:t>51</a:t>
            </a:fld>
            <a:endParaRPr lang="de-DE"/>
          </a:p>
        </p:txBody>
      </p:sp>
    </p:spTree>
    <p:extLst>
      <p:ext uri="{BB962C8B-B14F-4D97-AF65-F5344CB8AC3E}">
        <p14:creationId xmlns:p14="http://schemas.microsoft.com/office/powerpoint/2010/main" val="252483616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2E618C5-EAC6-F462-86F8-9BEC173B9583}"/>
              </a:ext>
            </a:extLst>
          </p:cNvPr>
          <p:cNvSpPr>
            <a:spLocks noGrp="1"/>
          </p:cNvSpPr>
          <p:nvPr>
            <p:ph type="title"/>
          </p:nvPr>
        </p:nvSpPr>
        <p:spPr>
          <a:xfrm>
            <a:off x="838200" y="195130"/>
            <a:ext cx="10783529" cy="1058233"/>
          </a:xfrm>
        </p:spPr>
        <p:txBody>
          <a:bodyPr>
            <a:noAutofit/>
          </a:bodyPr>
          <a:lstStyle/>
          <a:p>
            <a:r>
              <a:rPr lang="en-US"/>
              <a:t>Cash &amp; Voucher is a Modality, Food Security is the Goal</a:t>
            </a:r>
          </a:p>
        </p:txBody>
      </p:sp>
      <p:pic>
        <p:nvPicPr>
          <p:cNvPr id="6" name="Inhaltsplatzhalter 5" descr="This picture displays a woman in a purple skirt stir-frying green vegetables in a pan.">
            <a:extLst>
              <a:ext uri="{FF2B5EF4-FFF2-40B4-BE49-F238E27FC236}">
                <a16:creationId xmlns:a16="http://schemas.microsoft.com/office/drawing/2014/main" id="{5484C1E8-9E9D-0269-AED5-F34A17B6402B}"/>
              </a:ext>
              <a:ext uri="{C183D7F6-B498-43B3-948B-1728B52AA6E4}">
                <adec:decorative xmlns:adec="http://schemas.microsoft.com/office/drawing/2017/decorative" val="0"/>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38200" y="1383065"/>
            <a:ext cx="3431758" cy="5155847"/>
          </a:xfrm>
          <a:prstGeom prst="rect">
            <a:avLst/>
          </a:prstGeom>
        </p:spPr>
      </p:pic>
      <p:sp>
        <p:nvSpPr>
          <p:cNvPr id="7" name="Textfeld 6">
            <a:extLst>
              <a:ext uri="{FF2B5EF4-FFF2-40B4-BE49-F238E27FC236}">
                <a16:creationId xmlns:a16="http://schemas.microsoft.com/office/drawing/2014/main" id="{3456EB82-1390-07E1-6728-A14AC7FD03DC}"/>
              </a:ext>
            </a:extLst>
          </p:cNvPr>
          <p:cNvSpPr txBox="1"/>
          <p:nvPr/>
        </p:nvSpPr>
        <p:spPr>
          <a:xfrm>
            <a:off x="4609410" y="930249"/>
            <a:ext cx="7292898" cy="5426101"/>
          </a:xfrm>
          <a:prstGeom prst="rect">
            <a:avLst/>
          </a:prstGeom>
          <a:noFill/>
        </p:spPr>
        <p:txBody>
          <a:bodyPr wrap="square" rtlCol="0">
            <a:spAutoFit/>
          </a:bodyPr>
          <a:lstStyle/>
          <a:p>
            <a:pPr lvl="0">
              <a:lnSpc>
                <a:spcPct val="115000"/>
              </a:lnSpc>
              <a:spcBef>
                <a:spcPts val="1200"/>
              </a:spcBef>
              <a:buClr>
                <a:schemeClr val="dk1"/>
              </a:buClr>
              <a:buSzPts val="1100"/>
            </a:pPr>
            <a:r>
              <a:rPr lang="en-US" sz="2200" b="1"/>
              <a:t>In food In food security programming, the assessments and analysis should:</a:t>
            </a:r>
          </a:p>
          <a:p>
            <a:pPr marL="457200" lvl="0" indent="-368300">
              <a:spcBef>
                <a:spcPts val="1200"/>
              </a:spcBef>
              <a:buSzPts val="2200"/>
              <a:buChar char="➢"/>
            </a:pPr>
            <a:r>
              <a:rPr lang="en-US" sz="2200"/>
              <a:t>Determine if markets can supply adequate, safe and nutritious food</a:t>
            </a:r>
            <a:br>
              <a:rPr lang="en-US" sz="2200"/>
            </a:br>
            <a:endParaRPr lang="en-US" sz="2200"/>
          </a:p>
          <a:p>
            <a:pPr marL="457200" lvl="0" indent="-368300">
              <a:buSzPts val="2200"/>
              <a:buChar char="➢"/>
            </a:pPr>
            <a:r>
              <a:rPr lang="en-US" sz="2200"/>
              <a:t>Transfer values reflect food basket/Minimum Expenditure analysis</a:t>
            </a:r>
            <a:br>
              <a:rPr lang="en-US" sz="2200"/>
            </a:br>
            <a:endParaRPr lang="en-US" sz="2200"/>
          </a:p>
          <a:p>
            <a:pPr marL="457200" lvl="0" indent="-368300">
              <a:buSzPts val="2200"/>
              <a:buChar char="➢"/>
            </a:pPr>
            <a:r>
              <a:rPr lang="en-US" sz="2200"/>
              <a:t>Vulnerable populations can physically and safely access markets</a:t>
            </a:r>
            <a:br>
              <a:rPr lang="en-US" sz="2200"/>
            </a:br>
            <a:endParaRPr lang="en-US" sz="2200"/>
          </a:p>
          <a:p>
            <a:pPr marL="457200" lvl="0" indent="-368300">
              <a:buSzPts val="2200"/>
              <a:buChar char="➢"/>
            </a:pPr>
            <a:r>
              <a:rPr lang="en-US" sz="2200"/>
              <a:t>Modality does not create protection risks </a:t>
            </a:r>
            <a:br>
              <a:rPr lang="en-US" sz="2200"/>
            </a:br>
            <a:endParaRPr lang="en-US" sz="2200"/>
          </a:p>
          <a:p>
            <a:pPr marL="457200" lvl="0" indent="-368300">
              <a:buSzPts val="2200"/>
              <a:buChar char="➢"/>
            </a:pPr>
            <a:r>
              <a:rPr lang="en-US" sz="2200"/>
              <a:t>Outcomes of CVA use can be measured by food security indicators (FCS, </a:t>
            </a:r>
            <a:r>
              <a:rPr lang="en-US" sz="2200" err="1"/>
              <a:t>rCSI</a:t>
            </a:r>
            <a:r>
              <a:rPr lang="en-US" sz="2200"/>
              <a:t>, HDDS)</a:t>
            </a:r>
          </a:p>
        </p:txBody>
      </p:sp>
      <p:sp>
        <p:nvSpPr>
          <p:cNvPr id="3" name="Foliennummernplatzhalter 2">
            <a:extLst>
              <a:ext uri="{FF2B5EF4-FFF2-40B4-BE49-F238E27FC236}">
                <a16:creationId xmlns:a16="http://schemas.microsoft.com/office/drawing/2014/main" id="{FFEE2F06-2024-FC11-87C3-E1A9A0653410}"/>
              </a:ext>
            </a:extLst>
          </p:cNvPr>
          <p:cNvSpPr>
            <a:spLocks noGrp="1"/>
          </p:cNvSpPr>
          <p:nvPr>
            <p:ph type="sldNum" sz="quarter" idx="12"/>
          </p:nvPr>
        </p:nvSpPr>
        <p:spPr/>
        <p:txBody>
          <a:bodyPr/>
          <a:lstStyle/>
          <a:p>
            <a:fld id="{FBC7A862-7147-4493-B488-4E46DC49905D}" type="slidenum">
              <a:rPr lang="de-DE" smtClean="0"/>
              <a:t>52</a:t>
            </a:fld>
            <a:endParaRPr lang="de-DE"/>
          </a:p>
        </p:txBody>
      </p:sp>
    </p:spTree>
    <p:extLst>
      <p:ext uri="{BB962C8B-B14F-4D97-AF65-F5344CB8AC3E}">
        <p14:creationId xmlns:p14="http://schemas.microsoft.com/office/powerpoint/2010/main" val="23728163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18E155-E300-9A12-686D-B7C0749A24F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C78FBA6-A14A-557E-675C-630516114EC9}"/>
              </a:ext>
            </a:extLst>
          </p:cNvPr>
          <p:cNvSpPr>
            <a:spLocks noGrp="1"/>
          </p:cNvSpPr>
          <p:nvPr>
            <p:ph type="ctrTitle"/>
          </p:nvPr>
        </p:nvSpPr>
        <p:spPr>
          <a:xfrm>
            <a:off x="1524000" y="3286677"/>
            <a:ext cx="9144000" cy="914401"/>
          </a:xfrm>
        </p:spPr>
        <p:txBody>
          <a:bodyPr/>
          <a:lstStyle/>
          <a:p>
            <a:r>
              <a:rPr lang="en-US" noProof="0"/>
              <a:t>Coffee break.</a:t>
            </a:r>
          </a:p>
        </p:txBody>
      </p:sp>
      <p:pic>
        <p:nvPicPr>
          <p:cNvPr id="8" name="Graphic 7">
            <a:extLst>
              <a:ext uri="{FF2B5EF4-FFF2-40B4-BE49-F238E27FC236}">
                <a16:creationId xmlns:a16="http://schemas.microsoft.com/office/drawing/2014/main" id="{5DF8B539-DB84-BE92-F101-0B72038E76AA}"/>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279065" y="1121179"/>
            <a:ext cx="2165498" cy="2165498"/>
          </a:xfrm>
          <a:prstGeom prst="rect">
            <a:avLst/>
          </a:prstGeom>
        </p:spPr>
      </p:pic>
      <p:sp>
        <p:nvSpPr>
          <p:cNvPr id="2" name="Foliennummernplatzhalter 1">
            <a:extLst>
              <a:ext uri="{FF2B5EF4-FFF2-40B4-BE49-F238E27FC236}">
                <a16:creationId xmlns:a16="http://schemas.microsoft.com/office/drawing/2014/main" id="{12A1DDBE-17C5-A49C-566A-029ADA3092DD}"/>
              </a:ext>
            </a:extLst>
          </p:cNvPr>
          <p:cNvSpPr>
            <a:spLocks noGrp="1"/>
          </p:cNvSpPr>
          <p:nvPr>
            <p:ph type="sldNum" sz="quarter" idx="12"/>
          </p:nvPr>
        </p:nvSpPr>
        <p:spPr/>
        <p:txBody>
          <a:bodyPr/>
          <a:lstStyle/>
          <a:p>
            <a:fld id="{FBC7A862-7147-4493-B488-4E46DC49905D}" type="slidenum">
              <a:rPr lang="de-DE" smtClean="0"/>
              <a:pPr/>
              <a:t>53</a:t>
            </a:fld>
            <a:endParaRPr lang="de-DE"/>
          </a:p>
        </p:txBody>
      </p:sp>
    </p:spTree>
    <p:extLst>
      <p:ext uri="{BB962C8B-B14F-4D97-AF65-F5344CB8AC3E}">
        <p14:creationId xmlns:p14="http://schemas.microsoft.com/office/powerpoint/2010/main" val="356534975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B3CB780-E4B6-EDF4-DFC7-D3F78DB883D6}"/>
              </a:ext>
            </a:extLst>
          </p:cNvPr>
          <p:cNvSpPr>
            <a:spLocks noGrp="1"/>
          </p:cNvSpPr>
          <p:nvPr>
            <p:ph type="ctrTitle"/>
          </p:nvPr>
        </p:nvSpPr>
        <p:spPr>
          <a:xfrm>
            <a:off x="762000" y="3602038"/>
            <a:ext cx="10668000" cy="2253382"/>
          </a:xfrm>
        </p:spPr>
        <p:txBody>
          <a:bodyPr>
            <a:normAutofit/>
          </a:bodyPr>
          <a:lstStyle/>
          <a:p>
            <a:r>
              <a:rPr lang="en-US" sz="4000"/>
              <a:t>Design and Implementation Set-Up</a:t>
            </a:r>
          </a:p>
        </p:txBody>
      </p:sp>
      <p:sp>
        <p:nvSpPr>
          <p:cNvPr id="3" name="Untertitel 2">
            <a:extLst>
              <a:ext uri="{FF2B5EF4-FFF2-40B4-BE49-F238E27FC236}">
                <a16:creationId xmlns:a16="http://schemas.microsoft.com/office/drawing/2014/main" id="{7F4E84A9-2073-64CC-4200-1CB53CA32825}"/>
              </a:ext>
            </a:extLst>
          </p:cNvPr>
          <p:cNvSpPr>
            <a:spLocks noGrp="1"/>
          </p:cNvSpPr>
          <p:nvPr>
            <p:ph type="subTitle" idx="1"/>
          </p:nvPr>
        </p:nvSpPr>
        <p:spPr>
          <a:xfrm>
            <a:off x="970085" y="5855420"/>
            <a:ext cx="10459915" cy="1001860"/>
          </a:xfrm>
        </p:spPr>
        <p:txBody>
          <a:bodyPr>
            <a:normAutofit/>
          </a:bodyPr>
          <a:lstStyle/>
          <a:p>
            <a:r>
              <a:rPr lang="en-US" b="1">
                <a:solidFill>
                  <a:srgbClr val="002C43"/>
                </a:solidFill>
              </a:rPr>
              <a:t>Targeting Disability-related Extra Costs, Accessible Delivery Mechanisms</a:t>
            </a:r>
          </a:p>
        </p:txBody>
      </p:sp>
      <p:pic>
        <p:nvPicPr>
          <p:cNvPr id="10" name="Grafik 9">
            <a:extLst>
              <a:ext uri="{FF2B5EF4-FFF2-40B4-BE49-F238E27FC236}">
                <a16:creationId xmlns:a16="http://schemas.microsoft.com/office/drawing/2014/main" id="{81924AC0-EC72-87DF-837D-C4E5684DDA7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rcRect t="5129" b="11334"/>
          <a:stretch>
            <a:fillRect/>
          </a:stretch>
        </p:blipFill>
        <p:spPr>
          <a:xfrm>
            <a:off x="3036277" y="496839"/>
            <a:ext cx="6119446" cy="3834034"/>
          </a:xfrm>
          <a:prstGeom prst="rect">
            <a:avLst/>
          </a:prstGeom>
        </p:spPr>
      </p:pic>
      <p:sp>
        <p:nvSpPr>
          <p:cNvPr id="5" name="Foliennummernplatzhalter 4">
            <a:extLst>
              <a:ext uri="{FF2B5EF4-FFF2-40B4-BE49-F238E27FC236}">
                <a16:creationId xmlns:a16="http://schemas.microsoft.com/office/drawing/2014/main" id="{7B141D3D-A35E-D20F-9E58-7001AEC57806}"/>
              </a:ext>
            </a:extLst>
          </p:cNvPr>
          <p:cNvSpPr>
            <a:spLocks noGrp="1"/>
          </p:cNvSpPr>
          <p:nvPr>
            <p:ph type="sldNum" sz="quarter" idx="12"/>
          </p:nvPr>
        </p:nvSpPr>
        <p:spPr/>
        <p:txBody>
          <a:bodyPr/>
          <a:lstStyle/>
          <a:p>
            <a:fld id="{FBC7A862-7147-4493-B488-4E46DC49905D}" type="slidenum">
              <a:rPr lang="de-DE" smtClean="0"/>
              <a:pPr/>
              <a:t>54</a:t>
            </a:fld>
            <a:endParaRPr lang="de-DE"/>
          </a:p>
        </p:txBody>
      </p:sp>
    </p:spTree>
    <p:extLst>
      <p:ext uri="{BB962C8B-B14F-4D97-AF65-F5344CB8AC3E}">
        <p14:creationId xmlns:p14="http://schemas.microsoft.com/office/powerpoint/2010/main" val="81111301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EA1D2640-9BE4-58A4-315C-7BC0E2D5AE74}"/>
              </a:ext>
            </a:extLst>
          </p:cNvPr>
          <p:cNvSpPr>
            <a:spLocks noGrp="1"/>
          </p:cNvSpPr>
          <p:nvPr>
            <p:ph type="title"/>
          </p:nvPr>
        </p:nvSpPr>
        <p:spPr>
          <a:xfrm>
            <a:off x="2036884" y="136525"/>
            <a:ext cx="8118231" cy="1058233"/>
          </a:xfrm>
        </p:spPr>
        <p:txBody>
          <a:bodyPr>
            <a:noAutofit/>
          </a:bodyPr>
          <a:lstStyle/>
          <a:p>
            <a:pPr algn="ctr"/>
            <a:r>
              <a:rPr lang="en-US"/>
              <a:t>Overview of Design and Implementation Setup Phase in CVA</a:t>
            </a:r>
          </a:p>
        </p:txBody>
      </p:sp>
      <p:sp>
        <p:nvSpPr>
          <p:cNvPr id="6" name="Legende: mit Pfeil nach unten 5">
            <a:extLst>
              <a:ext uri="{FF2B5EF4-FFF2-40B4-BE49-F238E27FC236}">
                <a16:creationId xmlns:a16="http://schemas.microsoft.com/office/drawing/2014/main" id="{3587E1B7-D80E-99D8-95DF-7DFB444B4128}"/>
              </a:ext>
            </a:extLst>
          </p:cNvPr>
          <p:cNvSpPr/>
          <p:nvPr/>
        </p:nvSpPr>
        <p:spPr>
          <a:xfrm>
            <a:off x="2809142" y="1316530"/>
            <a:ext cx="6573716" cy="867508"/>
          </a:xfrm>
          <a:prstGeom prst="downArrowCallout">
            <a:avLst/>
          </a:prstGeom>
          <a:solidFill>
            <a:schemeClr val="bg1">
              <a:lumMod val="85000"/>
            </a:schemeClr>
          </a:solidFill>
          <a:ln w="38100">
            <a:solidFill>
              <a:srgbClr val="0072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a:solidFill>
                  <a:schemeClr val="tx1"/>
                </a:solidFill>
                <a:latin typeface="Arial" panose="020B0604020202020204" pitchFamily="34" charset="0"/>
                <a:cs typeface="Arial" panose="020B0604020202020204" pitchFamily="34" charset="0"/>
              </a:rPr>
              <a:t>Assessment Findings</a:t>
            </a:r>
          </a:p>
        </p:txBody>
      </p:sp>
      <p:sp>
        <p:nvSpPr>
          <p:cNvPr id="8" name="Legende: mit Pfeil nach unten 7">
            <a:extLst>
              <a:ext uri="{FF2B5EF4-FFF2-40B4-BE49-F238E27FC236}">
                <a16:creationId xmlns:a16="http://schemas.microsoft.com/office/drawing/2014/main" id="{0DBADFFB-FCFE-5662-3E33-2899154CE0E8}"/>
              </a:ext>
            </a:extLst>
          </p:cNvPr>
          <p:cNvSpPr/>
          <p:nvPr/>
        </p:nvSpPr>
        <p:spPr>
          <a:xfrm>
            <a:off x="2809142" y="2262675"/>
            <a:ext cx="6573716" cy="867508"/>
          </a:xfrm>
          <a:prstGeom prst="downArrowCallout">
            <a:avLst/>
          </a:prstGeom>
          <a:noFill/>
          <a:ln w="38100">
            <a:solidFill>
              <a:srgbClr val="0072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a:solidFill>
                  <a:schemeClr val="tx1"/>
                </a:solidFill>
                <a:latin typeface="Arial" panose="020B0604020202020204" pitchFamily="34" charset="0"/>
                <a:cs typeface="Arial" panose="020B0604020202020204" pitchFamily="34" charset="0"/>
              </a:rPr>
              <a:t>Define Targeting Criteria</a:t>
            </a:r>
          </a:p>
        </p:txBody>
      </p:sp>
      <p:sp>
        <p:nvSpPr>
          <p:cNvPr id="10" name="Legende: mit Pfeil nach unten 9">
            <a:extLst>
              <a:ext uri="{FF2B5EF4-FFF2-40B4-BE49-F238E27FC236}">
                <a16:creationId xmlns:a16="http://schemas.microsoft.com/office/drawing/2014/main" id="{5BB0D073-58FF-6682-FB3D-A7556AF62643}"/>
              </a:ext>
            </a:extLst>
          </p:cNvPr>
          <p:cNvSpPr/>
          <p:nvPr/>
        </p:nvSpPr>
        <p:spPr>
          <a:xfrm>
            <a:off x="2791557" y="3208821"/>
            <a:ext cx="6573716" cy="867508"/>
          </a:xfrm>
          <a:prstGeom prst="downArrowCallout">
            <a:avLst/>
          </a:prstGeom>
          <a:noFill/>
          <a:ln w="38100">
            <a:solidFill>
              <a:srgbClr val="0072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a:solidFill>
                  <a:schemeClr val="tx1"/>
                </a:solidFill>
                <a:latin typeface="Arial" panose="020B0604020202020204" pitchFamily="34" charset="0"/>
                <a:cs typeface="Arial" panose="020B0604020202020204" pitchFamily="34" charset="0"/>
              </a:rPr>
              <a:t>Select Modality &amp; Delivery Mechanisms</a:t>
            </a:r>
          </a:p>
        </p:txBody>
      </p:sp>
      <p:sp>
        <p:nvSpPr>
          <p:cNvPr id="12" name="Legende: mit Pfeil nach unten 11">
            <a:extLst>
              <a:ext uri="{FF2B5EF4-FFF2-40B4-BE49-F238E27FC236}">
                <a16:creationId xmlns:a16="http://schemas.microsoft.com/office/drawing/2014/main" id="{2739DFB3-DBEC-BF2C-CE18-53CD1F7E4CC4}"/>
              </a:ext>
            </a:extLst>
          </p:cNvPr>
          <p:cNvSpPr/>
          <p:nvPr/>
        </p:nvSpPr>
        <p:spPr>
          <a:xfrm>
            <a:off x="2791557" y="4154966"/>
            <a:ext cx="6573716" cy="867508"/>
          </a:xfrm>
          <a:prstGeom prst="downArrowCallout">
            <a:avLst/>
          </a:prstGeom>
          <a:noFill/>
          <a:ln w="38100">
            <a:solidFill>
              <a:srgbClr val="0072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a:solidFill>
                  <a:schemeClr val="tx1"/>
                </a:solidFill>
                <a:latin typeface="Arial" panose="020B0604020202020204" pitchFamily="34" charset="0"/>
                <a:cs typeface="Arial" panose="020B0604020202020204" pitchFamily="34" charset="0"/>
              </a:rPr>
              <a:t>Calculate Transfer Value</a:t>
            </a:r>
          </a:p>
        </p:txBody>
      </p:sp>
      <p:sp>
        <p:nvSpPr>
          <p:cNvPr id="14" name="Legende: mit Pfeil nach unten 13">
            <a:extLst>
              <a:ext uri="{FF2B5EF4-FFF2-40B4-BE49-F238E27FC236}">
                <a16:creationId xmlns:a16="http://schemas.microsoft.com/office/drawing/2014/main" id="{11917E00-88B5-AE48-56D1-EE59C4F99BD5}"/>
              </a:ext>
            </a:extLst>
          </p:cNvPr>
          <p:cNvSpPr/>
          <p:nvPr/>
        </p:nvSpPr>
        <p:spPr>
          <a:xfrm>
            <a:off x="2809142" y="5083526"/>
            <a:ext cx="6573716" cy="867508"/>
          </a:xfrm>
          <a:prstGeom prst="downArrowCallout">
            <a:avLst/>
          </a:prstGeom>
          <a:noFill/>
          <a:ln w="38100">
            <a:solidFill>
              <a:srgbClr val="0072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a:solidFill>
                  <a:schemeClr val="tx1"/>
                </a:solidFill>
                <a:latin typeface="Arial" panose="020B0604020202020204" pitchFamily="34" charset="0"/>
                <a:cs typeface="Arial" panose="020B0604020202020204" pitchFamily="34" charset="0"/>
              </a:rPr>
              <a:t>Establish safeguards &amp; accountability systems</a:t>
            </a:r>
          </a:p>
        </p:txBody>
      </p:sp>
      <p:sp>
        <p:nvSpPr>
          <p:cNvPr id="15" name="Rechteck 14">
            <a:extLst>
              <a:ext uri="{FF2B5EF4-FFF2-40B4-BE49-F238E27FC236}">
                <a16:creationId xmlns:a16="http://schemas.microsoft.com/office/drawing/2014/main" id="{58F087D3-7658-1486-F909-457EE33687A6}"/>
              </a:ext>
            </a:extLst>
          </p:cNvPr>
          <p:cNvSpPr/>
          <p:nvPr/>
        </p:nvSpPr>
        <p:spPr>
          <a:xfrm>
            <a:off x="2791557" y="6040808"/>
            <a:ext cx="6573716" cy="583260"/>
          </a:xfrm>
          <a:prstGeom prst="rect">
            <a:avLst/>
          </a:prstGeom>
          <a:noFill/>
          <a:ln w="38100">
            <a:solidFill>
              <a:srgbClr val="0072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a:solidFill>
                  <a:schemeClr val="tx1"/>
                </a:solidFill>
                <a:latin typeface="Arial" panose="020B0604020202020204" pitchFamily="34" charset="0"/>
                <a:cs typeface="Arial" panose="020B0604020202020204" pitchFamily="34" charset="0"/>
              </a:rPr>
              <a:t>Ensure Operational Readiness.</a:t>
            </a:r>
            <a:endParaRPr lang="en-US"/>
          </a:p>
        </p:txBody>
      </p:sp>
      <p:sp>
        <p:nvSpPr>
          <p:cNvPr id="2" name="Foliennummernplatzhalter 1">
            <a:extLst>
              <a:ext uri="{FF2B5EF4-FFF2-40B4-BE49-F238E27FC236}">
                <a16:creationId xmlns:a16="http://schemas.microsoft.com/office/drawing/2014/main" id="{34F39940-1930-E6A9-1756-C93A54D4B8BE}"/>
              </a:ext>
            </a:extLst>
          </p:cNvPr>
          <p:cNvSpPr>
            <a:spLocks noGrp="1"/>
          </p:cNvSpPr>
          <p:nvPr>
            <p:ph type="sldNum" sz="quarter" idx="12"/>
          </p:nvPr>
        </p:nvSpPr>
        <p:spPr>
          <a:xfrm>
            <a:off x="8610600" y="6149876"/>
            <a:ext cx="2743200" cy="365125"/>
          </a:xfrm>
        </p:spPr>
        <p:txBody>
          <a:bodyPr/>
          <a:lstStyle/>
          <a:p>
            <a:fld id="{FBC7A862-7147-4493-B488-4E46DC49905D}" type="slidenum">
              <a:rPr lang="de-DE" smtClean="0"/>
              <a:t>55</a:t>
            </a:fld>
            <a:endParaRPr lang="de-DE"/>
          </a:p>
        </p:txBody>
      </p:sp>
    </p:spTree>
    <p:extLst>
      <p:ext uri="{BB962C8B-B14F-4D97-AF65-F5344CB8AC3E}">
        <p14:creationId xmlns:p14="http://schemas.microsoft.com/office/powerpoint/2010/main" val="401700802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 name="Diagramm 5">
            <a:extLst>
              <a:ext uri="{FF2B5EF4-FFF2-40B4-BE49-F238E27FC236}">
                <a16:creationId xmlns:a16="http://schemas.microsoft.com/office/drawing/2014/main" id="{A3A93060-2026-5EB4-2055-0E44EABC8874}"/>
              </a:ext>
              <a:ext uri="{C183D7F6-B498-43B3-948B-1728B52AA6E4}">
                <adec:decorative xmlns:adec="http://schemas.microsoft.com/office/drawing/2017/decorative" val="1"/>
              </a:ext>
            </a:extLst>
          </p:cNvPr>
          <p:cNvGraphicFramePr/>
          <p:nvPr>
            <p:extLst>
              <p:ext uri="{D42A27DB-BD31-4B8C-83A1-F6EECF244321}">
                <p14:modId xmlns:p14="http://schemas.microsoft.com/office/powerpoint/2010/main" val="2300330276"/>
              </p:ext>
            </p:extLst>
          </p:nvPr>
        </p:nvGraphicFramePr>
        <p:xfrm>
          <a:off x="838200" y="1498016"/>
          <a:ext cx="10530254" cy="49329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el 1">
            <a:extLst>
              <a:ext uri="{FF2B5EF4-FFF2-40B4-BE49-F238E27FC236}">
                <a16:creationId xmlns:a16="http://schemas.microsoft.com/office/drawing/2014/main" id="{5DF56B74-0C51-B857-E376-60807F1E794C}"/>
              </a:ext>
            </a:extLst>
          </p:cNvPr>
          <p:cNvSpPr>
            <a:spLocks noGrp="1"/>
          </p:cNvSpPr>
          <p:nvPr>
            <p:ph type="title"/>
          </p:nvPr>
        </p:nvSpPr>
        <p:spPr>
          <a:xfrm>
            <a:off x="1005254" y="365125"/>
            <a:ext cx="10181492" cy="1058233"/>
          </a:xfrm>
        </p:spPr>
        <p:txBody>
          <a:bodyPr>
            <a:noAutofit/>
          </a:bodyPr>
          <a:lstStyle/>
          <a:p>
            <a:r>
              <a:rPr lang="en-US" sz="4000"/>
              <a:t>Identification &amp; Targeting Process in CVA</a:t>
            </a:r>
          </a:p>
        </p:txBody>
      </p:sp>
      <p:graphicFrame>
        <p:nvGraphicFramePr>
          <p:cNvPr id="3" name="Tabelle 2">
            <a:extLst>
              <a:ext uri="{FF2B5EF4-FFF2-40B4-BE49-F238E27FC236}">
                <a16:creationId xmlns:a16="http://schemas.microsoft.com/office/drawing/2014/main" id="{CAA9CC74-1BC7-1026-0CC6-73A7E31DD876}"/>
              </a:ext>
            </a:extLst>
          </p:cNvPr>
          <p:cNvGraphicFramePr>
            <a:graphicFrameLocks noGrp="1"/>
          </p:cNvGraphicFramePr>
          <p:nvPr>
            <p:extLst>
              <p:ext uri="{D42A27DB-BD31-4B8C-83A1-F6EECF244321}">
                <p14:modId xmlns:p14="http://schemas.microsoft.com/office/powerpoint/2010/main" val="2897281921"/>
              </p:ext>
            </p:extLst>
          </p:nvPr>
        </p:nvGraphicFramePr>
        <p:xfrm>
          <a:off x="1159119" y="1594998"/>
          <a:ext cx="9873762" cy="6064832"/>
        </p:xfrm>
        <a:graphic>
          <a:graphicData uri="http://schemas.openxmlformats.org/drawingml/2006/table">
            <a:tbl>
              <a:tblPr firstRow="1" firstCol="1" bandRow="1">
                <a:tableStyleId>{2D5ABB26-0587-4C30-8999-92F81FD0307C}</a:tableStyleId>
              </a:tblPr>
              <a:tblGrid>
                <a:gridCol w="3291254">
                  <a:extLst>
                    <a:ext uri="{9D8B030D-6E8A-4147-A177-3AD203B41FA5}">
                      <a16:colId xmlns:a16="http://schemas.microsoft.com/office/drawing/2014/main" val="72624782"/>
                    </a:ext>
                  </a:extLst>
                </a:gridCol>
                <a:gridCol w="3291254">
                  <a:extLst>
                    <a:ext uri="{9D8B030D-6E8A-4147-A177-3AD203B41FA5}">
                      <a16:colId xmlns:a16="http://schemas.microsoft.com/office/drawing/2014/main" val="2655070392"/>
                    </a:ext>
                  </a:extLst>
                </a:gridCol>
                <a:gridCol w="3291254">
                  <a:extLst>
                    <a:ext uri="{9D8B030D-6E8A-4147-A177-3AD203B41FA5}">
                      <a16:colId xmlns:a16="http://schemas.microsoft.com/office/drawing/2014/main" val="2714928251"/>
                    </a:ext>
                  </a:extLst>
                </a:gridCol>
              </a:tblGrid>
              <a:tr h="1771657">
                <a:tc>
                  <a:txBody>
                    <a:bodyPr/>
                    <a:lstStyle/>
                    <a:p>
                      <a:pPr algn="ctr"/>
                      <a:r>
                        <a:rPr lang="en-US" sz="2400" noProof="0">
                          <a:solidFill>
                            <a:schemeClr val="bg1"/>
                          </a:solidFill>
                          <a:latin typeface="Arial" panose="020B0604020202020204" pitchFamily="34" charset="0"/>
                          <a:cs typeface="Arial" panose="020B0604020202020204" pitchFamily="34" charset="0"/>
                        </a:rPr>
                        <a:t>Context Analysis</a:t>
                      </a:r>
                    </a:p>
                  </a:txBody>
                  <a:tcPr anchor="ctr"/>
                </a:tc>
                <a:tc>
                  <a:txBody>
                    <a:bodyPr/>
                    <a:lstStyle/>
                    <a:p>
                      <a:pPr algn="ctr"/>
                      <a:r>
                        <a:rPr lang="en-US" sz="2400" noProof="0">
                          <a:solidFill>
                            <a:schemeClr val="bg1"/>
                          </a:solidFill>
                          <a:latin typeface="Arial" panose="020B0604020202020204" pitchFamily="34" charset="0"/>
                          <a:cs typeface="Arial" panose="020B0604020202020204" pitchFamily="34" charset="0"/>
                        </a:rPr>
                        <a:t>Define Targeting Criteria</a:t>
                      </a:r>
                    </a:p>
                  </a:txBody>
                  <a:tcPr anchor="ctr"/>
                </a:tc>
                <a:tc>
                  <a:txBody>
                    <a:bodyPr/>
                    <a:lstStyle/>
                    <a:p>
                      <a:pPr algn="ctr"/>
                      <a:r>
                        <a:rPr lang="en-US" sz="2400" noProof="0">
                          <a:solidFill>
                            <a:schemeClr val="bg1"/>
                          </a:solidFill>
                          <a:latin typeface="Arial" panose="020B0604020202020204" pitchFamily="34" charset="0"/>
                          <a:cs typeface="Arial" panose="020B0604020202020204" pitchFamily="34" charset="0"/>
                        </a:rPr>
                        <a:t>Select Targeting Approach</a:t>
                      </a:r>
                    </a:p>
                  </a:txBody>
                  <a:tcPr anchor="ctr"/>
                </a:tc>
                <a:extLst>
                  <a:ext uri="{0D108BD9-81ED-4DB2-BD59-A6C34878D82A}">
                    <a16:rowId xmlns:a16="http://schemas.microsoft.com/office/drawing/2014/main" val="997797306"/>
                  </a:ext>
                </a:extLst>
              </a:tr>
              <a:tr h="4293175">
                <a:tc>
                  <a:txBody>
                    <a:bodyPr/>
                    <a:lstStyle/>
                    <a:p>
                      <a:pPr>
                        <a:spcAft>
                          <a:spcPts val="1200"/>
                        </a:spcAft>
                      </a:pPr>
                      <a:r>
                        <a:rPr lang="en-US" sz="2400" noProof="0">
                          <a:latin typeface="Arial" panose="020B0604020202020204" pitchFamily="34" charset="0"/>
                          <a:cs typeface="Arial" panose="020B0604020202020204" pitchFamily="34" charset="0"/>
                        </a:rPr>
                        <a:t>Use assessment data (food security, protection, needs and market analysis);</a:t>
                      </a:r>
                    </a:p>
                    <a:p>
                      <a:pPr>
                        <a:spcAft>
                          <a:spcPts val="1200"/>
                        </a:spcAft>
                      </a:pPr>
                      <a:r>
                        <a:rPr lang="en-US" sz="2400" noProof="0">
                          <a:latin typeface="Arial" panose="020B0604020202020204" pitchFamily="34" charset="0"/>
                          <a:cs typeface="Arial" panose="020B0604020202020204" pitchFamily="34" charset="0"/>
                        </a:rPr>
                        <a:t>Identify Groups most affected;</a:t>
                      </a:r>
                    </a:p>
                    <a:p>
                      <a:pPr>
                        <a:spcAft>
                          <a:spcPts val="1200"/>
                        </a:spcAft>
                      </a:pPr>
                      <a:r>
                        <a:rPr lang="en-US" sz="2400" noProof="0">
                          <a:latin typeface="Arial" panose="020B0604020202020204" pitchFamily="34" charset="0"/>
                          <a:cs typeface="Arial" panose="020B0604020202020204" pitchFamily="34" charset="0"/>
                        </a:rPr>
                        <a:t>Clarify </a:t>
                      </a:r>
                      <a:r>
                        <a:rPr lang="en-US" sz="2400" noProof="0" err="1">
                          <a:latin typeface="Arial" panose="020B0604020202020204" pitchFamily="34" charset="0"/>
                          <a:cs typeface="Arial" panose="020B0604020202020204" pitchFamily="34" charset="0"/>
                        </a:rPr>
                        <a:t>programme</a:t>
                      </a:r>
                      <a:r>
                        <a:rPr lang="en-US" sz="2400" noProof="0">
                          <a:latin typeface="Arial" panose="020B0604020202020204" pitchFamily="34" charset="0"/>
                          <a:cs typeface="Arial" panose="020B0604020202020204" pitchFamily="34" charset="0"/>
                        </a:rPr>
                        <a:t> objectives.</a:t>
                      </a:r>
                    </a:p>
                  </a:txBody>
                  <a:tcPr/>
                </a:tc>
                <a:tc>
                  <a:txBody>
                    <a:bodyPr/>
                    <a:lstStyle/>
                    <a:p>
                      <a:pPr>
                        <a:spcAft>
                          <a:spcPts val="1200"/>
                        </a:spcAft>
                      </a:pPr>
                      <a:r>
                        <a:rPr lang="en-US" sz="2400" noProof="0">
                          <a:latin typeface="Arial" panose="020B0604020202020204" pitchFamily="34" charset="0"/>
                          <a:cs typeface="Arial" panose="020B0604020202020204" pitchFamily="34" charset="0"/>
                        </a:rPr>
                        <a:t>Vulnerability-based (ex. food insecurity level; income loss);</a:t>
                      </a:r>
                    </a:p>
                    <a:p>
                      <a:pPr>
                        <a:spcAft>
                          <a:spcPts val="1200"/>
                        </a:spcAft>
                      </a:pPr>
                      <a:r>
                        <a:rPr lang="en-US" sz="2400" noProof="0">
                          <a:latin typeface="Arial" panose="020B0604020202020204" pitchFamily="34" charset="0"/>
                          <a:cs typeface="Arial" panose="020B0604020202020204" pitchFamily="34" charset="0"/>
                        </a:rPr>
                        <a:t>Household characteristics (size, persons with </a:t>
                      </a:r>
                      <a:r>
                        <a:rPr lang="en-US" sz="2400" noProof="0" err="1">
                          <a:latin typeface="Arial" panose="020B0604020202020204" pitchFamily="34" charset="0"/>
                          <a:cs typeface="Arial" panose="020B0604020202020204" pitchFamily="34" charset="0"/>
                        </a:rPr>
                        <a:t>disabilties</a:t>
                      </a:r>
                      <a:r>
                        <a:rPr lang="en-US" sz="2400" noProof="0">
                          <a:latin typeface="Arial" panose="020B0604020202020204" pitchFamily="34" charset="0"/>
                          <a:cs typeface="Arial" panose="020B0604020202020204" pitchFamily="34" charset="0"/>
                        </a:rPr>
                        <a:t>, etc.);</a:t>
                      </a:r>
                    </a:p>
                    <a:p>
                      <a:pPr>
                        <a:spcAft>
                          <a:spcPts val="1200"/>
                        </a:spcAft>
                      </a:pPr>
                      <a:r>
                        <a:rPr lang="en-US" sz="2400" noProof="0">
                          <a:latin typeface="Arial" panose="020B0604020202020204" pitchFamily="34" charset="0"/>
                          <a:cs typeface="Arial" panose="020B0604020202020204" pitchFamily="34" charset="0"/>
                        </a:rPr>
                        <a:t>Geographic data.</a:t>
                      </a:r>
                    </a:p>
                  </a:txBody>
                  <a:tcPr/>
                </a:tc>
                <a:tc>
                  <a:txBody>
                    <a:bodyPr/>
                    <a:lstStyle/>
                    <a:p>
                      <a:pPr>
                        <a:spcAft>
                          <a:spcPts val="1200"/>
                        </a:spcAft>
                      </a:pPr>
                      <a:r>
                        <a:rPr lang="en-US" sz="2400" noProof="0">
                          <a:latin typeface="Arial" panose="020B0604020202020204" pitchFamily="34" charset="0"/>
                          <a:cs typeface="Arial" panose="020B0604020202020204" pitchFamily="34" charset="0"/>
                        </a:rPr>
                        <a:t>Administrative targeting;</a:t>
                      </a:r>
                    </a:p>
                    <a:p>
                      <a:pPr>
                        <a:spcAft>
                          <a:spcPts val="1200"/>
                        </a:spcAft>
                      </a:pPr>
                      <a:r>
                        <a:rPr lang="en-US" sz="2400" noProof="0">
                          <a:latin typeface="Arial" panose="020B0604020202020204" pitchFamily="34" charset="0"/>
                          <a:cs typeface="Arial" panose="020B0604020202020204" pitchFamily="34" charset="0"/>
                        </a:rPr>
                        <a:t>Community-based targeting;</a:t>
                      </a:r>
                    </a:p>
                    <a:p>
                      <a:pPr>
                        <a:spcAft>
                          <a:spcPts val="1200"/>
                        </a:spcAft>
                      </a:pPr>
                      <a:r>
                        <a:rPr lang="en-US" sz="2400" noProof="0">
                          <a:latin typeface="Arial" panose="020B0604020202020204" pitchFamily="34" charset="0"/>
                          <a:cs typeface="Arial" panose="020B0604020202020204" pitchFamily="34" charset="0"/>
                        </a:rPr>
                        <a:t>Self-targeting;</a:t>
                      </a:r>
                    </a:p>
                    <a:p>
                      <a:pPr>
                        <a:spcAft>
                          <a:spcPts val="1200"/>
                        </a:spcAft>
                      </a:pPr>
                      <a:r>
                        <a:rPr lang="en-US" sz="2400" noProof="0">
                          <a:latin typeface="Arial" panose="020B0604020202020204" pitchFamily="34" charset="0"/>
                          <a:cs typeface="Arial" panose="020B0604020202020204" pitchFamily="34" charset="0"/>
                        </a:rPr>
                        <a:t>Categorical targeting;</a:t>
                      </a:r>
                    </a:p>
                    <a:p>
                      <a:pPr>
                        <a:spcAft>
                          <a:spcPts val="1200"/>
                        </a:spcAft>
                      </a:pPr>
                      <a:r>
                        <a:rPr lang="en-US" sz="2400" noProof="0">
                          <a:latin typeface="Arial" panose="020B0604020202020204" pitchFamily="34" charset="0"/>
                          <a:cs typeface="Arial" panose="020B0604020202020204" pitchFamily="34" charset="0"/>
                        </a:rPr>
                        <a:t>Geographical.</a:t>
                      </a:r>
                    </a:p>
                  </a:txBody>
                  <a:tcPr/>
                </a:tc>
                <a:extLst>
                  <a:ext uri="{0D108BD9-81ED-4DB2-BD59-A6C34878D82A}">
                    <a16:rowId xmlns:a16="http://schemas.microsoft.com/office/drawing/2014/main" val="3050952344"/>
                  </a:ext>
                </a:extLst>
              </a:tr>
            </a:tbl>
          </a:graphicData>
        </a:graphic>
      </p:graphicFrame>
      <p:sp>
        <p:nvSpPr>
          <p:cNvPr id="5" name="Foliennummernplatzhalter 4">
            <a:extLst>
              <a:ext uri="{FF2B5EF4-FFF2-40B4-BE49-F238E27FC236}">
                <a16:creationId xmlns:a16="http://schemas.microsoft.com/office/drawing/2014/main" id="{67723A82-BE19-C682-D7A1-C4851DEF827C}"/>
              </a:ext>
            </a:extLst>
          </p:cNvPr>
          <p:cNvSpPr>
            <a:spLocks noGrp="1"/>
          </p:cNvSpPr>
          <p:nvPr>
            <p:ph type="sldNum" sz="quarter" idx="12"/>
          </p:nvPr>
        </p:nvSpPr>
        <p:spPr/>
        <p:txBody>
          <a:bodyPr/>
          <a:lstStyle/>
          <a:p>
            <a:fld id="{FBC7A862-7147-4493-B488-4E46DC49905D}" type="slidenum">
              <a:rPr lang="de-DE" smtClean="0"/>
              <a:t>56</a:t>
            </a:fld>
            <a:endParaRPr lang="de-DE"/>
          </a:p>
        </p:txBody>
      </p:sp>
    </p:spTree>
    <p:extLst>
      <p:ext uri="{BB962C8B-B14F-4D97-AF65-F5344CB8AC3E}">
        <p14:creationId xmlns:p14="http://schemas.microsoft.com/office/powerpoint/2010/main" val="184213333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35F0E49F-EDA5-63DE-E007-F3FCE085107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ACF63F1-F3D4-170B-9785-F1E687358FF2}"/>
              </a:ext>
            </a:extLst>
          </p:cNvPr>
          <p:cNvSpPr>
            <a:spLocks noGrp="1"/>
          </p:cNvSpPr>
          <p:nvPr>
            <p:ph type="title"/>
          </p:nvPr>
        </p:nvSpPr>
        <p:spPr>
          <a:xfrm>
            <a:off x="838200" y="12982"/>
            <a:ext cx="10515600" cy="1058233"/>
          </a:xfrm>
        </p:spPr>
        <p:txBody>
          <a:bodyPr>
            <a:normAutofit fontScale="90000"/>
          </a:bodyPr>
          <a:lstStyle/>
          <a:p>
            <a:pPr algn="ctr"/>
            <a:r>
              <a:rPr lang="en-US"/>
              <a:t>Recommendations for </a:t>
            </a:r>
            <a:br>
              <a:rPr lang="en-US"/>
            </a:br>
            <a:r>
              <a:rPr lang="en-US"/>
              <a:t>Disability-Inclusive CVA in Food Security</a:t>
            </a:r>
          </a:p>
        </p:txBody>
      </p:sp>
      <p:sp>
        <p:nvSpPr>
          <p:cNvPr id="5" name="Rechteck 4">
            <a:extLst>
              <a:ext uri="{FF2B5EF4-FFF2-40B4-BE49-F238E27FC236}">
                <a16:creationId xmlns:a16="http://schemas.microsoft.com/office/drawing/2014/main" id="{A0B5D4D2-801F-8996-8C66-2BDE9A3FC55C}"/>
              </a:ext>
            </a:extLst>
          </p:cNvPr>
          <p:cNvSpPr/>
          <p:nvPr/>
        </p:nvSpPr>
        <p:spPr>
          <a:xfrm>
            <a:off x="780691" y="1330008"/>
            <a:ext cx="11049000" cy="770848"/>
          </a:xfrm>
          <a:prstGeom prst="rect">
            <a:avLst/>
          </a:prstGeom>
          <a:solidFill>
            <a:srgbClr val="0077C9"/>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b="1">
                <a:latin typeface="Arial"/>
                <a:ea typeface="Arial"/>
                <a:cs typeface="Arial"/>
              </a:rPr>
              <a:t>✔ Targeting </a:t>
            </a:r>
            <a:r>
              <a:rPr lang="en-US" sz="2400">
                <a:latin typeface="Arial"/>
                <a:ea typeface="Arial"/>
                <a:cs typeface="Arial"/>
              </a:rPr>
              <a:t>must align with</a:t>
            </a:r>
            <a:r>
              <a:rPr lang="en-US" sz="2400" b="1">
                <a:latin typeface="Arial"/>
                <a:ea typeface="Arial"/>
                <a:cs typeface="Arial"/>
              </a:rPr>
              <a:t> </a:t>
            </a:r>
            <a:r>
              <a:rPr lang="en-US" sz="2400" b="1" err="1">
                <a:latin typeface="Arial"/>
                <a:ea typeface="Arial"/>
                <a:cs typeface="Arial"/>
              </a:rPr>
              <a:t>programme</a:t>
            </a:r>
            <a:r>
              <a:rPr lang="en-US" sz="2400" b="1">
                <a:latin typeface="Arial"/>
                <a:ea typeface="Arial"/>
                <a:cs typeface="Arial"/>
              </a:rPr>
              <a:t> objectives.</a:t>
            </a:r>
            <a:endParaRPr lang="en-US" sz="2400">
              <a:latin typeface="Arial"/>
              <a:cs typeface="Arial"/>
            </a:endParaRPr>
          </a:p>
        </p:txBody>
      </p:sp>
      <p:sp>
        <p:nvSpPr>
          <p:cNvPr id="19" name="Rechteck 18">
            <a:extLst>
              <a:ext uri="{FF2B5EF4-FFF2-40B4-BE49-F238E27FC236}">
                <a16:creationId xmlns:a16="http://schemas.microsoft.com/office/drawing/2014/main" id="{FFC62C10-6032-F78C-486A-3AC671912FA2}"/>
              </a:ext>
            </a:extLst>
          </p:cNvPr>
          <p:cNvSpPr/>
          <p:nvPr/>
        </p:nvSpPr>
        <p:spPr>
          <a:xfrm>
            <a:off x="780691" y="2376628"/>
            <a:ext cx="11049000" cy="770848"/>
          </a:xfrm>
          <a:prstGeom prst="rect">
            <a:avLst/>
          </a:prstGeom>
          <a:solidFill>
            <a:srgbClr val="0077C9"/>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b="1">
                <a:latin typeface="Arial"/>
                <a:ea typeface="Arial"/>
                <a:cs typeface="Arial"/>
              </a:rPr>
              <a:t>✔ </a:t>
            </a:r>
            <a:r>
              <a:rPr lang="en-US" sz="2400">
                <a:latin typeface="Arial"/>
                <a:ea typeface="Arial"/>
                <a:cs typeface="Arial"/>
              </a:rPr>
              <a:t> </a:t>
            </a:r>
            <a:r>
              <a:rPr lang="en-US" sz="2400" b="1">
                <a:latin typeface="Arial"/>
                <a:ea typeface="Arial"/>
                <a:cs typeface="Arial"/>
              </a:rPr>
              <a:t>Criteria should reflect severity and need</a:t>
            </a:r>
            <a:r>
              <a:rPr lang="en-US" sz="2400">
                <a:latin typeface="Arial"/>
                <a:ea typeface="Arial"/>
                <a:cs typeface="Arial"/>
              </a:rPr>
              <a:t> (vulnerability indicators).</a:t>
            </a:r>
            <a:endParaRPr lang="en-US" sz="2400"/>
          </a:p>
        </p:txBody>
      </p:sp>
      <p:sp>
        <p:nvSpPr>
          <p:cNvPr id="21" name="Rechteck 20">
            <a:extLst>
              <a:ext uri="{FF2B5EF4-FFF2-40B4-BE49-F238E27FC236}">
                <a16:creationId xmlns:a16="http://schemas.microsoft.com/office/drawing/2014/main" id="{AECC3707-4EBD-30F0-E888-E61D22A0C491}"/>
              </a:ext>
            </a:extLst>
          </p:cNvPr>
          <p:cNvSpPr/>
          <p:nvPr/>
        </p:nvSpPr>
        <p:spPr>
          <a:xfrm>
            <a:off x="780691" y="3423248"/>
            <a:ext cx="11049000" cy="770848"/>
          </a:xfrm>
          <a:prstGeom prst="rect">
            <a:avLst/>
          </a:prstGeom>
          <a:solidFill>
            <a:srgbClr val="0077C9"/>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b="1">
                <a:latin typeface="Arial"/>
                <a:ea typeface="Arial"/>
                <a:cs typeface="Arial"/>
              </a:rPr>
              <a:t>✔ Identify groups with heightened barriers or risks </a:t>
            </a:r>
            <a:r>
              <a:rPr lang="en-US" sz="2400">
                <a:latin typeface="Arial"/>
                <a:ea typeface="Arial"/>
                <a:cs typeface="Arial"/>
              </a:rPr>
              <a:t>(disability, protection).</a:t>
            </a:r>
            <a:endParaRPr lang="en-US" sz="2400"/>
          </a:p>
        </p:txBody>
      </p:sp>
      <p:sp>
        <p:nvSpPr>
          <p:cNvPr id="3" name="Rechteck 20">
            <a:extLst>
              <a:ext uri="{FF2B5EF4-FFF2-40B4-BE49-F238E27FC236}">
                <a16:creationId xmlns:a16="http://schemas.microsoft.com/office/drawing/2014/main" id="{3A5D1B81-99B6-5996-50E3-A46BB4AF51F5}"/>
              </a:ext>
            </a:extLst>
          </p:cNvPr>
          <p:cNvSpPr/>
          <p:nvPr/>
        </p:nvSpPr>
        <p:spPr>
          <a:xfrm>
            <a:off x="780690" y="4487171"/>
            <a:ext cx="11049000" cy="770848"/>
          </a:xfrm>
          <a:prstGeom prst="rect">
            <a:avLst/>
          </a:prstGeom>
          <a:solidFill>
            <a:srgbClr val="0077C9"/>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b="1">
                <a:latin typeface="Arial"/>
                <a:ea typeface="Arial"/>
                <a:cs typeface="Arial"/>
              </a:rPr>
              <a:t>✔ Targeting must reflect operational realities</a:t>
            </a:r>
            <a:r>
              <a:rPr lang="en-US" sz="2400">
                <a:latin typeface="Arial"/>
                <a:ea typeface="Arial"/>
                <a:cs typeface="Arial"/>
              </a:rPr>
              <a:t> (context &amp; market conditions).</a:t>
            </a:r>
            <a:endParaRPr lang="en-US" sz="2400">
              <a:latin typeface="Arial"/>
              <a:cs typeface="Arial"/>
            </a:endParaRPr>
          </a:p>
        </p:txBody>
      </p:sp>
      <p:sp>
        <p:nvSpPr>
          <p:cNvPr id="25" name="Rechteck 24">
            <a:extLst>
              <a:ext uri="{FF2B5EF4-FFF2-40B4-BE49-F238E27FC236}">
                <a16:creationId xmlns:a16="http://schemas.microsoft.com/office/drawing/2014/main" id="{40A15271-6E2E-B31B-907F-CFC06B4E9A90}"/>
              </a:ext>
            </a:extLst>
          </p:cNvPr>
          <p:cNvSpPr/>
          <p:nvPr/>
        </p:nvSpPr>
        <p:spPr>
          <a:xfrm>
            <a:off x="823823" y="5537302"/>
            <a:ext cx="11005868" cy="986508"/>
          </a:xfrm>
          <a:prstGeom prst="rect">
            <a:avLst/>
          </a:prstGeom>
          <a:solidFill>
            <a:srgbClr val="0077C9"/>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b="1">
                <a:latin typeface="Arial"/>
                <a:ea typeface="Arial"/>
                <a:cs typeface="Arial"/>
              </a:rPr>
              <a:t>✔ Criteria </a:t>
            </a:r>
            <a:r>
              <a:rPr lang="en-US" sz="2400">
                <a:latin typeface="Arial"/>
                <a:ea typeface="Arial"/>
                <a:cs typeface="Arial"/>
              </a:rPr>
              <a:t>must be</a:t>
            </a:r>
            <a:r>
              <a:rPr lang="en-US" sz="2400" b="1">
                <a:latin typeface="Arial"/>
                <a:ea typeface="Arial"/>
                <a:cs typeface="Arial"/>
              </a:rPr>
              <a:t> clear, measurable &amp; justifiable</a:t>
            </a:r>
            <a:r>
              <a:rPr lang="en-US" sz="2400">
                <a:latin typeface="Arial"/>
                <a:ea typeface="Arial"/>
                <a:cs typeface="Arial"/>
              </a:rPr>
              <a:t> (feasibility &amp; accountability).</a:t>
            </a:r>
            <a:endParaRPr lang="en-US" sz="2400">
              <a:latin typeface="Arial"/>
              <a:cs typeface="Arial"/>
            </a:endParaRPr>
          </a:p>
        </p:txBody>
      </p:sp>
      <p:sp>
        <p:nvSpPr>
          <p:cNvPr id="6" name="Foliennummernplatzhalter 5">
            <a:extLst>
              <a:ext uri="{FF2B5EF4-FFF2-40B4-BE49-F238E27FC236}">
                <a16:creationId xmlns:a16="http://schemas.microsoft.com/office/drawing/2014/main" id="{7FD35CF3-7FB2-BEC1-BE74-91B71ED31143}"/>
              </a:ext>
            </a:extLst>
          </p:cNvPr>
          <p:cNvSpPr>
            <a:spLocks noGrp="1"/>
          </p:cNvSpPr>
          <p:nvPr>
            <p:ph type="sldNum" sz="quarter" idx="12"/>
          </p:nvPr>
        </p:nvSpPr>
        <p:spPr/>
        <p:txBody>
          <a:bodyPr/>
          <a:lstStyle/>
          <a:p>
            <a:fld id="{FBC7A862-7147-4493-B488-4E46DC49905D}" type="slidenum">
              <a:rPr lang="de-DE" smtClean="0"/>
              <a:t>57</a:t>
            </a:fld>
            <a:endParaRPr lang="de-DE"/>
          </a:p>
        </p:txBody>
      </p:sp>
    </p:spTree>
    <p:extLst>
      <p:ext uri="{BB962C8B-B14F-4D97-AF65-F5344CB8AC3E}">
        <p14:creationId xmlns:p14="http://schemas.microsoft.com/office/powerpoint/2010/main" val="145787135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CAC800-00C2-CE69-30E9-441855C4D694}"/>
            </a:ext>
          </a:extLst>
        </p:cNvPr>
        <p:cNvGrpSpPr/>
        <p:nvPr/>
      </p:nvGrpSpPr>
      <p:grpSpPr>
        <a:xfrm>
          <a:off x="0" y="0"/>
          <a:ext cx="0" cy="0"/>
          <a:chOff x="0" y="0"/>
          <a:chExt cx="0" cy="0"/>
        </a:xfrm>
      </p:grpSpPr>
      <p:sp>
        <p:nvSpPr>
          <p:cNvPr id="5" name="Titel 4">
            <a:extLst>
              <a:ext uri="{FF2B5EF4-FFF2-40B4-BE49-F238E27FC236}">
                <a16:creationId xmlns:a16="http://schemas.microsoft.com/office/drawing/2014/main" id="{6E229E33-7145-A710-E04C-1F66703DC861}"/>
              </a:ext>
            </a:extLst>
          </p:cNvPr>
          <p:cNvSpPr>
            <a:spLocks noGrp="1"/>
          </p:cNvSpPr>
          <p:nvPr>
            <p:ph type="title"/>
          </p:nvPr>
        </p:nvSpPr>
        <p:spPr>
          <a:xfrm>
            <a:off x="179696" y="372721"/>
            <a:ext cx="10515600" cy="1058233"/>
          </a:xfrm>
        </p:spPr>
        <p:txBody>
          <a:bodyPr>
            <a:normAutofit/>
          </a:bodyPr>
          <a:lstStyle/>
          <a:p>
            <a:pPr algn="ctr"/>
            <a:r>
              <a:rPr lang="en-US"/>
              <a:t>Share your experience…</a:t>
            </a:r>
          </a:p>
        </p:txBody>
      </p:sp>
      <p:sp>
        <p:nvSpPr>
          <p:cNvPr id="8" name="Untertitel 9">
            <a:extLst>
              <a:ext uri="{FF2B5EF4-FFF2-40B4-BE49-F238E27FC236}">
                <a16:creationId xmlns:a16="http://schemas.microsoft.com/office/drawing/2014/main" id="{82758D99-6656-CF9E-6A83-2359B12C97FF}"/>
              </a:ext>
            </a:extLst>
          </p:cNvPr>
          <p:cNvSpPr txBox="1">
            <a:spLocks/>
          </p:cNvSpPr>
          <p:nvPr/>
        </p:nvSpPr>
        <p:spPr>
          <a:xfrm>
            <a:off x="1039091" y="1968515"/>
            <a:ext cx="10314709" cy="1058233"/>
          </a:xfrm>
          <a:prstGeom prst="rect">
            <a:avLst/>
          </a:prstGeom>
          <a:solidFill>
            <a:srgbClr val="2F7BBC"/>
          </a:solidFill>
          <a:ln>
            <a:noFill/>
          </a:ln>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ClrTx/>
              <a:buNone/>
            </a:pPr>
            <a:r>
              <a:rPr lang="de-DE" b="1">
                <a:solidFill>
                  <a:schemeClr val="bg1"/>
                </a:solidFill>
              </a:rPr>
              <a:t>Think </a:t>
            </a:r>
            <a:r>
              <a:rPr lang="de-DE" b="1" err="1">
                <a:solidFill>
                  <a:schemeClr val="bg1"/>
                </a:solidFill>
              </a:rPr>
              <a:t>about</a:t>
            </a:r>
            <a:r>
              <a:rPr lang="de-DE" b="1">
                <a:solidFill>
                  <a:schemeClr val="bg1"/>
                </a:solidFill>
              </a:rPr>
              <a:t> a CVA </a:t>
            </a:r>
            <a:r>
              <a:rPr lang="de-DE" b="1" err="1">
                <a:solidFill>
                  <a:schemeClr val="bg1"/>
                </a:solidFill>
              </a:rPr>
              <a:t>project</a:t>
            </a:r>
            <a:r>
              <a:rPr lang="de-DE" b="1">
                <a:solidFill>
                  <a:schemeClr val="bg1"/>
                </a:solidFill>
              </a:rPr>
              <a:t> </a:t>
            </a:r>
            <a:r>
              <a:rPr lang="de-DE" b="1" err="1">
                <a:solidFill>
                  <a:schemeClr val="bg1"/>
                </a:solidFill>
              </a:rPr>
              <a:t>that</a:t>
            </a:r>
            <a:r>
              <a:rPr lang="de-DE" b="1">
                <a:solidFill>
                  <a:schemeClr val="bg1"/>
                </a:solidFill>
              </a:rPr>
              <a:t> </a:t>
            </a:r>
            <a:r>
              <a:rPr lang="de-DE" b="1" err="1">
                <a:solidFill>
                  <a:schemeClr val="bg1"/>
                </a:solidFill>
              </a:rPr>
              <a:t>you</a:t>
            </a:r>
            <a:r>
              <a:rPr lang="de-DE" b="1">
                <a:solidFill>
                  <a:schemeClr val="bg1"/>
                </a:solidFill>
              </a:rPr>
              <a:t> </a:t>
            </a:r>
            <a:r>
              <a:rPr lang="de-DE" b="1" err="1">
                <a:solidFill>
                  <a:schemeClr val="bg1"/>
                </a:solidFill>
              </a:rPr>
              <a:t>worked</a:t>
            </a:r>
            <a:r>
              <a:rPr lang="de-DE" b="1">
                <a:solidFill>
                  <a:schemeClr val="bg1"/>
                </a:solidFill>
              </a:rPr>
              <a:t> on…</a:t>
            </a:r>
            <a:endParaRPr lang="en-US" b="1">
              <a:solidFill>
                <a:schemeClr val="bg1"/>
              </a:solidFill>
            </a:endParaRPr>
          </a:p>
        </p:txBody>
      </p:sp>
      <p:pic>
        <p:nvPicPr>
          <p:cNvPr id="9" name="Google Shape;1971;g3cb5c8679a0_0_1568">
            <a:extLst>
              <a:ext uri="{FF2B5EF4-FFF2-40B4-BE49-F238E27FC236}">
                <a16:creationId xmlns:a16="http://schemas.microsoft.com/office/drawing/2014/main" id="{C7AD5742-350F-5D5A-FEDA-E9CC08D464AC}"/>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10544408" y="170949"/>
            <a:ext cx="1467896" cy="1461779"/>
          </a:xfrm>
          <a:prstGeom prst="rect">
            <a:avLst/>
          </a:prstGeom>
          <a:noFill/>
          <a:ln>
            <a:noFill/>
          </a:ln>
          <a:effectLst>
            <a:outerShdw blurRad="292100" dist="139700" dir="2700000" algn="tl" rotWithShape="0">
              <a:srgbClr val="333333">
                <a:alpha val="65098"/>
              </a:srgbClr>
            </a:outerShdw>
          </a:effectLst>
        </p:spPr>
      </p:pic>
      <p:pic>
        <p:nvPicPr>
          <p:cNvPr id="4" name="Grafik 3">
            <a:extLst>
              <a:ext uri="{FF2B5EF4-FFF2-40B4-BE49-F238E27FC236}">
                <a16:creationId xmlns:a16="http://schemas.microsoft.com/office/drawing/2014/main" id="{84791BDB-EE6E-4F34-4E78-068BC695DB1D}"/>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09100" y="3564309"/>
            <a:ext cx="2044700" cy="2044700"/>
          </a:xfrm>
          <a:prstGeom prst="rect">
            <a:avLst/>
          </a:prstGeom>
        </p:spPr>
      </p:pic>
      <p:sp>
        <p:nvSpPr>
          <p:cNvPr id="10" name="Sprechblase: rechteckig 9">
            <a:extLst>
              <a:ext uri="{FF2B5EF4-FFF2-40B4-BE49-F238E27FC236}">
                <a16:creationId xmlns:a16="http://schemas.microsoft.com/office/drawing/2014/main" id="{E9F1D7B9-B324-279A-3E36-41EF4167449D}"/>
              </a:ext>
            </a:extLst>
          </p:cNvPr>
          <p:cNvSpPr/>
          <p:nvPr/>
        </p:nvSpPr>
        <p:spPr>
          <a:xfrm>
            <a:off x="2368715" y="3780057"/>
            <a:ext cx="6137562" cy="1931414"/>
          </a:xfrm>
          <a:prstGeom prst="wedgeRectCallout">
            <a:avLst>
              <a:gd name="adj1" fmla="val -8713"/>
              <a:gd name="adj2" fmla="val -77595"/>
            </a:avLst>
          </a:prstGeom>
          <a:noFill/>
          <a:ln w="38100">
            <a:solidFill>
              <a:srgbClr val="2F7B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Aft>
                <a:spcPts val="1200"/>
              </a:spcAft>
            </a:pPr>
            <a:r>
              <a:rPr lang="en-US" sz="2400">
                <a:solidFill>
                  <a:schemeClr val="tx1"/>
                </a:solidFill>
                <a:latin typeface="Arial" panose="020B0604020202020204" pitchFamily="34" charset="0"/>
                <a:cs typeface="Arial" panose="020B0604020202020204" pitchFamily="34" charset="0"/>
              </a:rPr>
              <a:t>What key targeting considerations and challenged did you encounter in your CVA </a:t>
            </a:r>
            <a:r>
              <a:rPr lang="en-US" sz="2400" err="1">
                <a:solidFill>
                  <a:schemeClr val="tx1"/>
                </a:solidFill>
                <a:latin typeface="Arial" panose="020B0604020202020204" pitchFamily="34" charset="0"/>
                <a:cs typeface="Arial" panose="020B0604020202020204" pitchFamily="34" charset="0"/>
              </a:rPr>
              <a:t>programme</a:t>
            </a:r>
            <a:r>
              <a:rPr lang="en-US" sz="2400">
                <a:solidFill>
                  <a:schemeClr val="tx1"/>
                </a:solidFill>
                <a:latin typeface="Arial" panose="020B0604020202020204" pitchFamily="34" charset="0"/>
                <a:cs typeface="Arial" panose="020B0604020202020204" pitchFamily="34" charset="0"/>
              </a:rPr>
              <a:t>?</a:t>
            </a:r>
          </a:p>
        </p:txBody>
      </p:sp>
      <p:sp>
        <p:nvSpPr>
          <p:cNvPr id="2" name="Foliennummernplatzhalter 1">
            <a:extLst>
              <a:ext uri="{FF2B5EF4-FFF2-40B4-BE49-F238E27FC236}">
                <a16:creationId xmlns:a16="http://schemas.microsoft.com/office/drawing/2014/main" id="{EF8F2AFD-F886-EE4D-5067-851B612F55D2}"/>
              </a:ext>
            </a:extLst>
          </p:cNvPr>
          <p:cNvSpPr>
            <a:spLocks noGrp="1"/>
          </p:cNvSpPr>
          <p:nvPr>
            <p:ph type="sldNum" sz="quarter" idx="12"/>
          </p:nvPr>
        </p:nvSpPr>
        <p:spPr/>
        <p:txBody>
          <a:bodyPr/>
          <a:lstStyle/>
          <a:p>
            <a:fld id="{FBC7A862-7147-4493-B488-4E46DC49905D}" type="slidenum">
              <a:rPr lang="de-DE" smtClean="0"/>
              <a:t>58</a:t>
            </a:fld>
            <a:endParaRPr lang="de-DE"/>
          </a:p>
        </p:txBody>
      </p:sp>
    </p:spTree>
    <p:extLst>
      <p:ext uri="{BB962C8B-B14F-4D97-AF65-F5344CB8AC3E}">
        <p14:creationId xmlns:p14="http://schemas.microsoft.com/office/powerpoint/2010/main" val="405984524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B762922-2157-4229-BFA0-EFA24EE93E56}"/>
              </a:ext>
            </a:extLst>
          </p:cNvPr>
          <p:cNvSpPr>
            <a:spLocks noGrp="1"/>
          </p:cNvSpPr>
          <p:nvPr>
            <p:ph type="title"/>
          </p:nvPr>
        </p:nvSpPr>
        <p:spPr/>
        <p:txBody>
          <a:bodyPr/>
          <a:lstStyle/>
          <a:p>
            <a:r>
              <a:rPr lang="en-US">
                <a:solidFill>
                  <a:srgbClr val="000000"/>
                </a:solidFill>
              </a:rPr>
              <a:t>Possible Responses</a:t>
            </a:r>
            <a:endParaRPr lang="en-IN"/>
          </a:p>
        </p:txBody>
      </p:sp>
      <p:pic>
        <p:nvPicPr>
          <p:cNvPr id="5" name="Grafik 4">
            <a:extLst>
              <a:ext uri="{FF2B5EF4-FFF2-40B4-BE49-F238E27FC236}">
                <a16:creationId xmlns:a16="http://schemas.microsoft.com/office/drawing/2014/main" id="{F486908F-EBCC-74E4-A2F7-5BC7A3F76BCB}"/>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643773" y="136526"/>
            <a:ext cx="1366506" cy="1412056"/>
          </a:xfrm>
          <a:prstGeom prst="rect">
            <a:avLst/>
          </a:prstGeom>
        </p:spPr>
      </p:pic>
      <p:sp>
        <p:nvSpPr>
          <p:cNvPr id="7" name="Textfeld 6">
            <a:extLst>
              <a:ext uri="{FF2B5EF4-FFF2-40B4-BE49-F238E27FC236}">
                <a16:creationId xmlns:a16="http://schemas.microsoft.com/office/drawing/2014/main" id="{E4AC72B9-52E8-A268-EC04-27B45098A1E9}"/>
              </a:ext>
            </a:extLst>
          </p:cNvPr>
          <p:cNvSpPr txBox="1"/>
          <p:nvPr/>
        </p:nvSpPr>
        <p:spPr>
          <a:xfrm>
            <a:off x="838201" y="1800394"/>
            <a:ext cx="3048000" cy="769441"/>
          </a:xfrm>
          <a:prstGeom prst="rect">
            <a:avLst/>
          </a:prstGeom>
          <a:solidFill>
            <a:srgbClr val="0070C0"/>
          </a:solidFill>
        </p:spPr>
        <p:txBody>
          <a:bodyPr wrap="square">
            <a:spAutoFit/>
          </a:bodyPr>
          <a:lstStyle/>
          <a:p>
            <a:pPr marL="0" marR="0" lvl="0" indent="0" algn="ctr" rtl="0">
              <a:lnSpc>
                <a:spcPct val="100000"/>
              </a:lnSpc>
              <a:spcBef>
                <a:spcPts val="0"/>
              </a:spcBef>
              <a:spcAft>
                <a:spcPts val="0"/>
              </a:spcAft>
              <a:buClr>
                <a:srgbClr val="000000"/>
              </a:buClr>
              <a:buSzPts val="2200"/>
              <a:buFont typeface="Arial"/>
              <a:buNone/>
            </a:pPr>
            <a:r>
              <a:rPr lang="en-US" sz="2200" b="1" i="0" u="none" strike="noStrike" cap="none">
                <a:solidFill>
                  <a:schemeClr val="lt1"/>
                </a:solidFill>
                <a:latin typeface="Arial"/>
                <a:ea typeface="Arial"/>
                <a:cs typeface="Arial"/>
                <a:sym typeface="Arial"/>
              </a:rPr>
              <a:t>Targeting Criteria Used</a:t>
            </a:r>
          </a:p>
        </p:txBody>
      </p:sp>
      <p:sp>
        <p:nvSpPr>
          <p:cNvPr id="13" name="Textfeld 12">
            <a:extLst>
              <a:ext uri="{FF2B5EF4-FFF2-40B4-BE49-F238E27FC236}">
                <a16:creationId xmlns:a16="http://schemas.microsoft.com/office/drawing/2014/main" id="{D33A3667-7FD4-E4A0-EAF3-B07A413C7485}"/>
              </a:ext>
            </a:extLst>
          </p:cNvPr>
          <p:cNvSpPr txBox="1"/>
          <p:nvPr/>
        </p:nvSpPr>
        <p:spPr>
          <a:xfrm>
            <a:off x="838200" y="3028156"/>
            <a:ext cx="3048000" cy="2246769"/>
          </a:xfrm>
          <a:prstGeom prst="rect">
            <a:avLst/>
          </a:prstGeom>
          <a:noFill/>
          <a:ln>
            <a:solidFill>
              <a:srgbClr val="0070C0"/>
            </a:solidFill>
          </a:ln>
        </p:spPr>
        <p:txBody>
          <a:bodyPr wrap="square">
            <a:spAutoFit/>
          </a:bodyPr>
          <a:lstStyle/>
          <a:p>
            <a:pPr marL="457200" marR="0" lvl="0" indent="-355600" algn="l" rtl="0">
              <a:lnSpc>
                <a:spcPct val="100000"/>
              </a:lnSpc>
              <a:spcBef>
                <a:spcPts val="0"/>
              </a:spcBef>
              <a:spcAft>
                <a:spcPts val="0"/>
              </a:spcAft>
              <a:buClr>
                <a:srgbClr val="000000"/>
              </a:buClr>
              <a:buSzPts val="2000"/>
              <a:buFont typeface="Arial"/>
              <a:buChar char="●"/>
            </a:pPr>
            <a:r>
              <a:rPr lang="en-IN" sz="2000" b="0" i="0" u="none" strike="noStrike" cap="none">
                <a:solidFill>
                  <a:srgbClr val="000000"/>
                </a:solidFill>
                <a:latin typeface="Arial"/>
                <a:ea typeface="Arial"/>
                <a:cs typeface="Arial"/>
                <a:sym typeface="Arial"/>
              </a:rPr>
              <a:t>Food insecurity indicators</a:t>
            </a:r>
          </a:p>
          <a:p>
            <a:pPr marL="457200" marR="0" lvl="0" indent="-355600" algn="l" rtl="0">
              <a:lnSpc>
                <a:spcPct val="100000"/>
              </a:lnSpc>
              <a:spcBef>
                <a:spcPts val="0"/>
              </a:spcBef>
              <a:spcAft>
                <a:spcPts val="0"/>
              </a:spcAft>
              <a:buClr>
                <a:srgbClr val="000000"/>
              </a:buClr>
              <a:buSzPts val="2000"/>
              <a:buFont typeface="Arial"/>
              <a:buChar char="●"/>
            </a:pPr>
            <a:r>
              <a:rPr lang="en-IN" sz="2000" b="0" i="0" u="none" strike="noStrike" cap="none">
                <a:solidFill>
                  <a:schemeClr val="dk1"/>
                </a:solidFill>
                <a:latin typeface="Arial"/>
                <a:ea typeface="Arial"/>
                <a:cs typeface="Arial"/>
                <a:sym typeface="Arial"/>
              </a:rPr>
              <a:t>Poverty score</a:t>
            </a:r>
            <a:endParaRPr lang="en-IN" sz="2000" b="0" i="0" u="none" strike="noStrike" cap="none">
              <a:solidFill>
                <a:srgbClr val="000000"/>
              </a:solidFill>
              <a:latin typeface="Arial"/>
              <a:ea typeface="Arial"/>
              <a:cs typeface="Arial"/>
              <a:sym typeface="Arial"/>
            </a:endParaRPr>
          </a:p>
          <a:p>
            <a:pPr marL="457200" marR="0" lvl="0" indent="-355600" algn="l" rtl="0">
              <a:lnSpc>
                <a:spcPct val="100000"/>
              </a:lnSpc>
              <a:spcBef>
                <a:spcPts val="0"/>
              </a:spcBef>
              <a:spcAft>
                <a:spcPts val="0"/>
              </a:spcAft>
              <a:buClr>
                <a:srgbClr val="000000"/>
              </a:buClr>
              <a:buSzPts val="2000"/>
              <a:buFont typeface="Arial"/>
              <a:buChar char="●"/>
            </a:pPr>
            <a:r>
              <a:rPr lang="en-IN" sz="2000" b="0" i="0" u="none" strike="noStrike" cap="none">
                <a:solidFill>
                  <a:srgbClr val="000000"/>
                </a:solidFill>
                <a:latin typeface="Arial"/>
                <a:ea typeface="Arial"/>
                <a:cs typeface="Arial"/>
                <a:sym typeface="Arial"/>
              </a:rPr>
              <a:t>Displacement status</a:t>
            </a:r>
          </a:p>
          <a:p>
            <a:pPr marL="457200" marR="0" lvl="0" indent="-355600" algn="l" rtl="0">
              <a:lnSpc>
                <a:spcPct val="100000"/>
              </a:lnSpc>
              <a:spcBef>
                <a:spcPts val="0"/>
              </a:spcBef>
              <a:spcAft>
                <a:spcPts val="0"/>
              </a:spcAft>
              <a:buClr>
                <a:srgbClr val="000000"/>
              </a:buClr>
              <a:buSzPts val="2000"/>
              <a:buFont typeface="Arial"/>
              <a:buChar char="●"/>
            </a:pPr>
            <a:r>
              <a:rPr lang="en-IN" sz="2000" b="0" i="0" u="none" strike="noStrike" cap="none">
                <a:solidFill>
                  <a:srgbClr val="000000"/>
                </a:solidFill>
                <a:latin typeface="Arial"/>
                <a:ea typeface="Arial"/>
                <a:cs typeface="Arial"/>
                <a:sym typeface="Arial"/>
              </a:rPr>
              <a:t>Female-headed households</a:t>
            </a:r>
          </a:p>
          <a:p>
            <a:pPr marL="457200" marR="0" lvl="0" indent="-355600" algn="l" rtl="0">
              <a:lnSpc>
                <a:spcPct val="100000"/>
              </a:lnSpc>
              <a:spcBef>
                <a:spcPts val="0"/>
              </a:spcBef>
              <a:spcAft>
                <a:spcPts val="0"/>
              </a:spcAft>
              <a:buClr>
                <a:srgbClr val="000000"/>
              </a:buClr>
              <a:buSzPts val="2000"/>
              <a:buFont typeface="Arial"/>
              <a:buChar char="●"/>
            </a:pPr>
            <a:r>
              <a:rPr lang="en-IN" sz="2000" b="0" i="0" u="none" strike="noStrike" cap="none">
                <a:solidFill>
                  <a:srgbClr val="000000"/>
                </a:solidFill>
                <a:latin typeface="Arial"/>
                <a:ea typeface="Arial"/>
                <a:cs typeface="Arial"/>
                <a:sym typeface="Arial"/>
              </a:rPr>
              <a:t>Disability status</a:t>
            </a:r>
          </a:p>
        </p:txBody>
      </p:sp>
      <p:sp>
        <p:nvSpPr>
          <p:cNvPr id="9" name="Textfeld 8">
            <a:extLst>
              <a:ext uri="{FF2B5EF4-FFF2-40B4-BE49-F238E27FC236}">
                <a16:creationId xmlns:a16="http://schemas.microsoft.com/office/drawing/2014/main" id="{26CDF48A-05AB-4459-69D6-8451FE856880}"/>
              </a:ext>
            </a:extLst>
          </p:cNvPr>
          <p:cNvSpPr txBox="1"/>
          <p:nvPr/>
        </p:nvSpPr>
        <p:spPr>
          <a:xfrm>
            <a:off x="4849091" y="1800394"/>
            <a:ext cx="2369127" cy="430887"/>
          </a:xfrm>
          <a:prstGeom prst="rect">
            <a:avLst/>
          </a:prstGeom>
          <a:solidFill>
            <a:srgbClr val="0070C0"/>
          </a:solidFill>
        </p:spPr>
        <p:txBody>
          <a:bodyPr wrap="square">
            <a:spAutoFit/>
          </a:bodyPr>
          <a:lstStyle/>
          <a:p>
            <a:pPr marL="0" marR="0" lvl="0" indent="0" algn="ctr" rtl="0">
              <a:lnSpc>
                <a:spcPct val="100000"/>
              </a:lnSpc>
              <a:spcBef>
                <a:spcPts val="0"/>
              </a:spcBef>
              <a:spcAft>
                <a:spcPts val="0"/>
              </a:spcAft>
              <a:buClr>
                <a:srgbClr val="000000"/>
              </a:buClr>
              <a:buSzPts val="2200"/>
              <a:buFont typeface="Arial"/>
              <a:buNone/>
            </a:pPr>
            <a:r>
              <a:rPr lang="en-US" sz="2200" b="1" i="0" u="none" strike="noStrike" cap="none">
                <a:solidFill>
                  <a:schemeClr val="lt1"/>
                </a:solidFill>
                <a:latin typeface="Arial"/>
                <a:ea typeface="Arial"/>
                <a:cs typeface="Arial"/>
                <a:sym typeface="Arial"/>
              </a:rPr>
              <a:t>Challenges</a:t>
            </a:r>
          </a:p>
        </p:txBody>
      </p:sp>
      <p:sp>
        <p:nvSpPr>
          <p:cNvPr id="15" name="Textfeld 14">
            <a:extLst>
              <a:ext uri="{FF2B5EF4-FFF2-40B4-BE49-F238E27FC236}">
                <a16:creationId xmlns:a16="http://schemas.microsoft.com/office/drawing/2014/main" id="{16296D6A-4D7A-3105-3115-03C093185733}"/>
              </a:ext>
            </a:extLst>
          </p:cNvPr>
          <p:cNvSpPr txBox="1"/>
          <p:nvPr/>
        </p:nvSpPr>
        <p:spPr>
          <a:xfrm>
            <a:off x="4849091" y="3028156"/>
            <a:ext cx="2369127" cy="2246769"/>
          </a:xfrm>
          <a:prstGeom prst="rect">
            <a:avLst/>
          </a:prstGeom>
          <a:noFill/>
          <a:ln>
            <a:solidFill>
              <a:srgbClr val="0070C0"/>
            </a:solidFill>
          </a:ln>
        </p:spPr>
        <p:txBody>
          <a:bodyPr wrap="square">
            <a:spAutoFit/>
          </a:bodyPr>
          <a:lstStyle/>
          <a:p>
            <a:pPr marL="457200" marR="0" lvl="0" indent="-355600" algn="l" rtl="0">
              <a:lnSpc>
                <a:spcPct val="100000"/>
              </a:lnSpc>
              <a:spcBef>
                <a:spcPts val="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Exclusion errors</a:t>
            </a:r>
          </a:p>
          <a:p>
            <a:pPr marL="457200" marR="0" lvl="0" indent="-355600" algn="l" rtl="0">
              <a:lnSpc>
                <a:spcPct val="100000"/>
              </a:lnSpc>
              <a:spcBef>
                <a:spcPts val="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Proxy misuse</a:t>
            </a:r>
          </a:p>
          <a:p>
            <a:pPr marL="457200" marR="0" lvl="0" indent="-355600" algn="l" rtl="0">
              <a:lnSpc>
                <a:spcPct val="100000"/>
              </a:lnSpc>
              <a:spcBef>
                <a:spcPts val="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Verification gaps</a:t>
            </a:r>
          </a:p>
          <a:p>
            <a:pPr marL="457200" marR="0" lvl="0" indent="-355600" algn="l" rtl="0">
              <a:lnSpc>
                <a:spcPct val="100000"/>
              </a:lnSpc>
              <a:spcBef>
                <a:spcPts val="0"/>
              </a:spcBef>
              <a:spcAft>
                <a:spcPts val="0"/>
              </a:spcAft>
              <a:buClr>
                <a:schemeClr val="dk1"/>
              </a:buClr>
              <a:buSzPts val="2000"/>
              <a:buFont typeface="Arial"/>
              <a:buChar char="●"/>
            </a:pPr>
            <a:r>
              <a:rPr lang="en-US" sz="2000" b="0" i="0" u="none" strike="noStrike" cap="none">
                <a:solidFill>
                  <a:schemeClr val="dk1"/>
                </a:solidFill>
                <a:latin typeface="Arial"/>
                <a:ea typeface="Arial"/>
                <a:cs typeface="Arial"/>
                <a:sym typeface="Arial"/>
              </a:rPr>
              <a:t>Community tensions</a:t>
            </a:r>
            <a:endParaRPr lang="en-US" sz="2000" b="0" i="0" u="none" strike="noStrike" cap="none">
              <a:solidFill>
                <a:srgbClr val="000000"/>
              </a:solidFill>
              <a:latin typeface="Arial"/>
              <a:ea typeface="Arial"/>
              <a:cs typeface="Arial"/>
              <a:sym typeface="Arial"/>
            </a:endParaRPr>
          </a:p>
        </p:txBody>
      </p:sp>
      <p:sp>
        <p:nvSpPr>
          <p:cNvPr id="11" name="Textfeld 10">
            <a:extLst>
              <a:ext uri="{FF2B5EF4-FFF2-40B4-BE49-F238E27FC236}">
                <a16:creationId xmlns:a16="http://schemas.microsoft.com/office/drawing/2014/main" id="{9EFDA1DC-76A0-3EBC-598E-E120D8FF2636}"/>
              </a:ext>
            </a:extLst>
          </p:cNvPr>
          <p:cNvSpPr txBox="1"/>
          <p:nvPr/>
        </p:nvSpPr>
        <p:spPr>
          <a:xfrm>
            <a:off x="8028710" y="1800394"/>
            <a:ext cx="2369127" cy="769441"/>
          </a:xfrm>
          <a:prstGeom prst="rect">
            <a:avLst/>
          </a:prstGeom>
          <a:solidFill>
            <a:srgbClr val="0070C0"/>
          </a:solidFill>
        </p:spPr>
        <p:txBody>
          <a:bodyPr wrap="square">
            <a:spAutoFit/>
          </a:bodyPr>
          <a:lstStyle/>
          <a:p>
            <a:pPr marL="0" marR="0" lvl="0" indent="0" algn="ctr" rtl="0">
              <a:lnSpc>
                <a:spcPct val="100000"/>
              </a:lnSpc>
              <a:spcBef>
                <a:spcPts val="0"/>
              </a:spcBef>
              <a:spcAft>
                <a:spcPts val="0"/>
              </a:spcAft>
              <a:buClr>
                <a:srgbClr val="000000"/>
              </a:buClr>
              <a:buSzPts val="2200"/>
              <a:buFont typeface="Arial"/>
              <a:buNone/>
            </a:pPr>
            <a:r>
              <a:rPr lang="en-US" sz="2200" b="1" i="0" u="none" strike="noStrike" cap="none">
                <a:solidFill>
                  <a:schemeClr val="lt1"/>
                </a:solidFill>
                <a:latin typeface="Arial"/>
                <a:ea typeface="Arial"/>
                <a:cs typeface="Arial"/>
                <a:sym typeface="Arial"/>
              </a:rPr>
              <a:t>Hard-To-Reach Groups</a:t>
            </a:r>
          </a:p>
        </p:txBody>
      </p:sp>
      <p:sp>
        <p:nvSpPr>
          <p:cNvPr id="17" name="Textfeld 16">
            <a:extLst>
              <a:ext uri="{FF2B5EF4-FFF2-40B4-BE49-F238E27FC236}">
                <a16:creationId xmlns:a16="http://schemas.microsoft.com/office/drawing/2014/main" id="{CEAD04BD-A708-9DA1-E566-630DDB223946}"/>
              </a:ext>
            </a:extLst>
          </p:cNvPr>
          <p:cNvSpPr txBox="1"/>
          <p:nvPr/>
        </p:nvSpPr>
        <p:spPr>
          <a:xfrm>
            <a:off x="8028710" y="3028156"/>
            <a:ext cx="2369127" cy="2554545"/>
          </a:xfrm>
          <a:prstGeom prst="rect">
            <a:avLst/>
          </a:prstGeom>
          <a:noFill/>
          <a:ln>
            <a:solidFill>
              <a:srgbClr val="0070C0"/>
            </a:solidFill>
          </a:ln>
        </p:spPr>
        <p:txBody>
          <a:bodyPr wrap="square">
            <a:spAutoFit/>
          </a:bodyPr>
          <a:lstStyle/>
          <a:p>
            <a:pPr marL="457200" marR="0" lvl="0" indent="-355600" algn="l" rtl="0">
              <a:lnSpc>
                <a:spcPct val="100000"/>
              </a:lnSpc>
              <a:spcBef>
                <a:spcPts val="0"/>
              </a:spcBef>
              <a:spcAft>
                <a:spcPts val="0"/>
              </a:spcAft>
              <a:buClr>
                <a:srgbClr val="000000"/>
              </a:buClr>
              <a:buSzPts val="2000"/>
              <a:buFont typeface="Arial"/>
              <a:buChar char="●"/>
            </a:pPr>
            <a:r>
              <a:rPr lang="en-IN" sz="2000" b="0" i="0" u="none" strike="noStrike" cap="none">
                <a:solidFill>
                  <a:srgbClr val="000000"/>
                </a:solidFill>
                <a:latin typeface="Arial"/>
                <a:ea typeface="Arial"/>
                <a:cs typeface="Arial"/>
                <a:sym typeface="Arial"/>
              </a:rPr>
              <a:t>Persons with disabilities</a:t>
            </a:r>
          </a:p>
          <a:p>
            <a:pPr marL="457200" marR="0" lvl="0" indent="-355600" algn="l" rtl="0">
              <a:lnSpc>
                <a:spcPct val="100000"/>
              </a:lnSpc>
              <a:spcBef>
                <a:spcPts val="0"/>
              </a:spcBef>
              <a:spcAft>
                <a:spcPts val="0"/>
              </a:spcAft>
              <a:buClr>
                <a:srgbClr val="000000"/>
              </a:buClr>
              <a:buSzPts val="2000"/>
              <a:buFont typeface="Arial"/>
              <a:buChar char="●"/>
            </a:pPr>
            <a:r>
              <a:rPr lang="en-IN" sz="2000" b="0" i="0" u="none" strike="noStrike" cap="none">
                <a:solidFill>
                  <a:srgbClr val="000000"/>
                </a:solidFill>
                <a:latin typeface="Arial"/>
                <a:ea typeface="Arial"/>
                <a:cs typeface="Arial"/>
                <a:sym typeface="Arial"/>
              </a:rPr>
              <a:t>Older persons</a:t>
            </a:r>
          </a:p>
          <a:p>
            <a:pPr marL="457200" marR="0" lvl="0" indent="-355600" algn="l" rtl="0">
              <a:lnSpc>
                <a:spcPct val="100000"/>
              </a:lnSpc>
              <a:spcBef>
                <a:spcPts val="0"/>
              </a:spcBef>
              <a:spcAft>
                <a:spcPts val="0"/>
              </a:spcAft>
              <a:buClr>
                <a:srgbClr val="000000"/>
              </a:buClr>
              <a:buSzPts val="2000"/>
              <a:buFont typeface="Arial"/>
              <a:buChar char="●"/>
            </a:pPr>
            <a:r>
              <a:rPr lang="en-IN" sz="2000" b="0" i="0" u="none" strike="noStrike" cap="none">
                <a:solidFill>
                  <a:srgbClr val="000000"/>
                </a:solidFill>
                <a:latin typeface="Arial"/>
                <a:ea typeface="Arial"/>
                <a:cs typeface="Arial"/>
                <a:sym typeface="Arial"/>
              </a:rPr>
              <a:t>Undocumented households</a:t>
            </a:r>
          </a:p>
          <a:p>
            <a:pPr marL="457200" marR="0" lvl="0" indent="-355600" algn="l" rtl="0">
              <a:lnSpc>
                <a:spcPct val="100000"/>
              </a:lnSpc>
              <a:spcBef>
                <a:spcPts val="0"/>
              </a:spcBef>
              <a:spcAft>
                <a:spcPts val="0"/>
              </a:spcAft>
              <a:buClr>
                <a:srgbClr val="000000"/>
              </a:buClr>
              <a:buSzPts val="2000"/>
              <a:buFont typeface="Arial"/>
              <a:buChar char="●"/>
            </a:pPr>
            <a:r>
              <a:rPr lang="en-IN" sz="2000" b="0" i="0" u="none" strike="noStrike" cap="none">
                <a:solidFill>
                  <a:srgbClr val="000000"/>
                </a:solidFill>
                <a:latin typeface="Arial"/>
                <a:ea typeface="Arial"/>
                <a:cs typeface="Arial"/>
                <a:sym typeface="Arial"/>
              </a:rPr>
              <a:t>Female-headed households</a:t>
            </a:r>
            <a:endParaRPr lang="en-IN" sz="1400" b="1" i="0" u="none" strike="noStrike" cap="none">
              <a:solidFill>
                <a:srgbClr val="000000"/>
              </a:solidFill>
              <a:latin typeface="Arial"/>
              <a:ea typeface="Arial"/>
              <a:cs typeface="Arial"/>
              <a:sym typeface="Arial"/>
            </a:endParaRPr>
          </a:p>
        </p:txBody>
      </p:sp>
      <p:sp>
        <p:nvSpPr>
          <p:cNvPr id="18" name="Foliennummernplatzhalter 17">
            <a:extLst>
              <a:ext uri="{FF2B5EF4-FFF2-40B4-BE49-F238E27FC236}">
                <a16:creationId xmlns:a16="http://schemas.microsoft.com/office/drawing/2014/main" id="{D9C3EF79-0235-49BF-6A92-F4FF60E817E6}"/>
              </a:ext>
            </a:extLst>
          </p:cNvPr>
          <p:cNvSpPr>
            <a:spLocks noGrp="1"/>
          </p:cNvSpPr>
          <p:nvPr>
            <p:ph type="sldNum" sz="quarter" idx="12"/>
          </p:nvPr>
        </p:nvSpPr>
        <p:spPr/>
        <p:txBody>
          <a:bodyPr/>
          <a:lstStyle/>
          <a:p>
            <a:fld id="{FBC7A862-7147-4493-B488-4E46DC49905D}" type="slidenum">
              <a:rPr lang="de-DE" smtClean="0"/>
              <a:t>59</a:t>
            </a:fld>
            <a:endParaRPr lang="de-DE"/>
          </a:p>
        </p:txBody>
      </p:sp>
    </p:spTree>
    <p:extLst>
      <p:ext uri="{BB962C8B-B14F-4D97-AF65-F5344CB8AC3E}">
        <p14:creationId xmlns:p14="http://schemas.microsoft.com/office/powerpoint/2010/main" val="222421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4B05C1F-681B-A348-1FCC-4C3A67F3A31B}"/>
              </a:ext>
            </a:extLst>
          </p:cNvPr>
          <p:cNvSpPr>
            <a:spLocks noGrp="1"/>
          </p:cNvSpPr>
          <p:nvPr>
            <p:ph type="title"/>
          </p:nvPr>
        </p:nvSpPr>
        <p:spPr>
          <a:xfrm>
            <a:off x="838200" y="285115"/>
            <a:ext cx="10515600" cy="1058233"/>
          </a:xfrm>
          <a:solidFill>
            <a:srgbClr val="0070C0"/>
          </a:solidFill>
        </p:spPr>
        <p:txBody>
          <a:bodyPr/>
          <a:lstStyle/>
          <a:p>
            <a:r>
              <a:rPr lang="en-US" noProof="0">
                <a:solidFill>
                  <a:schemeClr val="bg1"/>
                </a:solidFill>
              </a:rPr>
              <a:t>Phase 4 - LNOB Project Results:</a:t>
            </a:r>
          </a:p>
        </p:txBody>
      </p:sp>
      <p:pic>
        <p:nvPicPr>
          <p:cNvPr id="8" name="Picture 7" descr="A diagram displaying the objective and the 4  results of the &quot;Phase 4-Leave no one behind!&quot; project. On top of the diagram the objective reads: &quot;Enabling the uptake of the IASC Guidelines on Inclusion for lasting impact through side-scaling &amp; localization.&quot; The 4 results are displayed underneath and read from left to right: 1) Strengthening of disability-inclusion in humanitarian coordination. 2) Uptake, side-scaling and localization of tools and guidance. 3) Meaningful participation of OPDs - empowerment and removal of barriers. 4)&#10;Advancement of disability-inclusion in the global humanitarian system.">
            <a:extLst>
              <a:ext uri="{FF2B5EF4-FFF2-40B4-BE49-F238E27FC236}">
                <a16:creationId xmlns:a16="http://schemas.microsoft.com/office/drawing/2014/main" id="{E5AB3AFA-B63E-011F-42DC-A2FCCFDAFE70}"/>
              </a:ext>
            </a:extLst>
          </p:cNvPr>
          <p:cNvPicPr>
            <a:picLocks noChangeAspect="1"/>
          </p:cNvPicPr>
          <p:nvPr/>
        </p:nvPicPr>
        <p:blipFill>
          <a:blip r:embed="rId3"/>
          <a:srcRect l="10235" t="7343" r="10537" b="15172"/>
          <a:stretch>
            <a:fillRect/>
          </a:stretch>
        </p:blipFill>
        <p:spPr>
          <a:xfrm>
            <a:off x="1184910" y="1359594"/>
            <a:ext cx="10168890" cy="5213291"/>
          </a:xfrm>
          <a:prstGeom prst="rect">
            <a:avLst/>
          </a:prstGeom>
        </p:spPr>
      </p:pic>
      <p:sp>
        <p:nvSpPr>
          <p:cNvPr id="2" name="Foliennummernplatzhalter 1">
            <a:extLst>
              <a:ext uri="{FF2B5EF4-FFF2-40B4-BE49-F238E27FC236}">
                <a16:creationId xmlns:a16="http://schemas.microsoft.com/office/drawing/2014/main" id="{B576F6A1-61BF-0D42-4ED0-07B03C018A81}"/>
              </a:ext>
            </a:extLst>
          </p:cNvPr>
          <p:cNvSpPr>
            <a:spLocks noGrp="1"/>
          </p:cNvSpPr>
          <p:nvPr>
            <p:ph type="sldNum" sz="quarter" idx="12"/>
          </p:nvPr>
        </p:nvSpPr>
        <p:spPr/>
        <p:txBody>
          <a:bodyPr/>
          <a:lstStyle/>
          <a:p>
            <a:fld id="{FBC7A862-7147-4493-B488-4E46DC49905D}" type="slidenum">
              <a:rPr lang="de-DE" smtClean="0"/>
              <a:t>6</a:t>
            </a:fld>
            <a:endParaRPr lang="de-DE"/>
          </a:p>
        </p:txBody>
      </p:sp>
    </p:spTree>
    <p:extLst>
      <p:ext uri="{BB962C8B-B14F-4D97-AF65-F5344CB8AC3E}">
        <p14:creationId xmlns:p14="http://schemas.microsoft.com/office/powerpoint/2010/main" val="223213827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60E2F46-7A51-602C-7B06-86B0C9622DFB}"/>
              </a:ext>
            </a:extLst>
          </p:cNvPr>
          <p:cNvSpPr>
            <a:spLocks noGrp="1"/>
          </p:cNvSpPr>
          <p:nvPr>
            <p:ph type="title"/>
          </p:nvPr>
        </p:nvSpPr>
        <p:spPr/>
        <p:txBody>
          <a:bodyPr>
            <a:normAutofit fontScale="90000"/>
          </a:bodyPr>
          <a:lstStyle/>
          <a:p>
            <a:pPr lvl="0">
              <a:spcBef>
                <a:spcPts val="0"/>
              </a:spcBef>
            </a:pPr>
            <a:r>
              <a:rPr lang="en-IN">
                <a:solidFill>
                  <a:srgbClr val="000000"/>
                </a:solidFill>
              </a:rPr>
              <a:t>Why persons with disabilities can be at risk </a:t>
            </a:r>
            <a:br>
              <a:rPr lang="en-IN">
                <a:solidFill>
                  <a:srgbClr val="000000"/>
                </a:solidFill>
              </a:rPr>
            </a:br>
            <a:r>
              <a:rPr lang="en-IN">
                <a:solidFill>
                  <a:srgbClr val="000000"/>
                </a:solidFill>
              </a:rPr>
              <a:t>of exclusion in CVA targeting</a:t>
            </a:r>
            <a:endParaRPr lang="en-IN"/>
          </a:p>
        </p:txBody>
      </p:sp>
      <p:pic>
        <p:nvPicPr>
          <p:cNvPr id="5" name="Grafik 4">
            <a:extLst>
              <a:ext uri="{FF2B5EF4-FFF2-40B4-BE49-F238E27FC236}">
                <a16:creationId xmlns:a16="http://schemas.microsoft.com/office/drawing/2014/main" id="{97D5DF0E-82DC-39F1-0E68-73750E3321C2}"/>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295540" y="136525"/>
            <a:ext cx="1714739" cy="1771897"/>
          </a:xfrm>
          <a:prstGeom prst="rect">
            <a:avLst/>
          </a:prstGeom>
        </p:spPr>
      </p:pic>
      <p:sp>
        <p:nvSpPr>
          <p:cNvPr id="7" name="Textfeld 6">
            <a:extLst>
              <a:ext uri="{FF2B5EF4-FFF2-40B4-BE49-F238E27FC236}">
                <a16:creationId xmlns:a16="http://schemas.microsoft.com/office/drawing/2014/main" id="{BCB8174A-135F-B8D2-984F-4AB49CC436AE}"/>
              </a:ext>
            </a:extLst>
          </p:cNvPr>
          <p:cNvSpPr txBox="1"/>
          <p:nvPr/>
        </p:nvSpPr>
        <p:spPr>
          <a:xfrm>
            <a:off x="838200" y="1908422"/>
            <a:ext cx="6096000" cy="3518848"/>
          </a:xfrm>
          <a:prstGeom prst="rect">
            <a:avLst/>
          </a:prstGeom>
          <a:noFill/>
        </p:spPr>
        <p:txBody>
          <a:bodyPr wrap="square">
            <a:spAutoFit/>
          </a:bodyPr>
          <a:lstStyle/>
          <a:p>
            <a:pPr marL="508000" marR="0" lvl="0" indent="-457200" algn="l" rtl="0">
              <a:lnSpc>
                <a:spcPct val="115000"/>
              </a:lnSpc>
              <a:spcBef>
                <a:spcPts val="0"/>
              </a:spcBef>
              <a:spcAft>
                <a:spcPts val="0"/>
              </a:spcAft>
              <a:buClr>
                <a:schemeClr val="dk1"/>
              </a:buClr>
              <a:buSzPts val="2800"/>
              <a:buFont typeface="Arial" panose="020B0604020202020204" pitchFamily="34" charset="0"/>
              <a:buChar char="•"/>
            </a:pPr>
            <a:r>
              <a:rPr lang="en-US" sz="2800" b="0" i="0" u="none" strike="noStrike" cap="none">
                <a:solidFill>
                  <a:schemeClr val="dk1"/>
                </a:solidFill>
                <a:latin typeface="Arial"/>
                <a:ea typeface="Arial"/>
                <a:cs typeface="Arial"/>
                <a:sym typeface="Arial"/>
              </a:rPr>
              <a:t>Barriers in Criteria Design</a:t>
            </a:r>
          </a:p>
          <a:p>
            <a:pPr marL="508000" marR="0" lvl="0" indent="-457200" algn="l" rtl="0">
              <a:lnSpc>
                <a:spcPct val="115000"/>
              </a:lnSpc>
              <a:spcBef>
                <a:spcPts val="0"/>
              </a:spcBef>
              <a:spcAft>
                <a:spcPts val="0"/>
              </a:spcAft>
              <a:buClr>
                <a:schemeClr val="dk1"/>
              </a:buClr>
              <a:buSzPts val="2800"/>
              <a:buFont typeface="Arial" panose="020B0604020202020204" pitchFamily="34" charset="0"/>
              <a:buChar char="•"/>
            </a:pPr>
            <a:r>
              <a:rPr lang="en-US" sz="2800" b="0" i="0" u="none" strike="noStrike" cap="none">
                <a:solidFill>
                  <a:schemeClr val="dk1"/>
                </a:solidFill>
                <a:latin typeface="Arial"/>
                <a:ea typeface="Arial"/>
                <a:cs typeface="Arial"/>
                <a:sym typeface="Arial"/>
              </a:rPr>
              <a:t>Barriers in Identification &amp; Registration</a:t>
            </a:r>
          </a:p>
          <a:p>
            <a:pPr marL="508000" marR="0" lvl="0" indent="-457200" algn="l" rtl="0">
              <a:lnSpc>
                <a:spcPct val="115000"/>
              </a:lnSpc>
              <a:spcBef>
                <a:spcPts val="0"/>
              </a:spcBef>
              <a:spcAft>
                <a:spcPts val="0"/>
              </a:spcAft>
              <a:buClr>
                <a:schemeClr val="dk1"/>
              </a:buClr>
              <a:buSzPts val="2800"/>
              <a:buFont typeface="Arial" panose="020B0604020202020204" pitchFamily="34" charset="0"/>
              <a:buChar char="•"/>
            </a:pPr>
            <a:r>
              <a:rPr lang="en-US" sz="2800" b="0" i="0" u="none" strike="noStrike" cap="none">
                <a:solidFill>
                  <a:schemeClr val="dk1"/>
                </a:solidFill>
                <a:latin typeface="Arial"/>
                <a:ea typeface="Arial"/>
                <a:cs typeface="Arial"/>
                <a:sym typeface="Arial"/>
              </a:rPr>
              <a:t>Social &amp; Attitudinal Barriers</a:t>
            </a:r>
          </a:p>
          <a:p>
            <a:pPr marL="508000" marR="0" lvl="0" indent="-457200" algn="l" rtl="0">
              <a:lnSpc>
                <a:spcPct val="115000"/>
              </a:lnSpc>
              <a:spcBef>
                <a:spcPts val="0"/>
              </a:spcBef>
              <a:spcAft>
                <a:spcPts val="0"/>
              </a:spcAft>
              <a:buClr>
                <a:schemeClr val="dk1"/>
              </a:buClr>
              <a:buSzPts val="2800"/>
              <a:buFont typeface="Arial" panose="020B0604020202020204" pitchFamily="34" charset="0"/>
              <a:buChar char="•"/>
            </a:pPr>
            <a:r>
              <a:rPr lang="en-US" sz="2800" b="0" i="0" u="none" strike="noStrike" cap="none">
                <a:solidFill>
                  <a:schemeClr val="dk1"/>
                </a:solidFill>
                <a:latin typeface="Arial"/>
                <a:ea typeface="Arial"/>
                <a:cs typeface="Arial"/>
                <a:sym typeface="Arial"/>
              </a:rPr>
              <a:t>Documentation &amp; Institutional Barriers</a:t>
            </a:r>
          </a:p>
          <a:p>
            <a:pPr marL="508000" marR="0" lvl="0" indent="-457200" algn="l" rtl="0">
              <a:lnSpc>
                <a:spcPct val="115000"/>
              </a:lnSpc>
              <a:spcBef>
                <a:spcPts val="0"/>
              </a:spcBef>
              <a:spcAft>
                <a:spcPts val="0"/>
              </a:spcAft>
              <a:buClr>
                <a:schemeClr val="dk1"/>
              </a:buClr>
              <a:buSzPts val="2800"/>
              <a:buFont typeface="Arial" panose="020B0604020202020204" pitchFamily="34" charset="0"/>
              <a:buChar char="•"/>
            </a:pPr>
            <a:r>
              <a:rPr lang="en-US" sz="2800" b="0" i="0" u="none" strike="noStrike" cap="none">
                <a:solidFill>
                  <a:schemeClr val="dk1"/>
                </a:solidFill>
                <a:latin typeface="Arial"/>
                <a:ea typeface="Arial"/>
                <a:cs typeface="Arial"/>
                <a:sym typeface="Arial"/>
              </a:rPr>
              <a:t>Protection &amp; Power Dynamics</a:t>
            </a:r>
          </a:p>
        </p:txBody>
      </p:sp>
      <p:pic>
        <p:nvPicPr>
          <p:cNvPr id="9" name="Grafik 8" descr="A photograph showing a woman in a pink shirt, patterned skirt, and face mask receiving digital money from a man in a yellow reflective vest, also wearing a face mask. This picture is from WFP, supporting refugees in Uganda with cash transfers.">
            <a:extLst>
              <a:ext uri="{FF2B5EF4-FFF2-40B4-BE49-F238E27FC236}">
                <a16:creationId xmlns:a16="http://schemas.microsoft.com/office/drawing/2014/main" id="{E9E886FB-74EC-0EF7-21AA-51E0550520C5}"/>
              </a:ext>
              <a:ext uri="{C183D7F6-B498-43B3-948B-1728B52AA6E4}">
                <adec:decorative xmlns:adec="http://schemas.microsoft.com/office/drawing/2017/decorative" val="0"/>
              </a:ext>
            </a:extLst>
          </p:cNvPr>
          <p:cNvPicPr>
            <a:picLocks noChangeAspect="1"/>
          </p:cNvPicPr>
          <p:nvPr/>
        </p:nvPicPr>
        <p:blipFill>
          <a:blip r:embed="rId4"/>
          <a:stretch>
            <a:fillRect/>
          </a:stretch>
        </p:blipFill>
        <p:spPr>
          <a:xfrm>
            <a:off x="6456429" y="1953106"/>
            <a:ext cx="5553850" cy="3429479"/>
          </a:xfrm>
          <a:prstGeom prst="rect">
            <a:avLst/>
          </a:prstGeom>
        </p:spPr>
      </p:pic>
      <p:sp>
        <p:nvSpPr>
          <p:cNvPr id="11" name="Textfeld 10">
            <a:extLst>
              <a:ext uri="{FF2B5EF4-FFF2-40B4-BE49-F238E27FC236}">
                <a16:creationId xmlns:a16="http://schemas.microsoft.com/office/drawing/2014/main" id="{6BB5B030-A146-5A14-4DFD-5AC4DFBB4802}"/>
              </a:ext>
              <a:ext uri="{C183D7F6-B498-43B3-948B-1728B52AA6E4}">
                <adec:decorative xmlns:adec="http://schemas.microsoft.com/office/drawing/2017/decorative" val="0"/>
              </a:ext>
            </a:extLst>
          </p:cNvPr>
          <p:cNvSpPr txBox="1"/>
          <p:nvPr/>
        </p:nvSpPr>
        <p:spPr>
          <a:xfrm>
            <a:off x="6185354" y="5382585"/>
            <a:ext cx="6096000" cy="261610"/>
          </a:xfrm>
          <a:prstGeom prst="rect">
            <a:avLst/>
          </a:prstGeom>
          <a:noFill/>
        </p:spPr>
        <p:txBody>
          <a:bodyPr wrap="square">
            <a:spAutoFit/>
          </a:bodyPr>
          <a:lstStyle/>
          <a:p>
            <a:pPr marL="0" marR="0" lvl="0" indent="0" algn="ctr" rtl="0">
              <a:lnSpc>
                <a:spcPct val="100000"/>
              </a:lnSpc>
              <a:spcBef>
                <a:spcPts val="0"/>
              </a:spcBef>
              <a:spcAft>
                <a:spcPts val="0"/>
              </a:spcAft>
              <a:buClr>
                <a:srgbClr val="000000"/>
              </a:buClr>
              <a:buSzPts val="1100"/>
              <a:buFont typeface="Arial"/>
              <a:buNone/>
            </a:pPr>
            <a:r>
              <a:rPr lang="en-IN" sz="1100" b="0" i="0" u="none" strike="noStrike" cap="none">
                <a:solidFill>
                  <a:srgbClr val="000000"/>
                </a:solidFill>
                <a:latin typeface="Roboto"/>
                <a:ea typeface="Roboto"/>
                <a:cs typeface="Roboto"/>
                <a:sym typeface="Roboto"/>
              </a:rPr>
              <a:t>Photo: WFP/Hugh Rutherford</a:t>
            </a:r>
            <a:endParaRPr lang="en-IN" sz="1100" b="0" i="0" u="none" strike="noStrike" cap="none">
              <a:solidFill>
                <a:srgbClr val="000000"/>
              </a:solidFill>
              <a:latin typeface="Arial"/>
              <a:ea typeface="Arial"/>
              <a:cs typeface="Arial"/>
              <a:sym typeface="Arial"/>
            </a:endParaRPr>
          </a:p>
        </p:txBody>
      </p:sp>
      <p:sp>
        <p:nvSpPr>
          <p:cNvPr id="12" name="Foliennummernplatzhalter 11">
            <a:extLst>
              <a:ext uri="{FF2B5EF4-FFF2-40B4-BE49-F238E27FC236}">
                <a16:creationId xmlns:a16="http://schemas.microsoft.com/office/drawing/2014/main" id="{78DC004A-C438-DF51-3D43-198A4A58CCA2}"/>
              </a:ext>
            </a:extLst>
          </p:cNvPr>
          <p:cNvSpPr>
            <a:spLocks noGrp="1"/>
          </p:cNvSpPr>
          <p:nvPr>
            <p:ph type="sldNum" sz="quarter" idx="12"/>
          </p:nvPr>
        </p:nvSpPr>
        <p:spPr/>
        <p:txBody>
          <a:bodyPr/>
          <a:lstStyle/>
          <a:p>
            <a:fld id="{FBC7A862-7147-4493-B488-4E46DC49905D}" type="slidenum">
              <a:rPr lang="de-DE" smtClean="0"/>
              <a:t>60</a:t>
            </a:fld>
            <a:endParaRPr lang="de-DE"/>
          </a:p>
        </p:txBody>
      </p:sp>
    </p:spTree>
    <p:extLst>
      <p:ext uri="{BB962C8B-B14F-4D97-AF65-F5344CB8AC3E}">
        <p14:creationId xmlns:p14="http://schemas.microsoft.com/office/powerpoint/2010/main" val="327127927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67281A-EFFA-A18E-4D0A-A3E18F1EA476}"/>
              </a:ext>
            </a:extLst>
          </p:cNvPr>
          <p:cNvSpPr>
            <a:spLocks noGrp="1"/>
          </p:cNvSpPr>
          <p:nvPr>
            <p:ph type="title"/>
          </p:nvPr>
        </p:nvSpPr>
        <p:spPr>
          <a:xfrm>
            <a:off x="852055" y="90060"/>
            <a:ext cx="10515600" cy="1058233"/>
          </a:xfrm>
        </p:spPr>
        <p:txBody>
          <a:bodyPr>
            <a:normAutofit fontScale="90000"/>
          </a:bodyPr>
          <a:lstStyle/>
          <a:p>
            <a:r>
              <a:rPr lang="en-US">
                <a:solidFill>
                  <a:srgbClr val="000000"/>
                </a:solidFill>
              </a:rPr>
              <a:t>Recommended Key Considerations in Targeting</a:t>
            </a:r>
            <a:endParaRPr lang="en-IN"/>
          </a:p>
        </p:txBody>
      </p:sp>
      <p:graphicFrame>
        <p:nvGraphicFramePr>
          <p:cNvPr id="3" name="Tabelle 2">
            <a:extLst>
              <a:ext uri="{FF2B5EF4-FFF2-40B4-BE49-F238E27FC236}">
                <a16:creationId xmlns:a16="http://schemas.microsoft.com/office/drawing/2014/main" id="{5C374124-66CE-A0B0-BAB9-0AACB69C9E1D}"/>
              </a:ext>
            </a:extLst>
          </p:cNvPr>
          <p:cNvGraphicFramePr>
            <a:graphicFrameLocks noGrp="1"/>
          </p:cNvGraphicFramePr>
          <p:nvPr>
            <p:extLst>
              <p:ext uri="{D42A27DB-BD31-4B8C-83A1-F6EECF244321}">
                <p14:modId xmlns:p14="http://schemas.microsoft.com/office/powerpoint/2010/main" val="3785228316"/>
              </p:ext>
            </p:extLst>
          </p:nvPr>
        </p:nvGraphicFramePr>
        <p:xfrm>
          <a:off x="852055" y="1160514"/>
          <a:ext cx="8465128" cy="5467390"/>
        </p:xfrm>
        <a:graphic>
          <a:graphicData uri="http://schemas.openxmlformats.org/drawingml/2006/table">
            <a:tbl>
              <a:tblPr firstRow="1" firstCol="1" bandRow="1">
                <a:tableStyleId>{2D5ABB26-0587-4C30-8999-92F81FD0307C}</a:tableStyleId>
              </a:tblPr>
              <a:tblGrid>
                <a:gridCol w="4828309">
                  <a:extLst>
                    <a:ext uri="{9D8B030D-6E8A-4147-A177-3AD203B41FA5}">
                      <a16:colId xmlns:a16="http://schemas.microsoft.com/office/drawing/2014/main" val="4125311607"/>
                    </a:ext>
                  </a:extLst>
                </a:gridCol>
                <a:gridCol w="3636819">
                  <a:extLst>
                    <a:ext uri="{9D8B030D-6E8A-4147-A177-3AD203B41FA5}">
                      <a16:colId xmlns:a16="http://schemas.microsoft.com/office/drawing/2014/main" val="3451810963"/>
                    </a:ext>
                  </a:extLst>
                </a:gridCol>
              </a:tblGrid>
              <a:tr h="839942">
                <a:tc>
                  <a:txBody>
                    <a:bodyPr/>
                    <a:lstStyle/>
                    <a:p>
                      <a:r>
                        <a:rPr lang="de-DE" sz="2400" b="1"/>
                        <a:t>Core Targeting </a:t>
                      </a:r>
                      <a:r>
                        <a:rPr lang="de-DE" sz="2400" b="1" err="1"/>
                        <a:t>Principles</a:t>
                      </a:r>
                      <a:endParaRPr lang="en-US" sz="2400" b="1">
                        <a:latin typeface="Arial" panose="020B0604020202020204" pitchFamily="34" charset="0"/>
                        <a:cs typeface="Arial" panose="020B0604020202020204" pitchFamily="34" charset="0"/>
                      </a:endParaRPr>
                    </a:p>
                  </a:txBody>
                  <a:tcPr/>
                </a:tc>
                <a:tc>
                  <a:txBody>
                    <a:bodyPr/>
                    <a:lstStyle/>
                    <a:p>
                      <a:r>
                        <a:rPr lang="de-DE" sz="2400" b="1"/>
                        <a:t>Disability-Inclusive Targeting Practices</a:t>
                      </a:r>
                      <a:endParaRPr lang="en-US" sz="2400" b="1">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718995962"/>
                  </a:ext>
                </a:extLst>
              </a:tr>
              <a:tr h="929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a:solidFill>
                            <a:srgbClr val="000000"/>
                          </a:solidFill>
                        </a:rPr>
                        <a:t>Clear Vulnerability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a:solidFill>
                          <a:srgbClr val="000000"/>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800">
                          <a:solidFill>
                            <a:srgbClr val="000000"/>
                          </a:solidFill>
                        </a:rPr>
                        <a:t>Include disability as a vulnerability factor and recognize disability-related additional costs;</a:t>
                      </a:r>
                      <a:endParaRPr lang="en-IN"/>
                    </a:p>
                  </a:txBody>
                  <a:tcPr/>
                </a:tc>
                <a:extLst>
                  <a:ext uri="{0D108BD9-81ED-4DB2-BD59-A6C34878D82A}">
                    <a16:rowId xmlns:a16="http://schemas.microsoft.com/office/drawing/2014/main" val="32062400"/>
                  </a:ext>
                </a:extLst>
              </a:tr>
              <a:tr h="929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a:solidFill>
                            <a:srgbClr val="000000"/>
                          </a:solidFill>
                        </a:rPr>
                        <a:t>Transparent &amp; Measurable Criteria;</a:t>
                      </a:r>
                    </a:p>
                    <a:p>
                      <a:endParaRPr 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800">
                          <a:solidFill>
                            <a:srgbClr val="000000"/>
                          </a:solidFill>
                        </a:rPr>
                        <a:t>Ensure criteria do not indirectly exclude those unable to travel, register, or provide documentation;</a:t>
                      </a:r>
                    </a:p>
                  </a:txBody>
                  <a:tcPr/>
                </a:tc>
                <a:extLst>
                  <a:ext uri="{0D108BD9-81ED-4DB2-BD59-A6C34878D82A}">
                    <a16:rowId xmlns:a16="http://schemas.microsoft.com/office/drawing/2014/main" val="378567981"/>
                  </a:ext>
                </a:extLst>
              </a:tr>
              <a:tr h="929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a:solidFill>
                            <a:srgbClr val="000000"/>
                          </a:solidFill>
                        </a:rPr>
                        <a:t>Appropriate Targeting Approach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solidFill>
                            <a:srgbClr val="000000"/>
                          </a:solidFill>
                        </a:rPr>
                        <a:t>(community-based, etc.);</a:t>
                      </a:r>
                    </a:p>
                    <a:p>
                      <a:endParaRPr 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800">
                          <a:solidFill>
                            <a:srgbClr val="000000"/>
                          </a:solidFill>
                        </a:rPr>
                        <a:t>Mitigate stigma and bias in community validation; engage OPDs where appropriate</a:t>
                      </a:r>
                    </a:p>
                  </a:txBody>
                  <a:tcPr/>
                </a:tc>
                <a:extLst>
                  <a:ext uri="{0D108BD9-81ED-4DB2-BD59-A6C34878D82A}">
                    <a16:rowId xmlns:a16="http://schemas.microsoft.com/office/drawing/2014/main" val="2913576839"/>
                  </a:ext>
                </a:extLst>
              </a:tr>
              <a:tr h="929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a:solidFill>
                            <a:srgbClr val="000000"/>
                          </a:solidFill>
                        </a:rPr>
                        <a:t>Accurate Registration &amp; Data Collection</a:t>
                      </a:r>
                    </a:p>
                    <a:p>
                      <a:endParaRPr 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800">
                          <a:solidFill>
                            <a:srgbClr val="000000"/>
                          </a:solidFill>
                        </a:rPr>
                        <a:t>Integrate WGQs; ensure accessible registration sites and accessible communication formats</a:t>
                      </a:r>
                    </a:p>
                  </a:txBody>
                  <a:tcPr/>
                </a:tc>
                <a:extLst>
                  <a:ext uri="{0D108BD9-81ED-4DB2-BD59-A6C34878D82A}">
                    <a16:rowId xmlns:a16="http://schemas.microsoft.com/office/drawing/2014/main" val="3518349740"/>
                  </a:ext>
                </a:extLst>
              </a:tr>
              <a:tr h="6505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a:solidFill>
                            <a:srgbClr val="000000"/>
                          </a:solidFill>
                        </a:rPr>
                        <a:t>Verification &amp; Accountability Mechanisms</a:t>
                      </a:r>
                      <a:endParaRPr lang="en-US" sz="18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800">
                          <a:solidFill>
                            <a:srgbClr val="000000"/>
                          </a:solidFill>
                        </a:rPr>
                        <a:t>Provide accessible appeals and complaints channels</a:t>
                      </a:r>
                      <a:endParaRPr lang="en-IN" sz="2400"/>
                    </a:p>
                  </a:txBody>
                  <a:tcPr/>
                </a:tc>
                <a:extLst>
                  <a:ext uri="{0D108BD9-81ED-4DB2-BD59-A6C34878D82A}">
                    <a16:rowId xmlns:a16="http://schemas.microsoft.com/office/drawing/2014/main" val="4276982309"/>
                  </a:ext>
                </a:extLst>
              </a:tr>
            </a:tbl>
          </a:graphicData>
        </a:graphic>
      </p:graphicFrame>
      <p:sp>
        <p:nvSpPr>
          <p:cNvPr id="8" name="Pfeil: Chevron 7">
            <a:extLst>
              <a:ext uri="{FF2B5EF4-FFF2-40B4-BE49-F238E27FC236}">
                <a16:creationId xmlns:a16="http://schemas.microsoft.com/office/drawing/2014/main" id="{5909B52E-98CC-BC21-A33F-BB13B5D28012}"/>
              </a:ext>
              <a:ext uri="{C183D7F6-B498-43B3-948B-1728B52AA6E4}">
                <adec:decorative xmlns:adec="http://schemas.microsoft.com/office/drawing/2017/decorative" val="1"/>
              </a:ext>
            </a:extLst>
          </p:cNvPr>
          <p:cNvSpPr/>
          <p:nvPr/>
        </p:nvSpPr>
        <p:spPr>
          <a:xfrm>
            <a:off x="5162909" y="1997595"/>
            <a:ext cx="346364" cy="443346"/>
          </a:xfrm>
          <a:prstGeom prst="chevr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10" name="Pfeil: Chevron 9">
            <a:extLst>
              <a:ext uri="{FF2B5EF4-FFF2-40B4-BE49-F238E27FC236}">
                <a16:creationId xmlns:a16="http://schemas.microsoft.com/office/drawing/2014/main" id="{86E81F83-FB35-AA7D-FFA7-C66A453EBCE2}"/>
              </a:ext>
              <a:ext uri="{C183D7F6-B498-43B3-948B-1728B52AA6E4}">
                <adec:decorative xmlns:adec="http://schemas.microsoft.com/office/drawing/2017/decorative" val="1"/>
              </a:ext>
            </a:extLst>
          </p:cNvPr>
          <p:cNvSpPr/>
          <p:nvPr/>
        </p:nvSpPr>
        <p:spPr>
          <a:xfrm>
            <a:off x="5162909" y="2912006"/>
            <a:ext cx="346364" cy="443346"/>
          </a:xfrm>
          <a:prstGeom prst="chevr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12" name="Pfeil: Chevron 11">
            <a:extLst>
              <a:ext uri="{FF2B5EF4-FFF2-40B4-BE49-F238E27FC236}">
                <a16:creationId xmlns:a16="http://schemas.microsoft.com/office/drawing/2014/main" id="{8D065DB7-1AF3-C7C3-C0DC-D5FBD66D5EF4}"/>
              </a:ext>
              <a:ext uri="{C183D7F6-B498-43B3-948B-1728B52AA6E4}">
                <adec:decorative xmlns:adec="http://schemas.microsoft.com/office/drawing/2017/decorative" val="1"/>
              </a:ext>
            </a:extLst>
          </p:cNvPr>
          <p:cNvSpPr/>
          <p:nvPr/>
        </p:nvSpPr>
        <p:spPr>
          <a:xfrm>
            <a:off x="5162909" y="3818197"/>
            <a:ext cx="346364" cy="443346"/>
          </a:xfrm>
          <a:prstGeom prst="chevr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14" name="Pfeil: Chevron 13">
            <a:extLst>
              <a:ext uri="{FF2B5EF4-FFF2-40B4-BE49-F238E27FC236}">
                <a16:creationId xmlns:a16="http://schemas.microsoft.com/office/drawing/2014/main" id="{8A8971E0-8641-F21E-4A62-8DFCC9F72A22}"/>
              </a:ext>
              <a:ext uri="{C183D7F6-B498-43B3-948B-1728B52AA6E4}">
                <adec:decorative xmlns:adec="http://schemas.microsoft.com/office/drawing/2017/decorative" val="1"/>
              </a:ext>
            </a:extLst>
          </p:cNvPr>
          <p:cNvSpPr/>
          <p:nvPr/>
        </p:nvSpPr>
        <p:spPr>
          <a:xfrm>
            <a:off x="5176764" y="4732608"/>
            <a:ext cx="346364" cy="443346"/>
          </a:xfrm>
          <a:prstGeom prst="chevr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16" name="Pfeil: Chevron 15">
            <a:extLst>
              <a:ext uri="{FF2B5EF4-FFF2-40B4-BE49-F238E27FC236}">
                <a16:creationId xmlns:a16="http://schemas.microsoft.com/office/drawing/2014/main" id="{05598905-537A-3175-8F07-985BC795CEE3}"/>
              </a:ext>
              <a:ext uri="{C183D7F6-B498-43B3-948B-1728B52AA6E4}">
                <adec:decorative xmlns:adec="http://schemas.microsoft.com/office/drawing/2017/decorative" val="1"/>
              </a:ext>
            </a:extLst>
          </p:cNvPr>
          <p:cNvSpPr/>
          <p:nvPr/>
        </p:nvSpPr>
        <p:spPr>
          <a:xfrm>
            <a:off x="5162909" y="5968422"/>
            <a:ext cx="346364" cy="443346"/>
          </a:xfrm>
          <a:prstGeom prst="chevr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37" name="Foliennummernplatzhalter 36">
            <a:extLst>
              <a:ext uri="{FF2B5EF4-FFF2-40B4-BE49-F238E27FC236}">
                <a16:creationId xmlns:a16="http://schemas.microsoft.com/office/drawing/2014/main" id="{7EE82D30-22BC-59BD-F3A2-92C891C207F8}"/>
              </a:ext>
            </a:extLst>
          </p:cNvPr>
          <p:cNvSpPr>
            <a:spLocks noGrp="1"/>
          </p:cNvSpPr>
          <p:nvPr>
            <p:ph type="sldNum" sz="quarter" idx="12"/>
          </p:nvPr>
        </p:nvSpPr>
        <p:spPr/>
        <p:txBody>
          <a:bodyPr/>
          <a:lstStyle/>
          <a:p>
            <a:fld id="{FBC7A862-7147-4493-B488-4E46DC49905D}" type="slidenum">
              <a:rPr lang="de-DE" smtClean="0"/>
              <a:t>61</a:t>
            </a:fld>
            <a:endParaRPr lang="de-DE"/>
          </a:p>
        </p:txBody>
      </p:sp>
    </p:spTree>
    <p:extLst>
      <p:ext uri="{BB962C8B-B14F-4D97-AF65-F5344CB8AC3E}">
        <p14:creationId xmlns:p14="http://schemas.microsoft.com/office/powerpoint/2010/main" val="379143338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0C51613-C75F-3CA1-3772-FBA9AC08ED2A}"/>
              </a:ext>
            </a:extLst>
          </p:cNvPr>
          <p:cNvSpPr>
            <a:spLocks noGrp="1"/>
          </p:cNvSpPr>
          <p:nvPr>
            <p:ph type="title"/>
          </p:nvPr>
        </p:nvSpPr>
        <p:spPr/>
        <p:txBody>
          <a:bodyPr>
            <a:normAutofit fontScale="90000"/>
          </a:bodyPr>
          <a:lstStyle/>
          <a:p>
            <a:pPr lvl="0" algn="ctr">
              <a:spcBef>
                <a:spcPts val="0"/>
              </a:spcBef>
            </a:pPr>
            <a:r>
              <a:rPr lang="en-IN">
                <a:solidFill>
                  <a:srgbClr val="000000"/>
                </a:solidFill>
              </a:rPr>
              <a:t>Setting the Transfer Amount </a:t>
            </a:r>
            <a:br>
              <a:rPr lang="en-IN">
                <a:solidFill>
                  <a:srgbClr val="000000"/>
                </a:solidFill>
              </a:rPr>
            </a:br>
            <a:r>
              <a:rPr lang="en-IN">
                <a:solidFill>
                  <a:srgbClr val="000000"/>
                </a:solidFill>
              </a:rPr>
              <a:t>for Food Security Needs</a:t>
            </a:r>
            <a:endParaRPr lang="en-IN"/>
          </a:p>
        </p:txBody>
      </p:sp>
      <p:sp>
        <p:nvSpPr>
          <p:cNvPr id="5" name="Textfeld 4">
            <a:extLst>
              <a:ext uri="{FF2B5EF4-FFF2-40B4-BE49-F238E27FC236}">
                <a16:creationId xmlns:a16="http://schemas.microsoft.com/office/drawing/2014/main" id="{214585FD-7A01-73EC-7CA9-6C98633E177B}"/>
              </a:ext>
            </a:extLst>
          </p:cNvPr>
          <p:cNvSpPr txBox="1"/>
          <p:nvPr/>
        </p:nvSpPr>
        <p:spPr>
          <a:xfrm>
            <a:off x="609600" y="1701989"/>
            <a:ext cx="6096000" cy="3454022"/>
          </a:xfrm>
          <a:prstGeom prst="rect">
            <a:avLst/>
          </a:prstGeom>
          <a:noFill/>
        </p:spPr>
        <p:txBody>
          <a:bodyPr wrap="square">
            <a:spAutoFit/>
          </a:bodyPr>
          <a:lstStyle/>
          <a:p>
            <a:pPr marL="457200" lvl="0" indent="-381000" algn="l" rtl="0">
              <a:lnSpc>
                <a:spcPct val="115000"/>
              </a:lnSpc>
              <a:spcBef>
                <a:spcPts val="1000"/>
              </a:spcBef>
              <a:spcAft>
                <a:spcPts val="0"/>
              </a:spcAft>
              <a:buSzPts val="2400"/>
              <a:buAutoNum type="arabicPeriod"/>
            </a:pPr>
            <a:r>
              <a:rPr lang="en-IN" sz="2400"/>
              <a:t>Food Basket/Minimum Expenditure Basket (MEB) analysis</a:t>
            </a:r>
          </a:p>
          <a:p>
            <a:pPr marL="457200" lvl="0" indent="-381000" algn="l" rtl="0">
              <a:lnSpc>
                <a:spcPct val="115000"/>
              </a:lnSpc>
              <a:spcBef>
                <a:spcPts val="0"/>
              </a:spcBef>
              <a:spcAft>
                <a:spcPts val="0"/>
              </a:spcAft>
              <a:buSzPts val="2400"/>
              <a:buAutoNum type="arabicPeriod"/>
            </a:pPr>
            <a:r>
              <a:rPr lang="en-IN" sz="2400"/>
              <a:t>Market price analysis</a:t>
            </a:r>
          </a:p>
          <a:p>
            <a:pPr marL="457200" lvl="0" indent="-381000" algn="l" rtl="0">
              <a:lnSpc>
                <a:spcPct val="115000"/>
              </a:lnSpc>
              <a:spcBef>
                <a:spcPts val="0"/>
              </a:spcBef>
              <a:spcAft>
                <a:spcPts val="0"/>
              </a:spcAft>
              <a:buSzPts val="2400"/>
              <a:buAutoNum type="arabicPeriod"/>
            </a:pPr>
            <a:r>
              <a:rPr lang="en-IN" sz="2400"/>
              <a:t>Household coverage, size, composition, type of participant</a:t>
            </a:r>
          </a:p>
          <a:p>
            <a:pPr marL="457200" lvl="0" indent="-381000" algn="l" rtl="0">
              <a:lnSpc>
                <a:spcPct val="115000"/>
              </a:lnSpc>
              <a:spcBef>
                <a:spcPts val="0"/>
              </a:spcBef>
              <a:spcAft>
                <a:spcPts val="0"/>
              </a:spcAft>
              <a:buSzPts val="2400"/>
              <a:buAutoNum type="arabicPeriod"/>
            </a:pPr>
            <a:r>
              <a:rPr lang="en-IN" sz="2400"/>
              <a:t>Adjust for Contextual Risks </a:t>
            </a:r>
          </a:p>
          <a:p>
            <a:pPr marL="457200" lvl="0" indent="-381000" algn="l" rtl="0">
              <a:lnSpc>
                <a:spcPct val="115000"/>
              </a:lnSpc>
              <a:spcBef>
                <a:spcPts val="0"/>
              </a:spcBef>
              <a:spcAft>
                <a:spcPts val="0"/>
              </a:spcAft>
              <a:buSzPts val="2400"/>
              <a:buAutoNum type="arabicPeriod"/>
            </a:pPr>
            <a:r>
              <a:rPr lang="en-IN" sz="2400"/>
              <a:t>Integrate Protection &amp; Inclusion Considerations</a:t>
            </a:r>
          </a:p>
        </p:txBody>
      </p:sp>
      <p:sp>
        <p:nvSpPr>
          <p:cNvPr id="8" name="Sprechblase: oval 7">
            <a:extLst>
              <a:ext uri="{FF2B5EF4-FFF2-40B4-BE49-F238E27FC236}">
                <a16:creationId xmlns:a16="http://schemas.microsoft.com/office/drawing/2014/main" id="{EE16ABD6-8FF5-B630-18DD-C818247AD8CF}"/>
              </a:ext>
            </a:extLst>
          </p:cNvPr>
          <p:cNvSpPr/>
          <p:nvPr/>
        </p:nvSpPr>
        <p:spPr>
          <a:xfrm>
            <a:off x="7287491" y="2036617"/>
            <a:ext cx="4502727" cy="2814013"/>
          </a:xfrm>
          <a:prstGeom prst="wedgeEllipseCallout">
            <a:avLst>
              <a:gd name="adj1" fmla="val -51938"/>
              <a:gd name="adj2" fmla="val -55592"/>
            </a:avLst>
          </a:prstGeom>
          <a:solidFill>
            <a:schemeClr val="bg1"/>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buClr>
                <a:schemeClr val="dk1"/>
              </a:buClr>
              <a:buSzPts val="1100"/>
            </a:pPr>
            <a:r>
              <a:rPr lang="en-IN" sz="2400">
                <a:solidFill>
                  <a:schemeClr val="dk1"/>
                </a:solidFill>
                <a:latin typeface="Arial"/>
                <a:ea typeface="Arial"/>
                <a:cs typeface="Arial"/>
              </a:rPr>
              <a:t>Is the objective to meet </a:t>
            </a:r>
            <a:r>
              <a:rPr lang="en-IN" sz="2400" b="1">
                <a:solidFill>
                  <a:schemeClr val="dk1"/>
                </a:solidFill>
                <a:latin typeface="Arial"/>
                <a:ea typeface="Arial"/>
                <a:cs typeface="Arial"/>
              </a:rPr>
              <a:t>100% of food needs</a:t>
            </a:r>
            <a:endParaRPr lang="en-IN" sz="2400">
              <a:solidFill>
                <a:schemeClr val="dk1"/>
              </a:solidFill>
              <a:latin typeface="Arial"/>
              <a:ea typeface="Arial"/>
              <a:cs typeface="Arial"/>
            </a:endParaRPr>
          </a:p>
          <a:p>
            <a:pPr lvl="0" algn="ctr">
              <a:buClr>
                <a:schemeClr val="dk1"/>
              </a:buClr>
              <a:buSzPts val="1100"/>
            </a:pPr>
            <a:r>
              <a:rPr lang="en-IN" sz="2400">
                <a:solidFill>
                  <a:schemeClr val="dk1"/>
                </a:solidFill>
                <a:latin typeface="Arial"/>
                <a:ea typeface="Arial"/>
                <a:cs typeface="Arial"/>
              </a:rPr>
              <a:t>or a </a:t>
            </a:r>
            <a:r>
              <a:rPr lang="en-IN" sz="2400" b="1">
                <a:solidFill>
                  <a:schemeClr val="dk1"/>
                </a:solidFill>
                <a:latin typeface="Arial"/>
                <a:ea typeface="Arial"/>
                <a:cs typeface="Arial"/>
              </a:rPr>
              <a:t>partial gap</a:t>
            </a:r>
            <a:r>
              <a:rPr lang="en-IN" sz="2400">
                <a:solidFill>
                  <a:schemeClr val="dk1"/>
                </a:solidFill>
                <a:latin typeface="Arial"/>
                <a:ea typeface="Arial"/>
                <a:cs typeface="Arial"/>
              </a:rPr>
              <a:t>?</a:t>
            </a:r>
          </a:p>
        </p:txBody>
      </p:sp>
      <p:sp>
        <p:nvSpPr>
          <p:cNvPr id="7" name="Textfeld 6">
            <a:extLst>
              <a:ext uri="{FF2B5EF4-FFF2-40B4-BE49-F238E27FC236}">
                <a16:creationId xmlns:a16="http://schemas.microsoft.com/office/drawing/2014/main" id="{A92F02E2-8424-FD4E-0584-DFC0684698A4}"/>
              </a:ext>
            </a:extLst>
          </p:cNvPr>
          <p:cNvSpPr txBox="1"/>
          <p:nvPr/>
        </p:nvSpPr>
        <p:spPr>
          <a:xfrm>
            <a:off x="609600" y="5603831"/>
            <a:ext cx="11485418" cy="430887"/>
          </a:xfrm>
          <a:prstGeom prst="rect">
            <a:avLst/>
          </a:prstGeom>
          <a:noFill/>
          <a:ln>
            <a:solidFill>
              <a:srgbClr val="C00000"/>
            </a:solidFill>
          </a:ln>
        </p:spPr>
        <p:txBody>
          <a:bodyPr wrap="square">
            <a:spAutoFit/>
          </a:bodyPr>
          <a:lstStyle/>
          <a:p>
            <a:pPr marL="0" marR="0" lvl="0" indent="0" algn="l" rtl="0">
              <a:lnSpc>
                <a:spcPct val="100000"/>
              </a:lnSpc>
              <a:spcBef>
                <a:spcPts val="0"/>
              </a:spcBef>
              <a:spcAft>
                <a:spcPts val="0"/>
              </a:spcAft>
              <a:buClr>
                <a:srgbClr val="000000"/>
              </a:buClr>
              <a:buSzPts val="2200"/>
              <a:buFont typeface="Arial"/>
              <a:buNone/>
            </a:pPr>
            <a:r>
              <a:rPr lang="en-IN" sz="2200" b="1" i="0" u="none" strike="noStrike" cap="none">
                <a:solidFill>
                  <a:srgbClr val="000000"/>
                </a:solidFill>
                <a:latin typeface="Arial"/>
                <a:ea typeface="Arial"/>
                <a:cs typeface="Arial"/>
                <a:sym typeface="Arial"/>
              </a:rPr>
              <a:t>O</a:t>
            </a:r>
            <a:r>
              <a:rPr lang="en-IN" sz="2000" b="1" i="0" u="none" strike="noStrike" cap="none">
                <a:solidFill>
                  <a:srgbClr val="000000"/>
                </a:solidFill>
                <a:latin typeface="Arial"/>
                <a:ea typeface="Arial"/>
                <a:cs typeface="Arial"/>
                <a:sym typeface="Arial"/>
              </a:rPr>
              <a:t>bjective → Reference Basket → Market Prices → Household Adjustment → Risk &amp; Inclusion </a:t>
            </a:r>
          </a:p>
        </p:txBody>
      </p:sp>
      <p:pic>
        <p:nvPicPr>
          <p:cNvPr id="10" name="Grafik 9">
            <a:extLst>
              <a:ext uri="{FF2B5EF4-FFF2-40B4-BE49-F238E27FC236}">
                <a16:creationId xmlns:a16="http://schemas.microsoft.com/office/drawing/2014/main" id="{DEE5A739-B1FA-6023-C93F-46A6A1295D63}"/>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332647" y="151535"/>
            <a:ext cx="1762371" cy="1724266"/>
          </a:xfrm>
          <a:prstGeom prst="rect">
            <a:avLst/>
          </a:prstGeom>
        </p:spPr>
      </p:pic>
      <p:sp>
        <p:nvSpPr>
          <p:cNvPr id="11" name="Foliennummernplatzhalter 10">
            <a:extLst>
              <a:ext uri="{FF2B5EF4-FFF2-40B4-BE49-F238E27FC236}">
                <a16:creationId xmlns:a16="http://schemas.microsoft.com/office/drawing/2014/main" id="{F0C62634-DA2A-A207-E059-519D8BCEFB62}"/>
              </a:ext>
            </a:extLst>
          </p:cNvPr>
          <p:cNvSpPr>
            <a:spLocks noGrp="1"/>
          </p:cNvSpPr>
          <p:nvPr>
            <p:ph type="sldNum" sz="quarter" idx="12"/>
          </p:nvPr>
        </p:nvSpPr>
        <p:spPr/>
        <p:txBody>
          <a:bodyPr/>
          <a:lstStyle/>
          <a:p>
            <a:fld id="{FBC7A862-7147-4493-B488-4E46DC49905D}" type="slidenum">
              <a:rPr lang="de-DE" smtClean="0"/>
              <a:t>62</a:t>
            </a:fld>
            <a:endParaRPr lang="de-DE"/>
          </a:p>
        </p:txBody>
      </p:sp>
    </p:spTree>
    <p:extLst>
      <p:ext uri="{BB962C8B-B14F-4D97-AF65-F5344CB8AC3E}">
        <p14:creationId xmlns:p14="http://schemas.microsoft.com/office/powerpoint/2010/main" val="130870981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E104BC-B49E-319A-8259-A4820B51879F}"/>
              </a:ext>
            </a:extLst>
          </p:cNvPr>
          <p:cNvSpPr>
            <a:spLocks noGrp="1"/>
          </p:cNvSpPr>
          <p:nvPr>
            <p:ph type="title"/>
          </p:nvPr>
        </p:nvSpPr>
        <p:spPr>
          <a:xfrm>
            <a:off x="3297382" y="365125"/>
            <a:ext cx="8056418" cy="1058233"/>
          </a:xfrm>
        </p:spPr>
        <p:txBody>
          <a:bodyPr/>
          <a:lstStyle/>
          <a:p>
            <a:r>
              <a:rPr lang="en-US">
                <a:solidFill>
                  <a:srgbClr val="000000"/>
                </a:solidFill>
              </a:rPr>
              <a:t>Calculating the Gap for Food</a:t>
            </a:r>
            <a:endParaRPr lang="en-IN"/>
          </a:p>
        </p:txBody>
      </p:sp>
      <p:pic>
        <p:nvPicPr>
          <p:cNvPr id="5" name="Grafik 4">
            <a:extLst>
              <a:ext uri="{FF2B5EF4-FFF2-40B4-BE49-F238E27FC236}">
                <a16:creationId xmlns:a16="http://schemas.microsoft.com/office/drawing/2014/main" id="{53A42088-B47C-02F5-51E8-F00D567E5E8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41079" y="34636"/>
            <a:ext cx="1981477" cy="1991003"/>
          </a:xfrm>
          <a:prstGeom prst="rect">
            <a:avLst/>
          </a:prstGeom>
        </p:spPr>
      </p:pic>
      <p:grpSp>
        <p:nvGrpSpPr>
          <p:cNvPr id="3" name="Gruppieren 2" descr="A flowchart illustrating the components of the Transfer Value for Cash and Voucher Assistance (CVA). It breaks down into four key elements: Cost of Food Basket (including agreed food basket, current market prices, and adjustments for household size), Household Contributions (such as income for food, own production, remittances, and coping strategies), and Other Assistance (like in-kind food assistance, social protection, and other cash support). The result of this calculation determines the FOOD CONSUMPTION GAP that the CVA should cover.">
            <a:extLst>
              <a:ext uri="{FF2B5EF4-FFF2-40B4-BE49-F238E27FC236}">
                <a16:creationId xmlns:a16="http://schemas.microsoft.com/office/drawing/2014/main" id="{0DC7617A-1146-9385-65C5-AECACF986DCD}"/>
              </a:ext>
            </a:extLst>
          </p:cNvPr>
          <p:cNvGrpSpPr/>
          <p:nvPr/>
        </p:nvGrpSpPr>
        <p:grpSpPr>
          <a:xfrm>
            <a:off x="858982" y="2000805"/>
            <a:ext cx="10730345" cy="4233740"/>
            <a:chOff x="858982" y="2000805"/>
            <a:chExt cx="10730345" cy="4233740"/>
          </a:xfrm>
        </p:grpSpPr>
        <p:sp>
          <p:nvSpPr>
            <p:cNvPr id="7" name="Textfeld 6">
              <a:extLst>
                <a:ext uri="{FF2B5EF4-FFF2-40B4-BE49-F238E27FC236}">
                  <a16:creationId xmlns:a16="http://schemas.microsoft.com/office/drawing/2014/main" id="{9CFFF41D-ACF1-9C64-CA3A-91EDF0F8BF6C}"/>
                </a:ext>
              </a:extLst>
            </p:cNvPr>
            <p:cNvSpPr txBox="1"/>
            <p:nvPr/>
          </p:nvSpPr>
          <p:spPr>
            <a:xfrm>
              <a:off x="858982" y="2176000"/>
              <a:ext cx="2618509" cy="400110"/>
            </a:xfrm>
            <a:prstGeom prst="rect">
              <a:avLst/>
            </a:prstGeom>
            <a:solidFill>
              <a:srgbClr val="0070C0"/>
            </a:solidFill>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chemeClr val="lt1"/>
                  </a:solidFill>
                  <a:latin typeface="Arial"/>
                  <a:ea typeface="Arial"/>
                  <a:cs typeface="Arial"/>
                  <a:sym typeface="Arial"/>
                </a:rPr>
                <a:t>Transfer Value</a:t>
              </a:r>
              <a:r>
                <a:rPr lang="en-US" sz="1800" b="1" i="0" u="none" strike="noStrike" cap="none">
                  <a:solidFill>
                    <a:schemeClr val="lt1"/>
                  </a:solidFill>
                  <a:latin typeface="Arial"/>
                  <a:ea typeface="Arial"/>
                  <a:cs typeface="Arial"/>
                  <a:sym typeface="Arial"/>
                </a:rPr>
                <a:t> </a:t>
              </a:r>
            </a:p>
          </p:txBody>
        </p:sp>
        <p:sp>
          <p:nvSpPr>
            <p:cNvPr id="8" name="Gleich 7">
              <a:extLst>
                <a:ext uri="{FF2B5EF4-FFF2-40B4-BE49-F238E27FC236}">
                  <a16:creationId xmlns:a16="http://schemas.microsoft.com/office/drawing/2014/main" id="{BE4B81C9-4997-F04A-F93C-55607F3F0C14}"/>
                </a:ext>
              </a:extLst>
            </p:cNvPr>
            <p:cNvSpPr/>
            <p:nvPr/>
          </p:nvSpPr>
          <p:spPr>
            <a:xfrm>
              <a:off x="3754582" y="2176000"/>
              <a:ext cx="484909" cy="400110"/>
            </a:xfrm>
            <a:prstGeom prst="mathEqual">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10" name="Textfeld 9">
              <a:extLst>
                <a:ext uri="{FF2B5EF4-FFF2-40B4-BE49-F238E27FC236}">
                  <a16:creationId xmlns:a16="http://schemas.microsoft.com/office/drawing/2014/main" id="{CAAF00DB-6705-F8C5-4C7E-FD36BE541566}"/>
                </a:ext>
              </a:extLst>
            </p:cNvPr>
            <p:cNvSpPr txBox="1"/>
            <p:nvPr/>
          </p:nvSpPr>
          <p:spPr>
            <a:xfrm>
              <a:off x="4516582" y="2025639"/>
              <a:ext cx="1648691" cy="707886"/>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Cost of </a:t>
              </a:r>
            </a:p>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Food Basket</a:t>
              </a:r>
            </a:p>
          </p:txBody>
        </p:sp>
        <p:sp>
          <p:nvSpPr>
            <p:cNvPr id="15" name="Minuszeichen 14">
              <a:extLst>
                <a:ext uri="{FF2B5EF4-FFF2-40B4-BE49-F238E27FC236}">
                  <a16:creationId xmlns:a16="http://schemas.microsoft.com/office/drawing/2014/main" id="{F01AFC4E-25E1-69D4-B2A2-C88FA95CA472}"/>
                </a:ext>
              </a:extLst>
            </p:cNvPr>
            <p:cNvSpPr/>
            <p:nvPr/>
          </p:nvSpPr>
          <p:spPr>
            <a:xfrm>
              <a:off x="6321136" y="2092689"/>
              <a:ext cx="484909" cy="581366"/>
            </a:xfrm>
            <a:prstGeom prst="mathMinus">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Textfeld 11">
              <a:extLst>
                <a:ext uri="{FF2B5EF4-FFF2-40B4-BE49-F238E27FC236}">
                  <a16:creationId xmlns:a16="http://schemas.microsoft.com/office/drawing/2014/main" id="{FF8FAD9F-B7A8-FA4C-873A-C2D4F203D8F5}"/>
                </a:ext>
              </a:extLst>
            </p:cNvPr>
            <p:cNvSpPr txBox="1"/>
            <p:nvPr/>
          </p:nvSpPr>
          <p:spPr>
            <a:xfrm>
              <a:off x="6830291" y="2000805"/>
              <a:ext cx="1780309" cy="707886"/>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Household Contributions</a:t>
              </a:r>
            </a:p>
          </p:txBody>
        </p:sp>
        <p:sp>
          <p:nvSpPr>
            <p:cNvPr id="17" name="Minuszeichen 16">
              <a:extLst>
                <a:ext uri="{FF2B5EF4-FFF2-40B4-BE49-F238E27FC236}">
                  <a16:creationId xmlns:a16="http://schemas.microsoft.com/office/drawing/2014/main" id="{60E1181A-1F74-1675-364E-89F844CF325B}"/>
                </a:ext>
              </a:extLst>
            </p:cNvPr>
            <p:cNvSpPr/>
            <p:nvPr/>
          </p:nvSpPr>
          <p:spPr>
            <a:xfrm>
              <a:off x="8700654" y="2064065"/>
              <a:ext cx="484909" cy="581366"/>
            </a:xfrm>
            <a:prstGeom prst="mathMinus">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4" name="Textfeld 13">
              <a:extLst>
                <a:ext uri="{FF2B5EF4-FFF2-40B4-BE49-F238E27FC236}">
                  <a16:creationId xmlns:a16="http://schemas.microsoft.com/office/drawing/2014/main" id="{142276C7-5956-2443-ED71-55C538C2A831}"/>
                </a:ext>
              </a:extLst>
            </p:cNvPr>
            <p:cNvSpPr txBox="1"/>
            <p:nvPr/>
          </p:nvSpPr>
          <p:spPr>
            <a:xfrm>
              <a:off x="9275618" y="2154693"/>
              <a:ext cx="2313709" cy="400110"/>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Other Assistance</a:t>
              </a:r>
            </a:p>
          </p:txBody>
        </p:sp>
        <p:sp>
          <p:nvSpPr>
            <p:cNvPr id="18" name="Sprechblase: rechteckig 17">
              <a:extLst>
                <a:ext uri="{FF2B5EF4-FFF2-40B4-BE49-F238E27FC236}">
                  <a16:creationId xmlns:a16="http://schemas.microsoft.com/office/drawing/2014/main" id="{365023EE-0D25-0DE7-48F4-BE5B1B2C4B96}"/>
                </a:ext>
              </a:extLst>
            </p:cNvPr>
            <p:cNvSpPr/>
            <p:nvPr/>
          </p:nvSpPr>
          <p:spPr>
            <a:xfrm>
              <a:off x="1136073" y="3283527"/>
              <a:ext cx="1773382" cy="2951018"/>
            </a:xfrm>
            <a:prstGeom prst="wedgeRectCallout">
              <a:avLst>
                <a:gd name="adj1" fmla="val -22396"/>
                <a:gd name="adj2" fmla="val -69425"/>
              </a:avLst>
            </a:prstGeom>
            <a:solidFill>
              <a:schemeClr val="bg1"/>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lnSpc>
                  <a:spcPct val="200000"/>
                </a:lnSpc>
                <a:buSzPts val="2000"/>
              </a:pPr>
              <a:r>
                <a:rPr lang="en-IN" b="1">
                  <a:solidFill>
                    <a:srgbClr val="000000"/>
                  </a:solidFill>
                  <a:latin typeface="Arial"/>
                  <a:ea typeface="Arial"/>
                  <a:cs typeface="Arial"/>
                </a:rPr>
                <a:t>RESULT: </a:t>
              </a:r>
              <a:endParaRPr lang="en-IN">
                <a:solidFill>
                  <a:srgbClr val="000000"/>
                </a:solidFill>
                <a:latin typeface="Arial"/>
                <a:ea typeface="Arial"/>
                <a:cs typeface="Arial"/>
              </a:endParaRPr>
            </a:p>
            <a:p>
              <a:pPr lvl="0" algn="ctr">
                <a:lnSpc>
                  <a:spcPct val="200000"/>
                </a:lnSpc>
                <a:buSzPts val="2000"/>
              </a:pPr>
              <a:r>
                <a:rPr lang="en-IN">
                  <a:solidFill>
                    <a:srgbClr val="000000"/>
                  </a:solidFill>
                  <a:latin typeface="Arial"/>
                  <a:ea typeface="Arial"/>
                  <a:cs typeface="Arial"/>
                </a:rPr>
                <a:t>FOOD CONSUMPTION GAP THE CVA SHOULD COVER</a:t>
              </a:r>
            </a:p>
          </p:txBody>
        </p:sp>
        <p:sp>
          <p:nvSpPr>
            <p:cNvPr id="20" name="Gleich 19">
              <a:extLst>
                <a:ext uri="{FF2B5EF4-FFF2-40B4-BE49-F238E27FC236}">
                  <a16:creationId xmlns:a16="http://schemas.microsoft.com/office/drawing/2014/main" id="{256DA584-ADEE-3CAB-25A6-B6C7F1B9756E}"/>
                </a:ext>
              </a:extLst>
            </p:cNvPr>
            <p:cNvSpPr/>
            <p:nvPr/>
          </p:nvSpPr>
          <p:spPr>
            <a:xfrm>
              <a:off x="3754582" y="4558981"/>
              <a:ext cx="484909" cy="400110"/>
            </a:xfrm>
            <a:prstGeom prst="mathEqual">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22" name="Sprechblase: rechteckig 21">
              <a:extLst>
                <a:ext uri="{FF2B5EF4-FFF2-40B4-BE49-F238E27FC236}">
                  <a16:creationId xmlns:a16="http://schemas.microsoft.com/office/drawing/2014/main" id="{EEDC5615-5013-D3D6-8283-170EF2C2715D}"/>
                </a:ext>
              </a:extLst>
            </p:cNvPr>
            <p:cNvSpPr/>
            <p:nvPr/>
          </p:nvSpPr>
          <p:spPr>
            <a:xfrm>
              <a:off x="4516582" y="3283527"/>
              <a:ext cx="1773382" cy="2951018"/>
            </a:xfrm>
            <a:prstGeom prst="wedgeRectCallout">
              <a:avLst>
                <a:gd name="adj1" fmla="val -22396"/>
                <a:gd name="adj2" fmla="val -69425"/>
              </a:avLst>
            </a:prstGeom>
            <a:solidFill>
              <a:schemeClr val="bg1"/>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lnSpc>
                  <a:spcPct val="200000"/>
                </a:lnSpc>
                <a:buSzPts val="2000"/>
              </a:pPr>
              <a:r>
                <a:rPr lang="en-IN">
                  <a:solidFill>
                    <a:srgbClr val="000000"/>
                  </a:solidFill>
                  <a:latin typeface="Arial"/>
                  <a:ea typeface="Arial"/>
                  <a:cs typeface="Arial"/>
                </a:rPr>
                <a:t>Agreed food basket (calories, dietary diversity)</a:t>
              </a:r>
            </a:p>
            <a:p>
              <a:pPr lvl="0" algn="ctr">
                <a:lnSpc>
                  <a:spcPct val="200000"/>
                </a:lnSpc>
                <a:buSzPts val="2000"/>
              </a:pPr>
              <a:r>
                <a:rPr lang="en-IN">
                  <a:solidFill>
                    <a:srgbClr val="000000"/>
                  </a:solidFill>
                  <a:latin typeface="Arial"/>
                  <a:ea typeface="Arial"/>
                  <a:cs typeface="Arial"/>
                </a:rPr>
                <a:t>Current market prices</a:t>
              </a:r>
            </a:p>
            <a:p>
              <a:pPr lvl="0" algn="ctr">
                <a:lnSpc>
                  <a:spcPct val="200000"/>
                </a:lnSpc>
                <a:buClr>
                  <a:schemeClr val="dk1"/>
                </a:buClr>
                <a:buSzPts val="1100"/>
              </a:pPr>
              <a:r>
                <a:rPr lang="en-IN">
                  <a:solidFill>
                    <a:srgbClr val="000000"/>
                  </a:solidFill>
                  <a:latin typeface="Arial"/>
                  <a:ea typeface="Arial"/>
                  <a:cs typeface="Arial"/>
                </a:rPr>
                <a:t>Adjusted for household size</a:t>
              </a:r>
            </a:p>
          </p:txBody>
        </p:sp>
        <p:sp>
          <p:nvSpPr>
            <p:cNvPr id="28" name="Minuszeichen 27">
              <a:extLst>
                <a:ext uri="{FF2B5EF4-FFF2-40B4-BE49-F238E27FC236}">
                  <a16:creationId xmlns:a16="http://schemas.microsoft.com/office/drawing/2014/main" id="{BA471437-340E-81D8-6E11-5A3B2595AC81}"/>
                </a:ext>
              </a:extLst>
            </p:cNvPr>
            <p:cNvSpPr/>
            <p:nvPr/>
          </p:nvSpPr>
          <p:spPr>
            <a:xfrm>
              <a:off x="6386945" y="4468353"/>
              <a:ext cx="484909" cy="581366"/>
            </a:xfrm>
            <a:prstGeom prst="mathMinus">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4" name="Sprechblase: rechteckig 23">
              <a:extLst>
                <a:ext uri="{FF2B5EF4-FFF2-40B4-BE49-F238E27FC236}">
                  <a16:creationId xmlns:a16="http://schemas.microsoft.com/office/drawing/2014/main" id="{DDD8E3D9-B2FA-37D9-C7FB-1D4517676313}"/>
                </a:ext>
              </a:extLst>
            </p:cNvPr>
            <p:cNvSpPr/>
            <p:nvPr/>
          </p:nvSpPr>
          <p:spPr>
            <a:xfrm>
              <a:off x="6968836" y="3283527"/>
              <a:ext cx="1773382" cy="2951018"/>
            </a:xfrm>
            <a:prstGeom prst="wedgeRectCallout">
              <a:avLst>
                <a:gd name="adj1" fmla="val -22396"/>
                <a:gd name="adj2" fmla="val -69425"/>
              </a:avLst>
            </a:prstGeom>
            <a:solidFill>
              <a:schemeClr val="bg1"/>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lnSpc>
                  <a:spcPct val="200000"/>
                </a:lnSpc>
                <a:buSzPts val="2000"/>
              </a:pPr>
              <a:r>
                <a:rPr lang="en-IN">
                  <a:solidFill>
                    <a:srgbClr val="000000"/>
                  </a:solidFill>
                  <a:latin typeface="Arial"/>
                  <a:ea typeface="Arial"/>
                  <a:cs typeface="Arial"/>
                </a:rPr>
                <a:t>Income available for food</a:t>
              </a:r>
            </a:p>
            <a:p>
              <a:pPr lvl="0" algn="ctr">
                <a:lnSpc>
                  <a:spcPct val="200000"/>
                </a:lnSpc>
                <a:buSzPts val="2000"/>
              </a:pPr>
              <a:r>
                <a:rPr lang="en-IN">
                  <a:solidFill>
                    <a:srgbClr val="000000"/>
                  </a:solidFill>
                  <a:latin typeface="Arial"/>
                  <a:ea typeface="Arial"/>
                  <a:cs typeface="Arial"/>
                </a:rPr>
                <a:t>Own production</a:t>
              </a:r>
            </a:p>
            <a:p>
              <a:pPr lvl="0" algn="ctr">
                <a:lnSpc>
                  <a:spcPct val="200000"/>
                </a:lnSpc>
                <a:buSzPts val="2000"/>
              </a:pPr>
              <a:r>
                <a:rPr lang="en-IN">
                  <a:solidFill>
                    <a:srgbClr val="000000"/>
                  </a:solidFill>
                  <a:latin typeface="Arial"/>
                  <a:ea typeface="Arial"/>
                  <a:cs typeface="Arial"/>
                </a:rPr>
                <a:t>Remittances</a:t>
              </a:r>
            </a:p>
            <a:p>
              <a:pPr lvl="0" algn="ctr">
                <a:lnSpc>
                  <a:spcPct val="200000"/>
                </a:lnSpc>
                <a:buClr>
                  <a:schemeClr val="dk1"/>
                </a:buClr>
                <a:buSzPts val="1100"/>
              </a:pPr>
              <a:r>
                <a:rPr lang="en-IN">
                  <a:solidFill>
                    <a:srgbClr val="000000"/>
                  </a:solidFill>
                  <a:latin typeface="Arial"/>
                  <a:ea typeface="Arial"/>
                  <a:cs typeface="Arial"/>
                </a:rPr>
                <a:t>Typical coping strategies</a:t>
              </a:r>
            </a:p>
          </p:txBody>
        </p:sp>
        <p:sp>
          <p:nvSpPr>
            <p:cNvPr id="30" name="Minuszeichen 29">
              <a:extLst>
                <a:ext uri="{FF2B5EF4-FFF2-40B4-BE49-F238E27FC236}">
                  <a16:creationId xmlns:a16="http://schemas.microsoft.com/office/drawing/2014/main" id="{126B090E-4E73-E8A7-8E09-1BB9C3795D62}"/>
                </a:ext>
              </a:extLst>
            </p:cNvPr>
            <p:cNvSpPr/>
            <p:nvPr/>
          </p:nvSpPr>
          <p:spPr>
            <a:xfrm>
              <a:off x="8839199" y="4268298"/>
              <a:ext cx="484909" cy="581366"/>
            </a:xfrm>
            <a:prstGeom prst="mathMinus">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6" name="Sprechblase: rechteckig 25">
              <a:extLst>
                <a:ext uri="{FF2B5EF4-FFF2-40B4-BE49-F238E27FC236}">
                  <a16:creationId xmlns:a16="http://schemas.microsoft.com/office/drawing/2014/main" id="{FCAA7588-5238-0B70-50DC-0D0EA9483F48}"/>
                </a:ext>
              </a:extLst>
            </p:cNvPr>
            <p:cNvSpPr/>
            <p:nvPr/>
          </p:nvSpPr>
          <p:spPr>
            <a:xfrm>
              <a:off x="9421090" y="3283527"/>
              <a:ext cx="1773382" cy="2951018"/>
            </a:xfrm>
            <a:prstGeom prst="wedgeRectCallout">
              <a:avLst>
                <a:gd name="adj1" fmla="val -22396"/>
                <a:gd name="adj2" fmla="val -69425"/>
              </a:avLst>
            </a:prstGeom>
            <a:solidFill>
              <a:schemeClr val="bg1"/>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lnSpc>
                  <a:spcPct val="200000"/>
                </a:lnSpc>
                <a:buSzPts val="2000"/>
              </a:pPr>
              <a:r>
                <a:rPr lang="en-IN">
                  <a:solidFill>
                    <a:srgbClr val="000000"/>
                  </a:solidFill>
                  <a:latin typeface="Arial"/>
                  <a:ea typeface="Arial"/>
                  <a:cs typeface="Arial"/>
                </a:rPr>
                <a:t>In-kind food assistance</a:t>
              </a:r>
            </a:p>
            <a:p>
              <a:pPr lvl="0" algn="ctr">
                <a:lnSpc>
                  <a:spcPct val="200000"/>
                </a:lnSpc>
                <a:buSzPts val="2000"/>
              </a:pPr>
              <a:r>
                <a:rPr lang="en-IN">
                  <a:solidFill>
                    <a:srgbClr val="000000"/>
                  </a:solidFill>
                  <a:latin typeface="Arial"/>
                  <a:ea typeface="Arial"/>
                  <a:cs typeface="Arial"/>
                </a:rPr>
                <a:t>Social protection</a:t>
              </a:r>
            </a:p>
            <a:p>
              <a:pPr lvl="0" algn="ctr">
                <a:lnSpc>
                  <a:spcPct val="200000"/>
                </a:lnSpc>
                <a:buClr>
                  <a:schemeClr val="dk1"/>
                </a:buClr>
                <a:buSzPts val="1100"/>
              </a:pPr>
              <a:r>
                <a:rPr lang="en-IN">
                  <a:solidFill>
                    <a:srgbClr val="000000"/>
                  </a:solidFill>
                  <a:latin typeface="Arial"/>
                  <a:ea typeface="Arial"/>
                  <a:cs typeface="Arial"/>
                </a:rPr>
                <a:t>Other cash support</a:t>
              </a:r>
            </a:p>
          </p:txBody>
        </p:sp>
      </p:grpSp>
      <p:sp>
        <p:nvSpPr>
          <p:cNvPr id="31" name="Foliennummernplatzhalter 30">
            <a:extLst>
              <a:ext uri="{FF2B5EF4-FFF2-40B4-BE49-F238E27FC236}">
                <a16:creationId xmlns:a16="http://schemas.microsoft.com/office/drawing/2014/main" id="{046A0813-BCA6-DF2A-36B3-A0E13C1DC2C8}"/>
              </a:ext>
            </a:extLst>
          </p:cNvPr>
          <p:cNvSpPr>
            <a:spLocks noGrp="1"/>
          </p:cNvSpPr>
          <p:nvPr>
            <p:ph type="sldNum" sz="quarter" idx="12"/>
          </p:nvPr>
        </p:nvSpPr>
        <p:spPr/>
        <p:txBody>
          <a:bodyPr/>
          <a:lstStyle/>
          <a:p>
            <a:fld id="{FBC7A862-7147-4493-B488-4E46DC49905D}" type="slidenum">
              <a:rPr lang="de-DE" smtClean="0"/>
              <a:t>63</a:t>
            </a:fld>
            <a:endParaRPr lang="de-DE"/>
          </a:p>
        </p:txBody>
      </p:sp>
    </p:spTree>
    <p:extLst>
      <p:ext uri="{BB962C8B-B14F-4D97-AF65-F5344CB8AC3E}">
        <p14:creationId xmlns:p14="http://schemas.microsoft.com/office/powerpoint/2010/main" val="102852954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72CF07-4B31-2B06-0DEF-D2C9EE3209D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EDD5CB1-FDC8-9BB2-57CF-C4861A778B41}"/>
              </a:ext>
            </a:extLst>
          </p:cNvPr>
          <p:cNvSpPr>
            <a:spLocks noGrp="1"/>
          </p:cNvSpPr>
          <p:nvPr>
            <p:ph type="title"/>
          </p:nvPr>
        </p:nvSpPr>
        <p:spPr>
          <a:xfrm>
            <a:off x="3297382" y="365125"/>
            <a:ext cx="8056418" cy="1058233"/>
          </a:xfrm>
        </p:spPr>
        <p:txBody>
          <a:bodyPr>
            <a:normAutofit fontScale="90000"/>
          </a:bodyPr>
          <a:lstStyle/>
          <a:p>
            <a:pPr lvl="0" algn="ctr">
              <a:spcBef>
                <a:spcPts val="0"/>
              </a:spcBef>
              <a:buSzPts val="3600"/>
            </a:pPr>
            <a:r>
              <a:rPr lang="en-IN">
                <a:solidFill>
                  <a:srgbClr val="000000"/>
                </a:solidFill>
              </a:rPr>
              <a:t>Numerical Example</a:t>
            </a:r>
            <a:br>
              <a:rPr lang="en-IN">
                <a:solidFill>
                  <a:srgbClr val="000000"/>
                </a:solidFill>
              </a:rPr>
            </a:br>
            <a:r>
              <a:rPr lang="en-IN">
                <a:solidFill>
                  <a:srgbClr val="000000"/>
                </a:solidFill>
              </a:rPr>
              <a:t>Calculating the Gap for Food</a:t>
            </a:r>
            <a:endParaRPr lang="en-IN"/>
          </a:p>
        </p:txBody>
      </p:sp>
      <p:grpSp>
        <p:nvGrpSpPr>
          <p:cNvPr id="3" name="Gruppieren 2" descr="A diagram illustrating a numerical example for calculating the food consumption gap. It shows a Transfer Value of $65/month required to close the gap. This is derived from the Cost of Food Basket ($120/month), minus Household Contributions ($35/month), and minus Other Assistance ($20/month). A note explains that covering only 80% of the gap would require a $52 monthly transfer. The cost of the food basket is based on data from sources like the Food Security Cluster or market price analysis, while household contributions and other assistance are derived from income, expenditure, and coping strategy analysis.">
            <a:extLst>
              <a:ext uri="{FF2B5EF4-FFF2-40B4-BE49-F238E27FC236}">
                <a16:creationId xmlns:a16="http://schemas.microsoft.com/office/drawing/2014/main" id="{99AAF820-F03E-2854-1F8F-090FB05A2FCE}"/>
              </a:ext>
            </a:extLst>
          </p:cNvPr>
          <p:cNvGrpSpPr/>
          <p:nvPr/>
        </p:nvGrpSpPr>
        <p:grpSpPr>
          <a:xfrm>
            <a:off x="858982" y="180109"/>
            <a:ext cx="10730345" cy="6541366"/>
            <a:chOff x="858982" y="180109"/>
            <a:chExt cx="10730345" cy="6541366"/>
          </a:xfrm>
        </p:grpSpPr>
        <p:sp>
          <p:nvSpPr>
            <p:cNvPr id="4" name="Denkblase: wolkenförmig 3">
              <a:extLst>
                <a:ext uri="{FF2B5EF4-FFF2-40B4-BE49-F238E27FC236}">
                  <a16:creationId xmlns:a16="http://schemas.microsoft.com/office/drawing/2014/main" id="{5F8A457A-6CE5-E83C-381E-6DA7BA0B5B03}"/>
                </a:ext>
              </a:extLst>
            </p:cNvPr>
            <p:cNvSpPr/>
            <p:nvPr/>
          </p:nvSpPr>
          <p:spPr>
            <a:xfrm>
              <a:off x="969816" y="180109"/>
              <a:ext cx="3491346" cy="1845530"/>
            </a:xfrm>
            <a:prstGeom prst="cloudCallout">
              <a:avLst/>
            </a:prstGeom>
            <a:solidFill>
              <a:schemeClr val="bg1"/>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b="1">
                  <a:solidFill>
                    <a:schemeClr val="dk1"/>
                  </a:solidFill>
                  <a:latin typeface="Arial"/>
                  <a:ea typeface="Arial"/>
                  <a:cs typeface="Arial"/>
                </a:rPr>
                <a:t>Covering only 80% of the Gap?   </a:t>
              </a:r>
              <a:r>
                <a:rPr lang="en-IN">
                  <a:solidFill>
                    <a:schemeClr val="dk1"/>
                  </a:solidFill>
                  <a:latin typeface="Arial"/>
                  <a:ea typeface="Arial"/>
                  <a:cs typeface="Arial"/>
                </a:rPr>
                <a:t>                   $65 × 0.80 = $52 Monthly transfer amount (80% gap) = $52</a:t>
              </a:r>
              <a:endParaRPr lang="en-IN">
                <a:solidFill>
                  <a:srgbClr val="000000"/>
                </a:solidFill>
                <a:latin typeface="Arial"/>
                <a:ea typeface="Arial"/>
                <a:cs typeface="Arial"/>
              </a:endParaRPr>
            </a:p>
          </p:txBody>
        </p:sp>
        <p:sp>
          <p:nvSpPr>
            <p:cNvPr id="7" name="Textfeld 6">
              <a:extLst>
                <a:ext uri="{FF2B5EF4-FFF2-40B4-BE49-F238E27FC236}">
                  <a16:creationId xmlns:a16="http://schemas.microsoft.com/office/drawing/2014/main" id="{E3B9439E-3B15-80EB-38DC-3E1B7F3C645A}"/>
                </a:ext>
              </a:extLst>
            </p:cNvPr>
            <p:cNvSpPr txBox="1"/>
            <p:nvPr/>
          </p:nvSpPr>
          <p:spPr>
            <a:xfrm>
              <a:off x="858982" y="2176000"/>
              <a:ext cx="2618509" cy="400110"/>
            </a:xfrm>
            <a:prstGeom prst="rect">
              <a:avLst/>
            </a:prstGeom>
            <a:solidFill>
              <a:srgbClr val="0070C0"/>
            </a:solidFill>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chemeClr val="lt1"/>
                  </a:solidFill>
                  <a:latin typeface="Arial"/>
                  <a:ea typeface="Arial"/>
                  <a:cs typeface="Arial"/>
                  <a:sym typeface="Arial"/>
                </a:rPr>
                <a:t>Transfer Value</a:t>
              </a:r>
              <a:r>
                <a:rPr lang="en-US" sz="1800" b="1" i="0" u="none" strike="noStrike" cap="none">
                  <a:solidFill>
                    <a:schemeClr val="lt1"/>
                  </a:solidFill>
                  <a:latin typeface="Arial"/>
                  <a:ea typeface="Arial"/>
                  <a:cs typeface="Arial"/>
                  <a:sym typeface="Arial"/>
                </a:rPr>
                <a:t> </a:t>
              </a:r>
            </a:p>
          </p:txBody>
        </p:sp>
        <p:sp>
          <p:nvSpPr>
            <p:cNvPr id="8" name="Gleich 7">
              <a:extLst>
                <a:ext uri="{FF2B5EF4-FFF2-40B4-BE49-F238E27FC236}">
                  <a16:creationId xmlns:a16="http://schemas.microsoft.com/office/drawing/2014/main" id="{34754BB5-F4F5-F01A-6849-49B70ED7EDD3}"/>
                </a:ext>
              </a:extLst>
            </p:cNvPr>
            <p:cNvSpPr/>
            <p:nvPr/>
          </p:nvSpPr>
          <p:spPr>
            <a:xfrm>
              <a:off x="3754582" y="2176000"/>
              <a:ext cx="484909" cy="400110"/>
            </a:xfrm>
            <a:prstGeom prst="mathEqual">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10" name="Textfeld 9">
              <a:extLst>
                <a:ext uri="{FF2B5EF4-FFF2-40B4-BE49-F238E27FC236}">
                  <a16:creationId xmlns:a16="http://schemas.microsoft.com/office/drawing/2014/main" id="{E603A8CA-7FF3-1154-B846-3AEED291E985}"/>
                </a:ext>
              </a:extLst>
            </p:cNvPr>
            <p:cNvSpPr txBox="1"/>
            <p:nvPr/>
          </p:nvSpPr>
          <p:spPr>
            <a:xfrm>
              <a:off x="4516582" y="2025639"/>
              <a:ext cx="1648691" cy="707886"/>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Cost of </a:t>
              </a:r>
            </a:p>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Food Basket</a:t>
              </a:r>
            </a:p>
          </p:txBody>
        </p:sp>
        <p:sp>
          <p:nvSpPr>
            <p:cNvPr id="17" name="Minuszeichen 16">
              <a:extLst>
                <a:ext uri="{FF2B5EF4-FFF2-40B4-BE49-F238E27FC236}">
                  <a16:creationId xmlns:a16="http://schemas.microsoft.com/office/drawing/2014/main" id="{26A7F78B-984D-9AAC-E056-86F99BF81135}"/>
                </a:ext>
              </a:extLst>
            </p:cNvPr>
            <p:cNvSpPr/>
            <p:nvPr/>
          </p:nvSpPr>
          <p:spPr>
            <a:xfrm>
              <a:off x="8700654" y="2064065"/>
              <a:ext cx="484909" cy="581366"/>
            </a:xfrm>
            <a:prstGeom prst="mathMinus">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Textfeld 11">
              <a:extLst>
                <a:ext uri="{FF2B5EF4-FFF2-40B4-BE49-F238E27FC236}">
                  <a16:creationId xmlns:a16="http://schemas.microsoft.com/office/drawing/2014/main" id="{3DDE45E2-A041-ED66-7516-A5FE70EC1B62}"/>
                </a:ext>
              </a:extLst>
            </p:cNvPr>
            <p:cNvSpPr txBox="1"/>
            <p:nvPr/>
          </p:nvSpPr>
          <p:spPr>
            <a:xfrm>
              <a:off x="6830291" y="2000805"/>
              <a:ext cx="1780309" cy="707886"/>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Household Contributions</a:t>
              </a:r>
            </a:p>
          </p:txBody>
        </p:sp>
        <p:sp>
          <p:nvSpPr>
            <p:cNvPr id="28" name="Minuszeichen 27">
              <a:extLst>
                <a:ext uri="{FF2B5EF4-FFF2-40B4-BE49-F238E27FC236}">
                  <a16:creationId xmlns:a16="http://schemas.microsoft.com/office/drawing/2014/main" id="{6F496E71-A928-67FF-8D84-99A03A932380}"/>
                </a:ext>
              </a:extLst>
            </p:cNvPr>
            <p:cNvSpPr/>
            <p:nvPr/>
          </p:nvSpPr>
          <p:spPr>
            <a:xfrm>
              <a:off x="6386945" y="4468353"/>
              <a:ext cx="484909" cy="581366"/>
            </a:xfrm>
            <a:prstGeom prst="mathMinus">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4" name="Textfeld 13">
              <a:extLst>
                <a:ext uri="{FF2B5EF4-FFF2-40B4-BE49-F238E27FC236}">
                  <a16:creationId xmlns:a16="http://schemas.microsoft.com/office/drawing/2014/main" id="{E58017A2-11E0-F5C6-1335-C6E0FFCA5800}"/>
                </a:ext>
              </a:extLst>
            </p:cNvPr>
            <p:cNvSpPr txBox="1"/>
            <p:nvPr/>
          </p:nvSpPr>
          <p:spPr>
            <a:xfrm>
              <a:off x="9275618" y="2154693"/>
              <a:ext cx="2313709" cy="400110"/>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Other Assistance</a:t>
              </a:r>
            </a:p>
          </p:txBody>
        </p:sp>
        <p:sp>
          <p:nvSpPr>
            <p:cNvPr id="18" name="Sprechblase: rechteckig 17">
              <a:extLst>
                <a:ext uri="{FF2B5EF4-FFF2-40B4-BE49-F238E27FC236}">
                  <a16:creationId xmlns:a16="http://schemas.microsoft.com/office/drawing/2014/main" id="{8F77F938-073A-2471-FDAE-79B3B0F7BC8D}"/>
                </a:ext>
              </a:extLst>
            </p:cNvPr>
            <p:cNvSpPr/>
            <p:nvPr/>
          </p:nvSpPr>
          <p:spPr>
            <a:xfrm>
              <a:off x="1136073" y="3283527"/>
              <a:ext cx="1773382" cy="2951018"/>
            </a:xfrm>
            <a:prstGeom prst="wedgeRectCallout">
              <a:avLst>
                <a:gd name="adj1" fmla="val -22396"/>
                <a:gd name="adj2" fmla="val -69425"/>
              </a:avLst>
            </a:prstGeom>
            <a:solidFill>
              <a:schemeClr val="bg1"/>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lnSpc>
                  <a:spcPct val="200000"/>
                </a:lnSpc>
                <a:buSzPts val="2000"/>
              </a:pPr>
              <a:r>
                <a:rPr lang="en-IN" b="1">
                  <a:solidFill>
                    <a:srgbClr val="000000"/>
                  </a:solidFill>
                  <a:latin typeface="Arial"/>
                  <a:ea typeface="Arial"/>
                  <a:cs typeface="Arial"/>
                </a:rPr>
                <a:t>$65/month</a:t>
              </a:r>
              <a:endParaRPr lang="en-IN">
                <a:solidFill>
                  <a:srgbClr val="000000"/>
                </a:solidFill>
                <a:latin typeface="Arial"/>
                <a:ea typeface="Arial"/>
                <a:cs typeface="Arial"/>
              </a:endParaRPr>
            </a:p>
            <a:p>
              <a:pPr lvl="0" algn="ctr">
                <a:lnSpc>
                  <a:spcPct val="200000"/>
                </a:lnSpc>
                <a:buSzPts val="2000"/>
              </a:pPr>
              <a:r>
                <a:rPr lang="en-IN">
                  <a:solidFill>
                    <a:srgbClr val="000000"/>
                  </a:solidFill>
                  <a:latin typeface="Arial"/>
                  <a:ea typeface="Arial"/>
                  <a:cs typeface="Arial"/>
                </a:rPr>
                <a:t>Transfer amount to close the food consumption gap</a:t>
              </a:r>
            </a:p>
          </p:txBody>
        </p:sp>
        <p:sp>
          <p:nvSpPr>
            <p:cNvPr id="20" name="Gleich 19">
              <a:extLst>
                <a:ext uri="{FF2B5EF4-FFF2-40B4-BE49-F238E27FC236}">
                  <a16:creationId xmlns:a16="http://schemas.microsoft.com/office/drawing/2014/main" id="{BB531591-6312-5464-998C-544DCE4F5864}"/>
                </a:ext>
              </a:extLst>
            </p:cNvPr>
            <p:cNvSpPr/>
            <p:nvPr/>
          </p:nvSpPr>
          <p:spPr>
            <a:xfrm>
              <a:off x="3754582" y="4558981"/>
              <a:ext cx="484909" cy="400110"/>
            </a:xfrm>
            <a:prstGeom prst="mathEqual">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22" name="Sprechblase: rechteckig 21">
              <a:extLst>
                <a:ext uri="{FF2B5EF4-FFF2-40B4-BE49-F238E27FC236}">
                  <a16:creationId xmlns:a16="http://schemas.microsoft.com/office/drawing/2014/main" id="{D3434ACD-9B42-5AB9-9521-B95946244C93}"/>
                </a:ext>
              </a:extLst>
            </p:cNvPr>
            <p:cNvSpPr/>
            <p:nvPr/>
          </p:nvSpPr>
          <p:spPr>
            <a:xfrm>
              <a:off x="4516582" y="3283527"/>
              <a:ext cx="1773382" cy="3437948"/>
            </a:xfrm>
            <a:prstGeom prst="wedgeRectCallout">
              <a:avLst>
                <a:gd name="adj1" fmla="val -22396"/>
                <a:gd name="adj2" fmla="val -69425"/>
              </a:avLst>
            </a:prstGeom>
            <a:solidFill>
              <a:schemeClr val="bg1"/>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lnSpc>
                  <a:spcPct val="150000"/>
                </a:lnSpc>
                <a:buSzPts val="2000"/>
              </a:pPr>
              <a:r>
                <a:rPr lang="en-IN" sz="1600" b="1">
                  <a:solidFill>
                    <a:srgbClr val="000000"/>
                  </a:solidFill>
                  <a:latin typeface="Arial"/>
                  <a:ea typeface="Arial"/>
                  <a:cs typeface="Arial"/>
                </a:rPr>
                <a:t>$120/month</a:t>
              </a:r>
            </a:p>
            <a:p>
              <a:pPr lvl="0" algn="ctr">
                <a:lnSpc>
                  <a:spcPct val="150000"/>
                </a:lnSpc>
                <a:buSzPts val="2000"/>
              </a:pPr>
              <a:r>
                <a:rPr lang="en-IN" sz="1600">
                  <a:solidFill>
                    <a:srgbClr val="000000"/>
                  </a:solidFill>
                  <a:latin typeface="Arial"/>
                  <a:ea typeface="Arial"/>
                  <a:cs typeface="Arial"/>
                </a:rPr>
                <a:t>Cost of Minimum Food Basket</a:t>
              </a:r>
            </a:p>
            <a:p>
              <a:pPr lvl="0">
                <a:lnSpc>
                  <a:spcPct val="150000"/>
                </a:lnSpc>
                <a:buSzPts val="1800"/>
              </a:pPr>
              <a:r>
                <a:rPr lang="en-IN" i="1">
                  <a:solidFill>
                    <a:srgbClr val="000000"/>
                  </a:solidFill>
                  <a:latin typeface="Arial"/>
                  <a:ea typeface="Arial"/>
                  <a:cs typeface="Arial"/>
                </a:rPr>
                <a:t>(Food Security Cluster, Cash Working Group, Market Price Analysis, MEB, WFP or government reference)</a:t>
              </a:r>
            </a:p>
          </p:txBody>
        </p:sp>
        <p:sp>
          <p:nvSpPr>
            <p:cNvPr id="15" name="Minuszeichen 14">
              <a:extLst>
                <a:ext uri="{FF2B5EF4-FFF2-40B4-BE49-F238E27FC236}">
                  <a16:creationId xmlns:a16="http://schemas.microsoft.com/office/drawing/2014/main" id="{60CD3BD4-B062-2FF1-DB44-01EAC6577B5C}"/>
                </a:ext>
              </a:extLst>
            </p:cNvPr>
            <p:cNvSpPr/>
            <p:nvPr/>
          </p:nvSpPr>
          <p:spPr>
            <a:xfrm>
              <a:off x="6321136" y="2092689"/>
              <a:ext cx="484909" cy="581366"/>
            </a:xfrm>
            <a:prstGeom prst="mathMinus">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4" name="Sprechblase: rechteckig 23">
              <a:extLst>
                <a:ext uri="{FF2B5EF4-FFF2-40B4-BE49-F238E27FC236}">
                  <a16:creationId xmlns:a16="http://schemas.microsoft.com/office/drawing/2014/main" id="{2470B747-7AC9-B021-8F1B-4D45B13415E4}"/>
                </a:ext>
              </a:extLst>
            </p:cNvPr>
            <p:cNvSpPr/>
            <p:nvPr/>
          </p:nvSpPr>
          <p:spPr>
            <a:xfrm>
              <a:off x="6968836" y="3283526"/>
              <a:ext cx="1773382" cy="3437947"/>
            </a:xfrm>
            <a:prstGeom prst="wedgeRectCallout">
              <a:avLst>
                <a:gd name="adj1" fmla="val -22396"/>
                <a:gd name="adj2" fmla="val -69425"/>
              </a:avLst>
            </a:prstGeom>
            <a:solidFill>
              <a:schemeClr val="bg1"/>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lnSpc>
                  <a:spcPct val="150000"/>
                </a:lnSpc>
                <a:buSzPts val="2000"/>
              </a:pPr>
              <a:r>
                <a:rPr lang="en-IN" sz="1600" b="1">
                  <a:solidFill>
                    <a:srgbClr val="000000"/>
                  </a:solidFill>
                  <a:latin typeface="Arial"/>
                  <a:ea typeface="Arial"/>
                  <a:cs typeface="Arial"/>
                </a:rPr>
                <a:t>$35/month</a:t>
              </a:r>
            </a:p>
            <a:p>
              <a:pPr lvl="0" algn="ctr">
                <a:lnSpc>
                  <a:spcPct val="150000"/>
                </a:lnSpc>
                <a:buSzPts val="2000"/>
              </a:pPr>
              <a:r>
                <a:rPr lang="en-IN" sz="1600">
                  <a:solidFill>
                    <a:srgbClr val="000000"/>
                  </a:solidFill>
                  <a:latin typeface="Arial"/>
                  <a:ea typeface="Arial"/>
                  <a:cs typeface="Arial"/>
                </a:rPr>
                <a:t>Household contribution </a:t>
              </a:r>
            </a:p>
            <a:p>
              <a:pPr lvl="0">
                <a:lnSpc>
                  <a:spcPct val="150000"/>
                </a:lnSpc>
                <a:buSzPts val="1800"/>
              </a:pPr>
              <a:r>
                <a:rPr lang="en-IN" i="1">
                  <a:solidFill>
                    <a:srgbClr val="000000"/>
                  </a:solidFill>
                  <a:latin typeface="Arial"/>
                  <a:ea typeface="Arial"/>
                  <a:cs typeface="Arial"/>
                </a:rPr>
                <a:t>(Income &amp; Expenditure data, coping strategy analysis, food consumption analysis, government data)</a:t>
              </a:r>
            </a:p>
          </p:txBody>
        </p:sp>
        <p:sp>
          <p:nvSpPr>
            <p:cNvPr id="30" name="Minuszeichen 29">
              <a:extLst>
                <a:ext uri="{FF2B5EF4-FFF2-40B4-BE49-F238E27FC236}">
                  <a16:creationId xmlns:a16="http://schemas.microsoft.com/office/drawing/2014/main" id="{C278D376-C800-986C-379F-7AC28D48A831}"/>
                </a:ext>
              </a:extLst>
            </p:cNvPr>
            <p:cNvSpPr/>
            <p:nvPr/>
          </p:nvSpPr>
          <p:spPr>
            <a:xfrm>
              <a:off x="8839199" y="4268298"/>
              <a:ext cx="484909" cy="581366"/>
            </a:xfrm>
            <a:prstGeom prst="mathMinus">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6" name="Sprechblase: rechteckig 25">
              <a:extLst>
                <a:ext uri="{FF2B5EF4-FFF2-40B4-BE49-F238E27FC236}">
                  <a16:creationId xmlns:a16="http://schemas.microsoft.com/office/drawing/2014/main" id="{9F98DD2D-1E29-B591-A986-67A74947E3FA}"/>
                </a:ext>
              </a:extLst>
            </p:cNvPr>
            <p:cNvSpPr/>
            <p:nvPr/>
          </p:nvSpPr>
          <p:spPr>
            <a:xfrm>
              <a:off x="9421090" y="3283527"/>
              <a:ext cx="1773382" cy="2951018"/>
            </a:xfrm>
            <a:prstGeom prst="wedgeRectCallout">
              <a:avLst>
                <a:gd name="adj1" fmla="val -22396"/>
                <a:gd name="adj2" fmla="val -69425"/>
              </a:avLst>
            </a:prstGeom>
            <a:solidFill>
              <a:schemeClr val="bg1"/>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lnSpc>
                  <a:spcPct val="150000"/>
                </a:lnSpc>
                <a:buSzPts val="2000"/>
              </a:pPr>
              <a:r>
                <a:rPr lang="en-IN" sz="1600" b="1">
                  <a:solidFill>
                    <a:srgbClr val="000000"/>
                  </a:solidFill>
                  <a:latin typeface="Arial"/>
                  <a:ea typeface="Arial"/>
                  <a:cs typeface="Arial"/>
                </a:rPr>
                <a:t>$20/month</a:t>
              </a:r>
            </a:p>
            <a:p>
              <a:pPr lvl="0" algn="ctr">
                <a:lnSpc>
                  <a:spcPct val="150000"/>
                </a:lnSpc>
                <a:buSzPts val="2000"/>
              </a:pPr>
              <a:r>
                <a:rPr lang="en-IN" sz="1600">
                  <a:solidFill>
                    <a:srgbClr val="000000"/>
                  </a:solidFill>
                  <a:latin typeface="Arial"/>
                  <a:ea typeface="Arial"/>
                  <a:cs typeface="Arial"/>
                </a:rPr>
                <a:t>Other assistance already received </a:t>
              </a:r>
              <a:endParaRPr lang="en-IN" i="1">
                <a:solidFill>
                  <a:srgbClr val="000000"/>
                </a:solidFill>
                <a:latin typeface="Arial"/>
                <a:ea typeface="Arial"/>
                <a:cs typeface="Arial"/>
              </a:endParaRPr>
            </a:p>
            <a:p>
              <a:pPr lvl="0" algn="ctr">
                <a:lnSpc>
                  <a:spcPct val="150000"/>
                </a:lnSpc>
                <a:buSzPts val="1800"/>
              </a:pPr>
              <a:r>
                <a:rPr lang="en-IN" i="1">
                  <a:solidFill>
                    <a:srgbClr val="000000"/>
                  </a:solidFill>
                  <a:latin typeface="Arial"/>
                  <a:ea typeface="Arial"/>
                  <a:cs typeface="Arial"/>
                </a:rPr>
                <a:t>(in-kind or cash, social protection, NGO support, remittances)</a:t>
              </a:r>
            </a:p>
          </p:txBody>
        </p:sp>
      </p:grpSp>
      <p:sp>
        <p:nvSpPr>
          <p:cNvPr id="6" name="Foliennummernplatzhalter 5">
            <a:extLst>
              <a:ext uri="{FF2B5EF4-FFF2-40B4-BE49-F238E27FC236}">
                <a16:creationId xmlns:a16="http://schemas.microsoft.com/office/drawing/2014/main" id="{CB37E6F4-2F81-13EE-7447-D512AE35D9A4}"/>
              </a:ext>
            </a:extLst>
          </p:cNvPr>
          <p:cNvSpPr>
            <a:spLocks noGrp="1"/>
          </p:cNvSpPr>
          <p:nvPr>
            <p:ph type="sldNum" sz="quarter" idx="12"/>
          </p:nvPr>
        </p:nvSpPr>
        <p:spPr/>
        <p:txBody>
          <a:bodyPr/>
          <a:lstStyle/>
          <a:p>
            <a:fld id="{FBC7A862-7147-4493-B488-4E46DC49905D}" type="slidenum">
              <a:rPr lang="de-DE" smtClean="0"/>
              <a:t>64</a:t>
            </a:fld>
            <a:endParaRPr lang="de-DE"/>
          </a:p>
        </p:txBody>
      </p:sp>
    </p:spTree>
    <p:extLst>
      <p:ext uri="{BB962C8B-B14F-4D97-AF65-F5344CB8AC3E}">
        <p14:creationId xmlns:p14="http://schemas.microsoft.com/office/powerpoint/2010/main" val="380774556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A91EEF03-3458-CAAB-7DFB-E8A814500565}"/>
              </a:ext>
            </a:extLst>
          </p:cNvPr>
          <p:cNvSpPr>
            <a:spLocks noGrp="1"/>
          </p:cNvSpPr>
          <p:nvPr>
            <p:ph type="title"/>
          </p:nvPr>
        </p:nvSpPr>
        <p:spPr/>
        <p:txBody>
          <a:bodyPr/>
          <a:lstStyle/>
          <a:p>
            <a:r>
              <a:rPr lang="en-US">
                <a:solidFill>
                  <a:srgbClr val="000000"/>
                </a:solidFill>
              </a:rPr>
              <a:t>Why Disability-Related Extra Costs Matter</a:t>
            </a:r>
            <a:endParaRPr lang="en-IN"/>
          </a:p>
        </p:txBody>
      </p:sp>
      <p:sp>
        <p:nvSpPr>
          <p:cNvPr id="7" name="Inhaltsplatzhalter 6">
            <a:extLst>
              <a:ext uri="{FF2B5EF4-FFF2-40B4-BE49-F238E27FC236}">
                <a16:creationId xmlns:a16="http://schemas.microsoft.com/office/drawing/2014/main" id="{294CECCC-2B73-1B14-C5FD-D27B59192681}"/>
              </a:ext>
            </a:extLst>
          </p:cNvPr>
          <p:cNvSpPr>
            <a:spLocks noGrp="1"/>
          </p:cNvSpPr>
          <p:nvPr>
            <p:ph idx="1"/>
          </p:nvPr>
        </p:nvSpPr>
        <p:spPr>
          <a:xfrm>
            <a:off x="838200" y="1578634"/>
            <a:ext cx="5799950" cy="5142841"/>
          </a:xfrm>
        </p:spPr>
        <p:txBody>
          <a:bodyPr>
            <a:normAutofit fontScale="92500" lnSpcReduction="10000"/>
          </a:bodyPr>
          <a:lstStyle/>
          <a:p>
            <a:pPr marL="457200" lvl="0" indent="-393065">
              <a:lnSpc>
                <a:spcPct val="160000"/>
              </a:lnSpc>
              <a:buSzPct val="100000"/>
              <a:buChar char="➢"/>
            </a:pPr>
            <a:r>
              <a:rPr lang="en-IN" sz="2400"/>
              <a:t>Households with persons with disabilities often earn less.</a:t>
            </a:r>
          </a:p>
          <a:p>
            <a:pPr marL="457200" lvl="0" indent="-393065">
              <a:lnSpc>
                <a:spcPct val="160000"/>
              </a:lnSpc>
              <a:spcBef>
                <a:spcPts val="0"/>
              </a:spcBef>
              <a:buSzPct val="100000"/>
              <a:buChar char="➢"/>
            </a:pPr>
            <a:r>
              <a:rPr lang="en-IN" sz="2400"/>
              <a:t>They face additional direct and indirect costs to meet essential needs.</a:t>
            </a:r>
          </a:p>
          <a:p>
            <a:pPr marL="457200" lvl="0" indent="-393065">
              <a:lnSpc>
                <a:spcPct val="160000"/>
              </a:lnSpc>
              <a:spcBef>
                <a:spcPts val="0"/>
              </a:spcBef>
              <a:buSzPct val="100000"/>
              <a:buChar char="➢"/>
            </a:pPr>
            <a:r>
              <a:rPr lang="en-IN" sz="2400"/>
              <a:t>Extra costs can range from </a:t>
            </a:r>
            <a:r>
              <a:rPr lang="en-IN" sz="2400" b="1"/>
              <a:t>8% to 30%</a:t>
            </a:r>
            <a:r>
              <a:rPr lang="en-IN" sz="2400"/>
              <a:t>, and in some contexts up to </a:t>
            </a:r>
            <a:r>
              <a:rPr lang="en-IN" sz="2400" b="1"/>
              <a:t>70%</a:t>
            </a:r>
            <a:r>
              <a:rPr lang="en-IN" sz="2400"/>
              <a:t>.</a:t>
            </a:r>
          </a:p>
          <a:p>
            <a:pPr marL="457200" lvl="0" indent="-393065">
              <a:lnSpc>
                <a:spcPct val="160000"/>
              </a:lnSpc>
              <a:spcBef>
                <a:spcPts val="0"/>
              </a:spcBef>
              <a:buSzPct val="100000"/>
              <a:buChar char="➢"/>
            </a:pPr>
            <a:r>
              <a:rPr lang="en-IN" sz="2400"/>
              <a:t>If cost not adjusted can cause increased food and nutrition insecurity.</a:t>
            </a:r>
          </a:p>
          <a:p>
            <a:pPr marL="457200" lvl="0" indent="-393065">
              <a:lnSpc>
                <a:spcPct val="160000"/>
              </a:lnSpc>
              <a:spcBef>
                <a:spcPts val="0"/>
              </a:spcBef>
              <a:buSzPct val="100000"/>
              <a:buChar char="➢"/>
            </a:pPr>
            <a:r>
              <a:rPr lang="en-IN" sz="2400"/>
              <a:t>Insufficient assistance increases risk of harmful coping strategies.</a:t>
            </a:r>
          </a:p>
        </p:txBody>
      </p:sp>
      <p:pic>
        <p:nvPicPr>
          <p:cNvPr id="9" name="Grafik 8">
            <a:extLst>
              <a:ext uri="{FF2B5EF4-FFF2-40B4-BE49-F238E27FC236}">
                <a16:creationId xmlns:a16="http://schemas.microsoft.com/office/drawing/2014/main" id="{AD1FA741-9149-5942-84F9-48C0A6B503C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638150" y="1841539"/>
            <a:ext cx="5553850" cy="3562847"/>
          </a:xfrm>
          <a:prstGeom prst="rect">
            <a:avLst/>
          </a:prstGeom>
        </p:spPr>
      </p:pic>
      <p:sp>
        <p:nvSpPr>
          <p:cNvPr id="10" name="Foliennummernplatzhalter 9">
            <a:extLst>
              <a:ext uri="{FF2B5EF4-FFF2-40B4-BE49-F238E27FC236}">
                <a16:creationId xmlns:a16="http://schemas.microsoft.com/office/drawing/2014/main" id="{CFB233C2-9DE3-B98E-AFB4-C092D11D849A}"/>
              </a:ext>
            </a:extLst>
          </p:cNvPr>
          <p:cNvSpPr>
            <a:spLocks noGrp="1"/>
          </p:cNvSpPr>
          <p:nvPr>
            <p:ph type="sldNum" sz="quarter" idx="12"/>
          </p:nvPr>
        </p:nvSpPr>
        <p:spPr/>
        <p:txBody>
          <a:bodyPr/>
          <a:lstStyle/>
          <a:p>
            <a:fld id="{FBC7A862-7147-4493-B488-4E46DC49905D}" type="slidenum">
              <a:rPr lang="de-DE" smtClean="0"/>
              <a:t>65</a:t>
            </a:fld>
            <a:endParaRPr lang="de-DE"/>
          </a:p>
        </p:txBody>
      </p:sp>
    </p:spTree>
    <p:extLst>
      <p:ext uri="{BB962C8B-B14F-4D97-AF65-F5344CB8AC3E}">
        <p14:creationId xmlns:p14="http://schemas.microsoft.com/office/powerpoint/2010/main" val="336850827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E552F5A-84CA-6233-8FEB-1E8B7972D384}"/>
              </a:ext>
            </a:extLst>
          </p:cNvPr>
          <p:cNvSpPr>
            <a:spLocks noGrp="1"/>
          </p:cNvSpPr>
          <p:nvPr>
            <p:ph type="title"/>
          </p:nvPr>
        </p:nvSpPr>
        <p:spPr/>
        <p:txBody>
          <a:bodyPr/>
          <a:lstStyle/>
          <a:p>
            <a:r>
              <a:rPr lang="en-US">
                <a:solidFill>
                  <a:srgbClr val="000000"/>
                </a:solidFill>
              </a:rPr>
              <a:t>What Are Disability-Related Extra Costs?</a:t>
            </a:r>
            <a:endParaRPr lang="en-IN"/>
          </a:p>
        </p:txBody>
      </p:sp>
      <p:sp>
        <p:nvSpPr>
          <p:cNvPr id="6" name="Textfeld 5">
            <a:extLst>
              <a:ext uri="{FF2B5EF4-FFF2-40B4-BE49-F238E27FC236}">
                <a16:creationId xmlns:a16="http://schemas.microsoft.com/office/drawing/2014/main" id="{A2A1D88D-2D5C-A1FE-89B3-D5B5A229C1BD}"/>
              </a:ext>
            </a:extLst>
          </p:cNvPr>
          <p:cNvSpPr txBox="1"/>
          <p:nvPr/>
        </p:nvSpPr>
        <p:spPr>
          <a:xfrm>
            <a:off x="838200" y="1423358"/>
            <a:ext cx="6096000" cy="4563557"/>
          </a:xfrm>
          <a:prstGeom prst="rect">
            <a:avLst/>
          </a:prstGeom>
          <a:noFill/>
        </p:spPr>
        <p:txBody>
          <a:bodyPr wrap="square">
            <a:spAutoFit/>
          </a:bodyPr>
          <a:lstStyle/>
          <a:p>
            <a:pPr marL="0" lvl="0" indent="0" rtl="0">
              <a:lnSpc>
                <a:spcPct val="200000"/>
              </a:lnSpc>
              <a:spcBef>
                <a:spcPts val="1400"/>
              </a:spcBef>
              <a:spcAft>
                <a:spcPts val="0"/>
              </a:spcAft>
              <a:buSzPts val="2800"/>
              <a:buNone/>
            </a:pPr>
            <a:r>
              <a:rPr lang="en-IN" sz="2400" b="1" u="sng"/>
              <a:t>Direct Costs</a:t>
            </a:r>
          </a:p>
          <a:p>
            <a:pPr marL="457200" lvl="0" indent="-381000" algn="l" rtl="0">
              <a:lnSpc>
                <a:spcPct val="200000"/>
              </a:lnSpc>
              <a:spcBef>
                <a:spcPts val="1200"/>
              </a:spcBef>
              <a:spcAft>
                <a:spcPts val="0"/>
              </a:spcAft>
              <a:buSzPts val="2400"/>
              <a:buChar char="●"/>
            </a:pPr>
            <a:r>
              <a:rPr lang="en-IN" sz="2400"/>
              <a:t>Medication</a:t>
            </a:r>
          </a:p>
          <a:p>
            <a:pPr marL="457200" lvl="0" indent="-381000" algn="l" rtl="0">
              <a:lnSpc>
                <a:spcPct val="200000"/>
              </a:lnSpc>
              <a:spcBef>
                <a:spcPts val="0"/>
              </a:spcBef>
              <a:spcAft>
                <a:spcPts val="0"/>
              </a:spcAft>
              <a:buSzPts val="2400"/>
              <a:buChar char="●"/>
            </a:pPr>
            <a:r>
              <a:rPr lang="en-IN" sz="2400"/>
              <a:t>Medical visits</a:t>
            </a:r>
          </a:p>
          <a:p>
            <a:pPr marL="457200" lvl="0" indent="-381000" algn="l" rtl="0">
              <a:lnSpc>
                <a:spcPct val="200000"/>
              </a:lnSpc>
              <a:spcBef>
                <a:spcPts val="0"/>
              </a:spcBef>
              <a:spcAft>
                <a:spcPts val="0"/>
              </a:spcAft>
              <a:buSzPts val="2400"/>
              <a:buChar char="●"/>
            </a:pPr>
            <a:r>
              <a:rPr lang="en-IN" sz="2400"/>
              <a:t>Assistive devices</a:t>
            </a:r>
          </a:p>
          <a:p>
            <a:pPr marL="457200" lvl="0" indent="-381000" algn="l" rtl="0">
              <a:lnSpc>
                <a:spcPct val="200000"/>
              </a:lnSpc>
              <a:spcBef>
                <a:spcPts val="0"/>
              </a:spcBef>
              <a:spcAft>
                <a:spcPts val="0"/>
              </a:spcAft>
              <a:buSzPts val="2400"/>
              <a:buChar char="●"/>
            </a:pPr>
            <a:r>
              <a:rPr lang="en-IN" sz="2400"/>
              <a:t>Personal assistance</a:t>
            </a:r>
          </a:p>
          <a:p>
            <a:pPr marL="457200" lvl="0" indent="-381000" algn="l" rtl="0">
              <a:lnSpc>
                <a:spcPct val="200000"/>
              </a:lnSpc>
              <a:spcBef>
                <a:spcPts val="0"/>
              </a:spcBef>
              <a:spcAft>
                <a:spcPts val="0"/>
              </a:spcAft>
              <a:buSzPts val="2400"/>
              <a:buChar char="●"/>
            </a:pPr>
            <a:r>
              <a:rPr lang="en-IN" sz="2400"/>
              <a:t>Therapy</a:t>
            </a:r>
          </a:p>
        </p:txBody>
      </p:sp>
      <p:sp>
        <p:nvSpPr>
          <p:cNvPr id="8" name="Textfeld 7">
            <a:extLst>
              <a:ext uri="{FF2B5EF4-FFF2-40B4-BE49-F238E27FC236}">
                <a16:creationId xmlns:a16="http://schemas.microsoft.com/office/drawing/2014/main" id="{27625D46-3964-BC19-AC9E-9CC9ED027184}"/>
              </a:ext>
            </a:extLst>
          </p:cNvPr>
          <p:cNvSpPr txBox="1"/>
          <p:nvPr/>
        </p:nvSpPr>
        <p:spPr>
          <a:xfrm>
            <a:off x="7824354" y="1543336"/>
            <a:ext cx="4315691" cy="4055726"/>
          </a:xfrm>
          <a:prstGeom prst="rect">
            <a:avLst/>
          </a:prstGeom>
          <a:noFill/>
        </p:spPr>
        <p:txBody>
          <a:bodyPr wrap="square">
            <a:spAutoFit/>
          </a:bodyPr>
          <a:lstStyle/>
          <a:p>
            <a:pPr marL="0" lvl="0" indent="0" rtl="0">
              <a:lnSpc>
                <a:spcPct val="150000"/>
              </a:lnSpc>
              <a:spcBef>
                <a:spcPts val="1400"/>
              </a:spcBef>
              <a:spcAft>
                <a:spcPts val="0"/>
              </a:spcAft>
              <a:buClr>
                <a:schemeClr val="dk1"/>
              </a:buClr>
              <a:buSzPts val="1100"/>
              <a:buFont typeface="Arial"/>
              <a:buNone/>
            </a:pPr>
            <a:r>
              <a:rPr lang="en-IN" sz="2400" b="1" u="sng"/>
              <a:t>Indirect Costs</a:t>
            </a:r>
          </a:p>
          <a:p>
            <a:pPr marL="457200" lvl="0" indent="-381000" algn="l" rtl="0">
              <a:lnSpc>
                <a:spcPct val="150000"/>
              </a:lnSpc>
              <a:spcBef>
                <a:spcPts val="1200"/>
              </a:spcBef>
              <a:spcAft>
                <a:spcPts val="0"/>
              </a:spcAft>
              <a:buSzPts val="2400"/>
              <a:buChar char="●"/>
            </a:pPr>
            <a:r>
              <a:rPr lang="en-IN" sz="2400"/>
              <a:t>Higher transport costs</a:t>
            </a:r>
          </a:p>
          <a:p>
            <a:pPr marL="457200" lvl="0" indent="-381000" algn="l" rtl="0">
              <a:lnSpc>
                <a:spcPct val="150000"/>
              </a:lnSpc>
              <a:spcBef>
                <a:spcPts val="0"/>
              </a:spcBef>
              <a:spcAft>
                <a:spcPts val="0"/>
              </a:spcAft>
              <a:buSzPts val="2400"/>
              <a:buChar char="●"/>
            </a:pPr>
            <a:r>
              <a:rPr lang="en-IN" sz="2400"/>
              <a:t>Paying others for services</a:t>
            </a:r>
          </a:p>
          <a:p>
            <a:pPr marL="457200" lvl="0" indent="-381000" algn="l" rtl="0">
              <a:lnSpc>
                <a:spcPct val="150000"/>
              </a:lnSpc>
              <a:spcBef>
                <a:spcPts val="0"/>
              </a:spcBef>
              <a:spcAft>
                <a:spcPts val="0"/>
              </a:spcAft>
              <a:buSzPts val="2400"/>
              <a:buChar char="●"/>
            </a:pPr>
            <a:r>
              <a:rPr lang="en-IN" sz="2400"/>
              <a:t>Caregiver opportunity costs</a:t>
            </a:r>
          </a:p>
          <a:p>
            <a:pPr marL="457200" lvl="0" indent="-381000" algn="l" rtl="0">
              <a:lnSpc>
                <a:spcPct val="150000"/>
              </a:lnSpc>
              <a:spcBef>
                <a:spcPts val="0"/>
              </a:spcBef>
              <a:spcAft>
                <a:spcPts val="0"/>
              </a:spcAft>
              <a:buSzPts val="2400"/>
              <a:buChar char="●"/>
            </a:pPr>
            <a:r>
              <a:rPr lang="en-IN" sz="2400"/>
              <a:t>Higher food preparation costs</a:t>
            </a:r>
          </a:p>
        </p:txBody>
      </p:sp>
      <p:pic>
        <p:nvPicPr>
          <p:cNvPr id="10" name="Grafik 9">
            <a:extLst>
              <a:ext uri="{FF2B5EF4-FFF2-40B4-BE49-F238E27FC236}">
                <a16:creationId xmlns:a16="http://schemas.microsoft.com/office/drawing/2014/main" id="{835F6EB6-E5E0-7607-6EB1-219C621D83F0}"/>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012767" y="1861991"/>
            <a:ext cx="3448531" cy="2286319"/>
          </a:xfrm>
          <a:prstGeom prst="rect">
            <a:avLst/>
          </a:prstGeom>
        </p:spPr>
      </p:pic>
      <p:sp>
        <p:nvSpPr>
          <p:cNvPr id="11" name="Foliennummernplatzhalter 10">
            <a:extLst>
              <a:ext uri="{FF2B5EF4-FFF2-40B4-BE49-F238E27FC236}">
                <a16:creationId xmlns:a16="http://schemas.microsoft.com/office/drawing/2014/main" id="{C17AC0BA-32C6-AF39-8547-50E812BD34EC}"/>
              </a:ext>
            </a:extLst>
          </p:cNvPr>
          <p:cNvSpPr>
            <a:spLocks noGrp="1"/>
          </p:cNvSpPr>
          <p:nvPr>
            <p:ph type="sldNum" sz="quarter" idx="12"/>
          </p:nvPr>
        </p:nvSpPr>
        <p:spPr/>
        <p:txBody>
          <a:bodyPr/>
          <a:lstStyle/>
          <a:p>
            <a:fld id="{FBC7A862-7147-4493-B488-4E46DC49905D}" type="slidenum">
              <a:rPr lang="de-DE" smtClean="0"/>
              <a:t>66</a:t>
            </a:fld>
            <a:endParaRPr lang="de-DE"/>
          </a:p>
        </p:txBody>
      </p:sp>
    </p:spTree>
    <p:extLst>
      <p:ext uri="{BB962C8B-B14F-4D97-AF65-F5344CB8AC3E}">
        <p14:creationId xmlns:p14="http://schemas.microsoft.com/office/powerpoint/2010/main" val="352500296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1752A70-106F-C029-A4E6-183BAF0215DB}"/>
              </a:ext>
            </a:extLst>
          </p:cNvPr>
          <p:cNvSpPr>
            <a:spLocks noGrp="1"/>
          </p:cNvSpPr>
          <p:nvPr>
            <p:ph type="title"/>
          </p:nvPr>
        </p:nvSpPr>
        <p:spPr/>
        <p:txBody>
          <a:bodyPr/>
          <a:lstStyle/>
          <a:p>
            <a:r>
              <a:rPr lang="en-US">
                <a:solidFill>
                  <a:srgbClr val="000000"/>
                </a:solidFill>
              </a:rPr>
              <a:t>How to Estimate Disability-Related Extra Costs</a:t>
            </a:r>
            <a:endParaRPr lang="en-IN"/>
          </a:p>
        </p:txBody>
      </p:sp>
      <p:sp>
        <p:nvSpPr>
          <p:cNvPr id="5" name="Pfeil: Fünfeck 4">
            <a:extLst>
              <a:ext uri="{FF2B5EF4-FFF2-40B4-BE49-F238E27FC236}">
                <a16:creationId xmlns:a16="http://schemas.microsoft.com/office/drawing/2014/main" id="{54FE99C1-D416-D36B-61A1-012A18F1CC90}"/>
              </a:ext>
            </a:extLst>
          </p:cNvPr>
          <p:cNvSpPr/>
          <p:nvPr/>
        </p:nvSpPr>
        <p:spPr>
          <a:xfrm>
            <a:off x="1565564" y="1620982"/>
            <a:ext cx="3061854" cy="762000"/>
          </a:xfrm>
          <a:prstGeom prst="homePlate">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00">
                <a:solidFill>
                  <a:srgbClr val="FFFFFF"/>
                </a:solidFill>
                <a:latin typeface="Arial"/>
                <a:ea typeface="Arial"/>
                <a:cs typeface="Arial"/>
              </a:rPr>
              <a:t>Compare Income &amp; Expenditure Levels</a:t>
            </a:r>
          </a:p>
        </p:txBody>
      </p:sp>
      <p:sp>
        <p:nvSpPr>
          <p:cNvPr id="9" name="Textfeld 8">
            <a:extLst>
              <a:ext uri="{FF2B5EF4-FFF2-40B4-BE49-F238E27FC236}">
                <a16:creationId xmlns:a16="http://schemas.microsoft.com/office/drawing/2014/main" id="{90696A32-81F7-0638-76F5-97EFCDBAF158}"/>
              </a:ext>
            </a:extLst>
          </p:cNvPr>
          <p:cNvSpPr txBox="1"/>
          <p:nvPr/>
        </p:nvSpPr>
        <p:spPr>
          <a:xfrm>
            <a:off x="1565564" y="2723521"/>
            <a:ext cx="3449782" cy="3997954"/>
          </a:xfrm>
          <a:prstGeom prst="rect">
            <a:avLst/>
          </a:prstGeom>
          <a:noFill/>
          <a:ln>
            <a:solidFill>
              <a:srgbClr val="0070C0"/>
            </a:solidFill>
          </a:ln>
        </p:spPr>
        <p:txBody>
          <a:bodyPr wrap="square">
            <a:spAutoFit/>
          </a:bodyPr>
          <a:lstStyle/>
          <a:p>
            <a:pPr marL="0" marR="0" lvl="0" indent="0" algn="l" rtl="0">
              <a:lnSpc>
                <a:spcPct val="200000"/>
              </a:lnSpc>
              <a:spcBef>
                <a:spcPts val="0"/>
              </a:spcBef>
              <a:spcAft>
                <a:spcPts val="0"/>
              </a:spcAft>
              <a:buClr>
                <a:srgbClr val="000000"/>
              </a:buClr>
              <a:buSzPts val="2000"/>
              <a:buFont typeface="Arial"/>
              <a:buNone/>
            </a:pPr>
            <a:r>
              <a:rPr lang="en-IN" sz="1800" b="0" i="0" u="none" strike="noStrike" cap="none">
                <a:solidFill>
                  <a:srgbClr val="000000"/>
                </a:solidFill>
                <a:latin typeface="Arial"/>
                <a:ea typeface="Arial"/>
                <a:cs typeface="Arial"/>
                <a:sym typeface="Arial"/>
              </a:rPr>
              <a:t>Determine the gap between income and MEB;</a:t>
            </a:r>
          </a:p>
          <a:p>
            <a:pPr marL="0" marR="0" lvl="0" indent="0" algn="l" rtl="0">
              <a:lnSpc>
                <a:spcPct val="200000"/>
              </a:lnSpc>
              <a:spcBef>
                <a:spcPts val="0"/>
              </a:spcBef>
              <a:spcAft>
                <a:spcPts val="0"/>
              </a:spcAft>
              <a:buClr>
                <a:schemeClr val="dk1"/>
              </a:buClr>
              <a:buSzPts val="1100"/>
              <a:buFont typeface="Arial"/>
              <a:buNone/>
            </a:pPr>
            <a:r>
              <a:rPr lang="en-IN" sz="1800" b="0" i="0" u="none" strike="noStrike" cap="none">
                <a:solidFill>
                  <a:schemeClr val="dk1"/>
                </a:solidFill>
                <a:latin typeface="Arial"/>
                <a:ea typeface="Arial"/>
                <a:cs typeface="Arial"/>
                <a:sym typeface="Arial"/>
              </a:rPr>
              <a:t>Disaggregate data by households with persons with disabilities;</a:t>
            </a:r>
            <a:endParaRPr lang="en-IN" sz="1100" b="0" i="0" u="none" strike="noStrike" cap="none">
              <a:solidFill>
                <a:srgbClr val="000000"/>
              </a:solidFill>
              <a:latin typeface="Arial"/>
              <a:ea typeface="Arial"/>
              <a:cs typeface="Arial"/>
              <a:sym typeface="Arial"/>
            </a:endParaRPr>
          </a:p>
          <a:p>
            <a:pPr marL="0" marR="0" lvl="0" indent="0" algn="l" rtl="0">
              <a:lnSpc>
                <a:spcPct val="200000"/>
              </a:lnSpc>
              <a:spcBef>
                <a:spcPts val="0"/>
              </a:spcBef>
              <a:spcAft>
                <a:spcPts val="0"/>
              </a:spcAft>
              <a:buClr>
                <a:schemeClr val="dk1"/>
              </a:buClr>
              <a:buSzPts val="1100"/>
              <a:buFont typeface="Arial"/>
              <a:buNone/>
            </a:pPr>
            <a:r>
              <a:rPr lang="en-IN" sz="1800" b="0" i="0" u="none" strike="noStrike" cap="none">
                <a:solidFill>
                  <a:srgbClr val="000000"/>
                </a:solidFill>
                <a:latin typeface="Arial"/>
                <a:ea typeface="Arial"/>
                <a:cs typeface="Arial"/>
                <a:sym typeface="Arial"/>
              </a:rPr>
              <a:t>Compare with households without disabilities;</a:t>
            </a:r>
          </a:p>
        </p:txBody>
      </p:sp>
      <p:sp>
        <p:nvSpPr>
          <p:cNvPr id="7" name="Pfeil: Fünfeck 6">
            <a:extLst>
              <a:ext uri="{FF2B5EF4-FFF2-40B4-BE49-F238E27FC236}">
                <a16:creationId xmlns:a16="http://schemas.microsoft.com/office/drawing/2014/main" id="{E99BDB0A-02D9-93A6-50F0-4DB3EC5EFA30}"/>
              </a:ext>
            </a:extLst>
          </p:cNvPr>
          <p:cNvSpPr/>
          <p:nvPr/>
        </p:nvSpPr>
        <p:spPr>
          <a:xfrm>
            <a:off x="7564584" y="1620982"/>
            <a:ext cx="3061854" cy="762000"/>
          </a:xfrm>
          <a:prstGeom prst="homePlate">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buSzPts val="2101"/>
            </a:pPr>
            <a:r>
              <a:rPr lang="en-US" sz="1800">
                <a:solidFill>
                  <a:srgbClr val="FFFFFF"/>
                </a:solidFill>
                <a:latin typeface="Arial"/>
                <a:ea typeface="Arial"/>
                <a:cs typeface="Arial"/>
              </a:rPr>
              <a:t>Identify Disability-</a:t>
            </a:r>
          </a:p>
          <a:p>
            <a:pPr lvl="0" algn="ctr">
              <a:buSzPts val="2101"/>
            </a:pPr>
            <a:r>
              <a:rPr lang="en-US" sz="1800">
                <a:solidFill>
                  <a:srgbClr val="FFFFFF"/>
                </a:solidFill>
                <a:latin typeface="Arial"/>
                <a:ea typeface="Arial"/>
                <a:cs typeface="Arial"/>
              </a:rPr>
              <a:t>Specific Costs</a:t>
            </a:r>
          </a:p>
        </p:txBody>
      </p:sp>
      <p:sp>
        <p:nvSpPr>
          <p:cNvPr id="11" name="Textfeld 10">
            <a:extLst>
              <a:ext uri="{FF2B5EF4-FFF2-40B4-BE49-F238E27FC236}">
                <a16:creationId xmlns:a16="http://schemas.microsoft.com/office/drawing/2014/main" id="{0EF398C0-C8D8-06A3-842E-A4FA208F8426}"/>
              </a:ext>
            </a:extLst>
          </p:cNvPr>
          <p:cNvSpPr txBox="1"/>
          <p:nvPr/>
        </p:nvSpPr>
        <p:spPr>
          <a:xfrm>
            <a:off x="7626928" y="2898236"/>
            <a:ext cx="3061854" cy="2459071"/>
          </a:xfrm>
          <a:prstGeom prst="rect">
            <a:avLst/>
          </a:prstGeom>
          <a:noFill/>
          <a:ln>
            <a:solidFill>
              <a:srgbClr val="0070C0"/>
            </a:solidFill>
          </a:ln>
        </p:spPr>
        <p:txBody>
          <a:bodyPr wrap="square">
            <a:spAutoFit/>
          </a:bodyPr>
          <a:lstStyle/>
          <a:p>
            <a:pPr marL="0" marR="0" lvl="0" indent="0" algn="l" rtl="0">
              <a:lnSpc>
                <a:spcPct val="200000"/>
              </a:lnSpc>
              <a:spcBef>
                <a:spcPts val="0"/>
              </a:spcBef>
              <a:spcAft>
                <a:spcPts val="0"/>
              </a:spcAft>
              <a:buClr>
                <a:schemeClr val="dk1"/>
              </a:buClr>
              <a:buSzPts val="1155"/>
              <a:buFont typeface="Arial"/>
              <a:buNone/>
            </a:pPr>
            <a:r>
              <a:rPr lang="en-IN" sz="2000" b="0" i="0" u="none" strike="noStrike" cap="none">
                <a:solidFill>
                  <a:srgbClr val="000000"/>
                </a:solidFill>
                <a:latin typeface="Arial"/>
                <a:ea typeface="Arial"/>
                <a:cs typeface="Arial"/>
                <a:sym typeface="Arial"/>
              </a:rPr>
              <a:t>Additional transport;</a:t>
            </a:r>
          </a:p>
          <a:p>
            <a:pPr marL="0" marR="0" lvl="0" indent="0" algn="l" rtl="0">
              <a:lnSpc>
                <a:spcPct val="200000"/>
              </a:lnSpc>
              <a:spcBef>
                <a:spcPts val="0"/>
              </a:spcBef>
              <a:spcAft>
                <a:spcPts val="0"/>
              </a:spcAft>
              <a:buClr>
                <a:schemeClr val="dk1"/>
              </a:buClr>
              <a:buSzPts val="1155"/>
              <a:buFont typeface="Arial"/>
              <a:buNone/>
            </a:pPr>
            <a:r>
              <a:rPr lang="en-IN" sz="2000" b="0" i="0" u="none" strike="noStrike" cap="none">
                <a:solidFill>
                  <a:srgbClr val="000000"/>
                </a:solidFill>
                <a:latin typeface="Arial"/>
                <a:ea typeface="Arial"/>
                <a:cs typeface="Arial"/>
                <a:sym typeface="Arial"/>
              </a:rPr>
              <a:t>Healthcare;</a:t>
            </a:r>
          </a:p>
          <a:p>
            <a:pPr marL="0" marR="0" lvl="0" indent="0" algn="l" rtl="0">
              <a:lnSpc>
                <a:spcPct val="200000"/>
              </a:lnSpc>
              <a:spcBef>
                <a:spcPts val="0"/>
              </a:spcBef>
              <a:spcAft>
                <a:spcPts val="0"/>
              </a:spcAft>
              <a:buClr>
                <a:schemeClr val="dk1"/>
              </a:buClr>
              <a:buSzPts val="1155"/>
              <a:buFont typeface="Arial"/>
              <a:buNone/>
            </a:pPr>
            <a:r>
              <a:rPr lang="en-IN" sz="2000" b="0" i="0" u="none" strike="noStrike" cap="none">
                <a:solidFill>
                  <a:srgbClr val="000000"/>
                </a:solidFill>
                <a:latin typeface="Arial"/>
                <a:ea typeface="Arial"/>
                <a:cs typeface="Arial"/>
                <a:sym typeface="Arial"/>
              </a:rPr>
              <a:t>Assistive technology;</a:t>
            </a:r>
          </a:p>
          <a:p>
            <a:pPr marL="0" marR="0" lvl="0" indent="0" algn="l" rtl="0">
              <a:lnSpc>
                <a:spcPct val="200000"/>
              </a:lnSpc>
              <a:spcBef>
                <a:spcPts val="0"/>
              </a:spcBef>
              <a:spcAft>
                <a:spcPts val="0"/>
              </a:spcAft>
              <a:buClr>
                <a:schemeClr val="dk1"/>
              </a:buClr>
              <a:buSzPts val="1155"/>
              <a:buFont typeface="Arial"/>
              <a:buNone/>
            </a:pPr>
            <a:r>
              <a:rPr lang="en-IN" sz="2000" b="0" i="0" u="none" strike="noStrike" cap="none">
                <a:solidFill>
                  <a:srgbClr val="000000"/>
                </a:solidFill>
                <a:latin typeface="Arial"/>
                <a:ea typeface="Arial"/>
                <a:cs typeface="Arial"/>
                <a:sym typeface="Arial"/>
              </a:rPr>
              <a:t>Service fees;</a:t>
            </a:r>
          </a:p>
        </p:txBody>
      </p:sp>
      <p:sp>
        <p:nvSpPr>
          <p:cNvPr id="12" name="Foliennummernplatzhalter 11">
            <a:extLst>
              <a:ext uri="{FF2B5EF4-FFF2-40B4-BE49-F238E27FC236}">
                <a16:creationId xmlns:a16="http://schemas.microsoft.com/office/drawing/2014/main" id="{EEFFB026-DE0C-B3AF-3DC2-9800AE5D0382}"/>
              </a:ext>
            </a:extLst>
          </p:cNvPr>
          <p:cNvSpPr>
            <a:spLocks noGrp="1"/>
          </p:cNvSpPr>
          <p:nvPr>
            <p:ph type="sldNum" sz="quarter" idx="12"/>
          </p:nvPr>
        </p:nvSpPr>
        <p:spPr/>
        <p:txBody>
          <a:bodyPr/>
          <a:lstStyle/>
          <a:p>
            <a:fld id="{FBC7A862-7147-4493-B488-4E46DC49905D}" type="slidenum">
              <a:rPr lang="de-DE" smtClean="0"/>
              <a:t>67</a:t>
            </a:fld>
            <a:endParaRPr lang="de-DE"/>
          </a:p>
        </p:txBody>
      </p:sp>
    </p:spTree>
    <p:extLst>
      <p:ext uri="{BB962C8B-B14F-4D97-AF65-F5344CB8AC3E}">
        <p14:creationId xmlns:p14="http://schemas.microsoft.com/office/powerpoint/2010/main" val="37911307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25F6E84-3007-95A8-69EB-4EE472406318}"/>
              </a:ext>
            </a:extLst>
          </p:cNvPr>
          <p:cNvSpPr>
            <a:spLocks noGrp="1"/>
          </p:cNvSpPr>
          <p:nvPr>
            <p:ph type="title"/>
          </p:nvPr>
        </p:nvSpPr>
        <p:spPr/>
        <p:txBody>
          <a:bodyPr/>
          <a:lstStyle/>
          <a:p>
            <a:r>
              <a:rPr lang="en-US">
                <a:solidFill>
                  <a:srgbClr val="000000"/>
                </a:solidFill>
              </a:rPr>
              <a:t>Practical Estimation in Humanitarian Contexts</a:t>
            </a:r>
            <a:endParaRPr lang="en-IN"/>
          </a:p>
        </p:txBody>
      </p:sp>
      <p:sp>
        <p:nvSpPr>
          <p:cNvPr id="3" name="Inhaltsplatzhalter 2">
            <a:extLst>
              <a:ext uri="{FF2B5EF4-FFF2-40B4-BE49-F238E27FC236}">
                <a16:creationId xmlns:a16="http://schemas.microsoft.com/office/drawing/2014/main" id="{1AE89077-26E9-1215-CE60-85028510AAE3}"/>
              </a:ext>
            </a:extLst>
          </p:cNvPr>
          <p:cNvSpPr>
            <a:spLocks noGrp="1"/>
          </p:cNvSpPr>
          <p:nvPr>
            <p:ph idx="1"/>
          </p:nvPr>
        </p:nvSpPr>
        <p:spPr/>
        <p:txBody>
          <a:bodyPr>
            <a:normAutofit/>
          </a:bodyPr>
          <a:lstStyle/>
          <a:p>
            <a:pPr marL="0" lvl="0" indent="0">
              <a:lnSpc>
                <a:spcPct val="115000"/>
              </a:lnSpc>
              <a:spcBef>
                <a:spcPts val="1200"/>
              </a:spcBef>
              <a:buSzPts val="2800"/>
              <a:buNone/>
            </a:pPr>
            <a:r>
              <a:rPr lang="en-IN"/>
              <a:t>When detailed data is unavailable:</a:t>
            </a:r>
          </a:p>
          <a:p>
            <a:pPr marL="457200" lvl="0" indent="-406400">
              <a:lnSpc>
                <a:spcPct val="115000"/>
              </a:lnSpc>
              <a:spcBef>
                <a:spcPts val="1200"/>
              </a:spcBef>
              <a:buSzPts val="2800"/>
              <a:buChar char="●"/>
            </a:pPr>
            <a:r>
              <a:rPr lang="en-IN"/>
              <a:t>International evidence suggests </a:t>
            </a:r>
            <a:r>
              <a:rPr lang="en-IN" b="1"/>
              <a:t>20% extra cost</a:t>
            </a:r>
            <a:r>
              <a:rPr lang="en-IN"/>
              <a:t> as a starting point.</a:t>
            </a:r>
          </a:p>
          <a:p>
            <a:pPr marL="457200" lvl="0" indent="-406400">
              <a:lnSpc>
                <a:spcPct val="115000"/>
              </a:lnSpc>
              <a:spcBef>
                <a:spcPts val="0"/>
              </a:spcBef>
              <a:buSzPts val="2800"/>
              <a:buChar char="●"/>
            </a:pPr>
            <a:r>
              <a:rPr lang="en-IN"/>
              <a:t>Adjust based on:</a:t>
            </a:r>
          </a:p>
          <a:p>
            <a:pPr marL="1371600" lvl="2" indent="-406400">
              <a:lnSpc>
                <a:spcPct val="115000"/>
              </a:lnSpc>
              <a:spcBef>
                <a:spcPts val="0"/>
              </a:spcBef>
              <a:buSzPts val="2800"/>
              <a:buChar char="■"/>
            </a:pPr>
            <a:r>
              <a:rPr lang="en-IN" sz="2800"/>
              <a:t>FGD findings</a:t>
            </a:r>
          </a:p>
          <a:p>
            <a:pPr marL="1371600" lvl="2" indent="-406400">
              <a:lnSpc>
                <a:spcPct val="115000"/>
              </a:lnSpc>
              <a:spcBef>
                <a:spcPts val="0"/>
              </a:spcBef>
              <a:buSzPts val="2800"/>
              <a:buChar char="■"/>
            </a:pPr>
            <a:r>
              <a:rPr lang="en-IN" sz="2800"/>
              <a:t>OPD consultations</a:t>
            </a:r>
          </a:p>
          <a:p>
            <a:pPr marL="1371600" lvl="2" indent="-406400">
              <a:lnSpc>
                <a:spcPct val="115000"/>
              </a:lnSpc>
              <a:spcBef>
                <a:spcPts val="0"/>
              </a:spcBef>
              <a:buSzPts val="2800"/>
              <a:buChar char="■"/>
            </a:pPr>
            <a:r>
              <a:rPr lang="en-IN" sz="2800"/>
              <a:t>Local qualitative evidence</a:t>
            </a:r>
          </a:p>
          <a:p>
            <a:pPr marL="457200" lvl="0" indent="-406400">
              <a:lnSpc>
                <a:spcPct val="115000"/>
              </a:lnSpc>
              <a:spcBef>
                <a:spcPts val="0"/>
              </a:spcBef>
              <a:buSzPts val="2800"/>
              <a:buChar char="●"/>
            </a:pPr>
            <a:r>
              <a:rPr lang="en-IN"/>
              <a:t>Revise as better data becomes available.</a:t>
            </a:r>
          </a:p>
        </p:txBody>
      </p:sp>
      <p:sp>
        <p:nvSpPr>
          <p:cNvPr id="5" name="Foliennummernplatzhalter 4">
            <a:extLst>
              <a:ext uri="{FF2B5EF4-FFF2-40B4-BE49-F238E27FC236}">
                <a16:creationId xmlns:a16="http://schemas.microsoft.com/office/drawing/2014/main" id="{BF393F4A-5B8C-C1E3-0BF4-5983CF098FB4}"/>
              </a:ext>
            </a:extLst>
          </p:cNvPr>
          <p:cNvSpPr>
            <a:spLocks noGrp="1"/>
          </p:cNvSpPr>
          <p:nvPr>
            <p:ph type="sldNum" sz="quarter" idx="12"/>
          </p:nvPr>
        </p:nvSpPr>
        <p:spPr/>
        <p:txBody>
          <a:bodyPr/>
          <a:lstStyle/>
          <a:p>
            <a:fld id="{FBC7A862-7147-4493-B488-4E46DC49905D}" type="slidenum">
              <a:rPr lang="de-DE" smtClean="0"/>
              <a:t>68</a:t>
            </a:fld>
            <a:endParaRPr lang="de-DE"/>
          </a:p>
        </p:txBody>
      </p:sp>
    </p:spTree>
    <p:extLst>
      <p:ext uri="{BB962C8B-B14F-4D97-AF65-F5344CB8AC3E}">
        <p14:creationId xmlns:p14="http://schemas.microsoft.com/office/powerpoint/2010/main" val="249864724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47D0B71-E51B-CB06-634F-00193721D982}"/>
              </a:ext>
            </a:extLst>
          </p:cNvPr>
          <p:cNvSpPr>
            <a:spLocks noGrp="1"/>
          </p:cNvSpPr>
          <p:nvPr>
            <p:ph type="title"/>
          </p:nvPr>
        </p:nvSpPr>
        <p:spPr/>
        <p:txBody>
          <a:bodyPr>
            <a:normAutofit/>
          </a:bodyPr>
          <a:lstStyle/>
          <a:p>
            <a:r>
              <a:rPr lang="en-IN">
                <a:solidFill>
                  <a:srgbClr val="000000"/>
                </a:solidFill>
              </a:rPr>
              <a:t>Integrating Extra Costs into the Formula</a:t>
            </a:r>
            <a:endParaRPr lang="en-IN"/>
          </a:p>
        </p:txBody>
      </p:sp>
      <p:grpSp>
        <p:nvGrpSpPr>
          <p:cNvPr id="3" name="Gruppieren 2" descr="A flowchart depicting the Standard Formula for calculating the Transfer Value in Cash and Voucher Assistance (CVA). It shows that the Transfer Value is derived by subtracting Household Contributions and Other Assistance from the Minimum Expenditure Basket (MEB).">
            <a:extLst>
              <a:ext uri="{FF2B5EF4-FFF2-40B4-BE49-F238E27FC236}">
                <a16:creationId xmlns:a16="http://schemas.microsoft.com/office/drawing/2014/main" id="{5604084B-0B4C-5DD2-0755-11881DAED644}"/>
              </a:ext>
            </a:extLst>
          </p:cNvPr>
          <p:cNvGrpSpPr/>
          <p:nvPr/>
        </p:nvGrpSpPr>
        <p:grpSpPr>
          <a:xfrm>
            <a:off x="838200" y="1423358"/>
            <a:ext cx="10806547" cy="1304454"/>
            <a:chOff x="838200" y="1423358"/>
            <a:chExt cx="10806547" cy="1304454"/>
          </a:xfrm>
        </p:grpSpPr>
        <p:sp>
          <p:nvSpPr>
            <p:cNvPr id="6" name="Textfeld 5">
              <a:extLst>
                <a:ext uri="{FF2B5EF4-FFF2-40B4-BE49-F238E27FC236}">
                  <a16:creationId xmlns:a16="http://schemas.microsoft.com/office/drawing/2014/main" id="{91716CAA-CA98-AA75-EE4C-79757F761E88}"/>
                </a:ext>
              </a:extLst>
            </p:cNvPr>
            <p:cNvSpPr txBox="1"/>
            <p:nvPr/>
          </p:nvSpPr>
          <p:spPr>
            <a:xfrm>
              <a:off x="838200" y="1423358"/>
              <a:ext cx="6096000" cy="523220"/>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rgbClr val="000000"/>
                  </a:solidFill>
                  <a:latin typeface="Arial"/>
                  <a:ea typeface="Arial"/>
                  <a:cs typeface="Arial"/>
                  <a:sym typeface="Arial"/>
                </a:rPr>
                <a:t>Standard Formula…</a:t>
              </a:r>
            </a:p>
          </p:txBody>
        </p:sp>
        <p:sp>
          <p:nvSpPr>
            <p:cNvPr id="8" name="Textfeld 7">
              <a:extLst>
                <a:ext uri="{FF2B5EF4-FFF2-40B4-BE49-F238E27FC236}">
                  <a16:creationId xmlns:a16="http://schemas.microsoft.com/office/drawing/2014/main" id="{38AE7C0F-FF4C-CE4E-366E-1ECA3F38F581}"/>
                </a:ext>
              </a:extLst>
            </p:cNvPr>
            <p:cNvSpPr txBox="1"/>
            <p:nvPr/>
          </p:nvSpPr>
          <p:spPr>
            <a:xfrm>
              <a:off x="838200" y="2081481"/>
              <a:ext cx="2272145" cy="400110"/>
            </a:xfrm>
            <a:prstGeom prst="rect">
              <a:avLst/>
            </a:prstGeom>
            <a:solidFill>
              <a:srgbClr val="0070C0"/>
            </a:solidFill>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chemeClr val="lt1"/>
                  </a:solidFill>
                  <a:latin typeface="Arial"/>
                  <a:ea typeface="Arial"/>
                  <a:cs typeface="Arial"/>
                  <a:sym typeface="Arial"/>
                </a:rPr>
                <a:t>Transfer Value</a:t>
              </a:r>
              <a:r>
                <a:rPr lang="en-US" sz="1800" b="1" i="0" u="none" strike="noStrike" cap="none">
                  <a:solidFill>
                    <a:schemeClr val="lt1"/>
                  </a:solidFill>
                  <a:latin typeface="Arial"/>
                  <a:ea typeface="Arial"/>
                  <a:cs typeface="Arial"/>
                  <a:sym typeface="Arial"/>
                </a:rPr>
                <a:t> </a:t>
              </a:r>
            </a:p>
          </p:txBody>
        </p:sp>
        <p:sp>
          <p:nvSpPr>
            <p:cNvPr id="9" name="Gleich 8">
              <a:extLst>
                <a:ext uri="{FF2B5EF4-FFF2-40B4-BE49-F238E27FC236}">
                  <a16:creationId xmlns:a16="http://schemas.microsoft.com/office/drawing/2014/main" id="{A059422D-287D-F75B-DB77-05E9B73787EA}"/>
                </a:ext>
              </a:extLst>
            </p:cNvPr>
            <p:cNvSpPr/>
            <p:nvPr/>
          </p:nvSpPr>
          <p:spPr>
            <a:xfrm>
              <a:off x="3394364" y="2081481"/>
              <a:ext cx="595745" cy="400110"/>
            </a:xfrm>
            <a:prstGeom prst="mathEqual">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11" name="Textfeld 10">
              <a:extLst>
                <a:ext uri="{FF2B5EF4-FFF2-40B4-BE49-F238E27FC236}">
                  <a16:creationId xmlns:a16="http://schemas.microsoft.com/office/drawing/2014/main" id="{8083E5AA-1FB7-2AB1-23A6-4835CE30D280}"/>
                </a:ext>
              </a:extLst>
            </p:cNvPr>
            <p:cNvSpPr txBox="1"/>
            <p:nvPr/>
          </p:nvSpPr>
          <p:spPr>
            <a:xfrm>
              <a:off x="4274128" y="2081481"/>
              <a:ext cx="737753" cy="400110"/>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MEB</a:t>
              </a:r>
            </a:p>
          </p:txBody>
        </p:sp>
        <p:sp>
          <p:nvSpPr>
            <p:cNvPr id="16" name="Minuszeichen 15">
              <a:extLst>
                <a:ext uri="{FF2B5EF4-FFF2-40B4-BE49-F238E27FC236}">
                  <a16:creationId xmlns:a16="http://schemas.microsoft.com/office/drawing/2014/main" id="{CABBC221-3112-F4F6-4457-43048276341A}"/>
                </a:ext>
              </a:extLst>
            </p:cNvPr>
            <p:cNvSpPr/>
            <p:nvPr/>
          </p:nvSpPr>
          <p:spPr>
            <a:xfrm>
              <a:off x="5105400" y="2019926"/>
              <a:ext cx="595745" cy="523220"/>
            </a:xfrm>
            <a:prstGeom prst="mathMinus">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Textfeld 12">
              <a:extLst>
                <a:ext uri="{FF2B5EF4-FFF2-40B4-BE49-F238E27FC236}">
                  <a16:creationId xmlns:a16="http://schemas.microsoft.com/office/drawing/2014/main" id="{421F0267-E09E-1C53-E4A7-FD544B0D3C63}"/>
                </a:ext>
              </a:extLst>
            </p:cNvPr>
            <p:cNvSpPr txBox="1"/>
            <p:nvPr/>
          </p:nvSpPr>
          <p:spPr>
            <a:xfrm>
              <a:off x="5701146" y="2081481"/>
              <a:ext cx="3048000" cy="400110"/>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Household Contributions</a:t>
              </a:r>
            </a:p>
          </p:txBody>
        </p:sp>
        <p:sp>
          <p:nvSpPr>
            <p:cNvPr id="15" name="Textfeld 14">
              <a:extLst>
                <a:ext uri="{FF2B5EF4-FFF2-40B4-BE49-F238E27FC236}">
                  <a16:creationId xmlns:a16="http://schemas.microsoft.com/office/drawing/2014/main" id="{19B63CBB-11A9-DD43-BF50-052FF1F0586E}"/>
                </a:ext>
              </a:extLst>
            </p:cNvPr>
            <p:cNvSpPr txBox="1"/>
            <p:nvPr/>
          </p:nvSpPr>
          <p:spPr>
            <a:xfrm>
              <a:off x="9531928" y="2019926"/>
              <a:ext cx="2112819" cy="707886"/>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Other Assistance</a:t>
              </a:r>
            </a:p>
          </p:txBody>
        </p:sp>
        <p:sp>
          <p:nvSpPr>
            <p:cNvPr id="34" name="Minuszeichen 33">
              <a:extLst>
                <a:ext uri="{FF2B5EF4-FFF2-40B4-BE49-F238E27FC236}">
                  <a16:creationId xmlns:a16="http://schemas.microsoft.com/office/drawing/2014/main" id="{16BF0F52-2BD6-12BE-17B3-3E416F171824}"/>
                </a:ext>
              </a:extLst>
            </p:cNvPr>
            <p:cNvSpPr/>
            <p:nvPr/>
          </p:nvSpPr>
          <p:spPr>
            <a:xfrm>
              <a:off x="8842664" y="2041919"/>
              <a:ext cx="595745" cy="523220"/>
            </a:xfrm>
            <a:prstGeom prst="mathMinus">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grpSp>
      <p:grpSp>
        <p:nvGrpSpPr>
          <p:cNvPr id="4" name="Gruppieren 3" descr="A flowchart illustrating the Disability-Inclusive Formula for calculating the Adjusted Transfer Value in Cash and Voucher Assistance (CVA). The formula accounts for the Minimum Expenditure Basket (MEB) plus Disability Extra Costs, then subtracts Household Contributions and Other Assistance to determine the final transfer value.">
            <a:extLst>
              <a:ext uri="{FF2B5EF4-FFF2-40B4-BE49-F238E27FC236}">
                <a16:creationId xmlns:a16="http://schemas.microsoft.com/office/drawing/2014/main" id="{B6134A3D-6E79-0D38-3B31-169D7083A2F9}"/>
              </a:ext>
            </a:extLst>
          </p:cNvPr>
          <p:cNvGrpSpPr/>
          <p:nvPr/>
        </p:nvGrpSpPr>
        <p:grpSpPr>
          <a:xfrm>
            <a:off x="838200" y="3201269"/>
            <a:ext cx="11111347" cy="1778780"/>
            <a:chOff x="838200" y="3201269"/>
            <a:chExt cx="11111347" cy="1778780"/>
          </a:xfrm>
        </p:grpSpPr>
        <p:sp>
          <p:nvSpPr>
            <p:cNvPr id="18" name="Minuszeichen 17">
              <a:extLst>
                <a:ext uri="{FF2B5EF4-FFF2-40B4-BE49-F238E27FC236}">
                  <a16:creationId xmlns:a16="http://schemas.microsoft.com/office/drawing/2014/main" id="{5049B614-6FBA-C351-2AE6-D5A5E1E286CF}"/>
                </a:ext>
              </a:extLst>
            </p:cNvPr>
            <p:cNvSpPr/>
            <p:nvPr/>
          </p:nvSpPr>
          <p:spPr>
            <a:xfrm>
              <a:off x="9199418" y="4292861"/>
              <a:ext cx="595745" cy="523220"/>
            </a:xfrm>
            <a:prstGeom prst="mathMinus">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Textfeld 19">
              <a:extLst>
                <a:ext uri="{FF2B5EF4-FFF2-40B4-BE49-F238E27FC236}">
                  <a16:creationId xmlns:a16="http://schemas.microsoft.com/office/drawing/2014/main" id="{BF28872E-3CA5-365E-1BC2-5AF833DB6AF4}"/>
                </a:ext>
              </a:extLst>
            </p:cNvPr>
            <p:cNvSpPr txBox="1"/>
            <p:nvPr/>
          </p:nvSpPr>
          <p:spPr>
            <a:xfrm>
              <a:off x="838200" y="3201269"/>
              <a:ext cx="6096000" cy="523220"/>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rgbClr val="000000"/>
                  </a:solidFill>
                  <a:latin typeface="Arial"/>
                  <a:ea typeface="Arial"/>
                  <a:cs typeface="Arial"/>
                  <a:sym typeface="Arial"/>
                </a:rPr>
                <a:t>Disability-Inclusive Formula</a:t>
              </a:r>
            </a:p>
          </p:txBody>
        </p:sp>
        <p:sp>
          <p:nvSpPr>
            <p:cNvPr id="22" name="Textfeld 21">
              <a:extLst>
                <a:ext uri="{FF2B5EF4-FFF2-40B4-BE49-F238E27FC236}">
                  <a16:creationId xmlns:a16="http://schemas.microsoft.com/office/drawing/2014/main" id="{54CA921C-6EDA-DB33-6C8D-115B6CE41974}"/>
                </a:ext>
              </a:extLst>
            </p:cNvPr>
            <p:cNvSpPr txBox="1"/>
            <p:nvPr/>
          </p:nvSpPr>
          <p:spPr>
            <a:xfrm>
              <a:off x="838200" y="4272163"/>
              <a:ext cx="2154382" cy="707886"/>
            </a:xfrm>
            <a:prstGeom prst="rect">
              <a:avLst/>
            </a:prstGeom>
            <a:solidFill>
              <a:srgbClr val="0070C0"/>
            </a:solidFill>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chemeClr val="lt1"/>
                  </a:solidFill>
                  <a:latin typeface="Arial"/>
                  <a:ea typeface="Arial"/>
                  <a:cs typeface="Arial"/>
                  <a:sym typeface="Arial"/>
                </a:rPr>
                <a:t>Adjusted Transfer Value</a:t>
              </a:r>
              <a:r>
                <a:rPr lang="en-US" sz="1800" b="1" i="0" u="none" strike="noStrike" cap="none">
                  <a:solidFill>
                    <a:schemeClr val="lt1"/>
                  </a:solidFill>
                  <a:latin typeface="Arial"/>
                  <a:ea typeface="Arial"/>
                  <a:cs typeface="Arial"/>
                  <a:sym typeface="Arial"/>
                </a:rPr>
                <a:t> </a:t>
              </a:r>
            </a:p>
          </p:txBody>
        </p:sp>
        <p:sp>
          <p:nvSpPr>
            <p:cNvPr id="24" name="Gleich 23">
              <a:extLst>
                <a:ext uri="{FF2B5EF4-FFF2-40B4-BE49-F238E27FC236}">
                  <a16:creationId xmlns:a16="http://schemas.microsoft.com/office/drawing/2014/main" id="{B72E3773-A98D-DCF3-DFEC-CD0F89189805}"/>
                </a:ext>
              </a:extLst>
            </p:cNvPr>
            <p:cNvSpPr/>
            <p:nvPr/>
          </p:nvSpPr>
          <p:spPr>
            <a:xfrm>
              <a:off x="3394364" y="4382612"/>
              <a:ext cx="595745" cy="400110"/>
            </a:xfrm>
            <a:prstGeom prst="mathEqual">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26" name="Textfeld 25">
              <a:extLst>
                <a:ext uri="{FF2B5EF4-FFF2-40B4-BE49-F238E27FC236}">
                  <a16:creationId xmlns:a16="http://schemas.microsoft.com/office/drawing/2014/main" id="{DF5E5B4E-6C7C-8801-535B-D9BD3F2DE04F}"/>
                </a:ext>
              </a:extLst>
            </p:cNvPr>
            <p:cNvSpPr txBox="1"/>
            <p:nvPr/>
          </p:nvSpPr>
          <p:spPr>
            <a:xfrm>
              <a:off x="4294908" y="4228724"/>
              <a:ext cx="1932708" cy="707886"/>
            </a:xfrm>
            <a:prstGeom prst="rect">
              <a:avLst/>
            </a:prstGeom>
            <a:solidFill>
              <a:srgbClr val="FFC000"/>
            </a:solidFill>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err="1">
                  <a:solidFill>
                    <a:srgbClr val="000000"/>
                  </a:solidFill>
                  <a:latin typeface="Arial"/>
                  <a:ea typeface="Arial"/>
                  <a:cs typeface="Arial"/>
                  <a:sym typeface="Arial"/>
                </a:rPr>
                <a:t>MEB+Disability</a:t>
              </a:r>
              <a:r>
                <a:rPr lang="en-US" sz="2000" b="0" i="0" u="none" strike="noStrike" cap="none">
                  <a:solidFill>
                    <a:srgbClr val="000000"/>
                  </a:solidFill>
                  <a:latin typeface="Arial"/>
                  <a:ea typeface="Arial"/>
                  <a:cs typeface="Arial"/>
                  <a:sym typeface="Arial"/>
                </a:rPr>
                <a:t> Extra Cost</a:t>
              </a:r>
            </a:p>
          </p:txBody>
        </p:sp>
        <p:sp>
          <p:nvSpPr>
            <p:cNvPr id="28" name="Minuszeichen 27">
              <a:extLst>
                <a:ext uri="{FF2B5EF4-FFF2-40B4-BE49-F238E27FC236}">
                  <a16:creationId xmlns:a16="http://schemas.microsoft.com/office/drawing/2014/main" id="{56B82ADE-47DA-7A66-5870-948DDACD4544}"/>
                </a:ext>
              </a:extLst>
            </p:cNvPr>
            <p:cNvSpPr/>
            <p:nvPr/>
          </p:nvSpPr>
          <p:spPr>
            <a:xfrm>
              <a:off x="6390410" y="4308994"/>
              <a:ext cx="595745" cy="523220"/>
            </a:xfrm>
            <a:prstGeom prst="mathMinus">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0" name="Textfeld 29">
              <a:extLst>
                <a:ext uri="{FF2B5EF4-FFF2-40B4-BE49-F238E27FC236}">
                  <a16:creationId xmlns:a16="http://schemas.microsoft.com/office/drawing/2014/main" id="{05824B15-6EE1-004E-821E-5503110836B0}"/>
                </a:ext>
              </a:extLst>
            </p:cNvPr>
            <p:cNvSpPr txBox="1"/>
            <p:nvPr/>
          </p:nvSpPr>
          <p:spPr>
            <a:xfrm>
              <a:off x="7225146" y="4183628"/>
              <a:ext cx="1932708" cy="707886"/>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Household Contributions</a:t>
              </a:r>
            </a:p>
          </p:txBody>
        </p:sp>
        <p:sp>
          <p:nvSpPr>
            <p:cNvPr id="32" name="Textfeld 31">
              <a:extLst>
                <a:ext uri="{FF2B5EF4-FFF2-40B4-BE49-F238E27FC236}">
                  <a16:creationId xmlns:a16="http://schemas.microsoft.com/office/drawing/2014/main" id="{B9551066-7F39-BDB8-9969-91462F805EC7}"/>
                </a:ext>
              </a:extLst>
            </p:cNvPr>
            <p:cNvSpPr txBox="1"/>
            <p:nvPr/>
          </p:nvSpPr>
          <p:spPr>
            <a:xfrm>
              <a:off x="9836728" y="4228724"/>
              <a:ext cx="2112819" cy="707886"/>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Other Assistance</a:t>
              </a:r>
            </a:p>
          </p:txBody>
        </p:sp>
      </p:grpSp>
      <p:sp>
        <p:nvSpPr>
          <p:cNvPr id="35" name="Pfeil: nach unten 34" descr="Red arrow pointing to the changed box for the disability-inclusive formula 'MEB+Disability Extra Cost">
            <a:extLst>
              <a:ext uri="{FF2B5EF4-FFF2-40B4-BE49-F238E27FC236}">
                <a16:creationId xmlns:a16="http://schemas.microsoft.com/office/drawing/2014/main" id="{2CF9B59B-90B8-F44C-44C0-C0AD46959E3D}"/>
              </a:ext>
            </a:extLst>
          </p:cNvPr>
          <p:cNvSpPr/>
          <p:nvPr/>
        </p:nvSpPr>
        <p:spPr>
          <a:xfrm>
            <a:off x="5874327" y="3429000"/>
            <a:ext cx="221673" cy="707886"/>
          </a:xfrm>
          <a:prstGeom prst="downArrow">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6" name="Foliennummernplatzhalter 35">
            <a:extLst>
              <a:ext uri="{FF2B5EF4-FFF2-40B4-BE49-F238E27FC236}">
                <a16:creationId xmlns:a16="http://schemas.microsoft.com/office/drawing/2014/main" id="{E6B9F88E-1618-E710-9D87-F6C1CF234565}"/>
              </a:ext>
            </a:extLst>
          </p:cNvPr>
          <p:cNvSpPr>
            <a:spLocks noGrp="1"/>
          </p:cNvSpPr>
          <p:nvPr>
            <p:ph type="sldNum" sz="quarter" idx="12"/>
          </p:nvPr>
        </p:nvSpPr>
        <p:spPr/>
        <p:txBody>
          <a:bodyPr/>
          <a:lstStyle/>
          <a:p>
            <a:fld id="{FBC7A862-7147-4493-B488-4E46DC49905D}" type="slidenum">
              <a:rPr lang="de-DE" smtClean="0"/>
              <a:t>69</a:t>
            </a:fld>
            <a:endParaRPr lang="de-DE"/>
          </a:p>
        </p:txBody>
      </p:sp>
    </p:spTree>
    <p:extLst>
      <p:ext uri="{BB962C8B-B14F-4D97-AF65-F5344CB8AC3E}">
        <p14:creationId xmlns:p14="http://schemas.microsoft.com/office/powerpoint/2010/main" val="40354826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C2312B-3451-1A1E-8FF8-F2201E71F9DC}"/>
              </a:ext>
            </a:extLst>
          </p:cNvPr>
          <p:cNvSpPr>
            <a:spLocks noGrp="1"/>
          </p:cNvSpPr>
          <p:nvPr>
            <p:ph type="title"/>
          </p:nvPr>
        </p:nvSpPr>
        <p:spPr>
          <a:xfrm>
            <a:off x="838200" y="365125"/>
            <a:ext cx="5257800" cy="1058233"/>
          </a:xfrm>
          <a:solidFill>
            <a:srgbClr val="0070C0"/>
          </a:solidFill>
        </p:spPr>
        <p:txBody>
          <a:bodyPr/>
          <a:lstStyle/>
          <a:p>
            <a:r>
              <a:rPr lang="en-US" noProof="0">
                <a:solidFill>
                  <a:schemeClr val="bg1"/>
                </a:solidFill>
              </a:rPr>
              <a:t>Training Modules:</a:t>
            </a:r>
          </a:p>
        </p:txBody>
      </p:sp>
      <p:sp>
        <p:nvSpPr>
          <p:cNvPr id="15" name="Rectangle: Rounded Corners 14">
            <a:extLst>
              <a:ext uri="{FF2B5EF4-FFF2-40B4-BE49-F238E27FC236}">
                <a16:creationId xmlns:a16="http://schemas.microsoft.com/office/drawing/2014/main" id="{6021FF4C-4FF8-C3B5-7C02-019A1CE54184}"/>
              </a:ext>
              <a:ext uri="{C183D7F6-B498-43B3-948B-1728B52AA6E4}">
                <adec:decorative xmlns:adec="http://schemas.microsoft.com/office/drawing/2017/decorative" val="0"/>
              </a:ext>
            </a:extLst>
          </p:cNvPr>
          <p:cNvSpPr/>
          <p:nvPr/>
        </p:nvSpPr>
        <p:spPr>
          <a:xfrm>
            <a:off x="6359013" y="277884"/>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r>
              <a:rPr lang="en-US" sz="1600" b="1" noProof="0">
                <a:solidFill>
                  <a:srgbClr val="0070C0"/>
                </a:solidFill>
                <a:latin typeface="Arial"/>
                <a:ea typeface="Arial"/>
                <a:cs typeface="Arial"/>
              </a:rPr>
              <a:t>Orientation Module:</a:t>
            </a:r>
            <a:r>
              <a:rPr lang="en-US" sz="1600" b="1" noProof="0">
                <a:solidFill>
                  <a:schemeClr val="dk1"/>
                </a:solidFill>
                <a:latin typeface="Arial"/>
                <a:ea typeface="Arial"/>
                <a:cs typeface="Arial"/>
              </a:rPr>
              <a:t> Introduction to Food Security in Humanitarian Action</a:t>
            </a:r>
            <a:endParaRPr lang="en-US" sz="1600" noProof="0"/>
          </a:p>
          <a:p>
            <a:pPr lvl="0">
              <a:buClr>
                <a:schemeClr val="dk1"/>
              </a:buClr>
              <a:buSzPts val="1600"/>
            </a:pPr>
            <a:r>
              <a:rPr lang="en-US" sz="1600" noProof="0">
                <a:solidFill>
                  <a:schemeClr val="dk1"/>
                </a:solidFill>
                <a:latin typeface="Arial"/>
                <a:ea typeface="Arial"/>
                <a:cs typeface="Arial"/>
              </a:rPr>
              <a:t>Recommended for participants new to food security programming.</a:t>
            </a:r>
            <a:endParaRPr lang="en-US" sz="1600" noProof="0">
              <a:solidFill>
                <a:schemeClr val="dk1"/>
              </a:solidFill>
              <a:latin typeface="Times New Roman"/>
              <a:ea typeface="Times New Roman"/>
              <a:cs typeface="Times New Roman"/>
              <a:sym typeface="Times New Roman"/>
            </a:endParaRPr>
          </a:p>
        </p:txBody>
      </p:sp>
      <p:sp>
        <p:nvSpPr>
          <p:cNvPr id="8" name="Rectangle: Rounded Corners 7">
            <a:extLst>
              <a:ext uri="{FF2B5EF4-FFF2-40B4-BE49-F238E27FC236}">
                <a16:creationId xmlns:a16="http://schemas.microsoft.com/office/drawing/2014/main" id="{5C30AD3F-C5F2-428F-07FC-9CEC284ED56C}"/>
              </a:ext>
              <a:ext uri="{C183D7F6-B498-43B3-948B-1728B52AA6E4}">
                <adec:decorative xmlns:adec="http://schemas.microsoft.com/office/drawing/2017/decorative" val="0"/>
              </a:ext>
            </a:extLst>
          </p:cNvPr>
          <p:cNvSpPr/>
          <p:nvPr/>
        </p:nvSpPr>
        <p:spPr>
          <a:xfrm>
            <a:off x="838200" y="1580087"/>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noProof="0">
                <a:solidFill>
                  <a:srgbClr val="C41401"/>
                </a:solidFill>
                <a:latin typeface="Arial"/>
                <a:ea typeface="Arial"/>
                <a:cs typeface="Arial"/>
              </a:rPr>
              <a:t>Module 1</a:t>
            </a:r>
            <a:r>
              <a:rPr lang="en-US" sz="1600" b="1" noProof="0">
                <a:solidFill>
                  <a:schemeClr val="dk1"/>
                </a:solidFill>
                <a:latin typeface="Arial"/>
                <a:ea typeface="Arial"/>
                <a:cs typeface="Arial"/>
              </a:rPr>
              <a:t>: Introduction to Disability</a:t>
            </a:r>
            <a:endParaRPr lang="en-US" sz="1600" noProof="0">
              <a:solidFill>
                <a:schemeClr val="dk1"/>
              </a:solidFill>
              <a:latin typeface="Arial"/>
              <a:ea typeface="Arial"/>
              <a:cs typeface="Arial"/>
            </a:endParaRPr>
          </a:p>
          <a:p>
            <a:pPr lvl="0">
              <a:buClr>
                <a:schemeClr val="dk1"/>
              </a:buClr>
              <a:buSzPts val="1600"/>
            </a:pPr>
            <a:r>
              <a:rPr lang="en-US" sz="1600" noProof="0">
                <a:solidFill>
                  <a:schemeClr val="dk1"/>
                </a:solidFill>
                <a:latin typeface="Arial"/>
                <a:ea typeface="Arial"/>
                <a:cs typeface="Arial"/>
              </a:rPr>
              <a:t>Understanding disability, intersectional risks, and barriers in humanitarian Food Security</a:t>
            </a:r>
            <a:r>
              <a:rPr lang="en-US" sz="1600" b="1" noProof="0">
                <a:solidFill>
                  <a:schemeClr val="dk1"/>
                </a:solidFill>
                <a:latin typeface="Arial"/>
                <a:ea typeface="Arial"/>
                <a:cs typeface="Arial"/>
              </a:rPr>
              <a:t> </a:t>
            </a:r>
            <a:r>
              <a:rPr lang="en-US" sz="1600" noProof="0">
                <a:solidFill>
                  <a:schemeClr val="dk1"/>
                </a:solidFill>
                <a:latin typeface="Arial"/>
                <a:ea typeface="Arial"/>
                <a:cs typeface="Arial"/>
              </a:rPr>
              <a:t>programming.</a:t>
            </a:r>
            <a:endParaRPr lang="en-US" sz="1600" noProof="0">
              <a:solidFill>
                <a:schemeClr val="dk1"/>
              </a:solidFill>
              <a:latin typeface="Times New Roman"/>
              <a:ea typeface="Times New Roman"/>
              <a:cs typeface="Times New Roman"/>
              <a:sym typeface="Times New Roman"/>
            </a:endParaRPr>
          </a:p>
          <a:p>
            <a:pPr algn="ctr"/>
            <a:endParaRPr lang="en-US" noProof="0">
              <a:solidFill>
                <a:schemeClr val="tx1"/>
              </a:solidFill>
            </a:endParaRPr>
          </a:p>
        </p:txBody>
      </p:sp>
      <p:sp>
        <p:nvSpPr>
          <p:cNvPr id="17" name="Rectangle: Rounded Corners 16">
            <a:extLst>
              <a:ext uri="{FF2B5EF4-FFF2-40B4-BE49-F238E27FC236}">
                <a16:creationId xmlns:a16="http://schemas.microsoft.com/office/drawing/2014/main" id="{407822D6-6BDD-C462-BD9C-9C7B3236B05B}"/>
              </a:ext>
              <a:ext uri="{C183D7F6-B498-43B3-948B-1728B52AA6E4}">
                <adec:decorative xmlns:adec="http://schemas.microsoft.com/office/drawing/2017/decorative" val="0"/>
              </a:ext>
            </a:extLst>
          </p:cNvPr>
          <p:cNvSpPr/>
          <p:nvPr/>
        </p:nvSpPr>
        <p:spPr>
          <a:xfrm>
            <a:off x="838200" y="2914550"/>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92500" lnSpcReduction="20000"/>
          </a:bodyPr>
          <a:lstStyle/>
          <a:p>
            <a:pPr lvl="0">
              <a:buSzPts val="1600"/>
            </a:pPr>
            <a:r>
              <a:rPr lang="en-US" sz="1700" b="1" noProof="0">
                <a:solidFill>
                  <a:srgbClr val="0070C0"/>
                </a:solidFill>
                <a:latin typeface="Arial"/>
                <a:ea typeface="Arial"/>
                <a:cs typeface="Arial"/>
              </a:rPr>
              <a:t>Module 2</a:t>
            </a:r>
            <a:r>
              <a:rPr lang="en-US" sz="1700" b="1" noProof="0">
                <a:solidFill>
                  <a:schemeClr val="dk1"/>
                </a:solidFill>
                <a:latin typeface="Arial"/>
                <a:ea typeface="Arial"/>
                <a:cs typeface="Arial"/>
              </a:rPr>
              <a:t>: Introduction to IASC Guidelines on Inclusion of Persons with Disabilities in Humanitarian Action (FS)</a:t>
            </a:r>
            <a:endParaRPr lang="en-US" sz="1700" noProof="0">
              <a:solidFill>
                <a:srgbClr val="000000"/>
              </a:solidFill>
              <a:latin typeface="Arial"/>
              <a:ea typeface="Arial"/>
              <a:cs typeface="Arial"/>
            </a:endParaRPr>
          </a:p>
          <a:p>
            <a:pPr lvl="0">
              <a:buSzPts val="1600"/>
            </a:pPr>
            <a:r>
              <a:rPr lang="en-US" sz="1700" noProof="0">
                <a:solidFill>
                  <a:schemeClr val="dk1"/>
                </a:solidFill>
                <a:latin typeface="Arial"/>
                <a:ea typeface="Arial"/>
                <a:cs typeface="Arial"/>
              </a:rPr>
              <a:t>IASC Guidelines unpacked and applied in practice with focus on Chapter 13 (Food Security)</a:t>
            </a:r>
            <a:endParaRPr lang="en-US" sz="1700" noProof="0">
              <a:solidFill>
                <a:schemeClr val="dk1"/>
              </a:solidFill>
              <a:latin typeface="Times New Roman"/>
              <a:ea typeface="Times New Roman"/>
              <a:cs typeface="Times New Roman"/>
              <a:sym typeface="Times New Roman"/>
            </a:endParaRPr>
          </a:p>
        </p:txBody>
      </p:sp>
      <p:sp>
        <p:nvSpPr>
          <p:cNvPr id="21" name="Rectangle: Rounded Corners 20">
            <a:extLst>
              <a:ext uri="{FF2B5EF4-FFF2-40B4-BE49-F238E27FC236}">
                <a16:creationId xmlns:a16="http://schemas.microsoft.com/office/drawing/2014/main" id="{194D9890-51AA-B81D-DA54-5EACFD8150B9}"/>
              </a:ext>
              <a:ext uri="{C183D7F6-B498-43B3-948B-1728B52AA6E4}">
                <adec:decorative xmlns:adec="http://schemas.microsoft.com/office/drawing/2017/decorative" val="0"/>
              </a:ext>
            </a:extLst>
          </p:cNvPr>
          <p:cNvSpPr/>
          <p:nvPr/>
        </p:nvSpPr>
        <p:spPr>
          <a:xfrm>
            <a:off x="838200" y="4216753"/>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SzPts val="1600"/>
            </a:pPr>
            <a:r>
              <a:rPr lang="en-US" sz="1600" b="1" noProof="0">
                <a:solidFill>
                  <a:srgbClr val="C41401"/>
                </a:solidFill>
                <a:latin typeface="Arial"/>
                <a:ea typeface="Arial"/>
                <a:cs typeface="Arial"/>
              </a:rPr>
              <a:t>Module 3</a:t>
            </a:r>
            <a:r>
              <a:rPr lang="en-US" sz="1600" b="1" noProof="0">
                <a:solidFill>
                  <a:schemeClr val="dk1"/>
                </a:solidFill>
                <a:latin typeface="Arial"/>
                <a:ea typeface="Arial"/>
                <a:cs typeface="Arial"/>
              </a:rPr>
              <a:t>: Situating disability-inclusion within the wider humanitarian landscape</a:t>
            </a:r>
            <a:endParaRPr lang="en-US" sz="1600" noProof="0">
              <a:solidFill>
                <a:srgbClr val="000000"/>
              </a:solidFill>
              <a:latin typeface="Arial"/>
              <a:ea typeface="Arial"/>
              <a:cs typeface="Arial"/>
            </a:endParaRPr>
          </a:p>
          <a:p>
            <a:pPr lvl="0">
              <a:buSzPts val="1600"/>
            </a:pPr>
            <a:r>
              <a:rPr lang="en-US" sz="1600" noProof="0">
                <a:solidFill>
                  <a:schemeClr val="dk1"/>
                </a:solidFill>
                <a:latin typeface="Arial"/>
                <a:ea typeface="Arial"/>
                <a:cs typeface="Arial"/>
              </a:rPr>
              <a:t>Framing inclusive humanitarian action through a Food Security lens.</a:t>
            </a:r>
          </a:p>
        </p:txBody>
      </p:sp>
      <p:sp>
        <p:nvSpPr>
          <p:cNvPr id="23" name="Rectangle: Rounded Corners 22">
            <a:extLst>
              <a:ext uri="{FF2B5EF4-FFF2-40B4-BE49-F238E27FC236}">
                <a16:creationId xmlns:a16="http://schemas.microsoft.com/office/drawing/2014/main" id="{350E98BE-5C06-58CC-79C6-65EF25F86075}"/>
              </a:ext>
              <a:ext uri="{C183D7F6-B498-43B3-948B-1728B52AA6E4}">
                <adec:decorative xmlns:adec="http://schemas.microsoft.com/office/drawing/2017/decorative" val="0"/>
              </a:ext>
            </a:extLst>
          </p:cNvPr>
          <p:cNvSpPr/>
          <p:nvPr/>
        </p:nvSpPr>
        <p:spPr>
          <a:xfrm>
            <a:off x="838200" y="5551216"/>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SzPts val="1600"/>
            </a:pPr>
            <a:r>
              <a:rPr lang="en-US" sz="1600" b="1" noProof="0">
                <a:solidFill>
                  <a:srgbClr val="0070C0"/>
                </a:solidFill>
                <a:latin typeface="Arial"/>
                <a:ea typeface="Arial"/>
                <a:cs typeface="Arial"/>
              </a:rPr>
              <a:t>Module 4</a:t>
            </a:r>
            <a:r>
              <a:rPr lang="en-US" sz="1600" b="1" noProof="0">
                <a:solidFill>
                  <a:schemeClr val="dk1"/>
                </a:solidFill>
                <a:latin typeface="Arial"/>
                <a:ea typeface="Arial"/>
                <a:cs typeface="Arial"/>
              </a:rPr>
              <a:t>:</a:t>
            </a:r>
            <a:r>
              <a:rPr lang="en-US" sz="1600" b="1" noProof="0">
                <a:solidFill>
                  <a:srgbClr val="FF0000"/>
                </a:solidFill>
                <a:latin typeface="Arial"/>
                <a:ea typeface="Arial"/>
                <a:cs typeface="Arial"/>
              </a:rPr>
              <a:t> </a:t>
            </a:r>
            <a:r>
              <a:rPr lang="en-US" sz="1600" b="1" noProof="0">
                <a:solidFill>
                  <a:schemeClr val="dk1"/>
                </a:solidFill>
                <a:latin typeface="Arial"/>
                <a:ea typeface="Arial"/>
                <a:cs typeface="Arial"/>
              </a:rPr>
              <a:t>Accessibility, Universal Design and Reasonable Accommodation in Food Security </a:t>
            </a:r>
          </a:p>
          <a:p>
            <a:pPr lvl="0">
              <a:buSzPts val="1600"/>
            </a:pPr>
            <a:r>
              <a:rPr lang="en-US" sz="1600" noProof="0">
                <a:solidFill>
                  <a:schemeClr val="dk1"/>
                </a:solidFill>
                <a:latin typeface="Arial"/>
                <a:ea typeface="Arial"/>
                <a:cs typeface="Arial"/>
              </a:rPr>
              <a:t>Ensuring accessibility across humanitarian Food Security services, infrastructure and communication.</a:t>
            </a:r>
            <a:endParaRPr lang="en-US" noProof="0">
              <a:solidFill>
                <a:srgbClr val="000000"/>
              </a:solidFill>
              <a:latin typeface="Arial"/>
              <a:ea typeface="Arial"/>
              <a:cs typeface="Arial"/>
            </a:endParaRPr>
          </a:p>
        </p:txBody>
      </p:sp>
      <p:sp>
        <p:nvSpPr>
          <p:cNvPr id="25" name="Rectangle: Rounded Corners 24">
            <a:extLst>
              <a:ext uri="{FF2B5EF4-FFF2-40B4-BE49-F238E27FC236}">
                <a16:creationId xmlns:a16="http://schemas.microsoft.com/office/drawing/2014/main" id="{E6B83401-0A19-F696-D7DA-2039D900B3CB}"/>
              </a:ext>
              <a:ext uri="{C183D7F6-B498-43B3-948B-1728B52AA6E4}">
                <adec:decorative xmlns:adec="http://schemas.microsoft.com/office/drawing/2017/decorative" val="0"/>
              </a:ext>
            </a:extLst>
          </p:cNvPr>
          <p:cNvSpPr/>
          <p:nvPr/>
        </p:nvSpPr>
        <p:spPr>
          <a:xfrm>
            <a:off x="6359013" y="1580087"/>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noProof="0">
                <a:solidFill>
                  <a:srgbClr val="C41401"/>
                </a:solidFill>
                <a:latin typeface="Arial"/>
                <a:ea typeface="Arial"/>
                <a:cs typeface="Arial"/>
              </a:rPr>
              <a:t>Module 5</a:t>
            </a:r>
            <a:r>
              <a:rPr lang="en-US" sz="1600" b="1" noProof="0">
                <a:solidFill>
                  <a:schemeClr val="dk1"/>
                </a:solidFill>
                <a:latin typeface="Arial"/>
                <a:ea typeface="Arial"/>
                <a:cs typeface="Arial"/>
              </a:rPr>
              <a:t>: Introducing the Must Do Actions (MDAs) and the twin-track approach</a:t>
            </a:r>
            <a:endParaRPr lang="en-US" sz="1600" noProof="0">
              <a:solidFill>
                <a:schemeClr val="dk1"/>
              </a:solidFill>
              <a:latin typeface="Arial"/>
              <a:ea typeface="Arial"/>
              <a:cs typeface="Arial"/>
            </a:endParaRPr>
          </a:p>
          <a:p>
            <a:pPr lvl="0">
              <a:buClr>
                <a:schemeClr val="dk1"/>
              </a:buClr>
              <a:buSzPts val="1600"/>
            </a:pPr>
            <a:r>
              <a:rPr lang="en-US" sz="1600" noProof="0">
                <a:solidFill>
                  <a:schemeClr val="dk1"/>
                </a:solidFill>
                <a:latin typeface="Arial"/>
                <a:ea typeface="Arial"/>
                <a:cs typeface="Arial"/>
              </a:rPr>
              <a:t>Applying the twin-track approach and MDAs to Food Security programming in humanitarian contexts.</a:t>
            </a:r>
            <a:endParaRPr lang="en-US" sz="1600" noProof="0">
              <a:solidFill>
                <a:schemeClr val="dk1"/>
              </a:solidFill>
              <a:latin typeface="Times New Roman"/>
              <a:ea typeface="Times New Roman"/>
              <a:cs typeface="Times New Roman"/>
              <a:sym typeface="Times New Roman"/>
            </a:endParaRPr>
          </a:p>
        </p:txBody>
      </p:sp>
      <p:sp>
        <p:nvSpPr>
          <p:cNvPr id="27" name="Rectangle: Rounded Corners 26">
            <a:extLst>
              <a:ext uri="{FF2B5EF4-FFF2-40B4-BE49-F238E27FC236}">
                <a16:creationId xmlns:a16="http://schemas.microsoft.com/office/drawing/2014/main" id="{5F16C014-2090-2734-FE77-1F050BF99553}"/>
              </a:ext>
              <a:ext uri="{C183D7F6-B498-43B3-948B-1728B52AA6E4}">
                <adec:decorative xmlns:adec="http://schemas.microsoft.com/office/drawing/2017/decorative" val="0"/>
              </a:ext>
            </a:extLst>
          </p:cNvPr>
          <p:cNvSpPr/>
          <p:nvPr/>
        </p:nvSpPr>
        <p:spPr>
          <a:xfrm>
            <a:off x="6359013" y="2914550"/>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noProof="0">
                <a:solidFill>
                  <a:srgbClr val="0070C0"/>
                </a:solidFill>
                <a:latin typeface="Arial"/>
                <a:ea typeface="Arial"/>
                <a:cs typeface="Arial"/>
              </a:rPr>
              <a:t>Module 6</a:t>
            </a:r>
            <a:r>
              <a:rPr lang="en-US" sz="1600" b="1" noProof="0">
                <a:solidFill>
                  <a:schemeClr val="dk1"/>
                </a:solidFill>
                <a:latin typeface="Arial"/>
                <a:ea typeface="Arial"/>
                <a:cs typeface="Arial"/>
              </a:rPr>
              <a:t>: Inclusive Project Cycle </a:t>
            </a:r>
            <a:endParaRPr lang="en-US" sz="1600" noProof="0">
              <a:solidFill>
                <a:schemeClr val="dk1"/>
              </a:solidFill>
              <a:latin typeface="Arial"/>
              <a:ea typeface="Arial"/>
              <a:cs typeface="Arial"/>
            </a:endParaRPr>
          </a:p>
          <a:p>
            <a:pPr lvl="0">
              <a:buClr>
                <a:schemeClr val="dk1"/>
              </a:buClr>
              <a:buSzPts val="1600"/>
            </a:pPr>
            <a:r>
              <a:rPr lang="en-US" sz="1600" noProof="0">
                <a:solidFill>
                  <a:schemeClr val="dk1"/>
                </a:solidFill>
                <a:latin typeface="Arial"/>
                <a:ea typeface="Arial"/>
                <a:cs typeface="Arial"/>
              </a:rPr>
              <a:t>Operationalizing the IASC MDAs within the  humanitarian Food Security project cycle.</a:t>
            </a:r>
            <a:endParaRPr lang="en-US" sz="1600" noProof="0">
              <a:solidFill>
                <a:schemeClr val="dk1"/>
              </a:solidFill>
              <a:latin typeface="Times New Roman"/>
              <a:ea typeface="Times New Roman"/>
              <a:cs typeface="Times New Roman"/>
              <a:sym typeface="Times New Roman"/>
            </a:endParaRPr>
          </a:p>
        </p:txBody>
      </p:sp>
      <p:sp>
        <p:nvSpPr>
          <p:cNvPr id="29" name="Rectangle: Rounded Corners 28">
            <a:extLst>
              <a:ext uri="{FF2B5EF4-FFF2-40B4-BE49-F238E27FC236}">
                <a16:creationId xmlns:a16="http://schemas.microsoft.com/office/drawing/2014/main" id="{94294FDC-4BB4-7189-5501-1C133A57E9F3}"/>
              </a:ext>
              <a:ext uri="{C183D7F6-B498-43B3-948B-1728B52AA6E4}">
                <adec:decorative xmlns:adec="http://schemas.microsoft.com/office/drawing/2017/decorative" val="0"/>
              </a:ext>
            </a:extLst>
          </p:cNvPr>
          <p:cNvSpPr/>
          <p:nvPr/>
        </p:nvSpPr>
        <p:spPr>
          <a:xfrm>
            <a:off x="6359013" y="4216753"/>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noProof="0">
                <a:solidFill>
                  <a:srgbClr val="C41401"/>
                </a:solidFill>
                <a:latin typeface="Arial"/>
                <a:ea typeface="Arial"/>
                <a:cs typeface="Arial"/>
              </a:rPr>
              <a:t>Module 7</a:t>
            </a:r>
            <a:r>
              <a:rPr lang="en-US" sz="1600" b="1" noProof="0">
                <a:solidFill>
                  <a:schemeClr val="dk1"/>
                </a:solidFill>
                <a:latin typeface="Arial"/>
                <a:ea typeface="Arial"/>
                <a:cs typeface="Arial"/>
              </a:rPr>
              <a:t>: Disability-Inclusive Accountability to Affected People (AAP)</a:t>
            </a:r>
            <a:endParaRPr lang="en-US" sz="1600" noProof="0">
              <a:solidFill>
                <a:schemeClr val="dk1"/>
              </a:solidFill>
              <a:latin typeface="Arial"/>
              <a:ea typeface="Arial"/>
              <a:cs typeface="Arial"/>
            </a:endParaRPr>
          </a:p>
          <a:p>
            <a:pPr lvl="0">
              <a:buClr>
                <a:schemeClr val="dk1"/>
              </a:buClr>
              <a:buSzPts val="1600"/>
            </a:pPr>
            <a:r>
              <a:rPr lang="en-US" sz="1600" noProof="0">
                <a:solidFill>
                  <a:schemeClr val="dk1"/>
                </a:solidFill>
                <a:latin typeface="Arial"/>
                <a:ea typeface="Arial"/>
                <a:cs typeface="Arial"/>
              </a:rPr>
              <a:t>Understanding AAP, its relevance and mechanism of accountability, and inclusiveness.</a:t>
            </a:r>
            <a:endParaRPr lang="en-US" sz="1600" noProof="0">
              <a:solidFill>
                <a:schemeClr val="dk1"/>
              </a:solidFill>
              <a:latin typeface="Times New Roman"/>
              <a:ea typeface="Times New Roman"/>
              <a:cs typeface="Times New Roman"/>
              <a:sym typeface="Times New Roman"/>
            </a:endParaRPr>
          </a:p>
        </p:txBody>
      </p:sp>
      <p:sp>
        <p:nvSpPr>
          <p:cNvPr id="31" name="Rectangle: Rounded Corners 30">
            <a:extLst>
              <a:ext uri="{FF2B5EF4-FFF2-40B4-BE49-F238E27FC236}">
                <a16:creationId xmlns:a16="http://schemas.microsoft.com/office/drawing/2014/main" id="{93AC54D4-AA2B-4B2E-91D0-5D657112AA92}"/>
              </a:ext>
              <a:ext uri="{C183D7F6-B498-43B3-948B-1728B52AA6E4}">
                <adec:decorative xmlns:adec="http://schemas.microsoft.com/office/drawing/2017/decorative" val="0"/>
              </a:ext>
            </a:extLst>
          </p:cNvPr>
          <p:cNvSpPr/>
          <p:nvPr/>
        </p:nvSpPr>
        <p:spPr>
          <a:xfrm>
            <a:off x="6359013" y="5551216"/>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noProof="0">
                <a:solidFill>
                  <a:srgbClr val="0070C0"/>
                </a:solidFill>
                <a:latin typeface="Arial"/>
                <a:ea typeface="Arial"/>
                <a:cs typeface="Arial"/>
              </a:rPr>
              <a:t>Module 8</a:t>
            </a:r>
            <a:r>
              <a:rPr lang="en-US" sz="1600" b="1" noProof="0">
                <a:solidFill>
                  <a:schemeClr val="dk1"/>
                </a:solidFill>
                <a:latin typeface="Arial"/>
                <a:ea typeface="Arial"/>
                <a:cs typeface="Arial"/>
              </a:rPr>
              <a:t>:</a:t>
            </a:r>
            <a:r>
              <a:rPr lang="en-US" sz="1600" noProof="0">
                <a:solidFill>
                  <a:schemeClr val="dk1"/>
                </a:solidFill>
                <a:latin typeface="Arial"/>
                <a:ea typeface="Arial"/>
                <a:cs typeface="Arial"/>
              </a:rPr>
              <a:t>. </a:t>
            </a:r>
            <a:r>
              <a:rPr lang="en-US" sz="1600" b="1" noProof="0">
                <a:solidFill>
                  <a:schemeClr val="dk1"/>
                </a:solidFill>
                <a:latin typeface="Arial"/>
                <a:ea typeface="Arial"/>
                <a:cs typeface="Arial"/>
              </a:rPr>
              <a:t>Disability-Inclusive Cash and Voucher Assistance (CVA) in Food Security</a:t>
            </a:r>
          </a:p>
          <a:p>
            <a:pPr lvl="0">
              <a:buClr>
                <a:schemeClr val="dk1"/>
              </a:buClr>
              <a:buSzPts val="1600"/>
            </a:pPr>
            <a:r>
              <a:rPr lang="en-US" sz="1600" noProof="0">
                <a:solidFill>
                  <a:schemeClr val="dk1"/>
                </a:solidFill>
                <a:latin typeface="Arial"/>
                <a:ea typeface="Arial"/>
                <a:cs typeface="Arial"/>
              </a:rPr>
              <a:t>Ensuring CVA is accessible and inclusive of persons with disabilities in food security programming. </a:t>
            </a:r>
            <a:endParaRPr lang="en-US" noProof="0">
              <a:solidFill>
                <a:srgbClr val="000000"/>
              </a:solidFill>
              <a:latin typeface="Arial"/>
              <a:ea typeface="Arial"/>
              <a:cs typeface="Arial"/>
            </a:endParaRPr>
          </a:p>
        </p:txBody>
      </p:sp>
      <p:sp>
        <p:nvSpPr>
          <p:cNvPr id="4" name="Foliennummernplatzhalter 3">
            <a:extLst>
              <a:ext uri="{FF2B5EF4-FFF2-40B4-BE49-F238E27FC236}">
                <a16:creationId xmlns:a16="http://schemas.microsoft.com/office/drawing/2014/main" id="{649E8E60-5245-20A9-7A29-CAFB9B7420C0}"/>
              </a:ext>
            </a:extLst>
          </p:cNvPr>
          <p:cNvSpPr>
            <a:spLocks noGrp="1"/>
          </p:cNvSpPr>
          <p:nvPr>
            <p:ph type="sldNum" sz="quarter" idx="12"/>
          </p:nvPr>
        </p:nvSpPr>
        <p:spPr/>
        <p:txBody>
          <a:bodyPr/>
          <a:lstStyle/>
          <a:p>
            <a:fld id="{FBC7A862-7147-4493-B488-4E46DC49905D}" type="slidenum">
              <a:rPr lang="de-DE" smtClean="0"/>
              <a:t>7</a:t>
            </a:fld>
            <a:endParaRPr lang="de-DE"/>
          </a:p>
        </p:txBody>
      </p:sp>
    </p:spTree>
    <p:extLst>
      <p:ext uri="{BB962C8B-B14F-4D97-AF65-F5344CB8AC3E}">
        <p14:creationId xmlns:p14="http://schemas.microsoft.com/office/powerpoint/2010/main" val="356722294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7A716D-E63A-52F8-721D-945E5E8BAE6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7B405A3-8E3A-7B0B-A507-259D52A50E79}"/>
              </a:ext>
            </a:extLst>
          </p:cNvPr>
          <p:cNvSpPr>
            <a:spLocks noGrp="1"/>
          </p:cNvSpPr>
          <p:nvPr>
            <p:ph type="title"/>
          </p:nvPr>
        </p:nvSpPr>
        <p:spPr>
          <a:xfrm>
            <a:off x="858982" y="365125"/>
            <a:ext cx="10494818" cy="1058233"/>
          </a:xfrm>
        </p:spPr>
        <p:txBody>
          <a:bodyPr>
            <a:normAutofit fontScale="90000"/>
          </a:bodyPr>
          <a:lstStyle/>
          <a:p>
            <a:pPr lvl="0" algn="ctr">
              <a:spcBef>
                <a:spcPts val="0"/>
              </a:spcBef>
              <a:buSzPts val="4000"/>
            </a:pPr>
            <a:r>
              <a:rPr lang="en-IN">
                <a:solidFill>
                  <a:srgbClr val="000000"/>
                </a:solidFill>
              </a:rPr>
              <a:t>Example: </a:t>
            </a:r>
            <a:br>
              <a:rPr lang="en-IN">
                <a:solidFill>
                  <a:srgbClr val="000000"/>
                </a:solidFill>
              </a:rPr>
            </a:br>
            <a:r>
              <a:rPr lang="en-IN">
                <a:solidFill>
                  <a:srgbClr val="000000"/>
                </a:solidFill>
              </a:rPr>
              <a:t>Applying 20% Disability Cost Adjustment</a:t>
            </a:r>
          </a:p>
        </p:txBody>
      </p:sp>
      <p:grpSp>
        <p:nvGrpSpPr>
          <p:cNvPr id="3" name="Gruppieren 2" descr="A diagram demonstrating the application of a 20% Disability Cost Adjustment to the Transfer Value calculation. It shows the Cost of Food Basket ($120/month), Household Contributions ($35/month), and Other Assistance ($20/month). The 20% adjustment on the food basket adds $24, resulting in a New Needs Cost of $144. The recalculated gap becomes $89, increasing the Transfer Value from $65 to $89 to account for disability-inclusive costs.">
            <a:extLst>
              <a:ext uri="{FF2B5EF4-FFF2-40B4-BE49-F238E27FC236}">
                <a16:creationId xmlns:a16="http://schemas.microsoft.com/office/drawing/2014/main" id="{65201592-4463-4904-06E7-3F9260D5BCB5}"/>
              </a:ext>
            </a:extLst>
          </p:cNvPr>
          <p:cNvGrpSpPr/>
          <p:nvPr/>
        </p:nvGrpSpPr>
        <p:grpSpPr>
          <a:xfrm>
            <a:off x="858982" y="2000805"/>
            <a:ext cx="10730345" cy="4750400"/>
            <a:chOff x="858982" y="2000805"/>
            <a:chExt cx="10730345" cy="4750400"/>
          </a:xfrm>
        </p:grpSpPr>
        <p:sp>
          <p:nvSpPr>
            <p:cNvPr id="7" name="Textfeld 6">
              <a:extLst>
                <a:ext uri="{FF2B5EF4-FFF2-40B4-BE49-F238E27FC236}">
                  <a16:creationId xmlns:a16="http://schemas.microsoft.com/office/drawing/2014/main" id="{E107DA8C-3289-D75D-E56B-13D147E6D46C}"/>
                </a:ext>
              </a:extLst>
            </p:cNvPr>
            <p:cNvSpPr txBox="1"/>
            <p:nvPr/>
          </p:nvSpPr>
          <p:spPr>
            <a:xfrm>
              <a:off x="858982" y="2176000"/>
              <a:ext cx="2618509" cy="400110"/>
            </a:xfrm>
            <a:prstGeom prst="rect">
              <a:avLst/>
            </a:prstGeom>
            <a:solidFill>
              <a:srgbClr val="0070C0"/>
            </a:solidFill>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chemeClr val="lt1"/>
                  </a:solidFill>
                  <a:latin typeface="Arial"/>
                  <a:ea typeface="Arial"/>
                  <a:cs typeface="Arial"/>
                  <a:sym typeface="Arial"/>
                </a:rPr>
                <a:t>Transfer Value</a:t>
              </a:r>
              <a:r>
                <a:rPr lang="en-US" sz="1800" b="1" i="0" u="none" strike="noStrike" cap="none">
                  <a:solidFill>
                    <a:schemeClr val="lt1"/>
                  </a:solidFill>
                  <a:latin typeface="Arial"/>
                  <a:ea typeface="Arial"/>
                  <a:cs typeface="Arial"/>
                  <a:sym typeface="Arial"/>
                </a:rPr>
                <a:t> </a:t>
              </a:r>
            </a:p>
          </p:txBody>
        </p:sp>
        <p:sp>
          <p:nvSpPr>
            <p:cNvPr id="8" name="Gleich 7">
              <a:extLst>
                <a:ext uri="{FF2B5EF4-FFF2-40B4-BE49-F238E27FC236}">
                  <a16:creationId xmlns:a16="http://schemas.microsoft.com/office/drawing/2014/main" id="{C3E9C03C-52CD-3612-B55D-24E2AF6BF4F7}"/>
                </a:ext>
                <a:ext uri="{C183D7F6-B498-43B3-948B-1728B52AA6E4}">
                  <adec:decorative xmlns:adec="http://schemas.microsoft.com/office/drawing/2017/decorative" val="0"/>
                </a:ext>
              </a:extLst>
            </p:cNvPr>
            <p:cNvSpPr/>
            <p:nvPr/>
          </p:nvSpPr>
          <p:spPr>
            <a:xfrm>
              <a:off x="3754582" y="2176000"/>
              <a:ext cx="484909" cy="400110"/>
            </a:xfrm>
            <a:prstGeom prst="mathEqual">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10" name="Textfeld 9">
              <a:extLst>
                <a:ext uri="{FF2B5EF4-FFF2-40B4-BE49-F238E27FC236}">
                  <a16:creationId xmlns:a16="http://schemas.microsoft.com/office/drawing/2014/main" id="{626392C9-E48B-C92B-431D-11AE7EDC7213}"/>
                </a:ext>
              </a:extLst>
            </p:cNvPr>
            <p:cNvSpPr txBox="1"/>
            <p:nvPr/>
          </p:nvSpPr>
          <p:spPr>
            <a:xfrm>
              <a:off x="4516582" y="2025639"/>
              <a:ext cx="1648691" cy="707886"/>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Cost of </a:t>
              </a:r>
            </a:p>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Food Basket</a:t>
              </a:r>
            </a:p>
          </p:txBody>
        </p:sp>
        <p:sp>
          <p:nvSpPr>
            <p:cNvPr id="15" name="Minuszeichen 14">
              <a:extLst>
                <a:ext uri="{FF2B5EF4-FFF2-40B4-BE49-F238E27FC236}">
                  <a16:creationId xmlns:a16="http://schemas.microsoft.com/office/drawing/2014/main" id="{234F1A99-3B9C-1BDE-CB4D-B3DE97307A7C}"/>
                </a:ext>
              </a:extLst>
            </p:cNvPr>
            <p:cNvSpPr/>
            <p:nvPr/>
          </p:nvSpPr>
          <p:spPr>
            <a:xfrm>
              <a:off x="6321136" y="2092689"/>
              <a:ext cx="484909" cy="581366"/>
            </a:xfrm>
            <a:prstGeom prst="mathMinus">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Textfeld 11">
              <a:extLst>
                <a:ext uri="{FF2B5EF4-FFF2-40B4-BE49-F238E27FC236}">
                  <a16:creationId xmlns:a16="http://schemas.microsoft.com/office/drawing/2014/main" id="{6595423D-9857-99BE-5E5B-4BE64A3ACD93}"/>
                </a:ext>
              </a:extLst>
            </p:cNvPr>
            <p:cNvSpPr txBox="1"/>
            <p:nvPr/>
          </p:nvSpPr>
          <p:spPr>
            <a:xfrm>
              <a:off x="6830291" y="2000805"/>
              <a:ext cx="1780309" cy="707886"/>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Household Contributions</a:t>
              </a:r>
            </a:p>
          </p:txBody>
        </p:sp>
        <p:sp>
          <p:nvSpPr>
            <p:cNvPr id="17" name="Minuszeichen 16">
              <a:extLst>
                <a:ext uri="{FF2B5EF4-FFF2-40B4-BE49-F238E27FC236}">
                  <a16:creationId xmlns:a16="http://schemas.microsoft.com/office/drawing/2014/main" id="{BF6B1FCD-0C3F-C534-A8C0-C57624102046}"/>
                </a:ext>
              </a:extLst>
            </p:cNvPr>
            <p:cNvSpPr/>
            <p:nvPr/>
          </p:nvSpPr>
          <p:spPr>
            <a:xfrm>
              <a:off x="8700654" y="2064065"/>
              <a:ext cx="484909" cy="581366"/>
            </a:xfrm>
            <a:prstGeom prst="mathMinus">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4" name="Textfeld 13">
              <a:extLst>
                <a:ext uri="{FF2B5EF4-FFF2-40B4-BE49-F238E27FC236}">
                  <a16:creationId xmlns:a16="http://schemas.microsoft.com/office/drawing/2014/main" id="{E578CFDE-2CCD-46E4-0A53-803D32BEF58B}"/>
                </a:ext>
              </a:extLst>
            </p:cNvPr>
            <p:cNvSpPr txBox="1"/>
            <p:nvPr/>
          </p:nvSpPr>
          <p:spPr>
            <a:xfrm>
              <a:off x="9275618" y="2154693"/>
              <a:ext cx="2313709" cy="400110"/>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Other Assistance</a:t>
              </a:r>
            </a:p>
          </p:txBody>
        </p:sp>
        <p:sp>
          <p:nvSpPr>
            <p:cNvPr id="18" name="Sprechblase: rechteckig 17">
              <a:extLst>
                <a:ext uri="{FF2B5EF4-FFF2-40B4-BE49-F238E27FC236}">
                  <a16:creationId xmlns:a16="http://schemas.microsoft.com/office/drawing/2014/main" id="{457F1A70-EDD5-E8A6-9768-909A26D24C79}"/>
                </a:ext>
              </a:extLst>
            </p:cNvPr>
            <p:cNvSpPr/>
            <p:nvPr/>
          </p:nvSpPr>
          <p:spPr>
            <a:xfrm>
              <a:off x="1143002" y="3054926"/>
              <a:ext cx="1773382" cy="1683329"/>
            </a:xfrm>
            <a:prstGeom prst="wedgeRectCallout">
              <a:avLst>
                <a:gd name="adj1" fmla="val -22396"/>
                <a:gd name="adj2" fmla="val -69425"/>
              </a:avLst>
            </a:prstGeom>
            <a:solidFill>
              <a:schemeClr val="bg1"/>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lnSpc>
                  <a:spcPct val="200000"/>
                </a:lnSpc>
                <a:spcAft>
                  <a:spcPts val="600"/>
                </a:spcAft>
                <a:buSzPts val="2000"/>
              </a:pPr>
              <a:r>
                <a:rPr lang="en-IN" b="1">
                  <a:solidFill>
                    <a:srgbClr val="000000"/>
                  </a:solidFill>
                  <a:latin typeface="Arial"/>
                  <a:ea typeface="Arial"/>
                  <a:cs typeface="Arial"/>
                </a:rPr>
                <a:t>$65/month</a:t>
              </a:r>
              <a:endParaRPr lang="en-IN">
                <a:solidFill>
                  <a:srgbClr val="000000"/>
                </a:solidFill>
                <a:latin typeface="Arial"/>
                <a:ea typeface="Arial"/>
                <a:cs typeface="Arial"/>
              </a:endParaRPr>
            </a:p>
            <a:p>
              <a:pPr lvl="0" algn="ctr">
                <a:lnSpc>
                  <a:spcPct val="200000"/>
                </a:lnSpc>
                <a:spcAft>
                  <a:spcPts val="600"/>
                </a:spcAft>
                <a:buSzPts val="2000"/>
              </a:pPr>
              <a:r>
                <a:rPr lang="en-IN">
                  <a:solidFill>
                    <a:srgbClr val="000000"/>
                  </a:solidFill>
                  <a:latin typeface="Arial"/>
                  <a:ea typeface="Arial"/>
                  <a:cs typeface="Arial"/>
                </a:rPr>
                <a:t>Transfer amount to close the food consumption gap</a:t>
              </a:r>
            </a:p>
          </p:txBody>
        </p:sp>
        <p:sp>
          <p:nvSpPr>
            <p:cNvPr id="20" name="Gleich 19">
              <a:extLst>
                <a:ext uri="{FF2B5EF4-FFF2-40B4-BE49-F238E27FC236}">
                  <a16:creationId xmlns:a16="http://schemas.microsoft.com/office/drawing/2014/main" id="{F4D7A65D-7AC5-E7BA-8DD2-4D25A347E20A}"/>
                </a:ext>
              </a:extLst>
            </p:cNvPr>
            <p:cNvSpPr/>
            <p:nvPr/>
          </p:nvSpPr>
          <p:spPr>
            <a:xfrm>
              <a:off x="3103418" y="3769272"/>
              <a:ext cx="484909" cy="400110"/>
            </a:xfrm>
            <a:prstGeom prst="mathEqual">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22" name="Sprechblase: rechteckig 21">
              <a:extLst>
                <a:ext uri="{FF2B5EF4-FFF2-40B4-BE49-F238E27FC236}">
                  <a16:creationId xmlns:a16="http://schemas.microsoft.com/office/drawing/2014/main" id="{D0233F8D-6F59-E72F-3E69-F752935E070E}"/>
                </a:ext>
              </a:extLst>
            </p:cNvPr>
            <p:cNvSpPr/>
            <p:nvPr/>
          </p:nvSpPr>
          <p:spPr>
            <a:xfrm>
              <a:off x="4516582" y="3283527"/>
              <a:ext cx="1773382" cy="1454728"/>
            </a:xfrm>
            <a:prstGeom prst="wedgeRectCallout">
              <a:avLst>
                <a:gd name="adj1" fmla="val -22396"/>
                <a:gd name="adj2" fmla="val -69425"/>
              </a:avLst>
            </a:prstGeom>
            <a:solidFill>
              <a:schemeClr val="bg1"/>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lnSpc>
                  <a:spcPct val="150000"/>
                </a:lnSpc>
                <a:buSzPts val="2000"/>
              </a:pPr>
              <a:r>
                <a:rPr lang="en-IN" sz="1600" b="1">
                  <a:solidFill>
                    <a:srgbClr val="000000"/>
                  </a:solidFill>
                  <a:latin typeface="Arial"/>
                  <a:ea typeface="Arial"/>
                  <a:cs typeface="Arial"/>
                </a:rPr>
                <a:t>$120/month</a:t>
              </a:r>
            </a:p>
            <a:p>
              <a:pPr lvl="0" algn="ctr">
                <a:lnSpc>
                  <a:spcPct val="150000"/>
                </a:lnSpc>
                <a:buSzPts val="2000"/>
              </a:pPr>
              <a:r>
                <a:rPr lang="en-IN" sz="1600">
                  <a:solidFill>
                    <a:srgbClr val="000000"/>
                  </a:solidFill>
                  <a:latin typeface="Arial"/>
                  <a:ea typeface="Arial"/>
                  <a:cs typeface="Arial"/>
                </a:rPr>
                <a:t>Cost of Minimum Food Basket</a:t>
              </a:r>
            </a:p>
          </p:txBody>
        </p:sp>
        <p:sp>
          <p:nvSpPr>
            <p:cNvPr id="28" name="Minuszeichen 27">
              <a:extLst>
                <a:ext uri="{FF2B5EF4-FFF2-40B4-BE49-F238E27FC236}">
                  <a16:creationId xmlns:a16="http://schemas.microsoft.com/office/drawing/2014/main" id="{A33E8B6B-2F0D-0C7C-ACFF-940241C95742}"/>
                </a:ext>
              </a:extLst>
            </p:cNvPr>
            <p:cNvSpPr/>
            <p:nvPr/>
          </p:nvSpPr>
          <p:spPr>
            <a:xfrm>
              <a:off x="6345382" y="3720207"/>
              <a:ext cx="484909" cy="581366"/>
            </a:xfrm>
            <a:prstGeom prst="mathMinus">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4" name="Sprechblase: rechteckig 23">
              <a:extLst>
                <a:ext uri="{FF2B5EF4-FFF2-40B4-BE49-F238E27FC236}">
                  <a16:creationId xmlns:a16="http://schemas.microsoft.com/office/drawing/2014/main" id="{3077DC71-24F2-AD6C-3161-C4FD84553BA4}"/>
                </a:ext>
              </a:extLst>
            </p:cNvPr>
            <p:cNvSpPr/>
            <p:nvPr/>
          </p:nvSpPr>
          <p:spPr>
            <a:xfrm>
              <a:off x="6968836" y="3283526"/>
              <a:ext cx="1773382" cy="1454729"/>
            </a:xfrm>
            <a:prstGeom prst="wedgeRectCallout">
              <a:avLst>
                <a:gd name="adj1" fmla="val -22396"/>
                <a:gd name="adj2" fmla="val -69425"/>
              </a:avLst>
            </a:prstGeom>
            <a:solidFill>
              <a:schemeClr val="bg1"/>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lnSpc>
                  <a:spcPct val="150000"/>
                </a:lnSpc>
                <a:buSzPts val="2000"/>
              </a:pPr>
              <a:r>
                <a:rPr lang="en-IN" sz="1600" b="1">
                  <a:solidFill>
                    <a:srgbClr val="000000"/>
                  </a:solidFill>
                  <a:latin typeface="Arial"/>
                  <a:ea typeface="Arial"/>
                  <a:cs typeface="Arial"/>
                </a:rPr>
                <a:t>$35/month</a:t>
              </a:r>
            </a:p>
            <a:p>
              <a:pPr lvl="0" algn="ctr">
                <a:lnSpc>
                  <a:spcPct val="150000"/>
                </a:lnSpc>
                <a:buSzPts val="2000"/>
              </a:pPr>
              <a:r>
                <a:rPr lang="en-IN" sz="1600">
                  <a:solidFill>
                    <a:srgbClr val="000000"/>
                  </a:solidFill>
                  <a:latin typeface="Arial"/>
                  <a:ea typeface="Arial"/>
                  <a:cs typeface="Arial"/>
                </a:rPr>
                <a:t>Household contribution</a:t>
              </a:r>
            </a:p>
          </p:txBody>
        </p:sp>
        <p:sp>
          <p:nvSpPr>
            <p:cNvPr id="30" name="Minuszeichen 29">
              <a:extLst>
                <a:ext uri="{FF2B5EF4-FFF2-40B4-BE49-F238E27FC236}">
                  <a16:creationId xmlns:a16="http://schemas.microsoft.com/office/drawing/2014/main" id="{7ACF4C0D-DA55-CA50-DFB4-129BCD663C77}"/>
                </a:ext>
              </a:extLst>
            </p:cNvPr>
            <p:cNvSpPr/>
            <p:nvPr/>
          </p:nvSpPr>
          <p:spPr>
            <a:xfrm>
              <a:off x="8790707" y="3720207"/>
              <a:ext cx="484909" cy="581366"/>
            </a:xfrm>
            <a:prstGeom prst="mathMinus">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6" name="Sprechblase: rechteckig 25">
              <a:extLst>
                <a:ext uri="{FF2B5EF4-FFF2-40B4-BE49-F238E27FC236}">
                  <a16:creationId xmlns:a16="http://schemas.microsoft.com/office/drawing/2014/main" id="{4D3BBB7D-2419-6C77-3D68-DE17C02E3E54}"/>
                </a:ext>
              </a:extLst>
            </p:cNvPr>
            <p:cNvSpPr/>
            <p:nvPr/>
          </p:nvSpPr>
          <p:spPr>
            <a:xfrm>
              <a:off x="9421090" y="3283527"/>
              <a:ext cx="1773382" cy="1454728"/>
            </a:xfrm>
            <a:prstGeom prst="wedgeRectCallout">
              <a:avLst>
                <a:gd name="adj1" fmla="val -22396"/>
                <a:gd name="adj2" fmla="val -69425"/>
              </a:avLst>
            </a:prstGeom>
            <a:solidFill>
              <a:schemeClr val="bg1"/>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lnSpc>
                  <a:spcPct val="150000"/>
                </a:lnSpc>
                <a:buSzPts val="2000"/>
              </a:pPr>
              <a:r>
                <a:rPr lang="en-IN" sz="1600" b="1">
                  <a:solidFill>
                    <a:srgbClr val="000000"/>
                  </a:solidFill>
                  <a:latin typeface="Arial"/>
                  <a:ea typeface="Arial"/>
                  <a:cs typeface="Arial"/>
                </a:rPr>
                <a:t>$20/month</a:t>
              </a:r>
            </a:p>
            <a:p>
              <a:pPr lvl="0" algn="ctr">
                <a:lnSpc>
                  <a:spcPct val="150000"/>
                </a:lnSpc>
                <a:buSzPts val="2000"/>
              </a:pPr>
              <a:r>
                <a:rPr lang="en-IN" sz="1600">
                  <a:solidFill>
                    <a:srgbClr val="000000"/>
                  </a:solidFill>
                  <a:latin typeface="Arial"/>
                  <a:ea typeface="Arial"/>
                  <a:cs typeface="Arial"/>
                </a:rPr>
                <a:t>Other assistance already received </a:t>
              </a:r>
              <a:endParaRPr lang="en-IN" i="1">
                <a:solidFill>
                  <a:srgbClr val="000000"/>
                </a:solidFill>
                <a:latin typeface="Arial"/>
                <a:ea typeface="Arial"/>
                <a:cs typeface="Arial"/>
              </a:endParaRPr>
            </a:p>
          </p:txBody>
        </p:sp>
        <p:sp>
          <p:nvSpPr>
            <p:cNvPr id="6" name="Textfeld 5">
              <a:extLst>
                <a:ext uri="{FF2B5EF4-FFF2-40B4-BE49-F238E27FC236}">
                  <a16:creationId xmlns:a16="http://schemas.microsoft.com/office/drawing/2014/main" id="{01E22066-DF0C-65C5-3BD6-DDEBAD2C7456}"/>
                </a:ext>
              </a:extLst>
            </p:cNvPr>
            <p:cNvSpPr txBox="1"/>
            <p:nvPr/>
          </p:nvSpPr>
          <p:spPr>
            <a:xfrm>
              <a:off x="976745" y="4812213"/>
              <a:ext cx="2369127" cy="1938992"/>
            </a:xfrm>
            <a:prstGeom prst="rect">
              <a:avLst/>
            </a:prstGeom>
            <a:noFill/>
            <a:ln>
              <a:solidFill>
                <a:srgbClr val="C00000"/>
              </a:solidFill>
            </a:ln>
          </p:spPr>
          <p:txBody>
            <a:bodyPr wrap="square">
              <a:spAutoFit/>
            </a:bodyPr>
            <a:lstStyle/>
            <a:p>
              <a:pPr marL="0" marR="0" lvl="0" indent="0" algn="l" rtl="0">
                <a:spcBef>
                  <a:spcPts val="1800"/>
                </a:spcBef>
                <a:spcAft>
                  <a:spcPts val="0"/>
                </a:spcAft>
                <a:buClr>
                  <a:srgbClr val="000000"/>
                </a:buClr>
                <a:buSzPts val="1800"/>
                <a:buFont typeface="Arial"/>
                <a:buNone/>
              </a:pPr>
              <a:r>
                <a:rPr lang="en-IN" sz="1800" b="1" i="0" u="none" strike="noStrike" cap="none">
                  <a:solidFill>
                    <a:schemeClr val="dk1"/>
                  </a:solidFill>
                  <a:latin typeface="Arial"/>
                  <a:ea typeface="Arial"/>
                  <a:cs typeface="Arial"/>
                  <a:sym typeface="Arial"/>
                </a:rPr>
                <a:t>Final Result</a:t>
              </a:r>
            </a:p>
            <a:p>
              <a:pPr marL="0" marR="0" lvl="0" indent="0" algn="l" rtl="0">
                <a:spcBef>
                  <a:spcPts val="1200"/>
                </a:spcBef>
                <a:spcAft>
                  <a:spcPts val="0"/>
                </a:spcAft>
                <a:buClr>
                  <a:srgbClr val="000000"/>
                </a:buClr>
                <a:buSzPts val="1800"/>
                <a:buFont typeface="Arial"/>
                <a:buNone/>
              </a:pPr>
              <a:r>
                <a:rPr lang="en-IN" sz="1800" b="0" i="0" u="none" strike="noStrike" cap="none">
                  <a:solidFill>
                    <a:schemeClr val="dk1"/>
                  </a:solidFill>
                  <a:latin typeface="Arial"/>
                  <a:ea typeface="Arial"/>
                  <a:cs typeface="Arial"/>
                  <a:sym typeface="Arial"/>
                </a:rPr>
                <a:t>Standard = </a:t>
              </a:r>
              <a:r>
                <a:rPr lang="en-IN" sz="1800" b="1" i="0" u="none" strike="noStrike" cap="none">
                  <a:solidFill>
                    <a:schemeClr val="dk1"/>
                  </a:solidFill>
                  <a:latin typeface="Arial"/>
                  <a:ea typeface="Arial"/>
                  <a:cs typeface="Arial"/>
                  <a:sym typeface="Arial"/>
                </a:rPr>
                <a:t>$65</a:t>
              </a:r>
            </a:p>
            <a:p>
              <a:pPr marL="0" marR="0" lvl="0" indent="0" algn="l" rtl="0">
                <a:spcBef>
                  <a:spcPts val="1200"/>
                </a:spcBef>
                <a:spcAft>
                  <a:spcPts val="0"/>
                </a:spcAft>
                <a:buClr>
                  <a:srgbClr val="000000"/>
                </a:buClr>
                <a:buSzPts val="1800"/>
                <a:buFont typeface="Arial"/>
                <a:buNone/>
              </a:pPr>
              <a:r>
                <a:rPr lang="en-IN" sz="1800" b="0" i="0" u="none" strike="noStrike" cap="none">
                  <a:solidFill>
                    <a:schemeClr val="dk1"/>
                  </a:solidFill>
                  <a:latin typeface="Arial"/>
                  <a:ea typeface="Arial"/>
                  <a:cs typeface="Arial"/>
                  <a:sym typeface="Arial"/>
                </a:rPr>
                <a:t>Disability-Adjusted = </a:t>
              </a:r>
              <a:r>
                <a:rPr lang="en-IN" sz="1800" b="1" i="0" u="none" strike="noStrike" cap="none">
                  <a:solidFill>
                    <a:schemeClr val="dk1"/>
                  </a:solidFill>
                  <a:latin typeface="Arial"/>
                  <a:ea typeface="Arial"/>
                  <a:cs typeface="Arial"/>
                  <a:sym typeface="Arial"/>
                </a:rPr>
                <a:t>$89</a:t>
              </a:r>
            </a:p>
            <a:p>
              <a:pPr marL="0" marR="0" lvl="0" indent="0" algn="l" rtl="0">
                <a:spcBef>
                  <a:spcPts val="1200"/>
                </a:spcBef>
                <a:spcAft>
                  <a:spcPts val="0"/>
                </a:spcAft>
                <a:buClr>
                  <a:srgbClr val="000000"/>
                </a:buClr>
                <a:buSzPts val="1800"/>
                <a:buFont typeface="Arial"/>
                <a:buNone/>
              </a:pPr>
              <a:r>
                <a:rPr lang="en-IN" sz="1800" b="0" i="0" u="none" strike="noStrike" cap="none">
                  <a:solidFill>
                    <a:schemeClr val="dk1"/>
                  </a:solidFill>
                  <a:latin typeface="Arial"/>
                  <a:ea typeface="Arial"/>
                  <a:cs typeface="Arial"/>
                  <a:sym typeface="Arial"/>
                </a:rPr>
                <a:t>Difference = </a:t>
              </a:r>
              <a:r>
                <a:rPr lang="en-IN" sz="1800" b="1" i="0" u="none" strike="noStrike" cap="none">
                  <a:solidFill>
                    <a:schemeClr val="dk1"/>
                  </a:solidFill>
                  <a:latin typeface="Arial"/>
                  <a:ea typeface="Arial"/>
                  <a:cs typeface="Arial"/>
                  <a:sym typeface="Arial"/>
                </a:rPr>
                <a:t>$24</a:t>
              </a:r>
            </a:p>
          </p:txBody>
        </p:sp>
        <p:sp>
          <p:nvSpPr>
            <p:cNvPr id="11" name="Textfeld 10">
              <a:extLst>
                <a:ext uri="{FF2B5EF4-FFF2-40B4-BE49-F238E27FC236}">
                  <a16:creationId xmlns:a16="http://schemas.microsoft.com/office/drawing/2014/main" id="{97843DF5-3AC4-5E96-6146-DAA596FDA45A}"/>
                </a:ext>
              </a:extLst>
            </p:cNvPr>
            <p:cNvSpPr txBox="1"/>
            <p:nvPr/>
          </p:nvSpPr>
          <p:spPr>
            <a:xfrm>
              <a:off x="3622964" y="4920341"/>
              <a:ext cx="3207327" cy="1801134"/>
            </a:xfrm>
            <a:prstGeom prst="rect">
              <a:avLst/>
            </a:prstGeom>
            <a:noFill/>
            <a:ln>
              <a:solidFill>
                <a:srgbClr val="0070C0"/>
              </a:solidFill>
            </a:ln>
          </p:spPr>
          <p:txBody>
            <a:bodyPr wrap="square">
              <a:spAutoFit/>
            </a:bodyPr>
            <a:lstStyle/>
            <a:p>
              <a:pPr marL="0" marR="0" lvl="0" indent="0" algn="l" rtl="0">
                <a:lnSpc>
                  <a:spcPct val="115000"/>
                </a:lnSpc>
                <a:spcBef>
                  <a:spcPts val="1200"/>
                </a:spcBef>
                <a:spcAft>
                  <a:spcPts val="0"/>
                </a:spcAft>
                <a:buClr>
                  <a:schemeClr val="dk1"/>
                </a:buClr>
                <a:buSzPts val="1100"/>
                <a:buFont typeface="Arial"/>
                <a:buNone/>
              </a:pPr>
              <a:r>
                <a:rPr lang="en-IN" sz="1800" b="0" i="0" u="none" strike="noStrike" cap="none">
                  <a:solidFill>
                    <a:schemeClr val="dk1"/>
                  </a:solidFill>
                  <a:latin typeface="Arial"/>
                  <a:ea typeface="Arial"/>
                  <a:cs typeface="Arial"/>
                  <a:sym typeface="Arial"/>
                </a:rPr>
                <a:t>20% of $120 (Food Basket) =</a:t>
              </a:r>
            </a:p>
            <a:p>
              <a:pPr marL="0" marR="0" lvl="0" indent="0" algn="l" rtl="0">
                <a:lnSpc>
                  <a:spcPct val="115000"/>
                </a:lnSpc>
                <a:spcBef>
                  <a:spcPts val="1200"/>
                </a:spcBef>
                <a:spcAft>
                  <a:spcPts val="0"/>
                </a:spcAft>
                <a:buClr>
                  <a:schemeClr val="dk1"/>
                </a:buClr>
                <a:buSzPts val="1100"/>
                <a:buFont typeface="Arial"/>
                <a:buNone/>
              </a:pPr>
              <a:r>
                <a:rPr lang="en-IN" sz="1800" b="0" i="0" u="none" strike="noStrike" cap="none">
                  <a:solidFill>
                    <a:schemeClr val="dk1"/>
                  </a:solidFill>
                  <a:latin typeface="Arial"/>
                  <a:ea typeface="Arial"/>
                  <a:cs typeface="Arial"/>
                  <a:sym typeface="Arial"/>
                </a:rPr>
                <a:t>$120 × 0.20 = </a:t>
              </a:r>
              <a:r>
                <a:rPr lang="en-IN" sz="1800" b="1" i="0" u="none" strike="noStrike" cap="none">
                  <a:solidFill>
                    <a:schemeClr val="dk1"/>
                  </a:solidFill>
                  <a:latin typeface="Arial"/>
                  <a:ea typeface="Arial"/>
                  <a:cs typeface="Arial"/>
                  <a:sym typeface="Arial"/>
                </a:rPr>
                <a:t>$24</a:t>
              </a:r>
            </a:p>
            <a:p>
              <a:pPr marL="0" marR="0" lvl="0" indent="0" algn="l" rtl="0">
                <a:lnSpc>
                  <a:spcPct val="115000"/>
                </a:lnSpc>
                <a:spcBef>
                  <a:spcPts val="1200"/>
                </a:spcBef>
                <a:spcAft>
                  <a:spcPts val="0"/>
                </a:spcAft>
                <a:buClr>
                  <a:schemeClr val="dk1"/>
                </a:buClr>
                <a:buSzPts val="1100"/>
                <a:buFont typeface="Arial"/>
                <a:buNone/>
              </a:pPr>
              <a:r>
                <a:rPr lang="en-IN" sz="1800" b="0" i="0" u="none" strike="noStrike" cap="none">
                  <a:solidFill>
                    <a:schemeClr val="dk1"/>
                  </a:solidFill>
                  <a:latin typeface="Arial"/>
                  <a:ea typeface="Arial"/>
                  <a:cs typeface="Arial"/>
                  <a:sym typeface="Arial"/>
                </a:rPr>
                <a:t>New Needs Cost:</a:t>
              </a:r>
            </a:p>
            <a:p>
              <a:pPr marL="0" marR="0" lvl="0" indent="0" algn="l" rtl="0">
                <a:lnSpc>
                  <a:spcPct val="115000"/>
                </a:lnSpc>
                <a:spcBef>
                  <a:spcPts val="1200"/>
                </a:spcBef>
                <a:spcAft>
                  <a:spcPts val="0"/>
                </a:spcAft>
                <a:buClr>
                  <a:schemeClr val="dk1"/>
                </a:buClr>
                <a:buSzPts val="1100"/>
                <a:buFont typeface="Arial"/>
                <a:buNone/>
              </a:pPr>
              <a:r>
                <a:rPr lang="en-IN" sz="1800" b="0" i="0" u="none" strike="noStrike" cap="none">
                  <a:solidFill>
                    <a:schemeClr val="dk1"/>
                  </a:solidFill>
                  <a:latin typeface="Arial"/>
                  <a:ea typeface="Arial"/>
                  <a:cs typeface="Arial"/>
                  <a:sym typeface="Arial"/>
                </a:rPr>
                <a:t>$120 + $24 = </a:t>
              </a:r>
              <a:r>
                <a:rPr lang="en-IN" sz="1800" b="1" i="0" u="none" strike="noStrike" cap="none">
                  <a:solidFill>
                    <a:schemeClr val="dk1"/>
                  </a:solidFill>
                  <a:latin typeface="Arial"/>
                  <a:ea typeface="Arial"/>
                  <a:cs typeface="Arial"/>
                  <a:sym typeface="Arial"/>
                </a:rPr>
                <a:t>$144</a:t>
              </a:r>
            </a:p>
          </p:txBody>
        </p:sp>
        <p:sp>
          <p:nvSpPr>
            <p:cNvPr id="16" name="Textfeld 15">
              <a:extLst>
                <a:ext uri="{FF2B5EF4-FFF2-40B4-BE49-F238E27FC236}">
                  <a16:creationId xmlns:a16="http://schemas.microsoft.com/office/drawing/2014/main" id="{CB9BB929-C439-2935-6FE6-C1AB8899C4BB}"/>
                </a:ext>
              </a:extLst>
            </p:cNvPr>
            <p:cNvSpPr txBox="1"/>
            <p:nvPr/>
          </p:nvSpPr>
          <p:spPr>
            <a:xfrm>
              <a:off x="6968836" y="4920341"/>
              <a:ext cx="2642755" cy="1801134"/>
            </a:xfrm>
            <a:prstGeom prst="rect">
              <a:avLst/>
            </a:prstGeom>
            <a:noFill/>
            <a:ln>
              <a:solidFill>
                <a:srgbClr val="0070C0"/>
              </a:solidFill>
            </a:ln>
          </p:spPr>
          <p:txBody>
            <a:bodyPr wrap="square">
              <a:spAutoFit/>
            </a:bodyPr>
            <a:lstStyle/>
            <a:p>
              <a:pPr marL="0" marR="0" lvl="0" indent="0" algn="l" rtl="0">
                <a:lnSpc>
                  <a:spcPct val="115000"/>
                </a:lnSpc>
                <a:spcBef>
                  <a:spcPts val="1200"/>
                </a:spcBef>
                <a:spcAft>
                  <a:spcPts val="0"/>
                </a:spcAft>
                <a:buClr>
                  <a:schemeClr val="dk1"/>
                </a:buClr>
                <a:buSzPts val="1100"/>
                <a:buFont typeface="Arial"/>
                <a:buNone/>
              </a:pPr>
              <a:r>
                <a:rPr lang="en-IN" sz="1800" b="0" i="0" u="none" strike="noStrike" cap="none">
                  <a:solidFill>
                    <a:schemeClr val="dk1"/>
                  </a:solidFill>
                  <a:latin typeface="Arial"/>
                  <a:ea typeface="Arial"/>
                  <a:cs typeface="Arial"/>
                  <a:sym typeface="Arial"/>
                </a:rPr>
                <a:t>New Needs Cost:</a:t>
              </a:r>
            </a:p>
            <a:p>
              <a:pPr marL="0" marR="0" lvl="0" indent="0" algn="l" rtl="0">
                <a:lnSpc>
                  <a:spcPct val="115000"/>
                </a:lnSpc>
                <a:spcBef>
                  <a:spcPts val="1200"/>
                </a:spcBef>
                <a:spcAft>
                  <a:spcPts val="0"/>
                </a:spcAft>
                <a:buClr>
                  <a:schemeClr val="dk1"/>
                </a:buClr>
                <a:buSzPts val="1100"/>
                <a:buFont typeface="Arial"/>
                <a:buNone/>
              </a:pPr>
              <a:r>
                <a:rPr lang="en-IN" sz="1800" b="0" i="0" u="none" strike="noStrike" cap="none">
                  <a:solidFill>
                    <a:schemeClr val="dk1"/>
                  </a:solidFill>
                  <a:latin typeface="Arial"/>
                  <a:ea typeface="Arial"/>
                  <a:cs typeface="Arial"/>
                  <a:sym typeface="Arial"/>
                </a:rPr>
                <a:t>$120 + $24 = </a:t>
              </a:r>
              <a:r>
                <a:rPr lang="en-IN" sz="1800" b="1" i="0" u="none" strike="noStrike" cap="none">
                  <a:solidFill>
                    <a:schemeClr val="dk1"/>
                  </a:solidFill>
                  <a:latin typeface="Arial"/>
                  <a:ea typeface="Arial"/>
                  <a:cs typeface="Arial"/>
                  <a:sym typeface="Arial"/>
                </a:rPr>
                <a:t>$144</a:t>
              </a:r>
            </a:p>
            <a:p>
              <a:pPr marL="0" marR="0" lvl="0" indent="0" algn="l" rtl="0">
                <a:lnSpc>
                  <a:spcPct val="115000"/>
                </a:lnSpc>
                <a:spcBef>
                  <a:spcPts val="1200"/>
                </a:spcBef>
                <a:spcAft>
                  <a:spcPts val="0"/>
                </a:spcAft>
                <a:buClr>
                  <a:schemeClr val="dk1"/>
                </a:buClr>
                <a:buSzPts val="1100"/>
                <a:buFont typeface="Arial"/>
                <a:buNone/>
              </a:pPr>
              <a:r>
                <a:rPr lang="en-IN" sz="1800" b="1" i="0" u="none" strike="noStrike" cap="none">
                  <a:solidFill>
                    <a:schemeClr val="dk1"/>
                  </a:solidFill>
                  <a:latin typeface="Arial"/>
                  <a:ea typeface="Arial"/>
                  <a:cs typeface="Arial"/>
                  <a:sym typeface="Arial"/>
                </a:rPr>
                <a:t>Recalculated gap:</a:t>
              </a:r>
            </a:p>
            <a:p>
              <a:pPr marL="0" marR="0" lvl="0" indent="0" algn="l" rtl="0">
                <a:lnSpc>
                  <a:spcPct val="115000"/>
                </a:lnSpc>
                <a:spcBef>
                  <a:spcPts val="1200"/>
                </a:spcBef>
                <a:spcAft>
                  <a:spcPts val="0"/>
                </a:spcAft>
                <a:buClr>
                  <a:schemeClr val="dk1"/>
                </a:buClr>
                <a:buSzPts val="1100"/>
                <a:buFont typeface="Arial"/>
                <a:buNone/>
              </a:pPr>
              <a:r>
                <a:rPr lang="en-IN" sz="1800" b="0" i="0" u="none" strike="noStrike" cap="none">
                  <a:solidFill>
                    <a:schemeClr val="dk1"/>
                  </a:solidFill>
                  <a:latin typeface="Arial"/>
                  <a:ea typeface="Arial"/>
                  <a:cs typeface="Arial"/>
                  <a:sym typeface="Arial"/>
                </a:rPr>
                <a:t>$144 − $35 − $20 = </a:t>
              </a:r>
              <a:r>
                <a:rPr lang="en-IN" sz="1800" b="1" i="0" u="none" strike="noStrike" cap="none">
                  <a:solidFill>
                    <a:schemeClr val="dk1"/>
                  </a:solidFill>
                  <a:latin typeface="Arial"/>
                  <a:ea typeface="Arial"/>
                  <a:cs typeface="Arial"/>
                  <a:sym typeface="Arial"/>
                </a:rPr>
                <a:t>$89</a:t>
              </a:r>
            </a:p>
          </p:txBody>
        </p:sp>
      </p:grpSp>
      <p:sp>
        <p:nvSpPr>
          <p:cNvPr id="19" name="Foliennummernplatzhalter 18">
            <a:extLst>
              <a:ext uri="{FF2B5EF4-FFF2-40B4-BE49-F238E27FC236}">
                <a16:creationId xmlns:a16="http://schemas.microsoft.com/office/drawing/2014/main" id="{EDCDECE0-75F8-7FBE-6FCD-7B79E5A4D14D}"/>
              </a:ext>
            </a:extLst>
          </p:cNvPr>
          <p:cNvSpPr>
            <a:spLocks noGrp="1"/>
          </p:cNvSpPr>
          <p:nvPr>
            <p:ph type="sldNum" sz="quarter" idx="12"/>
          </p:nvPr>
        </p:nvSpPr>
        <p:spPr/>
        <p:txBody>
          <a:bodyPr/>
          <a:lstStyle/>
          <a:p>
            <a:fld id="{FBC7A862-7147-4493-B488-4E46DC49905D}" type="slidenum">
              <a:rPr lang="de-DE" smtClean="0"/>
              <a:t>70</a:t>
            </a:fld>
            <a:endParaRPr lang="de-DE"/>
          </a:p>
        </p:txBody>
      </p:sp>
    </p:spTree>
    <p:extLst>
      <p:ext uri="{BB962C8B-B14F-4D97-AF65-F5344CB8AC3E}">
        <p14:creationId xmlns:p14="http://schemas.microsoft.com/office/powerpoint/2010/main" val="116108020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E7C0E7-CC48-060D-8B00-367A6C0131A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0EC98B1-E889-0E35-81B9-BB08B6D76870}"/>
              </a:ext>
            </a:extLst>
          </p:cNvPr>
          <p:cNvSpPr>
            <a:spLocks noGrp="1"/>
          </p:cNvSpPr>
          <p:nvPr>
            <p:ph type="title"/>
          </p:nvPr>
        </p:nvSpPr>
        <p:spPr>
          <a:xfrm>
            <a:off x="858982" y="365125"/>
            <a:ext cx="10494818" cy="1058233"/>
          </a:xfrm>
        </p:spPr>
        <p:txBody>
          <a:bodyPr>
            <a:normAutofit fontScale="90000"/>
          </a:bodyPr>
          <a:lstStyle/>
          <a:p>
            <a:pPr lvl="0" algn="ctr">
              <a:spcBef>
                <a:spcPts val="0"/>
              </a:spcBef>
              <a:buClr>
                <a:schemeClr val="dk1"/>
              </a:buClr>
              <a:buSzPts val="1100"/>
            </a:pPr>
            <a:r>
              <a:rPr lang="en-IN">
                <a:solidFill>
                  <a:srgbClr val="000000"/>
                </a:solidFill>
              </a:rPr>
              <a:t>Alternative Option:</a:t>
            </a:r>
            <a:br>
              <a:rPr lang="en-IN">
                <a:solidFill>
                  <a:srgbClr val="000000"/>
                </a:solidFill>
              </a:rPr>
            </a:br>
            <a:r>
              <a:rPr lang="en-IN">
                <a:solidFill>
                  <a:srgbClr val="000000"/>
                </a:solidFill>
              </a:rPr>
              <a:t>Top-Up 20% </a:t>
            </a:r>
            <a:r>
              <a:rPr lang="en-IN" u="sng">
                <a:solidFill>
                  <a:srgbClr val="000000"/>
                </a:solidFill>
              </a:rPr>
              <a:t>without</a:t>
            </a:r>
            <a:r>
              <a:rPr lang="en-IN">
                <a:solidFill>
                  <a:srgbClr val="000000"/>
                </a:solidFill>
              </a:rPr>
              <a:t> adjustments</a:t>
            </a:r>
          </a:p>
        </p:txBody>
      </p:sp>
      <p:grpSp>
        <p:nvGrpSpPr>
          <p:cNvPr id="3" name="Gruppieren 2" descr="A diagram shows the transfer value calculated as the cost of the food basket minus household contributions and other assistance. The transfer value is $65 per month, based on a minimum food basket cost of $120, a household contribution of $35, and $20 in other assistance. A note explains that the full consumption gap is not recalculated: the standard transfer of $65 plus a 20% top-up of $13 results in an adjusted transfer of $78 per month.A disgram demonstrating if you add 20% top-up to the standard transfers only without considering disability extra costs and/or adjusted household contributions. It shows the Cost of Food Basket ($120/month), Household Contributions ($35/month), and Other Assistance ($20/month). The 20% adjustment on the food basket adds $24, resulting in a New Needs Cost of $144. The recalculated gap becomes $89, increasing the Transfer Value from $65 to $89 to account for disability-inclusive costs.&quot;">
            <a:extLst>
              <a:ext uri="{FF2B5EF4-FFF2-40B4-BE49-F238E27FC236}">
                <a16:creationId xmlns:a16="http://schemas.microsoft.com/office/drawing/2014/main" id="{D1A55A5F-DEFD-44DA-A46F-1EDB8CC5B5B9}"/>
              </a:ext>
            </a:extLst>
          </p:cNvPr>
          <p:cNvGrpSpPr/>
          <p:nvPr/>
        </p:nvGrpSpPr>
        <p:grpSpPr>
          <a:xfrm>
            <a:off x="858982" y="2000805"/>
            <a:ext cx="10730345" cy="4612542"/>
            <a:chOff x="858982" y="2000805"/>
            <a:chExt cx="10730345" cy="4612542"/>
          </a:xfrm>
        </p:grpSpPr>
        <p:sp>
          <p:nvSpPr>
            <p:cNvPr id="7" name="Textfeld 6">
              <a:extLst>
                <a:ext uri="{FF2B5EF4-FFF2-40B4-BE49-F238E27FC236}">
                  <a16:creationId xmlns:a16="http://schemas.microsoft.com/office/drawing/2014/main" id="{55E82168-8230-1CD5-7A57-267CC6BB5011}"/>
                </a:ext>
              </a:extLst>
            </p:cNvPr>
            <p:cNvSpPr txBox="1"/>
            <p:nvPr/>
          </p:nvSpPr>
          <p:spPr>
            <a:xfrm>
              <a:off x="858982" y="2176000"/>
              <a:ext cx="2618509" cy="400110"/>
            </a:xfrm>
            <a:prstGeom prst="rect">
              <a:avLst/>
            </a:prstGeom>
            <a:solidFill>
              <a:srgbClr val="0070C0"/>
            </a:solidFill>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chemeClr val="lt1"/>
                  </a:solidFill>
                  <a:latin typeface="Arial"/>
                  <a:ea typeface="Arial"/>
                  <a:cs typeface="Arial"/>
                  <a:sym typeface="Arial"/>
                </a:rPr>
                <a:t>Transfer Value</a:t>
              </a:r>
              <a:r>
                <a:rPr lang="en-US" sz="1800" b="1" i="0" u="none" strike="noStrike" cap="none">
                  <a:solidFill>
                    <a:schemeClr val="lt1"/>
                  </a:solidFill>
                  <a:latin typeface="Arial"/>
                  <a:ea typeface="Arial"/>
                  <a:cs typeface="Arial"/>
                  <a:sym typeface="Arial"/>
                </a:rPr>
                <a:t> </a:t>
              </a:r>
            </a:p>
          </p:txBody>
        </p:sp>
        <p:sp>
          <p:nvSpPr>
            <p:cNvPr id="8" name="Gleich 7">
              <a:extLst>
                <a:ext uri="{FF2B5EF4-FFF2-40B4-BE49-F238E27FC236}">
                  <a16:creationId xmlns:a16="http://schemas.microsoft.com/office/drawing/2014/main" id="{55284495-6D9B-145A-5EFE-723818342DB7}"/>
                </a:ext>
              </a:extLst>
            </p:cNvPr>
            <p:cNvSpPr/>
            <p:nvPr/>
          </p:nvSpPr>
          <p:spPr>
            <a:xfrm>
              <a:off x="3754582" y="2176000"/>
              <a:ext cx="484909" cy="400110"/>
            </a:xfrm>
            <a:prstGeom prst="mathEqual">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10" name="Textfeld 9">
              <a:extLst>
                <a:ext uri="{FF2B5EF4-FFF2-40B4-BE49-F238E27FC236}">
                  <a16:creationId xmlns:a16="http://schemas.microsoft.com/office/drawing/2014/main" id="{D4FD9E17-06E8-2739-B733-3ED79536B743}"/>
                </a:ext>
              </a:extLst>
            </p:cNvPr>
            <p:cNvSpPr txBox="1"/>
            <p:nvPr/>
          </p:nvSpPr>
          <p:spPr>
            <a:xfrm>
              <a:off x="4516582" y="2025639"/>
              <a:ext cx="1648691" cy="707886"/>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Cost of </a:t>
              </a:r>
            </a:p>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Food Basket</a:t>
              </a:r>
            </a:p>
          </p:txBody>
        </p:sp>
        <p:sp>
          <p:nvSpPr>
            <p:cNvPr id="15" name="Minuszeichen 14">
              <a:extLst>
                <a:ext uri="{FF2B5EF4-FFF2-40B4-BE49-F238E27FC236}">
                  <a16:creationId xmlns:a16="http://schemas.microsoft.com/office/drawing/2014/main" id="{64A6C9D4-CD96-82F0-9260-CA7486D9EF88}"/>
                </a:ext>
              </a:extLst>
            </p:cNvPr>
            <p:cNvSpPr/>
            <p:nvPr/>
          </p:nvSpPr>
          <p:spPr>
            <a:xfrm>
              <a:off x="6321136" y="2092689"/>
              <a:ext cx="484909" cy="581366"/>
            </a:xfrm>
            <a:prstGeom prst="mathMinus">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Textfeld 11">
              <a:extLst>
                <a:ext uri="{FF2B5EF4-FFF2-40B4-BE49-F238E27FC236}">
                  <a16:creationId xmlns:a16="http://schemas.microsoft.com/office/drawing/2014/main" id="{CA0E7930-AECF-CEC3-1655-3FBDE2AD8C59}"/>
                </a:ext>
              </a:extLst>
            </p:cNvPr>
            <p:cNvSpPr txBox="1"/>
            <p:nvPr/>
          </p:nvSpPr>
          <p:spPr>
            <a:xfrm>
              <a:off x="6830291" y="2000805"/>
              <a:ext cx="1780309" cy="707886"/>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Household Contributions</a:t>
              </a:r>
            </a:p>
          </p:txBody>
        </p:sp>
        <p:sp>
          <p:nvSpPr>
            <p:cNvPr id="17" name="Minuszeichen 16">
              <a:extLst>
                <a:ext uri="{FF2B5EF4-FFF2-40B4-BE49-F238E27FC236}">
                  <a16:creationId xmlns:a16="http://schemas.microsoft.com/office/drawing/2014/main" id="{A278D12B-7BBD-73A7-12B1-A63B5ADE6CE6}"/>
                </a:ext>
              </a:extLst>
            </p:cNvPr>
            <p:cNvSpPr/>
            <p:nvPr/>
          </p:nvSpPr>
          <p:spPr>
            <a:xfrm>
              <a:off x="8700654" y="2064065"/>
              <a:ext cx="484909" cy="581366"/>
            </a:xfrm>
            <a:prstGeom prst="mathMinus">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4" name="Textfeld 13">
              <a:extLst>
                <a:ext uri="{FF2B5EF4-FFF2-40B4-BE49-F238E27FC236}">
                  <a16:creationId xmlns:a16="http://schemas.microsoft.com/office/drawing/2014/main" id="{5AC78869-BDDF-78B7-DABC-DADF2929870A}"/>
                </a:ext>
              </a:extLst>
            </p:cNvPr>
            <p:cNvSpPr txBox="1"/>
            <p:nvPr/>
          </p:nvSpPr>
          <p:spPr>
            <a:xfrm>
              <a:off x="9275618" y="2154693"/>
              <a:ext cx="2313709" cy="400110"/>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Other Assistance</a:t>
              </a:r>
            </a:p>
          </p:txBody>
        </p:sp>
        <p:sp>
          <p:nvSpPr>
            <p:cNvPr id="18" name="Sprechblase: rechteckig 17">
              <a:extLst>
                <a:ext uri="{FF2B5EF4-FFF2-40B4-BE49-F238E27FC236}">
                  <a16:creationId xmlns:a16="http://schemas.microsoft.com/office/drawing/2014/main" id="{9263F6E4-F73E-35FB-FD47-E4E358A5B4E5}"/>
                </a:ext>
              </a:extLst>
            </p:cNvPr>
            <p:cNvSpPr/>
            <p:nvPr/>
          </p:nvSpPr>
          <p:spPr>
            <a:xfrm>
              <a:off x="1143002" y="3054926"/>
              <a:ext cx="1773382" cy="1683329"/>
            </a:xfrm>
            <a:prstGeom prst="wedgeRectCallout">
              <a:avLst>
                <a:gd name="adj1" fmla="val -22396"/>
                <a:gd name="adj2" fmla="val -69425"/>
              </a:avLst>
            </a:prstGeom>
            <a:solidFill>
              <a:schemeClr val="bg1"/>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lnSpc>
                  <a:spcPct val="200000"/>
                </a:lnSpc>
                <a:spcAft>
                  <a:spcPts val="600"/>
                </a:spcAft>
                <a:buSzPts val="2000"/>
              </a:pPr>
              <a:r>
                <a:rPr lang="en-IN" b="1">
                  <a:solidFill>
                    <a:srgbClr val="000000"/>
                  </a:solidFill>
                  <a:latin typeface="Arial"/>
                  <a:ea typeface="Arial"/>
                  <a:cs typeface="Arial"/>
                </a:rPr>
                <a:t>$65/month</a:t>
              </a:r>
              <a:endParaRPr lang="en-IN">
                <a:solidFill>
                  <a:srgbClr val="000000"/>
                </a:solidFill>
                <a:latin typeface="Arial"/>
                <a:ea typeface="Arial"/>
                <a:cs typeface="Arial"/>
              </a:endParaRPr>
            </a:p>
            <a:p>
              <a:pPr lvl="0" algn="ctr">
                <a:lnSpc>
                  <a:spcPct val="200000"/>
                </a:lnSpc>
                <a:spcAft>
                  <a:spcPts val="600"/>
                </a:spcAft>
                <a:buSzPts val="2000"/>
              </a:pPr>
              <a:r>
                <a:rPr lang="en-IN">
                  <a:solidFill>
                    <a:srgbClr val="000000"/>
                  </a:solidFill>
                  <a:latin typeface="Arial"/>
                  <a:ea typeface="Arial"/>
                  <a:cs typeface="Arial"/>
                </a:rPr>
                <a:t>Transfer amount to close the food consumption gap</a:t>
              </a:r>
            </a:p>
          </p:txBody>
        </p:sp>
        <p:sp>
          <p:nvSpPr>
            <p:cNvPr id="6" name="Textfeld 5">
              <a:extLst>
                <a:ext uri="{FF2B5EF4-FFF2-40B4-BE49-F238E27FC236}">
                  <a16:creationId xmlns:a16="http://schemas.microsoft.com/office/drawing/2014/main" id="{A89826EE-F959-7128-A473-DD7161C03381}"/>
                </a:ext>
              </a:extLst>
            </p:cNvPr>
            <p:cNvSpPr txBox="1"/>
            <p:nvPr/>
          </p:nvSpPr>
          <p:spPr>
            <a:xfrm>
              <a:off x="976745" y="4812213"/>
              <a:ext cx="4412673" cy="1801134"/>
            </a:xfrm>
            <a:prstGeom prst="rect">
              <a:avLst/>
            </a:prstGeom>
            <a:noFill/>
            <a:ln>
              <a:solidFill>
                <a:srgbClr val="C00000"/>
              </a:solidFill>
            </a:ln>
          </p:spPr>
          <p:txBody>
            <a:bodyPr wrap="square">
              <a:spAutoFit/>
            </a:bodyPr>
            <a:lstStyle/>
            <a:p>
              <a:pPr lvl="0">
                <a:lnSpc>
                  <a:spcPct val="115000"/>
                </a:lnSpc>
                <a:spcBef>
                  <a:spcPts val="1800"/>
                </a:spcBef>
                <a:buSzPts val="2000"/>
              </a:pPr>
              <a:r>
                <a:rPr lang="en-IN" sz="1800" b="1">
                  <a:solidFill>
                    <a:schemeClr val="dk1"/>
                  </a:solidFill>
                </a:rPr>
                <a:t>Not recalculating the full gap:</a:t>
              </a:r>
            </a:p>
            <a:p>
              <a:pPr lvl="0">
                <a:lnSpc>
                  <a:spcPct val="115000"/>
                </a:lnSpc>
                <a:spcBef>
                  <a:spcPts val="1200"/>
                </a:spcBef>
                <a:buSzPts val="2000"/>
              </a:pPr>
              <a:r>
                <a:rPr lang="en-IN" sz="1800">
                  <a:solidFill>
                    <a:schemeClr val="dk1"/>
                  </a:solidFill>
                </a:rPr>
                <a:t>Standard Transfer: </a:t>
              </a:r>
              <a:r>
                <a:rPr lang="en-IN" sz="1800" b="1">
                  <a:solidFill>
                    <a:schemeClr val="dk1"/>
                  </a:solidFill>
                </a:rPr>
                <a:t>$65</a:t>
              </a:r>
            </a:p>
            <a:p>
              <a:pPr lvl="0">
                <a:lnSpc>
                  <a:spcPct val="115000"/>
                </a:lnSpc>
                <a:spcBef>
                  <a:spcPts val="1200"/>
                </a:spcBef>
                <a:buSzPts val="2000"/>
              </a:pPr>
              <a:r>
                <a:rPr lang="en-IN" sz="1800">
                  <a:solidFill>
                    <a:schemeClr val="dk1"/>
                  </a:solidFill>
                </a:rPr>
                <a:t>Add 20% Top-Up: $65 x 0.20 = </a:t>
              </a:r>
              <a:r>
                <a:rPr lang="en-IN" sz="1800" b="1">
                  <a:solidFill>
                    <a:schemeClr val="dk1"/>
                  </a:solidFill>
                </a:rPr>
                <a:t>$13</a:t>
              </a:r>
            </a:p>
            <a:p>
              <a:pPr lvl="0">
                <a:lnSpc>
                  <a:spcPct val="115000"/>
                </a:lnSpc>
                <a:spcBef>
                  <a:spcPts val="1200"/>
                </a:spcBef>
                <a:buSzPts val="2000"/>
              </a:pPr>
              <a:r>
                <a:rPr lang="en-IN" sz="1800">
                  <a:solidFill>
                    <a:schemeClr val="dk1"/>
                  </a:solidFill>
                </a:rPr>
                <a:t>Adjusted Transfer =</a:t>
              </a:r>
              <a:r>
                <a:rPr lang="en-IN" sz="1800" b="1">
                  <a:solidFill>
                    <a:schemeClr val="dk1"/>
                  </a:solidFill>
                </a:rPr>
                <a:t> $65 + $13 = $78</a:t>
              </a:r>
            </a:p>
          </p:txBody>
        </p:sp>
        <p:sp>
          <p:nvSpPr>
            <p:cNvPr id="20" name="Gleich 19">
              <a:extLst>
                <a:ext uri="{FF2B5EF4-FFF2-40B4-BE49-F238E27FC236}">
                  <a16:creationId xmlns:a16="http://schemas.microsoft.com/office/drawing/2014/main" id="{D8C3A0AC-A325-1335-06F4-0033C7CD5143}"/>
                </a:ext>
              </a:extLst>
            </p:cNvPr>
            <p:cNvSpPr/>
            <p:nvPr/>
          </p:nvSpPr>
          <p:spPr>
            <a:xfrm>
              <a:off x="3103418" y="3769272"/>
              <a:ext cx="484909" cy="400110"/>
            </a:xfrm>
            <a:prstGeom prst="mathEqual">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22" name="Sprechblase: rechteckig 21">
              <a:extLst>
                <a:ext uri="{FF2B5EF4-FFF2-40B4-BE49-F238E27FC236}">
                  <a16:creationId xmlns:a16="http://schemas.microsoft.com/office/drawing/2014/main" id="{B27F2283-95EA-3E06-E094-2B85419AA305}"/>
                </a:ext>
              </a:extLst>
            </p:cNvPr>
            <p:cNvSpPr/>
            <p:nvPr/>
          </p:nvSpPr>
          <p:spPr>
            <a:xfrm>
              <a:off x="4516582" y="3283527"/>
              <a:ext cx="1773382" cy="1454728"/>
            </a:xfrm>
            <a:prstGeom prst="wedgeRectCallout">
              <a:avLst>
                <a:gd name="adj1" fmla="val -22396"/>
                <a:gd name="adj2" fmla="val -69425"/>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lnSpc>
                  <a:spcPct val="150000"/>
                </a:lnSpc>
                <a:buSzPts val="2000"/>
              </a:pPr>
              <a:r>
                <a:rPr lang="en-IN" sz="1600" b="1">
                  <a:solidFill>
                    <a:srgbClr val="000000"/>
                  </a:solidFill>
                  <a:latin typeface="Arial"/>
                  <a:ea typeface="Arial"/>
                  <a:cs typeface="Arial"/>
                </a:rPr>
                <a:t>$120/month</a:t>
              </a:r>
            </a:p>
            <a:p>
              <a:pPr lvl="0" algn="ctr">
                <a:lnSpc>
                  <a:spcPct val="150000"/>
                </a:lnSpc>
                <a:buSzPts val="2000"/>
              </a:pPr>
              <a:r>
                <a:rPr lang="en-IN" sz="1600">
                  <a:solidFill>
                    <a:srgbClr val="000000"/>
                  </a:solidFill>
                  <a:latin typeface="Arial"/>
                  <a:ea typeface="Arial"/>
                  <a:cs typeface="Arial"/>
                </a:rPr>
                <a:t>Cost of Minimum Food Basket</a:t>
              </a:r>
            </a:p>
          </p:txBody>
        </p:sp>
        <p:sp>
          <p:nvSpPr>
            <p:cNvPr id="28" name="Minuszeichen 27">
              <a:extLst>
                <a:ext uri="{FF2B5EF4-FFF2-40B4-BE49-F238E27FC236}">
                  <a16:creationId xmlns:a16="http://schemas.microsoft.com/office/drawing/2014/main" id="{3CA1A661-F3B5-E9B0-5DA2-33F020106BAA}"/>
                </a:ext>
              </a:extLst>
            </p:cNvPr>
            <p:cNvSpPr/>
            <p:nvPr/>
          </p:nvSpPr>
          <p:spPr>
            <a:xfrm>
              <a:off x="6345382" y="3720207"/>
              <a:ext cx="484909" cy="581366"/>
            </a:xfrm>
            <a:prstGeom prst="mathMinus">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4" name="Sprechblase: rechteckig 23">
              <a:extLst>
                <a:ext uri="{FF2B5EF4-FFF2-40B4-BE49-F238E27FC236}">
                  <a16:creationId xmlns:a16="http://schemas.microsoft.com/office/drawing/2014/main" id="{EFEDCFE4-40D5-1A2E-1C9B-9A9D97A5772D}"/>
                </a:ext>
              </a:extLst>
            </p:cNvPr>
            <p:cNvSpPr/>
            <p:nvPr/>
          </p:nvSpPr>
          <p:spPr>
            <a:xfrm>
              <a:off x="6968836" y="3283526"/>
              <a:ext cx="1773382" cy="1454729"/>
            </a:xfrm>
            <a:prstGeom prst="wedgeRectCallout">
              <a:avLst>
                <a:gd name="adj1" fmla="val -22396"/>
                <a:gd name="adj2" fmla="val -69425"/>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lnSpc>
                  <a:spcPct val="150000"/>
                </a:lnSpc>
                <a:buSzPts val="2000"/>
              </a:pPr>
              <a:r>
                <a:rPr lang="en-IN" sz="1600" b="1">
                  <a:solidFill>
                    <a:srgbClr val="000000"/>
                  </a:solidFill>
                  <a:latin typeface="Arial"/>
                  <a:ea typeface="Arial"/>
                  <a:cs typeface="Arial"/>
                </a:rPr>
                <a:t>$35/month</a:t>
              </a:r>
            </a:p>
            <a:p>
              <a:pPr lvl="0" algn="ctr">
                <a:lnSpc>
                  <a:spcPct val="150000"/>
                </a:lnSpc>
                <a:buSzPts val="2000"/>
              </a:pPr>
              <a:r>
                <a:rPr lang="en-IN" sz="1600">
                  <a:solidFill>
                    <a:srgbClr val="000000"/>
                  </a:solidFill>
                  <a:latin typeface="Arial"/>
                  <a:ea typeface="Arial"/>
                  <a:cs typeface="Arial"/>
                </a:rPr>
                <a:t>Household contribution</a:t>
              </a:r>
            </a:p>
          </p:txBody>
        </p:sp>
        <p:sp>
          <p:nvSpPr>
            <p:cNvPr id="30" name="Minuszeichen 29">
              <a:extLst>
                <a:ext uri="{FF2B5EF4-FFF2-40B4-BE49-F238E27FC236}">
                  <a16:creationId xmlns:a16="http://schemas.microsoft.com/office/drawing/2014/main" id="{A6AB95A5-E842-B036-8A14-4C3E77569059}"/>
                </a:ext>
              </a:extLst>
            </p:cNvPr>
            <p:cNvSpPr/>
            <p:nvPr/>
          </p:nvSpPr>
          <p:spPr>
            <a:xfrm>
              <a:off x="8790707" y="3720207"/>
              <a:ext cx="484909" cy="581366"/>
            </a:xfrm>
            <a:prstGeom prst="mathMinus">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6" name="Sprechblase: rechteckig 25">
              <a:extLst>
                <a:ext uri="{FF2B5EF4-FFF2-40B4-BE49-F238E27FC236}">
                  <a16:creationId xmlns:a16="http://schemas.microsoft.com/office/drawing/2014/main" id="{6BBB7FCA-DC87-272E-315A-8D33F96E475D}"/>
                </a:ext>
              </a:extLst>
            </p:cNvPr>
            <p:cNvSpPr/>
            <p:nvPr/>
          </p:nvSpPr>
          <p:spPr>
            <a:xfrm>
              <a:off x="9421090" y="3283527"/>
              <a:ext cx="1773382" cy="1454728"/>
            </a:xfrm>
            <a:prstGeom prst="wedgeRectCallout">
              <a:avLst>
                <a:gd name="adj1" fmla="val -22396"/>
                <a:gd name="adj2" fmla="val -69425"/>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lnSpc>
                  <a:spcPct val="150000"/>
                </a:lnSpc>
                <a:buSzPts val="2000"/>
              </a:pPr>
              <a:r>
                <a:rPr lang="en-IN" sz="1600" b="1">
                  <a:solidFill>
                    <a:srgbClr val="000000"/>
                  </a:solidFill>
                  <a:latin typeface="Arial"/>
                  <a:ea typeface="Arial"/>
                  <a:cs typeface="Arial"/>
                </a:rPr>
                <a:t>$20/month</a:t>
              </a:r>
            </a:p>
            <a:p>
              <a:pPr lvl="0" algn="ctr">
                <a:lnSpc>
                  <a:spcPct val="150000"/>
                </a:lnSpc>
                <a:buSzPts val="2000"/>
              </a:pPr>
              <a:r>
                <a:rPr lang="en-IN" sz="1600">
                  <a:solidFill>
                    <a:srgbClr val="000000"/>
                  </a:solidFill>
                  <a:latin typeface="Arial"/>
                  <a:ea typeface="Arial"/>
                  <a:cs typeface="Arial"/>
                </a:rPr>
                <a:t>Other assistance already received </a:t>
              </a:r>
              <a:endParaRPr lang="en-IN" i="1">
                <a:solidFill>
                  <a:srgbClr val="000000"/>
                </a:solidFill>
                <a:latin typeface="Arial"/>
                <a:ea typeface="Arial"/>
                <a:cs typeface="Arial"/>
              </a:endParaRPr>
            </a:p>
          </p:txBody>
        </p:sp>
      </p:grpSp>
      <p:sp>
        <p:nvSpPr>
          <p:cNvPr id="4" name="Foliennummernplatzhalter 3">
            <a:extLst>
              <a:ext uri="{FF2B5EF4-FFF2-40B4-BE49-F238E27FC236}">
                <a16:creationId xmlns:a16="http://schemas.microsoft.com/office/drawing/2014/main" id="{D3EBF699-B4A5-4592-70B2-D0E2F57F1830}"/>
              </a:ext>
            </a:extLst>
          </p:cNvPr>
          <p:cNvSpPr>
            <a:spLocks noGrp="1"/>
          </p:cNvSpPr>
          <p:nvPr>
            <p:ph type="sldNum" sz="quarter" idx="12"/>
          </p:nvPr>
        </p:nvSpPr>
        <p:spPr/>
        <p:txBody>
          <a:bodyPr/>
          <a:lstStyle/>
          <a:p>
            <a:fld id="{FBC7A862-7147-4493-B488-4E46DC49905D}" type="slidenum">
              <a:rPr lang="de-DE" smtClean="0"/>
              <a:t>71</a:t>
            </a:fld>
            <a:endParaRPr lang="de-DE"/>
          </a:p>
        </p:txBody>
      </p:sp>
    </p:spTree>
    <p:extLst>
      <p:ext uri="{BB962C8B-B14F-4D97-AF65-F5344CB8AC3E}">
        <p14:creationId xmlns:p14="http://schemas.microsoft.com/office/powerpoint/2010/main" val="230468065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0722C7-734E-A0D7-3162-10677E883B32}"/>
              </a:ext>
            </a:extLst>
          </p:cNvPr>
          <p:cNvSpPr>
            <a:spLocks noGrp="1"/>
          </p:cNvSpPr>
          <p:nvPr>
            <p:ph type="title"/>
          </p:nvPr>
        </p:nvSpPr>
        <p:spPr/>
        <p:txBody>
          <a:bodyPr/>
          <a:lstStyle/>
          <a:p>
            <a:r>
              <a:rPr lang="en-US">
                <a:solidFill>
                  <a:srgbClr val="000000"/>
                </a:solidFill>
              </a:rPr>
              <a:t>Snapshot of Calculations</a:t>
            </a:r>
            <a:endParaRPr lang="en-IN"/>
          </a:p>
        </p:txBody>
      </p:sp>
      <p:pic>
        <p:nvPicPr>
          <p:cNvPr id="9" name="Grafik 8">
            <a:extLst>
              <a:ext uri="{FF2B5EF4-FFF2-40B4-BE49-F238E27FC236}">
                <a16:creationId xmlns:a16="http://schemas.microsoft.com/office/drawing/2014/main" id="{999769B9-BEEA-CDDA-ED30-08ABE1087432}"/>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9263322" y="243635"/>
            <a:ext cx="2476846" cy="1714739"/>
          </a:xfrm>
          <a:prstGeom prst="rect">
            <a:avLst/>
          </a:prstGeom>
        </p:spPr>
      </p:pic>
      <p:sp>
        <p:nvSpPr>
          <p:cNvPr id="10" name="Foliennummernplatzhalter 9">
            <a:extLst>
              <a:ext uri="{FF2B5EF4-FFF2-40B4-BE49-F238E27FC236}">
                <a16:creationId xmlns:a16="http://schemas.microsoft.com/office/drawing/2014/main" id="{B4524D30-6DC0-92F0-A049-76154776F74D}"/>
              </a:ext>
            </a:extLst>
          </p:cNvPr>
          <p:cNvSpPr>
            <a:spLocks noGrp="1"/>
          </p:cNvSpPr>
          <p:nvPr>
            <p:ph type="sldNum" sz="quarter" idx="12"/>
          </p:nvPr>
        </p:nvSpPr>
        <p:spPr/>
        <p:txBody>
          <a:bodyPr/>
          <a:lstStyle/>
          <a:p>
            <a:fld id="{FBC7A862-7147-4493-B488-4E46DC49905D}" type="slidenum">
              <a:rPr lang="de-DE" smtClean="0"/>
              <a:t>72</a:t>
            </a:fld>
            <a:endParaRPr lang="de-DE"/>
          </a:p>
        </p:txBody>
      </p:sp>
      <p:graphicFrame>
        <p:nvGraphicFramePr>
          <p:cNvPr id="3" name="Table 2">
            <a:extLst>
              <a:ext uri="{FF2B5EF4-FFF2-40B4-BE49-F238E27FC236}">
                <a16:creationId xmlns:a16="http://schemas.microsoft.com/office/drawing/2014/main" id="{415D97F7-41E9-1244-EC8F-03872A127914}"/>
              </a:ext>
            </a:extLst>
          </p:cNvPr>
          <p:cNvGraphicFramePr>
            <a:graphicFrameLocks noGrp="1"/>
          </p:cNvGraphicFramePr>
          <p:nvPr>
            <p:extLst>
              <p:ext uri="{D42A27DB-BD31-4B8C-83A1-F6EECF244321}">
                <p14:modId xmlns:p14="http://schemas.microsoft.com/office/powerpoint/2010/main" val="1902048895"/>
              </p:ext>
            </p:extLst>
          </p:nvPr>
        </p:nvGraphicFramePr>
        <p:xfrm>
          <a:off x="999612" y="2079863"/>
          <a:ext cx="10354188" cy="3907980"/>
        </p:xfrm>
        <a:graphic>
          <a:graphicData uri="http://schemas.openxmlformats.org/drawingml/2006/table">
            <a:tbl>
              <a:tblPr firstRow="1" firstCol="1" bandRow="1">
                <a:tableStyleId>{5940675A-B579-460E-94D1-54222C63F5DA}</a:tableStyleId>
              </a:tblPr>
              <a:tblGrid>
                <a:gridCol w="2588547">
                  <a:extLst>
                    <a:ext uri="{9D8B030D-6E8A-4147-A177-3AD203B41FA5}">
                      <a16:colId xmlns:a16="http://schemas.microsoft.com/office/drawing/2014/main" val="1875009629"/>
                    </a:ext>
                  </a:extLst>
                </a:gridCol>
                <a:gridCol w="2588547">
                  <a:extLst>
                    <a:ext uri="{9D8B030D-6E8A-4147-A177-3AD203B41FA5}">
                      <a16:colId xmlns:a16="http://schemas.microsoft.com/office/drawing/2014/main" val="3288042546"/>
                    </a:ext>
                  </a:extLst>
                </a:gridCol>
                <a:gridCol w="2588547">
                  <a:extLst>
                    <a:ext uri="{9D8B030D-6E8A-4147-A177-3AD203B41FA5}">
                      <a16:colId xmlns:a16="http://schemas.microsoft.com/office/drawing/2014/main" val="3982697951"/>
                    </a:ext>
                  </a:extLst>
                </a:gridCol>
                <a:gridCol w="2588547">
                  <a:extLst>
                    <a:ext uri="{9D8B030D-6E8A-4147-A177-3AD203B41FA5}">
                      <a16:colId xmlns:a16="http://schemas.microsoft.com/office/drawing/2014/main" val="1303660686"/>
                    </a:ext>
                  </a:extLst>
                </a:gridCol>
              </a:tblGrid>
              <a:tr h="976995">
                <a:tc>
                  <a:txBody>
                    <a:bodyPr/>
                    <a:lstStyle/>
                    <a:p>
                      <a:endParaRPr lang="en-US" sz="2400"/>
                    </a:p>
                  </a:txBody>
                  <a:tcPr/>
                </a:tc>
                <a:tc>
                  <a:txBody>
                    <a:bodyPr/>
                    <a:lstStyle/>
                    <a:p>
                      <a:r>
                        <a:rPr lang="en-US" sz="2400" b="1">
                          <a:latin typeface="+mj-lt"/>
                        </a:rPr>
                        <a:t>Standard Calculation</a:t>
                      </a:r>
                    </a:p>
                  </a:txBody>
                  <a:tcPr/>
                </a:tc>
                <a:tc>
                  <a:txBody>
                    <a:bodyPr/>
                    <a:lstStyle/>
                    <a:p>
                      <a:r>
                        <a:rPr lang="en-US" sz="2400" b="1">
                          <a:latin typeface="+mj-lt"/>
                        </a:rPr>
                        <a:t>Top-up Approach</a:t>
                      </a:r>
                    </a:p>
                  </a:txBody>
                  <a:tcPr/>
                </a:tc>
                <a:tc>
                  <a:txBody>
                    <a:bodyPr/>
                    <a:lstStyle/>
                    <a:p>
                      <a:r>
                        <a:rPr lang="en-US" sz="2400" b="1">
                          <a:latin typeface="+mj-lt"/>
                        </a:rPr>
                        <a:t>Extra Cost Adjustments</a:t>
                      </a:r>
                    </a:p>
                  </a:txBody>
                  <a:tcPr/>
                </a:tc>
                <a:extLst>
                  <a:ext uri="{0D108BD9-81ED-4DB2-BD59-A6C34878D82A}">
                    <a16:rowId xmlns:a16="http://schemas.microsoft.com/office/drawing/2014/main" val="1850544504"/>
                  </a:ext>
                </a:extLst>
              </a:tr>
              <a:tr h="976995">
                <a:tc>
                  <a:txBody>
                    <a:bodyPr/>
                    <a:lstStyle/>
                    <a:p>
                      <a:r>
                        <a:rPr lang="en-US" sz="2400"/>
                        <a:t>Standard Transfer Value</a:t>
                      </a:r>
                    </a:p>
                  </a:txBody>
                  <a:tcPr/>
                </a:tc>
                <a:tc>
                  <a:txBody>
                    <a:bodyPr/>
                    <a:lstStyle/>
                    <a:p>
                      <a:r>
                        <a:rPr lang="en-US" sz="2400"/>
                        <a:t>$65</a:t>
                      </a:r>
                    </a:p>
                  </a:txBody>
                  <a:tcPr/>
                </a:tc>
                <a:tc>
                  <a:txBody>
                    <a:bodyPr/>
                    <a:lstStyle/>
                    <a:p>
                      <a:r>
                        <a:rPr lang="en-US" sz="2400"/>
                        <a:t>$65</a:t>
                      </a:r>
                    </a:p>
                  </a:txBody>
                  <a:tcPr/>
                </a:tc>
                <a:tc>
                  <a:txBody>
                    <a:bodyPr/>
                    <a:lstStyle/>
                    <a:p>
                      <a:r>
                        <a:rPr lang="en-US" sz="2400"/>
                        <a:t>$65</a:t>
                      </a:r>
                    </a:p>
                  </a:txBody>
                  <a:tcPr/>
                </a:tc>
                <a:extLst>
                  <a:ext uri="{0D108BD9-81ED-4DB2-BD59-A6C34878D82A}">
                    <a16:rowId xmlns:a16="http://schemas.microsoft.com/office/drawing/2014/main" val="1719082587"/>
                  </a:ext>
                </a:extLst>
              </a:tr>
              <a:tr h="976995">
                <a:tc>
                  <a:txBody>
                    <a:bodyPr/>
                    <a:lstStyle/>
                    <a:p>
                      <a:r>
                        <a:rPr lang="en-US" sz="2400"/>
                        <a:t>Disability Adjustment</a:t>
                      </a:r>
                    </a:p>
                  </a:txBody>
                  <a:tcPr/>
                </a:tc>
                <a:tc>
                  <a:txBody>
                    <a:bodyPr/>
                    <a:lstStyle/>
                    <a:p>
                      <a:r>
                        <a:rPr lang="en-US" sz="2400"/>
                        <a:t>0</a:t>
                      </a:r>
                    </a:p>
                  </a:txBody>
                  <a:tcPr/>
                </a:tc>
                <a:tc>
                  <a:txBody>
                    <a:bodyPr/>
                    <a:lstStyle/>
                    <a:p>
                      <a:r>
                        <a:rPr lang="en-US" sz="2400"/>
                        <a:t>+$13</a:t>
                      </a:r>
                    </a:p>
                  </a:txBody>
                  <a:tcPr/>
                </a:tc>
                <a:tc>
                  <a:txBody>
                    <a:bodyPr/>
                    <a:lstStyle/>
                    <a:p>
                      <a:r>
                        <a:rPr lang="en-US" sz="2400"/>
                        <a:t>+ $24 (needs)</a:t>
                      </a:r>
                    </a:p>
                  </a:txBody>
                  <a:tcPr/>
                </a:tc>
                <a:extLst>
                  <a:ext uri="{0D108BD9-81ED-4DB2-BD59-A6C34878D82A}">
                    <a16:rowId xmlns:a16="http://schemas.microsoft.com/office/drawing/2014/main" val="584253222"/>
                  </a:ext>
                </a:extLst>
              </a:tr>
              <a:tr h="976995">
                <a:tc>
                  <a:txBody>
                    <a:bodyPr/>
                    <a:lstStyle/>
                    <a:p>
                      <a:r>
                        <a:rPr lang="en-US" sz="2400" b="1"/>
                        <a:t>Final Transfer Value</a:t>
                      </a:r>
                    </a:p>
                  </a:txBody>
                  <a:tcPr/>
                </a:tc>
                <a:tc>
                  <a:txBody>
                    <a:bodyPr/>
                    <a:lstStyle/>
                    <a:p>
                      <a:r>
                        <a:rPr lang="en-US" sz="2400"/>
                        <a:t>$65</a:t>
                      </a:r>
                    </a:p>
                  </a:txBody>
                  <a:tcPr/>
                </a:tc>
                <a:tc>
                  <a:txBody>
                    <a:bodyPr/>
                    <a:lstStyle/>
                    <a:p>
                      <a:r>
                        <a:rPr lang="en-US" sz="2400"/>
                        <a:t>$78</a:t>
                      </a:r>
                    </a:p>
                  </a:txBody>
                  <a:tcPr/>
                </a:tc>
                <a:tc>
                  <a:txBody>
                    <a:bodyPr/>
                    <a:lstStyle/>
                    <a:p>
                      <a:r>
                        <a:rPr lang="en-US" sz="2400"/>
                        <a:t>$89</a:t>
                      </a:r>
                    </a:p>
                  </a:txBody>
                  <a:tcPr/>
                </a:tc>
                <a:extLst>
                  <a:ext uri="{0D108BD9-81ED-4DB2-BD59-A6C34878D82A}">
                    <a16:rowId xmlns:a16="http://schemas.microsoft.com/office/drawing/2014/main" val="2878382520"/>
                  </a:ext>
                </a:extLst>
              </a:tr>
            </a:tbl>
          </a:graphicData>
        </a:graphic>
      </p:graphicFrame>
    </p:spTree>
    <p:extLst>
      <p:ext uri="{BB962C8B-B14F-4D97-AF65-F5344CB8AC3E}">
        <p14:creationId xmlns:p14="http://schemas.microsoft.com/office/powerpoint/2010/main" val="35312896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6B55F92-1638-EA36-8FA3-C9C63E8C6A19}"/>
              </a:ext>
            </a:extLst>
          </p:cNvPr>
          <p:cNvSpPr>
            <a:spLocks noGrp="1"/>
          </p:cNvSpPr>
          <p:nvPr>
            <p:ph type="title"/>
          </p:nvPr>
        </p:nvSpPr>
        <p:spPr/>
        <p:txBody>
          <a:bodyPr>
            <a:normAutofit/>
          </a:bodyPr>
          <a:lstStyle/>
          <a:p>
            <a:r>
              <a:rPr lang="en-US">
                <a:solidFill>
                  <a:srgbClr val="000000"/>
                </a:solidFill>
                <a:latin typeface="Arial"/>
                <a:ea typeface="Arial"/>
                <a:cs typeface="Arial"/>
                <a:sym typeface="Arial"/>
              </a:rPr>
              <a:t>Share your </a:t>
            </a:r>
            <a:r>
              <a:rPr lang="en-US">
                <a:solidFill>
                  <a:srgbClr val="000000"/>
                </a:solidFill>
                <a:latin typeface="Arial"/>
                <a:ea typeface="Arial"/>
                <a:cs typeface="Arial"/>
                <a:sym typeface="Arial"/>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
                  </a:ext>
                </a:extLst>
              </a:rPr>
              <a:t>experience…</a:t>
            </a:r>
            <a:endParaRPr lang="en-IN"/>
          </a:p>
        </p:txBody>
      </p:sp>
      <p:pic>
        <p:nvPicPr>
          <p:cNvPr id="5" name="Grafik 4">
            <a:extLst>
              <a:ext uri="{FF2B5EF4-FFF2-40B4-BE49-F238E27FC236}">
                <a16:creationId xmlns:a16="http://schemas.microsoft.com/office/drawing/2014/main" id="{0F47816E-967E-85B4-BE6B-53EB104DFE33}"/>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091180" y="136525"/>
            <a:ext cx="1790950" cy="1790950"/>
          </a:xfrm>
          <a:prstGeom prst="rect">
            <a:avLst/>
          </a:prstGeom>
        </p:spPr>
      </p:pic>
      <p:sp>
        <p:nvSpPr>
          <p:cNvPr id="7" name="Textfeld 6">
            <a:extLst>
              <a:ext uri="{FF2B5EF4-FFF2-40B4-BE49-F238E27FC236}">
                <a16:creationId xmlns:a16="http://schemas.microsoft.com/office/drawing/2014/main" id="{A296DA9E-B125-75B5-2D57-CC4240AAC269}"/>
              </a:ext>
            </a:extLst>
          </p:cNvPr>
          <p:cNvSpPr txBox="1"/>
          <p:nvPr/>
        </p:nvSpPr>
        <p:spPr>
          <a:xfrm>
            <a:off x="907473" y="1411507"/>
            <a:ext cx="7703127" cy="480901"/>
          </a:xfrm>
          <a:prstGeom prst="rect">
            <a:avLst/>
          </a:prstGeom>
          <a:solidFill>
            <a:srgbClr val="0070C0"/>
          </a:solidFill>
        </p:spPr>
        <p:txBody>
          <a:bodyPr wrap="square">
            <a:spAutoFit/>
          </a:bodyPr>
          <a:lstStyle/>
          <a:p>
            <a:pPr marL="0" marR="381000" lvl="0" indent="0" algn="ctr" rtl="0">
              <a:lnSpc>
                <a:spcPct val="115000"/>
              </a:lnSpc>
              <a:spcBef>
                <a:spcPts val="1200"/>
              </a:spcBef>
              <a:spcAft>
                <a:spcPts val="1200"/>
              </a:spcAft>
              <a:buClr>
                <a:srgbClr val="000000"/>
              </a:buClr>
              <a:buSzPts val="2400"/>
              <a:buFont typeface="Arial"/>
              <a:buNone/>
            </a:pPr>
            <a:r>
              <a:rPr lang="en-IN" sz="2400" b="1" i="0" u="none" strike="noStrike" cap="none">
                <a:solidFill>
                  <a:schemeClr val="lt1"/>
                </a:solidFill>
                <a:latin typeface="Arial"/>
                <a:ea typeface="Arial"/>
                <a:cs typeface="Arial"/>
                <a:sym typeface="Arial"/>
              </a:rPr>
              <a:t>Think about the context you work in…</a:t>
            </a:r>
            <a:endParaRPr lang="en-IN" sz="2400" b="0" i="0" u="none" strike="noStrike" cap="none">
              <a:solidFill>
                <a:schemeClr val="lt1"/>
              </a:solidFill>
              <a:latin typeface="Arial"/>
              <a:ea typeface="Arial"/>
              <a:cs typeface="Arial"/>
              <a:sym typeface="Arial"/>
            </a:endParaRPr>
          </a:p>
        </p:txBody>
      </p:sp>
      <p:sp>
        <p:nvSpPr>
          <p:cNvPr id="8" name="Sprechblase: rechteckig 7">
            <a:extLst>
              <a:ext uri="{FF2B5EF4-FFF2-40B4-BE49-F238E27FC236}">
                <a16:creationId xmlns:a16="http://schemas.microsoft.com/office/drawing/2014/main" id="{59909219-DE1D-13A5-66A9-4B3097B21431}"/>
              </a:ext>
            </a:extLst>
          </p:cNvPr>
          <p:cNvSpPr/>
          <p:nvPr/>
        </p:nvSpPr>
        <p:spPr>
          <a:xfrm>
            <a:off x="1371599" y="3429000"/>
            <a:ext cx="6373091" cy="2694709"/>
          </a:xfrm>
          <a:prstGeom prst="wedgeRectCallout">
            <a:avLst>
              <a:gd name="adj1" fmla="val -4722"/>
              <a:gd name="adj2" fmla="val -94385"/>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2000">
                <a:solidFill>
                  <a:srgbClr val="000000"/>
                </a:solidFill>
                <a:latin typeface="Arial"/>
                <a:ea typeface="Arial"/>
                <a:cs typeface="Arial"/>
              </a:rPr>
              <a:t>In your operational context, which approach would be most appropriate — standard transfer, percentage top-up, or extra-cost adjustments? Why?</a:t>
            </a:r>
          </a:p>
        </p:txBody>
      </p:sp>
      <p:pic>
        <p:nvPicPr>
          <p:cNvPr id="10" name="Grafik 9">
            <a:extLst>
              <a:ext uri="{FF2B5EF4-FFF2-40B4-BE49-F238E27FC236}">
                <a16:creationId xmlns:a16="http://schemas.microsoft.com/office/drawing/2014/main" id="{8D05421F-7ED9-6585-4E8E-6D31C478C36F}"/>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8066633" y="3838770"/>
            <a:ext cx="2514951" cy="3419952"/>
          </a:xfrm>
          <a:prstGeom prst="rect">
            <a:avLst/>
          </a:prstGeom>
        </p:spPr>
      </p:pic>
      <p:sp>
        <p:nvSpPr>
          <p:cNvPr id="11" name="Foliennummernplatzhalter 10">
            <a:extLst>
              <a:ext uri="{FF2B5EF4-FFF2-40B4-BE49-F238E27FC236}">
                <a16:creationId xmlns:a16="http://schemas.microsoft.com/office/drawing/2014/main" id="{BEE6014A-8B9A-2E39-889D-61608F95299A}"/>
              </a:ext>
            </a:extLst>
          </p:cNvPr>
          <p:cNvSpPr>
            <a:spLocks noGrp="1"/>
          </p:cNvSpPr>
          <p:nvPr>
            <p:ph type="sldNum" sz="quarter" idx="12"/>
          </p:nvPr>
        </p:nvSpPr>
        <p:spPr/>
        <p:txBody>
          <a:bodyPr/>
          <a:lstStyle/>
          <a:p>
            <a:fld id="{FBC7A862-7147-4493-B488-4E46DC49905D}" type="slidenum">
              <a:rPr lang="de-DE" smtClean="0"/>
              <a:t>73</a:t>
            </a:fld>
            <a:endParaRPr lang="de-DE"/>
          </a:p>
        </p:txBody>
      </p:sp>
    </p:spTree>
    <p:extLst>
      <p:ext uri="{BB962C8B-B14F-4D97-AF65-F5344CB8AC3E}">
        <p14:creationId xmlns:p14="http://schemas.microsoft.com/office/powerpoint/2010/main" val="346421308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1DF72D8-0C4F-7434-93AA-3F749467E91E}"/>
              </a:ext>
            </a:extLst>
          </p:cNvPr>
          <p:cNvSpPr>
            <a:spLocks noGrp="1"/>
          </p:cNvSpPr>
          <p:nvPr>
            <p:ph type="title"/>
          </p:nvPr>
        </p:nvSpPr>
        <p:spPr/>
        <p:txBody>
          <a:bodyPr>
            <a:normAutofit fontScale="90000"/>
          </a:bodyPr>
          <a:lstStyle/>
          <a:p>
            <a:pPr lvl="0">
              <a:spcBef>
                <a:spcPts val="0"/>
              </a:spcBef>
            </a:pPr>
            <a:r>
              <a:rPr lang="en-IN">
                <a:solidFill>
                  <a:srgbClr val="000000"/>
                </a:solidFill>
              </a:rPr>
              <a:t>Recommended Key Considerations for </a:t>
            </a:r>
            <a:br>
              <a:rPr lang="en-IN">
                <a:solidFill>
                  <a:srgbClr val="000000"/>
                </a:solidFill>
              </a:rPr>
            </a:br>
            <a:r>
              <a:rPr lang="en-IN">
                <a:solidFill>
                  <a:srgbClr val="000000"/>
                </a:solidFill>
              </a:rPr>
              <a:t>Setting Transfer Value </a:t>
            </a:r>
            <a:endParaRPr lang="en-IN"/>
          </a:p>
        </p:txBody>
      </p:sp>
      <p:sp>
        <p:nvSpPr>
          <p:cNvPr id="4" name="Inhaltsplatzhalter 3">
            <a:extLst>
              <a:ext uri="{FF2B5EF4-FFF2-40B4-BE49-F238E27FC236}">
                <a16:creationId xmlns:a16="http://schemas.microsoft.com/office/drawing/2014/main" id="{575FF7D2-0F24-0294-A4D7-8BF32BED767C}"/>
              </a:ext>
            </a:extLst>
          </p:cNvPr>
          <p:cNvSpPr>
            <a:spLocks noGrp="1"/>
          </p:cNvSpPr>
          <p:nvPr>
            <p:ph idx="1"/>
          </p:nvPr>
        </p:nvSpPr>
        <p:spPr/>
        <p:txBody>
          <a:bodyPr/>
          <a:lstStyle/>
          <a:p>
            <a:pPr marL="457200" lvl="0" indent="-406400">
              <a:lnSpc>
                <a:spcPct val="115000"/>
              </a:lnSpc>
              <a:buSzPts val="2800"/>
              <a:buChar char="➢"/>
            </a:pPr>
            <a:r>
              <a:rPr lang="en-IN"/>
              <a:t>Evidence-based (market analysis, MEB/Food basket, income/expenditures)</a:t>
            </a:r>
          </a:p>
          <a:p>
            <a:pPr marL="457200" lvl="0" indent="-406400">
              <a:lnSpc>
                <a:spcPct val="115000"/>
              </a:lnSpc>
              <a:spcBef>
                <a:spcPts val="0"/>
              </a:spcBef>
              <a:buSzPts val="2800"/>
              <a:buChar char="➢"/>
            </a:pPr>
            <a:r>
              <a:rPr lang="en-IN"/>
              <a:t>Transparent </a:t>
            </a:r>
          </a:p>
          <a:p>
            <a:pPr marL="457200" lvl="0" indent="-406400">
              <a:lnSpc>
                <a:spcPct val="115000"/>
              </a:lnSpc>
              <a:spcBef>
                <a:spcPts val="0"/>
              </a:spcBef>
              <a:buSzPts val="2800"/>
              <a:buChar char="➢"/>
            </a:pPr>
            <a:r>
              <a:rPr lang="en-IN"/>
              <a:t>Market-aligned</a:t>
            </a:r>
          </a:p>
          <a:p>
            <a:pPr marL="457200" lvl="0" indent="-406400">
              <a:lnSpc>
                <a:spcPct val="115000"/>
              </a:lnSpc>
              <a:spcBef>
                <a:spcPts val="0"/>
              </a:spcBef>
              <a:buSzPts val="2800"/>
              <a:buChar char="➢"/>
            </a:pPr>
            <a:r>
              <a:rPr lang="en-IN"/>
              <a:t>Linked to programme objective</a:t>
            </a:r>
          </a:p>
          <a:p>
            <a:pPr marL="457200" lvl="0" indent="-406400">
              <a:lnSpc>
                <a:spcPct val="115000"/>
              </a:lnSpc>
              <a:spcBef>
                <a:spcPts val="0"/>
              </a:spcBef>
              <a:buSzPts val="2800"/>
              <a:buChar char="➢"/>
            </a:pPr>
            <a:r>
              <a:rPr lang="en-IN"/>
              <a:t>Regularly reviewed</a:t>
            </a:r>
          </a:p>
          <a:p>
            <a:pPr marL="457200" lvl="0" indent="-406400">
              <a:lnSpc>
                <a:spcPct val="115000"/>
              </a:lnSpc>
              <a:spcBef>
                <a:spcPts val="0"/>
              </a:spcBef>
              <a:buSzPts val="2800"/>
              <a:buChar char="➢"/>
            </a:pPr>
            <a:r>
              <a:rPr lang="en-IN"/>
              <a:t>Coordinated with other actors</a:t>
            </a:r>
          </a:p>
          <a:p>
            <a:pPr marL="457200" lvl="0" indent="-406400">
              <a:lnSpc>
                <a:spcPct val="115000"/>
              </a:lnSpc>
              <a:spcBef>
                <a:spcPts val="0"/>
              </a:spcBef>
              <a:buSzPts val="2800"/>
              <a:buChar char="➢"/>
            </a:pPr>
            <a:r>
              <a:rPr lang="en-IN"/>
              <a:t>Engage OPDs in calculation</a:t>
            </a:r>
          </a:p>
          <a:p>
            <a:pPr marL="457200" lvl="0" indent="-406400">
              <a:lnSpc>
                <a:spcPct val="115000"/>
              </a:lnSpc>
              <a:spcBef>
                <a:spcPts val="0"/>
              </a:spcBef>
              <a:buSzPts val="2800"/>
              <a:buChar char="➢"/>
            </a:pPr>
            <a:r>
              <a:rPr lang="en-IN"/>
              <a:t>Recognize intersectionality (age, gender, poverty)</a:t>
            </a:r>
          </a:p>
        </p:txBody>
      </p:sp>
      <p:sp>
        <p:nvSpPr>
          <p:cNvPr id="5" name="Foliennummernplatzhalter 4">
            <a:extLst>
              <a:ext uri="{FF2B5EF4-FFF2-40B4-BE49-F238E27FC236}">
                <a16:creationId xmlns:a16="http://schemas.microsoft.com/office/drawing/2014/main" id="{31004474-9F8C-60E6-C886-30EA043405AF}"/>
              </a:ext>
            </a:extLst>
          </p:cNvPr>
          <p:cNvSpPr>
            <a:spLocks noGrp="1"/>
          </p:cNvSpPr>
          <p:nvPr>
            <p:ph type="sldNum" sz="quarter" idx="12"/>
          </p:nvPr>
        </p:nvSpPr>
        <p:spPr/>
        <p:txBody>
          <a:bodyPr/>
          <a:lstStyle/>
          <a:p>
            <a:fld id="{FBC7A862-7147-4493-B488-4E46DC49905D}" type="slidenum">
              <a:rPr lang="de-DE" smtClean="0"/>
              <a:t>74</a:t>
            </a:fld>
            <a:endParaRPr lang="de-DE"/>
          </a:p>
        </p:txBody>
      </p:sp>
    </p:spTree>
    <p:extLst>
      <p:ext uri="{BB962C8B-B14F-4D97-AF65-F5344CB8AC3E}">
        <p14:creationId xmlns:p14="http://schemas.microsoft.com/office/powerpoint/2010/main" val="69475196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D53E24B-FAD8-B0DF-EF2E-D4A703FFD46E}"/>
              </a:ext>
            </a:extLst>
          </p:cNvPr>
          <p:cNvSpPr>
            <a:spLocks noGrp="1"/>
          </p:cNvSpPr>
          <p:nvPr>
            <p:ph type="title"/>
          </p:nvPr>
        </p:nvSpPr>
        <p:spPr/>
        <p:txBody>
          <a:bodyPr/>
          <a:lstStyle/>
          <a:p>
            <a:r>
              <a:rPr lang="en-US">
                <a:solidFill>
                  <a:srgbClr val="000000"/>
                </a:solidFill>
              </a:rPr>
              <a:t>Overview of Delivery Mechanisms</a:t>
            </a:r>
            <a:endParaRPr lang="en-IN"/>
          </a:p>
        </p:txBody>
      </p:sp>
      <p:sp>
        <p:nvSpPr>
          <p:cNvPr id="3" name="Inhaltsplatzhalter 2">
            <a:extLst>
              <a:ext uri="{FF2B5EF4-FFF2-40B4-BE49-F238E27FC236}">
                <a16:creationId xmlns:a16="http://schemas.microsoft.com/office/drawing/2014/main" id="{C1CBFE9E-D352-74E7-EEC5-21F3E3F9F52A}"/>
              </a:ext>
            </a:extLst>
          </p:cNvPr>
          <p:cNvSpPr>
            <a:spLocks noGrp="1"/>
          </p:cNvSpPr>
          <p:nvPr>
            <p:ph idx="1"/>
          </p:nvPr>
        </p:nvSpPr>
        <p:spPr>
          <a:xfrm>
            <a:off x="2701636" y="1578634"/>
            <a:ext cx="4364182" cy="485693"/>
          </a:xfrm>
        </p:spPr>
        <p:txBody>
          <a:bodyPr/>
          <a:lstStyle/>
          <a:p>
            <a:pPr marL="0" indent="0">
              <a:buNone/>
            </a:pPr>
            <a:r>
              <a:rPr lang="en-US" b="1">
                <a:solidFill>
                  <a:srgbClr val="000000"/>
                </a:solidFill>
              </a:rPr>
              <a:t>Delivery Mechanisms</a:t>
            </a:r>
            <a:endParaRPr lang="en-IN"/>
          </a:p>
        </p:txBody>
      </p:sp>
      <p:sp>
        <p:nvSpPr>
          <p:cNvPr id="8" name="Textfeld 7">
            <a:extLst>
              <a:ext uri="{FF2B5EF4-FFF2-40B4-BE49-F238E27FC236}">
                <a16:creationId xmlns:a16="http://schemas.microsoft.com/office/drawing/2014/main" id="{4002331E-3DFC-CBE1-C0BF-2B1E1DD56551}"/>
              </a:ext>
            </a:extLst>
          </p:cNvPr>
          <p:cNvSpPr txBox="1"/>
          <p:nvPr/>
        </p:nvSpPr>
        <p:spPr>
          <a:xfrm>
            <a:off x="1496290" y="2969204"/>
            <a:ext cx="2410691" cy="400110"/>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rgbClr val="000000"/>
                </a:solidFill>
                <a:latin typeface="Arial"/>
                <a:ea typeface="Arial"/>
                <a:cs typeface="Arial"/>
                <a:sym typeface="Arial"/>
              </a:rPr>
              <a:t>Direct Cash </a:t>
            </a:r>
          </a:p>
        </p:txBody>
      </p:sp>
      <p:sp>
        <p:nvSpPr>
          <p:cNvPr id="10" name="Textfeld 9">
            <a:extLst>
              <a:ext uri="{FF2B5EF4-FFF2-40B4-BE49-F238E27FC236}">
                <a16:creationId xmlns:a16="http://schemas.microsoft.com/office/drawing/2014/main" id="{0120A058-8CD4-EE8D-89CC-8DA9A8A1F45A}"/>
              </a:ext>
            </a:extLst>
          </p:cNvPr>
          <p:cNvSpPr txBox="1"/>
          <p:nvPr/>
        </p:nvSpPr>
        <p:spPr>
          <a:xfrm>
            <a:off x="4142509" y="2961157"/>
            <a:ext cx="2147455" cy="416204"/>
          </a:xfrm>
          <a:prstGeom prst="rect">
            <a:avLst/>
          </a:prstGeom>
          <a:noFill/>
          <a:ln>
            <a:solidFill>
              <a:srgbClr val="0070C0"/>
            </a:solidFill>
          </a:ln>
        </p:spPr>
        <p:txBody>
          <a:bodyPr wrap="square">
            <a:spAutoFit/>
          </a:bodyPr>
          <a:lstStyle/>
          <a:p>
            <a:pPr marL="0" marR="0" lvl="0" indent="0" algn="ctr" rtl="0">
              <a:lnSpc>
                <a:spcPct val="115000"/>
              </a:lnSpc>
              <a:spcBef>
                <a:spcPts val="1200"/>
              </a:spcBef>
              <a:spcAft>
                <a:spcPts val="1200"/>
              </a:spcAft>
              <a:buClr>
                <a:srgbClr val="000000"/>
              </a:buClr>
              <a:buSzPts val="2000"/>
              <a:buFont typeface="Arial"/>
              <a:buNone/>
            </a:pPr>
            <a:r>
              <a:rPr lang="en-US" sz="2000" b="1" i="0" u="none" strike="noStrike" cap="none">
                <a:solidFill>
                  <a:schemeClr val="dk1"/>
                </a:solidFill>
                <a:latin typeface="Arial"/>
                <a:ea typeface="Arial"/>
                <a:cs typeface="Arial"/>
                <a:sym typeface="Arial"/>
              </a:rPr>
              <a:t>Mobile Money</a:t>
            </a:r>
            <a:endParaRPr lang="en-US" sz="2000" b="1" i="0" u="none" strike="noStrike" cap="none">
              <a:solidFill>
                <a:srgbClr val="000000"/>
              </a:solidFill>
              <a:latin typeface="Arial"/>
              <a:ea typeface="Arial"/>
              <a:cs typeface="Arial"/>
              <a:sym typeface="Arial"/>
            </a:endParaRPr>
          </a:p>
        </p:txBody>
      </p:sp>
      <p:sp>
        <p:nvSpPr>
          <p:cNvPr id="12" name="Textfeld 11">
            <a:extLst>
              <a:ext uri="{FF2B5EF4-FFF2-40B4-BE49-F238E27FC236}">
                <a16:creationId xmlns:a16="http://schemas.microsoft.com/office/drawing/2014/main" id="{A9AAFCD4-4EEC-F0E7-566E-BB6057F89458}"/>
              </a:ext>
            </a:extLst>
          </p:cNvPr>
          <p:cNvSpPr txBox="1"/>
          <p:nvPr/>
        </p:nvSpPr>
        <p:spPr>
          <a:xfrm>
            <a:off x="6525492" y="2969204"/>
            <a:ext cx="2147455" cy="400110"/>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rgbClr val="000000"/>
                </a:solidFill>
                <a:latin typeface="Arial"/>
                <a:ea typeface="Arial"/>
                <a:cs typeface="Arial"/>
                <a:sym typeface="Arial"/>
              </a:rPr>
              <a:t>Bank Transfers</a:t>
            </a:r>
          </a:p>
        </p:txBody>
      </p:sp>
      <p:sp>
        <p:nvSpPr>
          <p:cNvPr id="14" name="Textfeld 13">
            <a:extLst>
              <a:ext uri="{FF2B5EF4-FFF2-40B4-BE49-F238E27FC236}">
                <a16:creationId xmlns:a16="http://schemas.microsoft.com/office/drawing/2014/main" id="{5C0C2FF5-E4AB-1B63-634B-C5EC9B171226}"/>
              </a:ext>
            </a:extLst>
          </p:cNvPr>
          <p:cNvSpPr txBox="1"/>
          <p:nvPr/>
        </p:nvSpPr>
        <p:spPr>
          <a:xfrm>
            <a:off x="1496289" y="4950805"/>
            <a:ext cx="2410691" cy="400110"/>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chemeClr val="dk1"/>
                </a:solidFill>
                <a:latin typeface="Arial"/>
                <a:ea typeface="Arial"/>
                <a:cs typeface="Arial"/>
                <a:sym typeface="Arial"/>
              </a:rPr>
              <a:t>E-Vouchers</a:t>
            </a:r>
            <a:endParaRPr lang="en-US" sz="1400" b="0" i="0" u="none" strike="noStrike" cap="none">
              <a:solidFill>
                <a:srgbClr val="000000"/>
              </a:solidFill>
              <a:latin typeface="Arial"/>
              <a:ea typeface="Arial"/>
              <a:cs typeface="Arial"/>
              <a:sym typeface="Arial"/>
            </a:endParaRPr>
          </a:p>
        </p:txBody>
      </p:sp>
      <p:sp>
        <p:nvSpPr>
          <p:cNvPr id="16" name="Textfeld 15">
            <a:extLst>
              <a:ext uri="{FF2B5EF4-FFF2-40B4-BE49-F238E27FC236}">
                <a16:creationId xmlns:a16="http://schemas.microsoft.com/office/drawing/2014/main" id="{98185967-C433-8DA3-4716-3FC731A03256}"/>
              </a:ext>
            </a:extLst>
          </p:cNvPr>
          <p:cNvSpPr txBox="1"/>
          <p:nvPr/>
        </p:nvSpPr>
        <p:spPr>
          <a:xfrm>
            <a:off x="4142509" y="4950805"/>
            <a:ext cx="2147455" cy="400110"/>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chemeClr val="dk1"/>
                </a:solidFill>
                <a:latin typeface="Arial"/>
                <a:ea typeface="Arial"/>
                <a:cs typeface="Arial"/>
                <a:sym typeface="Arial"/>
              </a:rPr>
              <a:t>Paper Vouchers</a:t>
            </a:r>
            <a:endParaRPr lang="en-US" sz="1400" b="0" i="0" u="none" strike="noStrike" cap="none">
              <a:solidFill>
                <a:srgbClr val="000000"/>
              </a:solidFill>
              <a:latin typeface="Arial"/>
              <a:ea typeface="Arial"/>
              <a:cs typeface="Arial"/>
              <a:sym typeface="Arial"/>
            </a:endParaRPr>
          </a:p>
        </p:txBody>
      </p:sp>
      <p:sp>
        <p:nvSpPr>
          <p:cNvPr id="18" name="Textfeld 17">
            <a:extLst>
              <a:ext uri="{FF2B5EF4-FFF2-40B4-BE49-F238E27FC236}">
                <a16:creationId xmlns:a16="http://schemas.microsoft.com/office/drawing/2014/main" id="{5021A598-8AC5-41F2-9177-EA0D9137C983}"/>
              </a:ext>
            </a:extLst>
          </p:cNvPr>
          <p:cNvSpPr txBox="1"/>
          <p:nvPr/>
        </p:nvSpPr>
        <p:spPr>
          <a:xfrm>
            <a:off x="6525492" y="4950805"/>
            <a:ext cx="2147455" cy="400110"/>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chemeClr val="dk1"/>
                </a:solidFill>
                <a:latin typeface="Arial"/>
                <a:ea typeface="Arial"/>
                <a:cs typeface="Arial"/>
                <a:sym typeface="Arial"/>
              </a:rPr>
              <a:t>Prepaid Cards</a:t>
            </a:r>
            <a:endParaRPr lang="en-US" sz="1400" b="0" i="0" u="none" strike="noStrike" cap="none">
              <a:solidFill>
                <a:srgbClr val="000000"/>
              </a:solidFill>
              <a:latin typeface="Arial"/>
              <a:ea typeface="Arial"/>
              <a:cs typeface="Arial"/>
              <a:sym typeface="Arial"/>
            </a:endParaRPr>
          </a:p>
        </p:txBody>
      </p:sp>
      <p:sp>
        <p:nvSpPr>
          <p:cNvPr id="6" name="Textfeld 5">
            <a:extLst>
              <a:ext uri="{FF2B5EF4-FFF2-40B4-BE49-F238E27FC236}">
                <a16:creationId xmlns:a16="http://schemas.microsoft.com/office/drawing/2014/main" id="{EDB2EA96-FD43-6A6E-63C6-D7C2E87EAA76}"/>
              </a:ext>
            </a:extLst>
          </p:cNvPr>
          <p:cNvSpPr txBox="1"/>
          <p:nvPr/>
        </p:nvSpPr>
        <p:spPr>
          <a:xfrm>
            <a:off x="9213273" y="1578634"/>
            <a:ext cx="2466109" cy="830997"/>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rgbClr val="000000"/>
                </a:solidFill>
                <a:latin typeface="Arial"/>
                <a:ea typeface="Arial"/>
                <a:cs typeface="Arial"/>
                <a:sym typeface="Arial"/>
              </a:rPr>
              <a:t>Disbursement</a:t>
            </a:r>
          </a:p>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rgbClr val="000000"/>
                </a:solidFill>
                <a:latin typeface="Arial"/>
                <a:ea typeface="Arial"/>
                <a:cs typeface="Arial"/>
                <a:sym typeface="Arial"/>
              </a:rPr>
              <a:t> Mechanism</a:t>
            </a:r>
          </a:p>
        </p:txBody>
      </p:sp>
      <p:sp>
        <p:nvSpPr>
          <p:cNvPr id="19" name="Legende: mit Pfeil nach links 18">
            <a:extLst>
              <a:ext uri="{FF2B5EF4-FFF2-40B4-BE49-F238E27FC236}">
                <a16:creationId xmlns:a16="http://schemas.microsoft.com/office/drawing/2014/main" id="{18DCB835-E0C2-6822-D014-C0A0B6D6F600}"/>
              </a:ext>
            </a:extLst>
          </p:cNvPr>
          <p:cNvSpPr/>
          <p:nvPr/>
        </p:nvSpPr>
        <p:spPr>
          <a:xfrm>
            <a:off x="8659091" y="2715491"/>
            <a:ext cx="2743200" cy="3519054"/>
          </a:xfrm>
          <a:prstGeom prst="leftArrowCallout">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buSzPts val="2000"/>
            </a:pPr>
            <a:r>
              <a:rPr lang="en-IN" sz="2000" b="1">
                <a:latin typeface="Arial"/>
                <a:ea typeface="Arial"/>
                <a:cs typeface="Arial"/>
              </a:rPr>
              <a:t>Direct: </a:t>
            </a:r>
          </a:p>
          <a:p>
            <a:pPr lvl="0" algn="ctr">
              <a:buSzPts val="2000"/>
            </a:pPr>
            <a:r>
              <a:rPr lang="en-IN" sz="2000">
                <a:latin typeface="Arial"/>
                <a:ea typeface="Arial"/>
                <a:cs typeface="Arial"/>
              </a:rPr>
              <a:t>Your Organization distributes</a:t>
            </a:r>
          </a:p>
          <a:p>
            <a:pPr lvl="0" algn="ctr">
              <a:buSzPts val="2000"/>
            </a:pPr>
            <a:r>
              <a:rPr lang="en-IN" sz="2000" b="1">
                <a:latin typeface="Arial"/>
                <a:ea typeface="Arial"/>
                <a:cs typeface="Arial"/>
              </a:rPr>
              <a:t>Indirect:</a:t>
            </a:r>
          </a:p>
          <a:p>
            <a:pPr lvl="0" algn="ctr">
              <a:buSzPts val="2000"/>
            </a:pPr>
            <a:r>
              <a:rPr lang="en-IN" sz="2000">
                <a:latin typeface="Arial"/>
                <a:ea typeface="Arial"/>
                <a:cs typeface="Arial"/>
              </a:rPr>
              <a:t>Third Party such Financial Service Providers, Hawalas</a:t>
            </a:r>
          </a:p>
        </p:txBody>
      </p:sp>
      <p:sp>
        <p:nvSpPr>
          <p:cNvPr id="20" name="Foliennummernplatzhalter 19">
            <a:extLst>
              <a:ext uri="{FF2B5EF4-FFF2-40B4-BE49-F238E27FC236}">
                <a16:creationId xmlns:a16="http://schemas.microsoft.com/office/drawing/2014/main" id="{DF3CB479-F973-8804-654A-9E97B860C7C9}"/>
              </a:ext>
            </a:extLst>
          </p:cNvPr>
          <p:cNvSpPr>
            <a:spLocks noGrp="1"/>
          </p:cNvSpPr>
          <p:nvPr>
            <p:ph type="sldNum" sz="quarter" idx="12"/>
          </p:nvPr>
        </p:nvSpPr>
        <p:spPr/>
        <p:txBody>
          <a:bodyPr/>
          <a:lstStyle/>
          <a:p>
            <a:fld id="{FBC7A862-7147-4493-B488-4E46DC49905D}" type="slidenum">
              <a:rPr lang="de-DE" smtClean="0"/>
              <a:t>75</a:t>
            </a:fld>
            <a:endParaRPr lang="de-DE"/>
          </a:p>
        </p:txBody>
      </p:sp>
    </p:spTree>
    <p:extLst>
      <p:ext uri="{BB962C8B-B14F-4D97-AF65-F5344CB8AC3E}">
        <p14:creationId xmlns:p14="http://schemas.microsoft.com/office/powerpoint/2010/main" val="361218124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F3C84B-6672-895C-19EA-EFF337ECF4EE}"/>
              </a:ext>
            </a:extLst>
          </p:cNvPr>
          <p:cNvSpPr>
            <a:spLocks noGrp="1"/>
          </p:cNvSpPr>
          <p:nvPr>
            <p:ph type="title"/>
          </p:nvPr>
        </p:nvSpPr>
        <p:spPr/>
        <p:txBody>
          <a:bodyPr/>
          <a:lstStyle/>
          <a:p>
            <a:r>
              <a:rPr lang="en-US">
                <a:solidFill>
                  <a:srgbClr val="000000"/>
                </a:solidFill>
              </a:rPr>
              <a:t>Selecting Delivery Mechanism</a:t>
            </a:r>
            <a:endParaRPr lang="en-IN"/>
          </a:p>
        </p:txBody>
      </p:sp>
      <p:sp>
        <p:nvSpPr>
          <p:cNvPr id="3" name="Inhaltsplatzhalter 2">
            <a:extLst>
              <a:ext uri="{FF2B5EF4-FFF2-40B4-BE49-F238E27FC236}">
                <a16:creationId xmlns:a16="http://schemas.microsoft.com/office/drawing/2014/main" id="{2D87712A-85DB-6D66-429A-758504D63E89}"/>
              </a:ext>
            </a:extLst>
          </p:cNvPr>
          <p:cNvSpPr>
            <a:spLocks noGrp="1"/>
          </p:cNvSpPr>
          <p:nvPr>
            <p:ph idx="1"/>
          </p:nvPr>
        </p:nvSpPr>
        <p:spPr/>
        <p:txBody>
          <a:bodyPr/>
          <a:lstStyle/>
          <a:p>
            <a:pPr marL="457200" lvl="0" indent="-406400">
              <a:buSzPts val="2800"/>
              <a:buChar char="●"/>
            </a:pPr>
            <a:r>
              <a:rPr lang="en-US"/>
              <a:t>Market functionality</a:t>
            </a:r>
            <a:br>
              <a:rPr lang="en-US"/>
            </a:br>
            <a:endParaRPr lang="en-US"/>
          </a:p>
          <a:p>
            <a:pPr marL="457200" lvl="0" indent="-406400">
              <a:spcBef>
                <a:spcPts val="0"/>
              </a:spcBef>
              <a:buSzPts val="2800"/>
              <a:buChar char="●"/>
            </a:pPr>
            <a:r>
              <a:rPr lang="en-US"/>
              <a:t>Infrastructure</a:t>
            </a:r>
            <a:br>
              <a:rPr lang="en-US"/>
            </a:br>
            <a:endParaRPr lang="en-US"/>
          </a:p>
          <a:p>
            <a:pPr marL="457200" lvl="0" indent="-406400">
              <a:spcBef>
                <a:spcPts val="0"/>
              </a:spcBef>
              <a:buSzPts val="2800"/>
              <a:buChar char="●"/>
            </a:pPr>
            <a:r>
              <a:rPr lang="en-US"/>
              <a:t>Protection risks</a:t>
            </a:r>
            <a:br>
              <a:rPr lang="en-US"/>
            </a:br>
            <a:endParaRPr lang="en-US"/>
          </a:p>
          <a:p>
            <a:pPr marL="457200" lvl="0" indent="-406400">
              <a:spcBef>
                <a:spcPts val="0"/>
              </a:spcBef>
              <a:buSzPts val="2800"/>
              <a:buChar char="●"/>
            </a:pPr>
            <a:r>
              <a:rPr lang="en-US"/>
              <a:t>Accessibility barriers</a:t>
            </a:r>
          </a:p>
        </p:txBody>
      </p:sp>
      <p:pic>
        <p:nvPicPr>
          <p:cNvPr id="6" name="Grafik 5">
            <a:extLst>
              <a:ext uri="{FF2B5EF4-FFF2-40B4-BE49-F238E27FC236}">
                <a16:creationId xmlns:a16="http://schemas.microsoft.com/office/drawing/2014/main" id="{2EF16CC9-48E8-E602-1271-5AF49AFCAB1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096000" y="1630782"/>
            <a:ext cx="5973009" cy="3648584"/>
          </a:xfrm>
          <a:prstGeom prst="rect">
            <a:avLst/>
          </a:prstGeom>
        </p:spPr>
      </p:pic>
      <p:sp>
        <p:nvSpPr>
          <p:cNvPr id="7" name="Foliennummernplatzhalter 6">
            <a:extLst>
              <a:ext uri="{FF2B5EF4-FFF2-40B4-BE49-F238E27FC236}">
                <a16:creationId xmlns:a16="http://schemas.microsoft.com/office/drawing/2014/main" id="{96BA5498-4A61-6318-23B8-52FF01C3FB65}"/>
              </a:ext>
            </a:extLst>
          </p:cNvPr>
          <p:cNvSpPr>
            <a:spLocks noGrp="1"/>
          </p:cNvSpPr>
          <p:nvPr>
            <p:ph type="sldNum" sz="quarter" idx="12"/>
          </p:nvPr>
        </p:nvSpPr>
        <p:spPr/>
        <p:txBody>
          <a:bodyPr/>
          <a:lstStyle/>
          <a:p>
            <a:fld id="{FBC7A862-7147-4493-B488-4E46DC49905D}" type="slidenum">
              <a:rPr lang="de-DE" smtClean="0"/>
              <a:t>76</a:t>
            </a:fld>
            <a:endParaRPr lang="de-DE"/>
          </a:p>
        </p:txBody>
      </p:sp>
    </p:spTree>
    <p:extLst>
      <p:ext uri="{BB962C8B-B14F-4D97-AF65-F5344CB8AC3E}">
        <p14:creationId xmlns:p14="http://schemas.microsoft.com/office/powerpoint/2010/main" val="418572299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1E1232A-CC4B-A920-BB2D-A5A93FAD7636}"/>
              </a:ext>
            </a:extLst>
          </p:cNvPr>
          <p:cNvSpPr>
            <a:spLocks noGrp="1"/>
          </p:cNvSpPr>
          <p:nvPr>
            <p:ph type="title"/>
          </p:nvPr>
        </p:nvSpPr>
        <p:spPr/>
        <p:txBody>
          <a:bodyPr>
            <a:normAutofit fontScale="90000"/>
          </a:bodyPr>
          <a:lstStyle/>
          <a:p>
            <a:r>
              <a:rPr lang="en-IN">
                <a:solidFill>
                  <a:srgbClr val="000000"/>
                </a:solidFill>
                <a:latin typeface="Arial"/>
                <a:ea typeface="Arial"/>
                <a:cs typeface="Arial"/>
                <a:sym typeface="Arial"/>
              </a:rPr>
              <a:t>Group Exercise: Common Barriers by Delivery Mechanism</a:t>
            </a:r>
            <a:endParaRPr lang="en-IN"/>
          </a:p>
        </p:txBody>
      </p:sp>
      <p:sp>
        <p:nvSpPr>
          <p:cNvPr id="7" name="Sprechblase: rechteckig 6">
            <a:extLst>
              <a:ext uri="{FF2B5EF4-FFF2-40B4-BE49-F238E27FC236}">
                <a16:creationId xmlns:a16="http://schemas.microsoft.com/office/drawing/2014/main" id="{DCBD1842-8195-F0F1-8926-A5ADBEAF2ADB}"/>
              </a:ext>
            </a:extLst>
          </p:cNvPr>
          <p:cNvSpPr/>
          <p:nvPr/>
        </p:nvSpPr>
        <p:spPr>
          <a:xfrm>
            <a:off x="838200" y="1814945"/>
            <a:ext cx="7772400" cy="1614055"/>
          </a:xfrm>
          <a:prstGeom prst="wedgeRectCallout">
            <a:avLst>
              <a:gd name="adj1" fmla="val 67487"/>
              <a:gd name="adj2" fmla="val -1418"/>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457200" lvl="0" indent="-406400">
              <a:buSzPts val="2800"/>
              <a:buFont typeface="Arial"/>
              <a:buAutoNum type="arabicParenR"/>
            </a:pPr>
            <a:r>
              <a:rPr lang="en-IN" sz="2000">
                <a:solidFill>
                  <a:srgbClr val="000000"/>
                </a:solidFill>
                <a:latin typeface="Arial"/>
                <a:ea typeface="Arial"/>
                <a:cs typeface="Arial"/>
              </a:rPr>
              <a:t>What are the barriers for persons with disabilities? (Environmental, Attitudinal, Institutional, Communication)</a:t>
            </a:r>
          </a:p>
          <a:p>
            <a:pPr marL="457200" lvl="0" indent="-406400">
              <a:buSzPts val="2800"/>
              <a:buFont typeface="Arial"/>
              <a:buAutoNum type="arabicParenR"/>
            </a:pPr>
            <a:r>
              <a:rPr lang="en-IN" sz="2000">
                <a:solidFill>
                  <a:srgbClr val="000000"/>
                </a:solidFill>
                <a:latin typeface="Arial"/>
                <a:ea typeface="Arial"/>
                <a:cs typeface="Arial"/>
              </a:rPr>
              <a:t>What measures would you implement to mitigate the identified barriers? </a:t>
            </a:r>
          </a:p>
        </p:txBody>
      </p:sp>
      <p:pic>
        <p:nvPicPr>
          <p:cNvPr id="9" name="Grafik 8">
            <a:extLst>
              <a:ext uri="{FF2B5EF4-FFF2-40B4-BE49-F238E27FC236}">
                <a16:creationId xmlns:a16="http://schemas.microsoft.com/office/drawing/2014/main" id="{4F03F587-7461-546B-0CAE-3C40A4A6B395}"/>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258304" y="136525"/>
            <a:ext cx="1733792" cy="1752845"/>
          </a:xfrm>
          <a:prstGeom prst="rect">
            <a:avLst/>
          </a:prstGeom>
        </p:spPr>
      </p:pic>
      <p:pic>
        <p:nvPicPr>
          <p:cNvPr id="11" name="Grafik 10">
            <a:extLst>
              <a:ext uri="{FF2B5EF4-FFF2-40B4-BE49-F238E27FC236}">
                <a16:creationId xmlns:a16="http://schemas.microsoft.com/office/drawing/2014/main" id="{0D41DC73-DB27-D1E4-DC6A-C6003DF136B1}"/>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0039198" y="2164810"/>
            <a:ext cx="2172003" cy="2191056"/>
          </a:xfrm>
          <a:prstGeom prst="rect">
            <a:avLst/>
          </a:prstGeom>
        </p:spPr>
      </p:pic>
      <p:sp>
        <p:nvSpPr>
          <p:cNvPr id="13" name="Textfeld 12">
            <a:extLst>
              <a:ext uri="{FF2B5EF4-FFF2-40B4-BE49-F238E27FC236}">
                <a16:creationId xmlns:a16="http://schemas.microsoft.com/office/drawing/2014/main" id="{2725C41A-A489-CA13-84B1-F0218286DDF7}"/>
              </a:ext>
            </a:extLst>
          </p:cNvPr>
          <p:cNvSpPr txBox="1"/>
          <p:nvPr/>
        </p:nvSpPr>
        <p:spPr>
          <a:xfrm>
            <a:off x="838200" y="4355866"/>
            <a:ext cx="1814946" cy="707886"/>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rgbClr val="000000"/>
                </a:solidFill>
                <a:latin typeface="Arial"/>
                <a:ea typeface="Arial"/>
                <a:cs typeface="Arial"/>
                <a:sym typeface="Arial"/>
              </a:rPr>
              <a:t>Group 1</a:t>
            </a:r>
          </a:p>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rgbClr val="000000"/>
                </a:solidFill>
                <a:latin typeface="Arial"/>
                <a:ea typeface="Arial"/>
                <a:cs typeface="Arial"/>
                <a:sym typeface="Arial"/>
              </a:rPr>
              <a:t>Direct Cash </a:t>
            </a:r>
          </a:p>
        </p:txBody>
      </p:sp>
      <p:sp>
        <p:nvSpPr>
          <p:cNvPr id="15" name="Textfeld 14">
            <a:extLst>
              <a:ext uri="{FF2B5EF4-FFF2-40B4-BE49-F238E27FC236}">
                <a16:creationId xmlns:a16="http://schemas.microsoft.com/office/drawing/2014/main" id="{0B824357-8780-0247-3226-3B8BFEF3A952}"/>
              </a:ext>
            </a:extLst>
          </p:cNvPr>
          <p:cNvSpPr txBox="1"/>
          <p:nvPr/>
        </p:nvSpPr>
        <p:spPr>
          <a:xfrm>
            <a:off x="3174271" y="4355866"/>
            <a:ext cx="1814946" cy="707886"/>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chemeClr val="dk1"/>
              </a:buClr>
              <a:buSzPts val="2000"/>
              <a:buFont typeface="Arial"/>
              <a:buNone/>
            </a:pPr>
            <a:r>
              <a:rPr lang="en-US" sz="2000" b="1" i="0" u="none" strike="noStrike" cap="none">
                <a:solidFill>
                  <a:schemeClr val="dk1"/>
                </a:solidFill>
                <a:latin typeface="Arial"/>
                <a:ea typeface="Arial"/>
                <a:cs typeface="Arial"/>
                <a:sym typeface="Arial"/>
              </a:rPr>
              <a:t>Group 2</a:t>
            </a:r>
          </a:p>
          <a:p>
            <a:pPr marL="0" marR="0" lvl="0" indent="0" algn="ctr" rtl="0">
              <a:lnSpc>
                <a:spcPct val="100000"/>
              </a:lnSpc>
              <a:spcBef>
                <a:spcPts val="0"/>
              </a:spcBef>
              <a:spcAft>
                <a:spcPts val="0"/>
              </a:spcAft>
              <a:buClr>
                <a:schemeClr val="dk1"/>
              </a:buClr>
              <a:buSzPts val="2000"/>
              <a:buFont typeface="Arial"/>
              <a:buNone/>
            </a:pPr>
            <a:r>
              <a:rPr lang="en-US" sz="2000" b="1" i="0" u="none" strike="noStrike" cap="none">
                <a:solidFill>
                  <a:schemeClr val="dk1"/>
                </a:solidFill>
                <a:latin typeface="Arial"/>
                <a:ea typeface="Arial"/>
                <a:cs typeface="Arial"/>
                <a:sym typeface="Arial"/>
              </a:rPr>
              <a:t>Mobile Cash </a:t>
            </a:r>
            <a:endParaRPr lang="en-US" sz="2000" b="1" i="0" u="none" strike="noStrike" cap="none">
              <a:solidFill>
                <a:srgbClr val="000000"/>
              </a:solidFill>
              <a:latin typeface="Arial"/>
              <a:ea typeface="Arial"/>
              <a:cs typeface="Arial"/>
              <a:sym typeface="Arial"/>
            </a:endParaRPr>
          </a:p>
        </p:txBody>
      </p:sp>
      <p:sp>
        <p:nvSpPr>
          <p:cNvPr id="17" name="Textfeld 16">
            <a:extLst>
              <a:ext uri="{FF2B5EF4-FFF2-40B4-BE49-F238E27FC236}">
                <a16:creationId xmlns:a16="http://schemas.microsoft.com/office/drawing/2014/main" id="{E371656C-07E8-39EB-C53A-873C8152193A}"/>
              </a:ext>
            </a:extLst>
          </p:cNvPr>
          <p:cNvSpPr txBox="1"/>
          <p:nvPr/>
        </p:nvSpPr>
        <p:spPr>
          <a:xfrm>
            <a:off x="5510342" y="4355866"/>
            <a:ext cx="2172003" cy="707886"/>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rgbClr val="000000"/>
                </a:solidFill>
                <a:latin typeface="Arial"/>
                <a:ea typeface="Arial"/>
                <a:cs typeface="Arial"/>
                <a:sym typeface="Arial"/>
              </a:rPr>
              <a:t>Group 3: </a:t>
            </a:r>
          </a:p>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rgbClr val="000000"/>
                </a:solidFill>
                <a:latin typeface="Arial"/>
                <a:ea typeface="Arial"/>
                <a:cs typeface="Arial"/>
                <a:sym typeface="Arial"/>
              </a:rPr>
              <a:t>Bank Transfers</a:t>
            </a:r>
          </a:p>
        </p:txBody>
      </p:sp>
      <p:sp>
        <p:nvSpPr>
          <p:cNvPr id="19" name="Textfeld 18">
            <a:extLst>
              <a:ext uri="{FF2B5EF4-FFF2-40B4-BE49-F238E27FC236}">
                <a16:creationId xmlns:a16="http://schemas.microsoft.com/office/drawing/2014/main" id="{E313F0C7-C721-82C1-A9B5-528653174584}"/>
              </a:ext>
            </a:extLst>
          </p:cNvPr>
          <p:cNvSpPr txBox="1"/>
          <p:nvPr/>
        </p:nvSpPr>
        <p:spPr>
          <a:xfrm>
            <a:off x="838201" y="5590508"/>
            <a:ext cx="1814946" cy="707886"/>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chemeClr val="dk1"/>
                </a:solidFill>
                <a:latin typeface="Arial"/>
                <a:ea typeface="Arial"/>
                <a:cs typeface="Arial"/>
                <a:sym typeface="Arial"/>
              </a:rPr>
              <a:t>Group 4: E-Vouchers</a:t>
            </a:r>
            <a:endParaRPr lang="en-US" sz="1400" b="0" i="0" u="none" strike="noStrike" cap="none">
              <a:solidFill>
                <a:srgbClr val="000000"/>
              </a:solidFill>
              <a:latin typeface="Arial"/>
              <a:ea typeface="Arial"/>
              <a:cs typeface="Arial"/>
              <a:sym typeface="Arial"/>
            </a:endParaRPr>
          </a:p>
        </p:txBody>
      </p:sp>
      <p:sp>
        <p:nvSpPr>
          <p:cNvPr id="21" name="Textfeld 20">
            <a:extLst>
              <a:ext uri="{FF2B5EF4-FFF2-40B4-BE49-F238E27FC236}">
                <a16:creationId xmlns:a16="http://schemas.microsoft.com/office/drawing/2014/main" id="{95F7FFD7-D60A-A2C0-F90A-C594DA98A666}"/>
              </a:ext>
            </a:extLst>
          </p:cNvPr>
          <p:cNvSpPr txBox="1"/>
          <p:nvPr/>
        </p:nvSpPr>
        <p:spPr>
          <a:xfrm>
            <a:off x="3174271" y="5590508"/>
            <a:ext cx="1814946" cy="1015663"/>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chemeClr val="dk1"/>
                </a:solidFill>
                <a:latin typeface="Arial"/>
                <a:ea typeface="Arial"/>
                <a:cs typeface="Arial"/>
                <a:sym typeface="Arial"/>
              </a:rPr>
              <a:t>Group 5:</a:t>
            </a:r>
          </a:p>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chemeClr val="dk1"/>
                </a:solidFill>
                <a:latin typeface="Arial"/>
                <a:ea typeface="Arial"/>
                <a:cs typeface="Arial"/>
                <a:sym typeface="Arial"/>
              </a:rPr>
              <a:t>Paper Vouchers</a:t>
            </a:r>
            <a:endParaRPr lang="en-US" sz="1400" b="0" i="0" u="none" strike="noStrike" cap="none">
              <a:solidFill>
                <a:srgbClr val="000000"/>
              </a:solidFill>
              <a:latin typeface="Arial"/>
              <a:ea typeface="Arial"/>
              <a:cs typeface="Arial"/>
              <a:sym typeface="Arial"/>
            </a:endParaRPr>
          </a:p>
        </p:txBody>
      </p:sp>
      <p:sp>
        <p:nvSpPr>
          <p:cNvPr id="23" name="Textfeld 22">
            <a:extLst>
              <a:ext uri="{FF2B5EF4-FFF2-40B4-BE49-F238E27FC236}">
                <a16:creationId xmlns:a16="http://schemas.microsoft.com/office/drawing/2014/main" id="{4AE8638E-3617-6788-D03B-AB6C494BB999}"/>
              </a:ext>
            </a:extLst>
          </p:cNvPr>
          <p:cNvSpPr txBox="1"/>
          <p:nvPr/>
        </p:nvSpPr>
        <p:spPr>
          <a:xfrm>
            <a:off x="5510341" y="5590508"/>
            <a:ext cx="2259719" cy="707886"/>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chemeClr val="dk1"/>
                </a:solidFill>
                <a:latin typeface="Arial"/>
                <a:ea typeface="Arial"/>
                <a:cs typeface="Arial"/>
                <a:sym typeface="Arial"/>
              </a:rPr>
              <a:t>Group 6:</a:t>
            </a:r>
          </a:p>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chemeClr val="dk1"/>
                </a:solidFill>
                <a:latin typeface="Arial"/>
                <a:ea typeface="Arial"/>
                <a:cs typeface="Arial"/>
                <a:sym typeface="Arial"/>
              </a:rPr>
              <a:t>Pre-Paid Cards</a:t>
            </a:r>
            <a:endParaRPr lang="en-US" sz="1400" b="0" i="0" u="none" strike="noStrike" cap="none">
              <a:solidFill>
                <a:srgbClr val="000000"/>
              </a:solidFill>
              <a:latin typeface="Arial"/>
              <a:ea typeface="Arial"/>
              <a:cs typeface="Arial"/>
              <a:sym typeface="Arial"/>
            </a:endParaRPr>
          </a:p>
        </p:txBody>
      </p:sp>
      <p:sp>
        <p:nvSpPr>
          <p:cNvPr id="24" name="Foliennummernplatzhalter 23">
            <a:extLst>
              <a:ext uri="{FF2B5EF4-FFF2-40B4-BE49-F238E27FC236}">
                <a16:creationId xmlns:a16="http://schemas.microsoft.com/office/drawing/2014/main" id="{1B750961-6193-B4B5-0FCA-7A1B4BE1DFC2}"/>
              </a:ext>
            </a:extLst>
          </p:cNvPr>
          <p:cNvSpPr>
            <a:spLocks noGrp="1"/>
          </p:cNvSpPr>
          <p:nvPr>
            <p:ph type="sldNum" sz="quarter" idx="12"/>
          </p:nvPr>
        </p:nvSpPr>
        <p:spPr/>
        <p:txBody>
          <a:bodyPr/>
          <a:lstStyle/>
          <a:p>
            <a:fld id="{FBC7A862-7147-4493-B488-4E46DC49905D}" type="slidenum">
              <a:rPr lang="de-DE" smtClean="0"/>
              <a:t>77</a:t>
            </a:fld>
            <a:endParaRPr lang="de-DE"/>
          </a:p>
        </p:txBody>
      </p:sp>
    </p:spTree>
    <p:extLst>
      <p:ext uri="{BB962C8B-B14F-4D97-AF65-F5344CB8AC3E}">
        <p14:creationId xmlns:p14="http://schemas.microsoft.com/office/powerpoint/2010/main" val="205556498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A9B1085F-E56D-1E74-F8D2-3F5166EDAC7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B51E47A-2F2B-94A6-3ACD-D0128DE15A0B}"/>
              </a:ext>
            </a:extLst>
          </p:cNvPr>
          <p:cNvSpPr>
            <a:spLocks noGrp="1"/>
          </p:cNvSpPr>
          <p:nvPr>
            <p:ph type="title"/>
          </p:nvPr>
        </p:nvSpPr>
        <p:spPr>
          <a:xfrm>
            <a:off x="994611" y="346533"/>
            <a:ext cx="9091498" cy="1058233"/>
          </a:xfrm>
        </p:spPr>
        <p:txBody>
          <a:bodyPr>
            <a:noAutofit/>
          </a:bodyPr>
          <a:lstStyle/>
          <a:p>
            <a:pPr algn="ctr"/>
            <a:r>
              <a:rPr lang="en-US"/>
              <a:t>Group 1: Direct Cash</a:t>
            </a:r>
          </a:p>
        </p:txBody>
      </p:sp>
      <p:sp>
        <p:nvSpPr>
          <p:cNvPr id="3" name="Inhaltsplatzhalter 2">
            <a:extLst>
              <a:ext uri="{FF2B5EF4-FFF2-40B4-BE49-F238E27FC236}">
                <a16:creationId xmlns:a16="http://schemas.microsoft.com/office/drawing/2014/main" id="{DBC27A0B-0EB1-0E92-AF54-C12815132DFB}"/>
              </a:ext>
            </a:extLst>
          </p:cNvPr>
          <p:cNvSpPr>
            <a:spLocks noGrp="1"/>
          </p:cNvSpPr>
          <p:nvPr>
            <p:ph idx="1"/>
          </p:nvPr>
        </p:nvSpPr>
        <p:spPr>
          <a:xfrm>
            <a:off x="1399309" y="1857233"/>
            <a:ext cx="7211291" cy="4681679"/>
          </a:xfrm>
        </p:spPr>
        <p:txBody>
          <a:bodyPr>
            <a:normAutofit fontScale="85000" lnSpcReduction="20000"/>
          </a:bodyPr>
          <a:lstStyle/>
          <a:p>
            <a:pPr>
              <a:spcAft>
                <a:spcPts val="1200"/>
              </a:spcAft>
              <a:buFont typeface="Wingdings" panose="05000000000000000000" pitchFamily="2" charset="2"/>
              <a:buChar char="Ø"/>
            </a:pPr>
            <a:r>
              <a:rPr lang="en-US"/>
              <a:t>Inaccessible distribution sides (stairs, uneven terrain);</a:t>
            </a:r>
          </a:p>
          <a:p>
            <a:pPr>
              <a:spcAft>
                <a:spcPts val="1200"/>
              </a:spcAft>
              <a:buFont typeface="Wingdings" panose="05000000000000000000" pitchFamily="2" charset="2"/>
              <a:buChar char="Ø"/>
            </a:pPr>
            <a:r>
              <a:rPr lang="en-US"/>
              <a:t>Long queues, no seating or shade;</a:t>
            </a:r>
          </a:p>
          <a:p>
            <a:pPr>
              <a:spcAft>
                <a:spcPts val="1200"/>
              </a:spcAft>
              <a:buFont typeface="Wingdings" panose="05000000000000000000" pitchFamily="2" charset="2"/>
              <a:buChar char="Ø"/>
            </a:pPr>
            <a:r>
              <a:rPr lang="en-US"/>
              <a:t>Distant collection points;</a:t>
            </a:r>
          </a:p>
          <a:p>
            <a:pPr>
              <a:spcAft>
                <a:spcPts val="1200"/>
              </a:spcAft>
              <a:buFont typeface="Wingdings" panose="05000000000000000000" pitchFamily="2" charset="2"/>
              <a:buChar char="Ø"/>
            </a:pPr>
            <a:r>
              <a:rPr lang="en-US"/>
              <a:t>Security risks during travel;</a:t>
            </a:r>
          </a:p>
          <a:p>
            <a:pPr>
              <a:spcAft>
                <a:spcPts val="1200"/>
              </a:spcAft>
              <a:buFont typeface="Wingdings" panose="05000000000000000000" pitchFamily="2" charset="2"/>
              <a:buChar char="Ø"/>
            </a:pPr>
            <a:r>
              <a:rPr lang="en-US"/>
              <a:t>Inability to travel independently;</a:t>
            </a:r>
          </a:p>
          <a:p>
            <a:pPr>
              <a:spcAft>
                <a:spcPts val="1200"/>
              </a:spcAft>
              <a:buFont typeface="Wingdings" panose="05000000000000000000" pitchFamily="2" charset="2"/>
              <a:buChar char="Ø"/>
            </a:pPr>
            <a:r>
              <a:rPr lang="en-US"/>
              <a:t>No proxy police;</a:t>
            </a:r>
          </a:p>
          <a:p>
            <a:pPr>
              <a:spcAft>
                <a:spcPts val="1200"/>
              </a:spcAft>
              <a:buFont typeface="Wingdings" panose="05000000000000000000" pitchFamily="2" charset="2"/>
              <a:buChar char="Ø"/>
            </a:pPr>
            <a:r>
              <a:rPr lang="en-US"/>
              <a:t>Public distributions increasing stigma;</a:t>
            </a:r>
          </a:p>
          <a:p>
            <a:pPr>
              <a:spcAft>
                <a:spcPts val="1200"/>
              </a:spcAft>
              <a:buFont typeface="Wingdings" panose="05000000000000000000" pitchFamily="2" charset="2"/>
              <a:buChar char="Ø"/>
            </a:pPr>
            <a:r>
              <a:rPr lang="en-US"/>
              <a:t>Lack of reasonable accommodation policies in place.</a:t>
            </a:r>
          </a:p>
        </p:txBody>
      </p:sp>
      <p:pic>
        <p:nvPicPr>
          <p:cNvPr id="6" name="Google Shape;2017;g3cb5c8679a0_0_1448">
            <a:extLst>
              <a:ext uri="{FF2B5EF4-FFF2-40B4-BE49-F238E27FC236}">
                <a16:creationId xmlns:a16="http://schemas.microsoft.com/office/drawing/2014/main" id="{0C2F1814-BD8F-58E0-6358-BE806BB31F97}"/>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10447508" y="144761"/>
            <a:ext cx="1467896" cy="1461779"/>
          </a:xfrm>
          <a:prstGeom prst="rect">
            <a:avLst/>
          </a:prstGeom>
          <a:noFill/>
          <a:ln>
            <a:noFill/>
          </a:ln>
          <a:effectLst>
            <a:outerShdw blurRad="292100" dist="139700" dir="2700000" algn="tl" rotWithShape="0">
              <a:srgbClr val="333333">
                <a:alpha val="65098"/>
              </a:srgbClr>
            </a:outerShdw>
          </a:effectLst>
        </p:spPr>
      </p:pic>
      <p:sp>
        <p:nvSpPr>
          <p:cNvPr id="14" name="Textfeld 13">
            <a:extLst>
              <a:ext uri="{FF2B5EF4-FFF2-40B4-BE49-F238E27FC236}">
                <a16:creationId xmlns:a16="http://schemas.microsoft.com/office/drawing/2014/main" id="{7848F3D1-B5B3-9379-7A42-697A5B99F599}"/>
              </a:ext>
              <a:ext uri="{C183D7F6-B498-43B3-948B-1728B52AA6E4}">
                <adec:decorative xmlns:adec="http://schemas.microsoft.com/office/drawing/2017/decorative" val="1"/>
              </a:ext>
            </a:extLst>
          </p:cNvPr>
          <p:cNvSpPr txBox="1"/>
          <p:nvPr/>
        </p:nvSpPr>
        <p:spPr>
          <a:xfrm>
            <a:off x="9585405" y="4808754"/>
            <a:ext cx="1596051" cy="307777"/>
          </a:xfrm>
          <a:prstGeom prst="rect">
            <a:avLst/>
          </a:prstGeom>
          <a:noFill/>
        </p:spPr>
        <p:txBody>
          <a:bodyPr wrap="square">
            <a:spAutoFit/>
          </a:bodyPr>
          <a:lstStyle/>
          <a:p>
            <a:r>
              <a:rPr lang="de-DE" sz="1400"/>
              <a:t>CaLP Illustration</a:t>
            </a:r>
            <a:endParaRPr lang="en-US" sz="1400"/>
          </a:p>
        </p:txBody>
      </p:sp>
      <p:pic>
        <p:nvPicPr>
          <p:cNvPr id="18" name="Grafik 17">
            <a:extLst>
              <a:ext uri="{FF2B5EF4-FFF2-40B4-BE49-F238E27FC236}">
                <a16:creationId xmlns:a16="http://schemas.microsoft.com/office/drawing/2014/main" id="{9A60B675-0EE5-ED3F-B6DD-2BE3F34509C7}"/>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21436" y="2856129"/>
            <a:ext cx="2295525" cy="1952625"/>
          </a:xfrm>
          <a:prstGeom prst="rect">
            <a:avLst/>
          </a:prstGeom>
        </p:spPr>
      </p:pic>
      <p:sp>
        <p:nvSpPr>
          <p:cNvPr id="5" name="Foliennummernplatzhalter 4">
            <a:extLst>
              <a:ext uri="{FF2B5EF4-FFF2-40B4-BE49-F238E27FC236}">
                <a16:creationId xmlns:a16="http://schemas.microsoft.com/office/drawing/2014/main" id="{BC0C4EF1-652B-A63E-EB4E-56381A06918E}"/>
              </a:ext>
            </a:extLst>
          </p:cNvPr>
          <p:cNvSpPr>
            <a:spLocks noGrp="1"/>
          </p:cNvSpPr>
          <p:nvPr>
            <p:ph type="sldNum" sz="quarter" idx="12"/>
          </p:nvPr>
        </p:nvSpPr>
        <p:spPr/>
        <p:txBody>
          <a:bodyPr/>
          <a:lstStyle/>
          <a:p>
            <a:fld id="{FBC7A862-7147-4493-B488-4E46DC49905D}" type="slidenum">
              <a:rPr lang="de-DE" smtClean="0"/>
              <a:t>78</a:t>
            </a:fld>
            <a:endParaRPr lang="de-DE"/>
          </a:p>
        </p:txBody>
      </p:sp>
    </p:spTree>
    <p:extLst>
      <p:ext uri="{BB962C8B-B14F-4D97-AF65-F5344CB8AC3E}">
        <p14:creationId xmlns:p14="http://schemas.microsoft.com/office/powerpoint/2010/main" val="197130142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B862C951-3126-FF3A-E672-C90B3AFA406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78431EA-1D5C-6124-D9EF-590FEE0399C0}"/>
              </a:ext>
            </a:extLst>
          </p:cNvPr>
          <p:cNvSpPr>
            <a:spLocks noGrp="1"/>
          </p:cNvSpPr>
          <p:nvPr>
            <p:ph type="title"/>
          </p:nvPr>
        </p:nvSpPr>
        <p:spPr>
          <a:xfrm>
            <a:off x="994611" y="346533"/>
            <a:ext cx="9091498" cy="1058233"/>
          </a:xfrm>
        </p:spPr>
        <p:txBody>
          <a:bodyPr>
            <a:noAutofit/>
          </a:bodyPr>
          <a:lstStyle/>
          <a:p>
            <a:pPr algn="ctr"/>
            <a:r>
              <a:rPr lang="en-US"/>
              <a:t>Group 2: Mobile Money</a:t>
            </a:r>
          </a:p>
        </p:txBody>
      </p:sp>
      <p:sp>
        <p:nvSpPr>
          <p:cNvPr id="3" name="Inhaltsplatzhalter 2">
            <a:extLst>
              <a:ext uri="{FF2B5EF4-FFF2-40B4-BE49-F238E27FC236}">
                <a16:creationId xmlns:a16="http://schemas.microsoft.com/office/drawing/2014/main" id="{B3823FB2-498C-14CE-BAAC-C5D46F5AD35C}"/>
              </a:ext>
            </a:extLst>
          </p:cNvPr>
          <p:cNvSpPr>
            <a:spLocks noGrp="1"/>
          </p:cNvSpPr>
          <p:nvPr>
            <p:ph idx="1"/>
          </p:nvPr>
        </p:nvSpPr>
        <p:spPr>
          <a:xfrm>
            <a:off x="1399309" y="1857233"/>
            <a:ext cx="7211291" cy="4681679"/>
          </a:xfrm>
        </p:spPr>
        <p:txBody>
          <a:bodyPr>
            <a:normAutofit fontScale="92500" lnSpcReduction="20000"/>
          </a:bodyPr>
          <a:lstStyle/>
          <a:p>
            <a:pPr>
              <a:spcAft>
                <a:spcPts val="1200"/>
              </a:spcAft>
              <a:buFont typeface="Wingdings" panose="05000000000000000000" pitchFamily="2" charset="2"/>
              <a:buChar char="Ø"/>
            </a:pPr>
            <a:r>
              <a:rPr lang="en-US"/>
              <a:t>No phone ownership;</a:t>
            </a:r>
          </a:p>
          <a:p>
            <a:pPr>
              <a:spcAft>
                <a:spcPts val="1200"/>
              </a:spcAft>
              <a:buFont typeface="Wingdings" panose="05000000000000000000" pitchFamily="2" charset="2"/>
              <a:buChar char="Ø"/>
            </a:pPr>
            <a:r>
              <a:rPr lang="en-US"/>
              <a:t>Phone controlled by another household member;</a:t>
            </a:r>
          </a:p>
          <a:p>
            <a:pPr>
              <a:spcAft>
                <a:spcPts val="1200"/>
              </a:spcAft>
              <a:buFont typeface="Wingdings" panose="05000000000000000000" pitchFamily="2" charset="2"/>
              <a:buChar char="Ø"/>
            </a:pPr>
            <a:r>
              <a:rPr lang="en-US"/>
              <a:t>Low digital literacy;</a:t>
            </a:r>
          </a:p>
          <a:p>
            <a:pPr>
              <a:spcAft>
                <a:spcPts val="1200"/>
              </a:spcAft>
              <a:buFont typeface="Wingdings" panose="05000000000000000000" pitchFamily="2" charset="2"/>
              <a:buChar char="Ø"/>
            </a:pPr>
            <a:r>
              <a:rPr lang="en-US"/>
              <a:t>SMS notifications not accessible (visual impairments);</a:t>
            </a:r>
          </a:p>
          <a:p>
            <a:pPr>
              <a:spcAft>
                <a:spcPts val="1200"/>
              </a:spcAft>
              <a:buFont typeface="Wingdings" panose="05000000000000000000" pitchFamily="2" charset="2"/>
              <a:buChar char="Ø"/>
            </a:pPr>
            <a:r>
              <a:rPr lang="en-US"/>
              <a:t>SIM registration/ ID requirements;</a:t>
            </a:r>
          </a:p>
          <a:p>
            <a:pPr>
              <a:spcAft>
                <a:spcPts val="1200"/>
              </a:spcAft>
              <a:buFont typeface="Wingdings" panose="05000000000000000000" pitchFamily="2" charset="2"/>
              <a:buChar char="Ø"/>
            </a:pPr>
            <a:r>
              <a:rPr lang="en-US"/>
              <a:t>Biometric verification excluding some impairments;</a:t>
            </a:r>
          </a:p>
          <a:p>
            <a:pPr>
              <a:spcAft>
                <a:spcPts val="1200"/>
              </a:spcAft>
              <a:buFont typeface="Wingdings" panose="05000000000000000000" pitchFamily="2" charset="2"/>
              <a:buChar char="Ø"/>
            </a:pPr>
            <a:r>
              <a:rPr lang="en-US"/>
              <a:t>Poor network coverage in rural areas.</a:t>
            </a:r>
          </a:p>
        </p:txBody>
      </p:sp>
      <p:pic>
        <p:nvPicPr>
          <p:cNvPr id="6" name="Google Shape;2017;g3cb5c8679a0_0_1448">
            <a:extLst>
              <a:ext uri="{FF2B5EF4-FFF2-40B4-BE49-F238E27FC236}">
                <a16:creationId xmlns:a16="http://schemas.microsoft.com/office/drawing/2014/main" id="{D2F9D18C-C4D2-AC5C-A4C4-1C0A1FACDF41}"/>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10447508" y="144761"/>
            <a:ext cx="1467896" cy="1461779"/>
          </a:xfrm>
          <a:prstGeom prst="rect">
            <a:avLst/>
          </a:prstGeom>
          <a:noFill/>
          <a:ln>
            <a:noFill/>
          </a:ln>
          <a:effectLst>
            <a:outerShdw blurRad="292100" dist="139700" dir="2700000" algn="tl" rotWithShape="0">
              <a:srgbClr val="333333">
                <a:alpha val="65098"/>
              </a:srgbClr>
            </a:outerShdw>
          </a:effectLst>
        </p:spPr>
      </p:pic>
      <p:sp>
        <p:nvSpPr>
          <p:cNvPr id="14" name="Textfeld 13">
            <a:extLst>
              <a:ext uri="{FF2B5EF4-FFF2-40B4-BE49-F238E27FC236}">
                <a16:creationId xmlns:a16="http://schemas.microsoft.com/office/drawing/2014/main" id="{3D8ECD30-FA8F-B557-F722-1D1BA8E1FE5D}"/>
              </a:ext>
              <a:ext uri="{C183D7F6-B498-43B3-948B-1728B52AA6E4}">
                <adec:decorative xmlns:adec="http://schemas.microsoft.com/office/drawing/2017/decorative" val="1"/>
              </a:ext>
            </a:extLst>
          </p:cNvPr>
          <p:cNvSpPr txBox="1"/>
          <p:nvPr/>
        </p:nvSpPr>
        <p:spPr>
          <a:xfrm>
            <a:off x="9585405" y="4808754"/>
            <a:ext cx="1596051" cy="307777"/>
          </a:xfrm>
          <a:prstGeom prst="rect">
            <a:avLst/>
          </a:prstGeom>
          <a:noFill/>
        </p:spPr>
        <p:txBody>
          <a:bodyPr wrap="square">
            <a:spAutoFit/>
          </a:bodyPr>
          <a:lstStyle/>
          <a:p>
            <a:r>
              <a:rPr lang="de-DE" sz="1400"/>
              <a:t>CaLP Illustration</a:t>
            </a:r>
            <a:endParaRPr lang="en-US" sz="1400"/>
          </a:p>
        </p:txBody>
      </p:sp>
      <p:pic>
        <p:nvPicPr>
          <p:cNvPr id="16" name="Grafik 15">
            <a:extLst>
              <a:ext uri="{FF2B5EF4-FFF2-40B4-BE49-F238E27FC236}">
                <a16:creationId xmlns:a16="http://schemas.microsoft.com/office/drawing/2014/main" id="{F2419E56-37DB-3BB7-0F9B-BBD56373E7BD}"/>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10600" y="2708795"/>
            <a:ext cx="2394727" cy="2045826"/>
          </a:xfrm>
          <a:prstGeom prst="rect">
            <a:avLst/>
          </a:prstGeom>
        </p:spPr>
      </p:pic>
      <p:sp>
        <p:nvSpPr>
          <p:cNvPr id="5" name="Foliennummernplatzhalter 4">
            <a:extLst>
              <a:ext uri="{FF2B5EF4-FFF2-40B4-BE49-F238E27FC236}">
                <a16:creationId xmlns:a16="http://schemas.microsoft.com/office/drawing/2014/main" id="{61019D50-1BBC-41A3-6ED9-8DA571870C04}"/>
              </a:ext>
            </a:extLst>
          </p:cNvPr>
          <p:cNvSpPr>
            <a:spLocks noGrp="1"/>
          </p:cNvSpPr>
          <p:nvPr>
            <p:ph type="sldNum" sz="quarter" idx="12"/>
          </p:nvPr>
        </p:nvSpPr>
        <p:spPr/>
        <p:txBody>
          <a:bodyPr/>
          <a:lstStyle/>
          <a:p>
            <a:fld id="{FBC7A862-7147-4493-B488-4E46DC49905D}" type="slidenum">
              <a:rPr lang="de-DE" smtClean="0"/>
              <a:t>79</a:t>
            </a:fld>
            <a:endParaRPr lang="de-DE"/>
          </a:p>
        </p:txBody>
      </p:sp>
    </p:spTree>
    <p:extLst>
      <p:ext uri="{BB962C8B-B14F-4D97-AF65-F5344CB8AC3E}">
        <p14:creationId xmlns:p14="http://schemas.microsoft.com/office/powerpoint/2010/main" val="10754284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30832E7-BED6-66C9-E92D-8A020B7A9D26}"/>
              </a:ext>
            </a:extLst>
          </p:cNvPr>
          <p:cNvSpPr>
            <a:spLocks noGrp="1"/>
          </p:cNvSpPr>
          <p:nvPr>
            <p:ph type="title"/>
          </p:nvPr>
        </p:nvSpPr>
        <p:spPr/>
        <p:txBody>
          <a:bodyPr/>
          <a:lstStyle/>
          <a:p>
            <a:r>
              <a:rPr lang="en-US" noProof="0">
                <a:solidFill>
                  <a:srgbClr val="000000"/>
                </a:solidFill>
                <a:latin typeface="Arial"/>
                <a:ea typeface="Arial"/>
                <a:cs typeface="Arial"/>
                <a:sym typeface="Arial"/>
              </a:rPr>
              <a:t>Feedback and Complaints</a:t>
            </a:r>
            <a:endParaRPr lang="en-US" noProof="0"/>
          </a:p>
        </p:txBody>
      </p:sp>
      <p:sp>
        <p:nvSpPr>
          <p:cNvPr id="5" name="Content Placeholder 4">
            <a:extLst>
              <a:ext uri="{FF2B5EF4-FFF2-40B4-BE49-F238E27FC236}">
                <a16:creationId xmlns:a16="http://schemas.microsoft.com/office/drawing/2014/main" id="{97B22C42-927E-516C-26AE-8FFF4A3164C8}"/>
              </a:ext>
            </a:extLst>
          </p:cNvPr>
          <p:cNvSpPr>
            <a:spLocks noGrp="1"/>
          </p:cNvSpPr>
          <p:nvPr>
            <p:ph idx="1"/>
          </p:nvPr>
        </p:nvSpPr>
        <p:spPr/>
        <p:txBody>
          <a:bodyPr/>
          <a:lstStyle/>
          <a:p>
            <a:pPr marL="342900" lvl="0" indent="-342900">
              <a:lnSpc>
                <a:spcPct val="100000"/>
              </a:lnSpc>
              <a:spcBef>
                <a:spcPts val="0"/>
              </a:spcBef>
              <a:buClr>
                <a:srgbClr val="000000"/>
              </a:buClr>
              <a:buSzPts val="2400"/>
              <a:buFont typeface="Arial"/>
              <a:buChar char="●"/>
            </a:pPr>
            <a:r>
              <a:rPr lang="en-US" noProof="0">
                <a:solidFill>
                  <a:srgbClr val="000000"/>
                </a:solidFill>
                <a:latin typeface="Arial"/>
                <a:ea typeface="Arial"/>
                <a:cs typeface="Arial"/>
                <a:sym typeface="Arial"/>
              </a:rPr>
              <a:t>A formalized Training Evaluation Form will be shared with you through MS Forms at the end of this training to allow anonymous feedback.</a:t>
            </a:r>
          </a:p>
          <a:p>
            <a:pPr marL="342900" lvl="0" indent="-342900">
              <a:lnSpc>
                <a:spcPct val="100000"/>
              </a:lnSpc>
              <a:spcBef>
                <a:spcPts val="1800"/>
              </a:spcBef>
              <a:buClr>
                <a:srgbClr val="000000"/>
              </a:buClr>
              <a:buSzPts val="2400"/>
              <a:buFont typeface="Arial"/>
              <a:buChar char="●"/>
            </a:pPr>
            <a:r>
              <a:rPr lang="en-US" noProof="0">
                <a:solidFill>
                  <a:srgbClr val="000000"/>
                </a:solidFill>
                <a:latin typeface="Arial"/>
                <a:ea typeface="Arial"/>
                <a:cs typeface="Arial"/>
                <a:sym typeface="Arial"/>
              </a:rPr>
              <a:t>Feel free to share urgent feedback or complaints during the breaks</a:t>
            </a:r>
          </a:p>
          <a:p>
            <a:pPr marL="342900" lvl="0" indent="-342900">
              <a:lnSpc>
                <a:spcPct val="100000"/>
              </a:lnSpc>
              <a:spcBef>
                <a:spcPts val="1800"/>
              </a:spcBef>
              <a:buClr>
                <a:srgbClr val="000000"/>
              </a:buClr>
              <a:buSzPts val="2400"/>
              <a:buFont typeface="Arial"/>
              <a:buChar char="●"/>
            </a:pPr>
            <a:r>
              <a:rPr lang="en-US" noProof="0">
                <a:solidFill>
                  <a:srgbClr val="000000"/>
                </a:solidFill>
                <a:latin typeface="Arial"/>
                <a:ea typeface="Arial"/>
                <a:cs typeface="Arial"/>
                <a:sym typeface="Arial"/>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For anonymous complaints or feedback, you can also use the official systems (covering general feedback, safeguarding incidents and whistleblowing)</a:t>
            </a:r>
            <a:r>
              <a:rPr lang="en-US" b="1" noProof="0">
                <a:solidFill>
                  <a:srgbClr val="000000"/>
                </a:solidFill>
                <a:latin typeface="Arial"/>
                <a:ea typeface="Arial"/>
                <a:cs typeface="Arial"/>
                <a:sym typeface="Arial"/>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 </a:t>
            </a:r>
            <a:r>
              <a:rPr lang="en-US" noProof="0">
                <a:solidFill>
                  <a:srgbClr val="000000"/>
                </a:solidFill>
                <a:latin typeface="Arial"/>
                <a:ea typeface="Arial"/>
                <a:cs typeface="Arial"/>
                <a:sym typeface="Arial"/>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
                  </a:ext>
                </a:extLst>
              </a:rPr>
              <a:t>at this </a:t>
            </a:r>
            <a:r>
              <a:rPr lang="en-US" noProof="0">
                <a:solidFill>
                  <a:srgbClr val="000000"/>
                </a:solidFill>
                <a:latin typeface="Arial"/>
                <a:ea typeface="Arial"/>
                <a:cs typeface="Arial"/>
                <a:sym typeface="Arial"/>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
                  </a:ext>
                </a:extLst>
              </a:rPr>
              <a:t>QR code</a:t>
            </a:r>
            <a:r>
              <a:rPr lang="en-US" noProof="0">
                <a:solidFill>
                  <a:srgbClr val="000000"/>
                </a:solidFill>
                <a:latin typeface="Arial"/>
                <a:ea typeface="Arial"/>
                <a:cs typeface="Arial"/>
                <a:sym typeface="Arial"/>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
                  </a:ext>
                </a:extLst>
              </a:rPr>
              <a:t>, which will be shown once again at the end of the training</a:t>
            </a:r>
            <a:r>
              <a:rPr lang="en-US" noProof="0">
                <a:solidFill>
                  <a:srgbClr val="000000"/>
                </a:solidFill>
                <a:latin typeface="Arial"/>
                <a:ea typeface="Arial"/>
                <a:cs typeface="Arial"/>
                <a:sym typeface="Arial"/>
              </a:rPr>
              <a:t>.</a:t>
            </a:r>
          </a:p>
        </p:txBody>
      </p:sp>
      <p:sp>
        <p:nvSpPr>
          <p:cNvPr id="2" name="Foliennummernplatzhalter 1">
            <a:extLst>
              <a:ext uri="{FF2B5EF4-FFF2-40B4-BE49-F238E27FC236}">
                <a16:creationId xmlns:a16="http://schemas.microsoft.com/office/drawing/2014/main" id="{C869A4BA-ADE6-804A-D4EF-0C908EA0E5ED}"/>
              </a:ext>
            </a:extLst>
          </p:cNvPr>
          <p:cNvSpPr>
            <a:spLocks noGrp="1"/>
          </p:cNvSpPr>
          <p:nvPr>
            <p:ph type="sldNum" sz="quarter" idx="12"/>
          </p:nvPr>
        </p:nvSpPr>
        <p:spPr/>
        <p:txBody>
          <a:bodyPr/>
          <a:lstStyle/>
          <a:p>
            <a:fld id="{FBC7A862-7147-4493-B488-4E46DC49905D}" type="slidenum">
              <a:rPr lang="de-DE" smtClean="0"/>
              <a:t>8</a:t>
            </a:fld>
            <a:endParaRPr lang="de-DE"/>
          </a:p>
        </p:txBody>
      </p:sp>
    </p:spTree>
    <p:extLst>
      <p:ext uri="{BB962C8B-B14F-4D97-AF65-F5344CB8AC3E}">
        <p14:creationId xmlns:p14="http://schemas.microsoft.com/office/powerpoint/2010/main" val="76911967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9DD73EC6-01C2-16DA-9B42-74256F3B0D6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427B343-3F7E-B169-B5B6-036AE4FC7E87}"/>
              </a:ext>
            </a:extLst>
          </p:cNvPr>
          <p:cNvSpPr>
            <a:spLocks noGrp="1"/>
          </p:cNvSpPr>
          <p:nvPr>
            <p:ph type="title"/>
          </p:nvPr>
        </p:nvSpPr>
        <p:spPr>
          <a:xfrm>
            <a:off x="994611" y="346533"/>
            <a:ext cx="9091498" cy="1058233"/>
          </a:xfrm>
        </p:spPr>
        <p:txBody>
          <a:bodyPr>
            <a:noAutofit/>
          </a:bodyPr>
          <a:lstStyle/>
          <a:p>
            <a:pPr algn="ctr"/>
            <a:r>
              <a:rPr lang="en-US"/>
              <a:t>Group 3: Bank Transfers</a:t>
            </a:r>
          </a:p>
        </p:txBody>
      </p:sp>
      <p:sp>
        <p:nvSpPr>
          <p:cNvPr id="3" name="Inhaltsplatzhalter 2">
            <a:extLst>
              <a:ext uri="{FF2B5EF4-FFF2-40B4-BE49-F238E27FC236}">
                <a16:creationId xmlns:a16="http://schemas.microsoft.com/office/drawing/2014/main" id="{582D19C3-48E7-0DF6-3C74-5421F0ED927B}"/>
              </a:ext>
            </a:extLst>
          </p:cNvPr>
          <p:cNvSpPr>
            <a:spLocks noGrp="1"/>
          </p:cNvSpPr>
          <p:nvPr>
            <p:ph idx="1"/>
          </p:nvPr>
        </p:nvSpPr>
        <p:spPr>
          <a:xfrm>
            <a:off x="1399309" y="1857233"/>
            <a:ext cx="7211291" cy="4681679"/>
          </a:xfrm>
        </p:spPr>
        <p:txBody>
          <a:bodyPr>
            <a:normAutofit lnSpcReduction="10000"/>
          </a:bodyPr>
          <a:lstStyle/>
          <a:p>
            <a:pPr>
              <a:spcAft>
                <a:spcPts val="600"/>
              </a:spcAft>
              <a:buFont typeface="Wingdings" panose="05000000000000000000" pitchFamily="2" charset="2"/>
              <a:buChar char="Ø"/>
            </a:pPr>
            <a:r>
              <a:rPr lang="en-US"/>
              <a:t>No phone ownership;</a:t>
            </a:r>
          </a:p>
          <a:p>
            <a:pPr>
              <a:spcAft>
                <a:spcPts val="600"/>
              </a:spcAft>
              <a:buFont typeface="Wingdings" panose="05000000000000000000" pitchFamily="2" charset="2"/>
              <a:buChar char="Ø"/>
            </a:pPr>
            <a:r>
              <a:rPr lang="en-US"/>
              <a:t>Low digital literacy;</a:t>
            </a:r>
          </a:p>
          <a:p>
            <a:pPr>
              <a:spcAft>
                <a:spcPts val="600"/>
              </a:spcAft>
              <a:buFont typeface="Wingdings" panose="05000000000000000000" pitchFamily="2" charset="2"/>
              <a:buChar char="Ø"/>
            </a:pPr>
            <a:r>
              <a:rPr lang="en-US"/>
              <a:t>SMS notifications (screens) not accessible (visual impairments);</a:t>
            </a:r>
          </a:p>
          <a:p>
            <a:pPr>
              <a:spcAft>
                <a:spcPts val="600"/>
              </a:spcAft>
              <a:buFont typeface="Wingdings" panose="05000000000000000000" pitchFamily="2" charset="2"/>
              <a:buChar char="Ø"/>
            </a:pPr>
            <a:r>
              <a:rPr lang="en-US"/>
              <a:t>SIM registration / ID requirements;</a:t>
            </a:r>
          </a:p>
          <a:p>
            <a:pPr>
              <a:spcAft>
                <a:spcPts val="600"/>
              </a:spcAft>
              <a:buFont typeface="Wingdings" panose="05000000000000000000" pitchFamily="2" charset="2"/>
              <a:buChar char="Ø"/>
            </a:pPr>
            <a:r>
              <a:rPr lang="en-US"/>
              <a:t>Biometric verification excluding some impairments;</a:t>
            </a:r>
          </a:p>
          <a:p>
            <a:pPr>
              <a:spcAft>
                <a:spcPts val="600"/>
              </a:spcAft>
              <a:buFont typeface="Wingdings" panose="05000000000000000000" pitchFamily="2" charset="2"/>
              <a:buChar char="Ø"/>
            </a:pPr>
            <a:r>
              <a:rPr lang="en-US"/>
              <a:t>Poor network coverage in rural areas;</a:t>
            </a:r>
          </a:p>
          <a:p>
            <a:pPr>
              <a:spcAft>
                <a:spcPts val="600"/>
              </a:spcAft>
              <a:buFont typeface="Wingdings" panose="05000000000000000000" pitchFamily="2" charset="2"/>
              <a:buChar char="Ø"/>
            </a:pPr>
            <a:r>
              <a:rPr lang="en-US"/>
              <a:t>Bank staff lacking disability awareness.</a:t>
            </a:r>
          </a:p>
        </p:txBody>
      </p:sp>
      <p:pic>
        <p:nvPicPr>
          <p:cNvPr id="6" name="Google Shape;2017;g3cb5c8679a0_0_1448">
            <a:extLst>
              <a:ext uri="{FF2B5EF4-FFF2-40B4-BE49-F238E27FC236}">
                <a16:creationId xmlns:a16="http://schemas.microsoft.com/office/drawing/2014/main" id="{4BDB0AC5-1FAE-D41C-699F-C13CE39FF737}"/>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10447508" y="144761"/>
            <a:ext cx="1467896" cy="1461779"/>
          </a:xfrm>
          <a:prstGeom prst="rect">
            <a:avLst/>
          </a:prstGeom>
          <a:noFill/>
          <a:ln>
            <a:noFill/>
          </a:ln>
          <a:effectLst>
            <a:outerShdw blurRad="292100" dist="139700" dir="2700000" algn="tl" rotWithShape="0">
              <a:srgbClr val="333333">
                <a:alpha val="65098"/>
              </a:srgbClr>
            </a:outerShdw>
          </a:effectLst>
        </p:spPr>
      </p:pic>
      <p:pic>
        <p:nvPicPr>
          <p:cNvPr id="12" name="Grafik 11">
            <a:extLst>
              <a:ext uri="{FF2B5EF4-FFF2-40B4-BE49-F238E27FC236}">
                <a16:creationId xmlns:a16="http://schemas.microsoft.com/office/drawing/2014/main" id="{F0EDC15E-6571-0E71-DF41-DF12AE70B5B8}"/>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71936" y="2573557"/>
            <a:ext cx="2571317" cy="2235197"/>
          </a:xfrm>
          <a:prstGeom prst="rect">
            <a:avLst/>
          </a:prstGeom>
        </p:spPr>
      </p:pic>
      <p:sp>
        <p:nvSpPr>
          <p:cNvPr id="14" name="Textfeld 13">
            <a:extLst>
              <a:ext uri="{FF2B5EF4-FFF2-40B4-BE49-F238E27FC236}">
                <a16:creationId xmlns:a16="http://schemas.microsoft.com/office/drawing/2014/main" id="{D654239B-9130-BBE3-F1E5-CEA3C4F6A351}"/>
              </a:ext>
              <a:ext uri="{C183D7F6-B498-43B3-948B-1728B52AA6E4}">
                <adec:decorative xmlns:adec="http://schemas.microsoft.com/office/drawing/2017/decorative" val="1"/>
              </a:ext>
            </a:extLst>
          </p:cNvPr>
          <p:cNvSpPr txBox="1"/>
          <p:nvPr/>
        </p:nvSpPr>
        <p:spPr>
          <a:xfrm>
            <a:off x="9585405" y="4808754"/>
            <a:ext cx="1596051" cy="307777"/>
          </a:xfrm>
          <a:prstGeom prst="rect">
            <a:avLst/>
          </a:prstGeom>
          <a:noFill/>
        </p:spPr>
        <p:txBody>
          <a:bodyPr wrap="square">
            <a:spAutoFit/>
          </a:bodyPr>
          <a:lstStyle/>
          <a:p>
            <a:r>
              <a:rPr lang="de-DE" sz="1400"/>
              <a:t>CaLP Illustration</a:t>
            </a:r>
            <a:endParaRPr lang="en-US" sz="1400"/>
          </a:p>
        </p:txBody>
      </p:sp>
      <p:sp>
        <p:nvSpPr>
          <p:cNvPr id="5" name="Foliennummernplatzhalter 4">
            <a:extLst>
              <a:ext uri="{FF2B5EF4-FFF2-40B4-BE49-F238E27FC236}">
                <a16:creationId xmlns:a16="http://schemas.microsoft.com/office/drawing/2014/main" id="{017640B0-F4B4-5B1E-DA40-B75D5E78430D}"/>
              </a:ext>
            </a:extLst>
          </p:cNvPr>
          <p:cNvSpPr>
            <a:spLocks noGrp="1"/>
          </p:cNvSpPr>
          <p:nvPr>
            <p:ph type="sldNum" sz="quarter" idx="12"/>
          </p:nvPr>
        </p:nvSpPr>
        <p:spPr/>
        <p:txBody>
          <a:bodyPr/>
          <a:lstStyle/>
          <a:p>
            <a:fld id="{FBC7A862-7147-4493-B488-4E46DC49905D}" type="slidenum">
              <a:rPr lang="de-DE" smtClean="0"/>
              <a:t>80</a:t>
            </a:fld>
            <a:endParaRPr lang="de-DE"/>
          </a:p>
        </p:txBody>
      </p:sp>
    </p:spTree>
    <p:extLst>
      <p:ext uri="{BB962C8B-B14F-4D97-AF65-F5344CB8AC3E}">
        <p14:creationId xmlns:p14="http://schemas.microsoft.com/office/powerpoint/2010/main" val="223997923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971C64C4-EEF8-22B4-93A3-F2ACF41E04D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3DE961B-ED81-E150-4AE2-ACBD599EDACB}"/>
              </a:ext>
            </a:extLst>
          </p:cNvPr>
          <p:cNvSpPr>
            <a:spLocks noGrp="1"/>
          </p:cNvSpPr>
          <p:nvPr>
            <p:ph type="title"/>
          </p:nvPr>
        </p:nvSpPr>
        <p:spPr>
          <a:xfrm>
            <a:off x="994611" y="346533"/>
            <a:ext cx="9091498" cy="1058233"/>
          </a:xfrm>
        </p:spPr>
        <p:txBody>
          <a:bodyPr>
            <a:noAutofit/>
          </a:bodyPr>
          <a:lstStyle/>
          <a:p>
            <a:pPr algn="ctr"/>
            <a:r>
              <a:rPr lang="en-US"/>
              <a:t>Group 4: E-Vouchers (digital)</a:t>
            </a:r>
          </a:p>
        </p:txBody>
      </p:sp>
      <p:sp>
        <p:nvSpPr>
          <p:cNvPr id="3" name="Inhaltsplatzhalter 2">
            <a:extLst>
              <a:ext uri="{FF2B5EF4-FFF2-40B4-BE49-F238E27FC236}">
                <a16:creationId xmlns:a16="http://schemas.microsoft.com/office/drawing/2014/main" id="{3FFE3B2D-BFAC-9752-DF13-2FADC1FFA8FC}"/>
              </a:ext>
            </a:extLst>
          </p:cNvPr>
          <p:cNvSpPr>
            <a:spLocks noGrp="1"/>
          </p:cNvSpPr>
          <p:nvPr>
            <p:ph idx="1"/>
          </p:nvPr>
        </p:nvSpPr>
        <p:spPr>
          <a:xfrm>
            <a:off x="1399309" y="1857233"/>
            <a:ext cx="7211291" cy="4681679"/>
          </a:xfrm>
        </p:spPr>
        <p:txBody>
          <a:bodyPr>
            <a:normAutofit/>
          </a:bodyPr>
          <a:lstStyle/>
          <a:p>
            <a:pPr>
              <a:spcAft>
                <a:spcPts val="1200"/>
              </a:spcAft>
              <a:buFont typeface="Wingdings" panose="05000000000000000000" pitchFamily="2" charset="2"/>
              <a:buChar char="Ø"/>
            </a:pPr>
            <a:r>
              <a:rPr lang="en-US"/>
              <a:t>Requires smartphone access;</a:t>
            </a:r>
          </a:p>
          <a:p>
            <a:pPr>
              <a:spcAft>
                <a:spcPts val="1200"/>
              </a:spcAft>
              <a:buFont typeface="Wingdings" panose="05000000000000000000" pitchFamily="2" charset="2"/>
              <a:buChar char="Ø"/>
            </a:pPr>
            <a:r>
              <a:rPr lang="en-US"/>
              <a:t>Limited vendor accessibility;</a:t>
            </a:r>
          </a:p>
          <a:p>
            <a:pPr>
              <a:spcAft>
                <a:spcPts val="1200"/>
              </a:spcAft>
              <a:buFont typeface="Wingdings" panose="05000000000000000000" pitchFamily="2" charset="2"/>
              <a:buChar char="Ø"/>
            </a:pPr>
            <a:r>
              <a:rPr lang="en-US"/>
              <a:t>Complex PIN systems;</a:t>
            </a:r>
          </a:p>
          <a:p>
            <a:pPr>
              <a:spcAft>
                <a:spcPts val="1200"/>
              </a:spcAft>
              <a:buFont typeface="Wingdings" panose="05000000000000000000" pitchFamily="2" charset="2"/>
              <a:buChar char="Ø"/>
            </a:pPr>
            <a:r>
              <a:rPr lang="en-US"/>
              <a:t>Digital interface not accessible;</a:t>
            </a:r>
          </a:p>
          <a:p>
            <a:pPr>
              <a:spcAft>
                <a:spcPts val="1200"/>
              </a:spcAft>
              <a:buFont typeface="Wingdings" panose="05000000000000000000" pitchFamily="2" charset="2"/>
              <a:buChar char="Ø"/>
            </a:pPr>
            <a:r>
              <a:rPr lang="en-US"/>
              <a:t>Requires travel to specific vendors;</a:t>
            </a:r>
          </a:p>
          <a:p>
            <a:pPr>
              <a:spcAft>
                <a:spcPts val="1200"/>
              </a:spcAft>
              <a:buFont typeface="Wingdings" panose="05000000000000000000" pitchFamily="2" charset="2"/>
              <a:buChar char="Ø"/>
            </a:pPr>
            <a:r>
              <a:rPr lang="en-US"/>
              <a:t>Risk of technical errors users cannot resolve independently.</a:t>
            </a:r>
          </a:p>
        </p:txBody>
      </p:sp>
      <p:pic>
        <p:nvPicPr>
          <p:cNvPr id="6" name="Google Shape;2017;g3cb5c8679a0_0_1448">
            <a:extLst>
              <a:ext uri="{FF2B5EF4-FFF2-40B4-BE49-F238E27FC236}">
                <a16:creationId xmlns:a16="http://schemas.microsoft.com/office/drawing/2014/main" id="{D5F789AC-C4D3-9075-C45F-DF0FA9BCD1DC}"/>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10447508" y="144761"/>
            <a:ext cx="1467896" cy="1461779"/>
          </a:xfrm>
          <a:prstGeom prst="rect">
            <a:avLst/>
          </a:prstGeom>
          <a:noFill/>
          <a:ln>
            <a:noFill/>
          </a:ln>
          <a:effectLst>
            <a:outerShdw blurRad="292100" dist="139700" dir="2700000" algn="tl" rotWithShape="0">
              <a:srgbClr val="333333">
                <a:alpha val="65098"/>
              </a:srgbClr>
            </a:outerShdw>
          </a:effectLst>
        </p:spPr>
      </p:pic>
      <p:sp>
        <p:nvSpPr>
          <p:cNvPr id="5" name="Foliennummernplatzhalter 4">
            <a:extLst>
              <a:ext uri="{FF2B5EF4-FFF2-40B4-BE49-F238E27FC236}">
                <a16:creationId xmlns:a16="http://schemas.microsoft.com/office/drawing/2014/main" id="{60DD9B4A-18B8-3750-8E3B-93EE4FE0801B}"/>
              </a:ext>
            </a:extLst>
          </p:cNvPr>
          <p:cNvSpPr>
            <a:spLocks noGrp="1"/>
          </p:cNvSpPr>
          <p:nvPr>
            <p:ph type="sldNum" sz="quarter" idx="12"/>
          </p:nvPr>
        </p:nvSpPr>
        <p:spPr/>
        <p:txBody>
          <a:bodyPr/>
          <a:lstStyle/>
          <a:p>
            <a:fld id="{FBC7A862-7147-4493-B488-4E46DC49905D}" type="slidenum">
              <a:rPr lang="de-DE" smtClean="0"/>
              <a:t>81</a:t>
            </a:fld>
            <a:endParaRPr lang="de-DE"/>
          </a:p>
        </p:txBody>
      </p:sp>
    </p:spTree>
    <p:extLst>
      <p:ext uri="{BB962C8B-B14F-4D97-AF65-F5344CB8AC3E}">
        <p14:creationId xmlns:p14="http://schemas.microsoft.com/office/powerpoint/2010/main" val="424372822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D817C661-1225-D993-84EE-11FCCF3B5CB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F88CB51-9970-4445-91BE-7C37D5B7EEEB}"/>
              </a:ext>
            </a:extLst>
          </p:cNvPr>
          <p:cNvSpPr>
            <a:spLocks noGrp="1"/>
          </p:cNvSpPr>
          <p:nvPr>
            <p:ph type="title"/>
          </p:nvPr>
        </p:nvSpPr>
        <p:spPr>
          <a:xfrm>
            <a:off x="994611" y="346533"/>
            <a:ext cx="9091498" cy="1058233"/>
          </a:xfrm>
        </p:spPr>
        <p:txBody>
          <a:bodyPr>
            <a:noAutofit/>
          </a:bodyPr>
          <a:lstStyle/>
          <a:p>
            <a:pPr algn="ctr"/>
            <a:r>
              <a:rPr lang="en-US"/>
              <a:t>Group 5: Paper Vouchers</a:t>
            </a:r>
          </a:p>
        </p:txBody>
      </p:sp>
      <p:sp>
        <p:nvSpPr>
          <p:cNvPr id="3" name="Inhaltsplatzhalter 2">
            <a:extLst>
              <a:ext uri="{FF2B5EF4-FFF2-40B4-BE49-F238E27FC236}">
                <a16:creationId xmlns:a16="http://schemas.microsoft.com/office/drawing/2014/main" id="{8411F8DA-6D92-BA42-C779-95D7F2D418B5}"/>
              </a:ext>
            </a:extLst>
          </p:cNvPr>
          <p:cNvSpPr>
            <a:spLocks noGrp="1"/>
          </p:cNvSpPr>
          <p:nvPr>
            <p:ph idx="1"/>
          </p:nvPr>
        </p:nvSpPr>
        <p:spPr>
          <a:xfrm>
            <a:off x="838200" y="1857233"/>
            <a:ext cx="7211291" cy="4681679"/>
          </a:xfrm>
        </p:spPr>
        <p:txBody>
          <a:bodyPr>
            <a:normAutofit/>
          </a:bodyPr>
          <a:lstStyle/>
          <a:p>
            <a:pPr>
              <a:spcAft>
                <a:spcPts val="1200"/>
              </a:spcAft>
              <a:buFont typeface="Wingdings" panose="05000000000000000000" pitchFamily="2" charset="2"/>
              <a:buChar char="Ø"/>
            </a:pPr>
            <a:r>
              <a:rPr lang="en-US"/>
              <a:t>Loss of theft of vouchers;</a:t>
            </a:r>
          </a:p>
          <a:p>
            <a:pPr>
              <a:spcAft>
                <a:spcPts val="1200"/>
              </a:spcAft>
              <a:buFont typeface="Wingdings" panose="05000000000000000000" pitchFamily="2" charset="2"/>
              <a:buChar char="Ø"/>
            </a:pPr>
            <a:r>
              <a:rPr lang="en-US"/>
              <a:t>Literacy barriers;</a:t>
            </a:r>
          </a:p>
          <a:p>
            <a:pPr>
              <a:spcAft>
                <a:spcPts val="1200"/>
              </a:spcAft>
              <a:buFont typeface="Wingdings" panose="05000000000000000000" pitchFamily="2" charset="2"/>
              <a:buChar char="Ø"/>
            </a:pPr>
            <a:r>
              <a:rPr lang="en-US"/>
              <a:t>Vendor stigma or discrimination;</a:t>
            </a:r>
          </a:p>
          <a:p>
            <a:pPr>
              <a:spcAft>
                <a:spcPts val="1200"/>
              </a:spcAft>
              <a:buFont typeface="Wingdings" panose="05000000000000000000" pitchFamily="2" charset="2"/>
              <a:buChar char="Ø"/>
            </a:pPr>
            <a:r>
              <a:rPr lang="en-US"/>
              <a:t>Need to travel to specific shops;</a:t>
            </a:r>
          </a:p>
          <a:p>
            <a:pPr>
              <a:spcAft>
                <a:spcPts val="1200"/>
              </a:spcAft>
              <a:buFont typeface="Wingdings" panose="05000000000000000000" pitchFamily="2" charset="2"/>
              <a:buChar char="Ø"/>
            </a:pPr>
            <a:r>
              <a:rPr lang="en-US"/>
              <a:t>Transportation;</a:t>
            </a:r>
          </a:p>
          <a:p>
            <a:pPr>
              <a:spcAft>
                <a:spcPts val="1200"/>
              </a:spcAft>
              <a:buFont typeface="Wingdings" panose="05000000000000000000" pitchFamily="2" charset="2"/>
              <a:buChar char="Ø"/>
            </a:pPr>
            <a:r>
              <a:rPr lang="en-US"/>
              <a:t>Public identification as participant;</a:t>
            </a:r>
          </a:p>
          <a:p>
            <a:pPr>
              <a:spcAft>
                <a:spcPts val="1200"/>
              </a:spcAft>
              <a:buFont typeface="Wingdings" panose="05000000000000000000" pitchFamily="2" charset="2"/>
              <a:buChar char="Ø"/>
            </a:pPr>
            <a:r>
              <a:rPr lang="en-US"/>
              <a:t>Limited flexibility in purchases.</a:t>
            </a:r>
          </a:p>
        </p:txBody>
      </p:sp>
      <p:pic>
        <p:nvPicPr>
          <p:cNvPr id="6" name="Google Shape;2017;g3cb5c8679a0_0_1448">
            <a:extLst>
              <a:ext uri="{FF2B5EF4-FFF2-40B4-BE49-F238E27FC236}">
                <a16:creationId xmlns:a16="http://schemas.microsoft.com/office/drawing/2014/main" id="{0FC175BE-338E-5876-4FBD-580DA7D573C4}"/>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10447508" y="144761"/>
            <a:ext cx="1467896" cy="1461779"/>
          </a:xfrm>
          <a:prstGeom prst="rect">
            <a:avLst/>
          </a:prstGeom>
          <a:noFill/>
          <a:ln>
            <a:noFill/>
          </a:ln>
          <a:effectLst>
            <a:outerShdw blurRad="292100" dist="139700" dir="2700000" algn="tl" rotWithShape="0">
              <a:srgbClr val="333333">
                <a:alpha val="65098"/>
              </a:srgbClr>
            </a:outerShdw>
          </a:effectLst>
        </p:spPr>
      </p:pic>
      <p:sp>
        <p:nvSpPr>
          <p:cNvPr id="8" name="Textfeld 7">
            <a:extLst>
              <a:ext uri="{FF2B5EF4-FFF2-40B4-BE49-F238E27FC236}">
                <a16:creationId xmlns:a16="http://schemas.microsoft.com/office/drawing/2014/main" id="{776AD0AA-ABF0-8F47-4566-AC0FB3441020}"/>
              </a:ext>
              <a:ext uri="{C183D7F6-B498-43B3-948B-1728B52AA6E4}">
                <adec:decorative xmlns:adec="http://schemas.microsoft.com/office/drawing/2017/decorative" val="1"/>
              </a:ext>
            </a:extLst>
          </p:cNvPr>
          <p:cNvSpPr txBox="1"/>
          <p:nvPr/>
        </p:nvSpPr>
        <p:spPr>
          <a:xfrm>
            <a:off x="9312272" y="4806211"/>
            <a:ext cx="1731818" cy="307777"/>
          </a:xfrm>
          <a:prstGeom prst="rect">
            <a:avLst/>
          </a:prstGeom>
          <a:noFill/>
        </p:spPr>
        <p:txBody>
          <a:bodyPr wrap="square" rtlCol="0">
            <a:spAutoFit/>
          </a:bodyPr>
          <a:lstStyle/>
          <a:p>
            <a:r>
              <a:rPr lang="de-DE"/>
              <a:t>CaLP Illustration</a:t>
            </a:r>
            <a:endParaRPr lang="en-US"/>
          </a:p>
        </p:txBody>
      </p:sp>
      <p:pic>
        <p:nvPicPr>
          <p:cNvPr id="10" name="Grafik 9">
            <a:extLst>
              <a:ext uri="{FF2B5EF4-FFF2-40B4-BE49-F238E27FC236}">
                <a16:creationId xmlns:a16="http://schemas.microsoft.com/office/drawing/2014/main" id="{ED57B0FE-BB1E-C03B-0A97-58D0F6676E7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30629" y="2509980"/>
            <a:ext cx="2699471" cy="2296231"/>
          </a:xfrm>
          <a:prstGeom prst="rect">
            <a:avLst/>
          </a:prstGeom>
        </p:spPr>
      </p:pic>
      <p:sp>
        <p:nvSpPr>
          <p:cNvPr id="5" name="Foliennummernplatzhalter 4">
            <a:extLst>
              <a:ext uri="{FF2B5EF4-FFF2-40B4-BE49-F238E27FC236}">
                <a16:creationId xmlns:a16="http://schemas.microsoft.com/office/drawing/2014/main" id="{760E60B2-033F-16D0-6F89-78E98A2482ED}"/>
              </a:ext>
            </a:extLst>
          </p:cNvPr>
          <p:cNvSpPr>
            <a:spLocks noGrp="1"/>
          </p:cNvSpPr>
          <p:nvPr>
            <p:ph type="sldNum" sz="quarter" idx="12"/>
          </p:nvPr>
        </p:nvSpPr>
        <p:spPr/>
        <p:txBody>
          <a:bodyPr/>
          <a:lstStyle/>
          <a:p>
            <a:fld id="{FBC7A862-7147-4493-B488-4E46DC49905D}" type="slidenum">
              <a:rPr lang="de-DE" smtClean="0"/>
              <a:t>82</a:t>
            </a:fld>
            <a:endParaRPr lang="de-DE"/>
          </a:p>
        </p:txBody>
      </p:sp>
    </p:spTree>
    <p:extLst>
      <p:ext uri="{BB962C8B-B14F-4D97-AF65-F5344CB8AC3E}">
        <p14:creationId xmlns:p14="http://schemas.microsoft.com/office/powerpoint/2010/main" val="359326429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17325A21-4638-C079-3EC7-1AC2C19FEB2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AD0D06B-21DC-0DD5-328A-393CD4B9DDDD}"/>
              </a:ext>
            </a:extLst>
          </p:cNvPr>
          <p:cNvSpPr>
            <a:spLocks noGrp="1"/>
          </p:cNvSpPr>
          <p:nvPr>
            <p:ph type="title"/>
          </p:nvPr>
        </p:nvSpPr>
        <p:spPr>
          <a:xfrm>
            <a:off x="994611" y="346533"/>
            <a:ext cx="9091498" cy="1058233"/>
          </a:xfrm>
        </p:spPr>
        <p:txBody>
          <a:bodyPr>
            <a:noAutofit/>
          </a:bodyPr>
          <a:lstStyle/>
          <a:p>
            <a:pPr algn="ctr"/>
            <a:r>
              <a:rPr lang="en-US"/>
              <a:t>Group 6: Pre-Paid Cards</a:t>
            </a:r>
          </a:p>
        </p:txBody>
      </p:sp>
      <p:sp>
        <p:nvSpPr>
          <p:cNvPr id="3" name="Inhaltsplatzhalter 2">
            <a:extLst>
              <a:ext uri="{FF2B5EF4-FFF2-40B4-BE49-F238E27FC236}">
                <a16:creationId xmlns:a16="http://schemas.microsoft.com/office/drawing/2014/main" id="{2EE256F0-3389-FBD9-7CA3-185DD99C3828}"/>
              </a:ext>
            </a:extLst>
          </p:cNvPr>
          <p:cNvSpPr>
            <a:spLocks noGrp="1"/>
          </p:cNvSpPr>
          <p:nvPr>
            <p:ph idx="1"/>
          </p:nvPr>
        </p:nvSpPr>
        <p:spPr>
          <a:xfrm>
            <a:off x="838200" y="1857233"/>
            <a:ext cx="7211291" cy="4681679"/>
          </a:xfrm>
        </p:spPr>
        <p:txBody>
          <a:bodyPr>
            <a:normAutofit/>
          </a:bodyPr>
          <a:lstStyle/>
          <a:p>
            <a:pPr>
              <a:spcAft>
                <a:spcPts val="1200"/>
              </a:spcAft>
              <a:buFont typeface="Wingdings" panose="05000000000000000000" pitchFamily="2" charset="2"/>
              <a:buChar char="Ø"/>
            </a:pPr>
            <a:r>
              <a:rPr lang="en-US"/>
              <a:t>Inaccessible ATMs (height, screen glare, no audio support);</a:t>
            </a:r>
          </a:p>
          <a:p>
            <a:pPr>
              <a:spcAft>
                <a:spcPts val="1200"/>
              </a:spcAft>
              <a:buFont typeface="Wingdings" panose="05000000000000000000" pitchFamily="2" charset="2"/>
              <a:buChar char="Ø"/>
            </a:pPr>
            <a:r>
              <a:rPr lang="en-US"/>
              <a:t>Distance to ATM or other withdrawal sites;</a:t>
            </a:r>
          </a:p>
          <a:p>
            <a:pPr>
              <a:spcAft>
                <a:spcPts val="1200"/>
              </a:spcAft>
              <a:buFont typeface="Wingdings" panose="05000000000000000000" pitchFamily="2" charset="2"/>
              <a:buChar char="Ø"/>
            </a:pPr>
            <a:r>
              <a:rPr lang="en-US"/>
              <a:t>PIN memorization challenges (cognitive impairments);</a:t>
            </a:r>
          </a:p>
          <a:p>
            <a:pPr>
              <a:spcAft>
                <a:spcPts val="1200"/>
              </a:spcAft>
              <a:buFont typeface="Wingdings" panose="05000000000000000000" pitchFamily="2" charset="2"/>
              <a:buChar char="Ø"/>
            </a:pPr>
            <a:r>
              <a:rPr lang="en-US"/>
              <a:t>Complex activation procedures;</a:t>
            </a:r>
          </a:p>
          <a:p>
            <a:pPr>
              <a:spcAft>
                <a:spcPts val="1200"/>
              </a:spcAft>
              <a:buFont typeface="Wingdings" panose="05000000000000000000" pitchFamily="2" charset="2"/>
              <a:buChar char="Ø"/>
            </a:pPr>
            <a:r>
              <a:rPr lang="en-US"/>
              <a:t>Long queues.</a:t>
            </a:r>
          </a:p>
        </p:txBody>
      </p:sp>
      <p:pic>
        <p:nvPicPr>
          <p:cNvPr id="6" name="Google Shape;2017;g3cb5c8679a0_0_1448">
            <a:extLst>
              <a:ext uri="{FF2B5EF4-FFF2-40B4-BE49-F238E27FC236}">
                <a16:creationId xmlns:a16="http://schemas.microsoft.com/office/drawing/2014/main" id="{632B5AB7-6B9A-73B6-E5D7-D9EA5473723E}"/>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10447508" y="144761"/>
            <a:ext cx="1467896" cy="1461779"/>
          </a:xfrm>
          <a:prstGeom prst="rect">
            <a:avLst/>
          </a:prstGeom>
          <a:noFill/>
          <a:ln>
            <a:noFill/>
          </a:ln>
          <a:effectLst>
            <a:outerShdw blurRad="292100" dist="139700" dir="2700000" algn="tl" rotWithShape="0">
              <a:srgbClr val="333333">
                <a:alpha val="65098"/>
              </a:srgbClr>
            </a:outerShdw>
          </a:effectLst>
        </p:spPr>
      </p:pic>
      <p:pic>
        <p:nvPicPr>
          <p:cNvPr id="7" name="Grafik 6">
            <a:extLst>
              <a:ext uri="{FF2B5EF4-FFF2-40B4-BE49-F238E27FC236}">
                <a16:creationId xmlns:a16="http://schemas.microsoft.com/office/drawing/2014/main" id="{07B26114-FA5C-AF17-F4B8-3E30135C03EA}"/>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10600" y="2612015"/>
            <a:ext cx="2281392" cy="1633970"/>
          </a:xfrm>
          <a:prstGeom prst="rect">
            <a:avLst/>
          </a:prstGeom>
        </p:spPr>
      </p:pic>
      <p:sp>
        <p:nvSpPr>
          <p:cNvPr id="8" name="Textfeld 7">
            <a:extLst>
              <a:ext uri="{FF2B5EF4-FFF2-40B4-BE49-F238E27FC236}">
                <a16:creationId xmlns:a16="http://schemas.microsoft.com/office/drawing/2014/main" id="{5BEEFE72-7281-1373-AA55-04D02E99828A}"/>
              </a:ext>
              <a:ext uri="{C183D7F6-B498-43B3-948B-1728B52AA6E4}">
                <adec:decorative xmlns:adec="http://schemas.microsoft.com/office/drawing/2017/decorative" val="1"/>
              </a:ext>
            </a:extLst>
          </p:cNvPr>
          <p:cNvSpPr txBox="1"/>
          <p:nvPr/>
        </p:nvSpPr>
        <p:spPr>
          <a:xfrm>
            <a:off x="9449638" y="4245985"/>
            <a:ext cx="1731818" cy="307777"/>
          </a:xfrm>
          <a:prstGeom prst="rect">
            <a:avLst/>
          </a:prstGeom>
          <a:noFill/>
        </p:spPr>
        <p:txBody>
          <a:bodyPr wrap="square" rtlCol="0">
            <a:spAutoFit/>
          </a:bodyPr>
          <a:lstStyle/>
          <a:p>
            <a:r>
              <a:rPr lang="de-DE"/>
              <a:t>CaLP Illustration</a:t>
            </a:r>
            <a:endParaRPr lang="en-US"/>
          </a:p>
        </p:txBody>
      </p:sp>
      <p:sp>
        <p:nvSpPr>
          <p:cNvPr id="5" name="Foliennummernplatzhalter 4">
            <a:extLst>
              <a:ext uri="{FF2B5EF4-FFF2-40B4-BE49-F238E27FC236}">
                <a16:creationId xmlns:a16="http://schemas.microsoft.com/office/drawing/2014/main" id="{6D002A2B-B32B-8E38-905B-B13C3E12582F}"/>
              </a:ext>
            </a:extLst>
          </p:cNvPr>
          <p:cNvSpPr>
            <a:spLocks noGrp="1"/>
          </p:cNvSpPr>
          <p:nvPr>
            <p:ph type="sldNum" sz="quarter" idx="12"/>
          </p:nvPr>
        </p:nvSpPr>
        <p:spPr/>
        <p:txBody>
          <a:bodyPr/>
          <a:lstStyle/>
          <a:p>
            <a:fld id="{FBC7A862-7147-4493-B488-4E46DC49905D}" type="slidenum">
              <a:rPr lang="de-DE" smtClean="0"/>
              <a:t>83</a:t>
            </a:fld>
            <a:endParaRPr lang="de-DE"/>
          </a:p>
        </p:txBody>
      </p:sp>
    </p:spTree>
    <p:extLst>
      <p:ext uri="{BB962C8B-B14F-4D97-AF65-F5344CB8AC3E}">
        <p14:creationId xmlns:p14="http://schemas.microsoft.com/office/powerpoint/2010/main" val="385645770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248D10-4F7A-DACB-2DB7-AD222784943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EE3D0EA-FB3F-85E5-C0AD-535190A0169F}"/>
              </a:ext>
            </a:extLst>
          </p:cNvPr>
          <p:cNvSpPr>
            <a:spLocks noGrp="1"/>
          </p:cNvSpPr>
          <p:nvPr>
            <p:ph type="title"/>
          </p:nvPr>
        </p:nvSpPr>
        <p:spPr>
          <a:xfrm>
            <a:off x="994611" y="346533"/>
            <a:ext cx="9091498" cy="1058233"/>
          </a:xfrm>
        </p:spPr>
        <p:txBody>
          <a:bodyPr>
            <a:noAutofit/>
          </a:bodyPr>
          <a:lstStyle/>
          <a:p>
            <a:pPr algn="ctr"/>
            <a:r>
              <a:rPr lang="en-US"/>
              <a:t>Cross-Cutting Recommended Mitigation Measures for all Mechanisms</a:t>
            </a:r>
          </a:p>
        </p:txBody>
      </p:sp>
      <p:sp>
        <p:nvSpPr>
          <p:cNvPr id="3" name="Inhaltsplatzhalter 2">
            <a:extLst>
              <a:ext uri="{FF2B5EF4-FFF2-40B4-BE49-F238E27FC236}">
                <a16:creationId xmlns:a16="http://schemas.microsoft.com/office/drawing/2014/main" id="{3E6091FA-B165-2CBF-8D5F-594C2F084AE5}"/>
              </a:ext>
            </a:extLst>
          </p:cNvPr>
          <p:cNvSpPr>
            <a:spLocks noGrp="1"/>
          </p:cNvSpPr>
          <p:nvPr>
            <p:ph idx="1"/>
          </p:nvPr>
        </p:nvSpPr>
        <p:spPr>
          <a:xfrm>
            <a:off x="838200" y="2031560"/>
            <a:ext cx="10515600" cy="4681679"/>
          </a:xfrm>
        </p:spPr>
        <p:txBody>
          <a:bodyPr>
            <a:normAutofit/>
          </a:bodyPr>
          <a:lstStyle/>
          <a:p>
            <a:pPr>
              <a:spcAft>
                <a:spcPts val="1200"/>
              </a:spcAft>
              <a:buFont typeface="Wingdings" panose="05000000000000000000" pitchFamily="2" charset="2"/>
              <a:buChar char="Ø"/>
            </a:pPr>
            <a:r>
              <a:rPr lang="en-US"/>
              <a:t>Consult OPDs during mechanism selection;</a:t>
            </a:r>
          </a:p>
          <a:p>
            <a:pPr>
              <a:spcAft>
                <a:spcPts val="1200"/>
              </a:spcAft>
              <a:buFont typeface="Wingdings" panose="05000000000000000000" pitchFamily="2" charset="2"/>
              <a:buChar char="Ø"/>
            </a:pPr>
            <a:r>
              <a:rPr lang="en-US"/>
              <a:t>Budget for reasonable accommodation;</a:t>
            </a:r>
          </a:p>
          <a:p>
            <a:pPr>
              <a:spcAft>
                <a:spcPts val="1200"/>
              </a:spcAft>
              <a:buFont typeface="Wingdings" panose="05000000000000000000" pitchFamily="2" charset="2"/>
              <a:buChar char="Ø"/>
            </a:pPr>
            <a:r>
              <a:rPr lang="en-US"/>
              <a:t>Conduct protection risk analysis;</a:t>
            </a:r>
          </a:p>
          <a:p>
            <a:pPr>
              <a:spcAft>
                <a:spcPts val="1200"/>
              </a:spcAft>
              <a:buFont typeface="Wingdings" panose="05000000000000000000" pitchFamily="2" charset="2"/>
              <a:buChar char="Ø"/>
            </a:pPr>
            <a:r>
              <a:rPr lang="en-US"/>
              <a:t>Ensure accessible complaints and feedback channels;</a:t>
            </a:r>
          </a:p>
          <a:p>
            <a:pPr>
              <a:spcAft>
                <a:spcPts val="1200"/>
              </a:spcAft>
              <a:buFont typeface="Wingdings" panose="05000000000000000000" pitchFamily="2" charset="2"/>
              <a:buChar char="Ø"/>
            </a:pPr>
            <a:r>
              <a:rPr lang="en-US"/>
              <a:t>Monitor disability-disaggregated access data;</a:t>
            </a:r>
          </a:p>
          <a:p>
            <a:pPr>
              <a:spcAft>
                <a:spcPts val="1200"/>
              </a:spcAft>
              <a:buFont typeface="Wingdings" panose="05000000000000000000" pitchFamily="2" charset="2"/>
              <a:buChar char="Ø"/>
            </a:pPr>
            <a:r>
              <a:rPr lang="en-US"/>
              <a:t>Adjust mechanism if exclusion patterns emerge.</a:t>
            </a:r>
          </a:p>
        </p:txBody>
      </p:sp>
      <p:pic>
        <p:nvPicPr>
          <p:cNvPr id="6" name="Google Shape;2017;g3cb5c8679a0_0_1448">
            <a:extLst>
              <a:ext uri="{FF2B5EF4-FFF2-40B4-BE49-F238E27FC236}">
                <a16:creationId xmlns:a16="http://schemas.microsoft.com/office/drawing/2014/main" id="{EDD5D790-6D49-7A06-2946-46F06FB34119}"/>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10447508" y="144761"/>
            <a:ext cx="1467896" cy="1461779"/>
          </a:xfrm>
          <a:prstGeom prst="rect">
            <a:avLst/>
          </a:prstGeom>
          <a:noFill/>
          <a:ln>
            <a:noFill/>
          </a:ln>
          <a:effectLst>
            <a:outerShdw blurRad="292100" dist="139700" dir="2700000" algn="tl" rotWithShape="0">
              <a:srgbClr val="333333">
                <a:alpha val="65098"/>
              </a:srgbClr>
            </a:outerShdw>
          </a:effectLst>
        </p:spPr>
      </p:pic>
      <p:sp>
        <p:nvSpPr>
          <p:cNvPr id="5" name="Foliennummernplatzhalter 4">
            <a:extLst>
              <a:ext uri="{FF2B5EF4-FFF2-40B4-BE49-F238E27FC236}">
                <a16:creationId xmlns:a16="http://schemas.microsoft.com/office/drawing/2014/main" id="{A3CD1481-948C-1F21-5C89-64C326796C50}"/>
              </a:ext>
            </a:extLst>
          </p:cNvPr>
          <p:cNvSpPr>
            <a:spLocks noGrp="1"/>
          </p:cNvSpPr>
          <p:nvPr>
            <p:ph type="sldNum" sz="quarter" idx="12"/>
          </p:nvPr>
        </p:nvSpPr>
        <p:spPr/>
        <p:txBody>
          <a:bodyPr/>
          <a:lstStyle/>
          <a:p>
            <a:fld id="{FBC7A862-7147-4493-B488-4E46DC49905D}" type="slidenum">
              <a:rPr lang="de-DE" smtClean="0"/>
              <a:t>84</a:t>
            </a:fld>
            <a:endParaRPr lang="de-DE"/>
          </a:p>
        </p:txBody>
      </p:sp>
    </p:spTree>
    <p:extLst>
      <p:ext uri="{BB962C8B-B14F-4D97-AF65-F5344CB8AC3E}">
        <p14:creationId xmlns:p14="http://schemas.microsoft.com/office/powerpoint/2010/main" val="424335111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923A91-94E9-7760-D40C-6D934C596A5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53D28B3-ED8D-286B-7303-79A922B77B6D}"/>
              </a:ext>
            </a:extLst>
          </p:cNvPr>
          <p:cNvSpPr>
            <a:spLocks noGrp="1"/>
          </p:cNvSpPr>
          <p:nvPr>
            <p:ph type="title"/>
          </p:nvPr>
        </p:nvSpPr>
        <p:spPr>
          <a:xfrm>
            <a:off x="2836719" y="337416"/>
            <a:ext cx="6934200" cy="1058233"/>
          </a:xfrm>
        </p:spPr>
        <p:txBody>
          <a:bodyPr>
            <a:normAutofit fontScale="90000"/>
          </a:bodyPr>
          <a:lstStyle/>
          <a:p>
            <a:r>
              <a:rPr lang="de-DE" err="1"/>
              <a:t>Tips</a:t>
            </a:r>
            <a:r>
              <a:rPr lang="de-DE"/>
              <a:t> for </a:t>
            </a:r>
            <a:r>
              <a:rPr lang="de-DE" err="1"/>
              <a:t>Assessing</a:t>
            </a:r>
            <a:r>
              <a:rPr lang="de-DE"/>
              <a:t> </a:t>
            </a:r>
            <a:r>
              <a:rPr lang="de-DE" err="1"/>
              <a:t>Accessibility</a:t>
            </a:r>
            <a:r>
              <a:rPr lang="de-DE"/>
              <a:t> of Financial Service Providers (FSPs)</a:t>
            </a:r>
            <a:endParaRPr lang="en-US"/>
          </a:p>
        </p:txBody>
      </p:sp>
      <p:sp>
        <p:nvSpPr>
          <p:cNvPr id="4" name="Rechteck 3">
            <a:extLst>
              <a:ext uri="{FF2B5EF4-FFF2-40B4-BE49-F238E27FC236}">
                <a16:creationId xmlns:a16="http://schemas.microsoft.com/office/drawing/2014/main" id="{D0A867E8-E5BF-B993-04CC-B8FFFF32FD5D}"/>
              </a:ext>
            </a:extLst>
          </p:cNvPr>
          <p:cNvSpPr/>
          <p:nvPr/>
        </p:nvSpPr>
        <p:spPr>
          <a:xfrm>
            <a:off x="1136073" y="1759527"/>
            <a:ext cx="4779818" cy="4364182"/>
          </a:xfrm>
          <a:prstGeom prst="rect">
            <a:avLst/>
          </a:prstGeom>
          <a:noFill/>
          <a:ln w="28575">
            <a:solidFill>
              <a:srgbClr val="2F7BBC"/>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spcBef>
                <a:spcPts val="600"/>
              </a:spcBef>
            </a:pPr>
            <a:r>
              <a:rPr lang="de-DE" sz="2400" b="1" err="1">
                <a:solidFill>
                  <a:schemeClr val="tx1"/>
                </a:solidFill>
                <a:latin typeface="Arial" panose="020B0604020202020204" pitchFamily="34" charset="0"/>
                <a:cs typeface="Arial" panose="020B0604020202020204" pitchFamily="34" charset="0"/>
              </a:rPr>
              <a:t>Consider</a:t>
            </a:r>
            <a:r>
              <a:rPr lang="de-DE" sz="2400" b="1">
                <a:solidFill>
                  <a:schemeClr val="tx1"/>
                </a:solidFill>
                <a:latin typeface="Arial" panose="020B0604020202020204" pitchFamily="34" charset="0"/>
                <a:cs typeface="Arial" panose="020B0604020202020204" pitchFamily="34" charset="0"/>
              </a:rPr>
              <a:t>:</a:t>
            </a:r>
          </a:p>
          <a:p>
            <a:pPr marL="342900" indent="-342900">
              <a:spcBef>
                <a:spcPts val="600"/>
              </a:spcBef>
              <a:buSzPct val="130000"/>
              <a:buFont typeface="Arial" panose="020B0604020202020204" pitchFamily="34" charset="0"/>
              <a:buChar char="•"/>
            </a:pPr>
            <a:r>
              <a:rPr lang="de-DE" sz="2400" err="1">
                <a:solidFill>
                  <a:schemeClr val="tx1"/>
                </a:solidFill>
                <a:latin typeface="Arial" panose="020B0604020202020204" pitchFamily="34" charset="0"/>
                <a:cs typeface="Arial" panose="020B0604020202020204" pitchFamily="34" charset="0"/>
              </a:rPr>
              <a:t>Physical</a:t>
            </a:r>
            <a:r>
              <a:rPr lang="de-DE" sz="2400">
                <a:solidFill>
                  <a:schemeClr val="tx1"/>
                </a:solidFill>
                <a:latin typeface="Arial" panose="020B0604020202020204" pitchFamily="34" charset="0"/>
                <a:cs typeface="Arial" panose="020B0604020202020204" pitchFamily="34" charset="0"/>
              </a:rPr>
              <a:t> </a:t>
            </a:r>
            <a:r>
              <a:rPr lang="de-DE" sz="2400" err="1">
                <a:solidFill>
                  <a:schemeClr val="tx1"/>
                </a:solidFill>
                <a:latin typeface="Arial" panose="020B0604020202020204" pitchFamily="34" charset="0"/>
                <a:cs typeface="Arial" panose="020B0604020202020204" pitchFamily="34" charset="0"/>
              </a:rPr>
              <a:t>accessibility</a:t>
            </a:r>
            <a:r>
              <a:rPr lang="de-DE" sz="2400">
                <a:solidFill>
                  <a:schemeClr val="tx1"/>
                </a:solidFill>
                <a:latin typeface="Arial" panose="020B0604020202020204" pitchFamily="34" charset="0"/>
                <a:cs typeface="Arial" panose="020B0604020202020204" pitchFamily="34" charset="0"/>
              </a:rPr>
              <a:t> of </a:t>
            </a:r>
            <a:r>
              <a:rPr lang="de-DE" sz="2400" err="1">
                <a:solidFill>
                  <a:schemeClr val="tx1"/>
                </a:solidFill>
                <a:latin typeface="Arial" panose="020B0604020202020204" pitchFamily="34" charset="0"/>
                <a:cs typeface="Arial" panose="020B0604020202020204" pitchFamily="34" charset="0"/>
              </a:rPr>
              <a:t>branches</a:t>
            </a:r>
            <a:r>
              <a:rPr lang="de-DE" sz="2400">
                <a:solidFill>
                  <a:schemeClr val="tx1"/>
                </a:solidFill>
                <a:latin typeface="Arial" panose="020B0604020202020204" pitchFamily="34" charset="0"/>
                <a:cs typeface="Arial" panose="020B0604020202020204" pitchFamily="34" charset="0"/>
              </a:rPr>
              <a:t>/ </a:t>
            </a:r>
            <a:r>
              <a:rPr lang="de-DE" sz="2400" err="1">
                <a:solidFill>
                  <a:schemeClr val="tx1"/>
                </a:solidFill>
                <a:latin typeface="Arial" panose="020B0604020202020204" pitchFamily="34" charset="0"/>
                <a:cs typeface="Arial" panose="020B0604020202020204" pitchFamily="34" charset="0"/>
              </a:rPr>
              <a:t>agents</a:t>
            </a:r>
            <a:r>
              <a:rPr lang="de-DE" sz="2400">
                <a:solidFill>
                  <a:schemeClr val="tx1"/>
                </a:solidFill>
                <a:latin typeface="Arial" panose="020B0604020202020204" pitchFamily="34" charset="0"/>
                <a:cs typeface="Arial" panose="020B0604020202020204" pitchFamily="34" charset="0"/>
              </a:rPr>
              <a:t> (</a:t>
            </a:r>
            <a:r>
              <a:rPr lang="de-DE" sz="2400" err="1">
                <a:solidFill>
                  <a:schemeClr val="tx1"/>
                </a:solidFill>
                <a:latin typeface="Arial" panose="020B0604020202020204" pitchFamily="34" charset="0"/>
                <a:cs typeface="Arial" panose="020B0604020202020204" pitchFamily="34" charset="0"/>
              </a:rPr>
              <a:t>accessibility</a:t>
            </a:r>
            <a:r>
              <a:rPr lang="de-DE" sz="2400">
                <a:solidFill>
                  <a:schemeClr val="tx1"/>
                </a:solidFill>
                <a:latin typeface="Arial" panose="020B0604020202020204" pitchFamily="34" charset="0"/>
                <a:cs typeface="Arial" panose="020B0604020202020204" pitchFamily="34" charset="0"/>
              </a:rPr>
              <a:t> </a:t>
            </a:r>
            <a:r>
              <a:rPr lang="de-DE" sz="2400" err="1">
                <a:solidFill>
                  <a:schemeClr val="tx1"/>
                </a:solidFill>
                <a:latin typeface="Arial" panose="020B0604020202020204" pitchFamily="34" charset="0"/>
                <a:cs typeface="Arial" panose="020B0604020202020204" pitchFamily="34" charset="0"/>
              </a:rPr>
              <a:t>audits</a:t>
            </a:r>
            <a:r>
              <a:rPr lang="de-DE" sz="2400">
                <a:solidFill>
                  <a:schemeClr val="tx1"/>
                </a:solidFill>
                <a:latin typeface="Arial" panose="020B0604020202020204" pitchFamily="34" charset="0"/>
                <a:cs typeface="Arial" panose="020B0604020202020204" pitchFamily="34" charset="0"/>
              </a:rPr>
              <a:t>);</a:t>
            </a:r>
          </a:p>
          <a:p>
            <a:pPr marL="342900" indent="-342900">
              <a:spcBef>
                <a:spcPts val="600"/>
              </a:spcBef>
              <a:buSzPct val="130000"/>
              <a:buFont typeface="Arial" panose="020B0604020202020204" pitchFamily="34" charset="0"/>
              <a:buChar char="•"/>
            </a:pPr>
            <a:r>
              <a:rPr lang="de-DE" sz="2400">
                <a:solidFill>
                  <a:schemeClr val="tx1"/>
                </a:solidFill>
                <a:latin typeface="Arial" panose="020B0604020202020204" pitchFamily="34" charset="0"/>
                <a:cs typeface="Arial" panose="020B0604020202020204" pitchFamily="34" charset="0"/>
              </a:rPr>
              <a:t>Flexible ID </a:t>
            </a:r>
            <a:r>
              <a:rPr lang="de-DE" sz="2400" err="1">
                <a:solidFill>
                  <a:schemeClr val="tx1"/>
                </a:solidFill>
                <a:latin typeface="Arial" panose="020B0604020202020204" pitchFamily="34" charset="0"/>
                <a:cs typeface="Arial" panose="020B0604020202020204" pitchFamily="34" charset="0"/>
              </a:rPr>
              <a:t>policies</a:t>
            </a:r>
            <a:r>
              <a:rPr lang="de-DE" sz="2400">
                <a:solidFill>
                  <a:schemeClr val="tx1"/>
                </a:solidFill>
                <a:latin typeface="Arial" panose="020B0604020202020204" pitchFamily="34" charset="0"/>
                <a:cs typeface="Arial" panose="020B0604020202020204" pitchFamily="34" charset="0"/>
              </a:rPr>
              <a:t>;</a:t>
            </a:r>
          </a:p>
          <a:p>
            <a:pPr marL="342900" indent="-342900">
              <a:spcBef>
                <a:spcPts val="600"/>
              </a:spcBef>
              <a:buSzPct val="130000"/>
              <a:buFont typeface="Arial" panose="020B0604020202020204" pitchFamily="34" charset="0"/>
              <a:buChar char="•"/>
            </a:pPr>
            <a:r>
              <a:rPr lang="de-DE" sz="2400" err="1">
                <a:solidFill>
                  <a:schemeClr val="tx1"/>
                </a:solidFill>
                <a:latin typeface="Arial" panose="020B0604020202020204" pitchFamily="34" charset="0"/>
                <a:cs typeface="Arial" panose="020B0604020202020204" pitchFamily="34" charset="0"/>
              </a:rPr>
              <a:t>Accessible</a:t>
            </a:r>
            <a:r>
              <a:rPr lang="de-DE" sz="2400">
                <a:solidFill>
                  <a:schemeClr val="tx1"/>
                </a:solidFill>
                <a:latin typeface="Arial" panose="020B0604020202020204" pitchFamily="34" charset="0"/>
                <a:cs typeface="Arial" panose="020B0604020202020204" pitchFamily="34" charset="0"/>
              </a:rPr>
              <a:t> digital </a:t>
            </a:r>
            <a:r>
              <a:rPr lang="de-DE" sz="2400" err="1">
                <a:solidFill>
                  <a:schemeClr val="tx1"/>
                </a:solidFill>
                <a:latin typeface="Arial" panose="020B0604020202020204" pitchFamily="34" charset="0"/>
                <a:cs typeface="Arial" panose="020B0604020202020204" pitchFamily="34" charset="0"/>
              </a:rPr>
              <a:t>interfaces</a:t>
            </a:r>
            <a:r>
              <a:rPr lang="de-DE" sz="2400">
                <a:solidFill>
                  <a:schemeClr val="tx1"/>
                </a:solidFill>
                <a:latin typeface="Arial" panose="020B0604020202020204" pitchFamily="34" charset="0"/>
                <a:cs typeface="Arial" panose="020B0604020202020204" pitchFamily="34" charset="0"/>
              </a:rPr>
              <a:t>;</a:t>
            </a:r>
          </a:p>
          <a:p>
            <a:pPr marL="342900" indent="-342900">
              <a:spcBef>
                <a:spcPts val="600"/>
              </a:spcBef>
              <a:buSzPct val="130000"/>
              <a:buFont typeface="Arial" panose="020B0604020202020204" pitchFamily="34" charset="0"/>
              <a:buChar char="•"/>
            </a:pPr>
            <a:r>
              <a:rPr lang="de-DE" sz="2400">
                <a:solidFill>
                  <a:schemeClr val="tx1"/>
                </a:solidFill>
                <a:latin typeface="Arial" panose="020B0604020202020204" pitchFamily="34" charset="0"/>
                <a:cs typeface="Arial" panose="020B0604020202020204" pitchFamily="34" charset="0"/>
              </a:rPr>
              <a:t>Staff </a:t>
            </a:r>
            <a:r>
              <a:rPr lang="de-DE" sz="2400" err="1">
                <a:solidFill>
                  <a:schemeClr val="tx1"/>
                </a:solidFill>
                <a:latin typeface="Arial" panose="020B0604020202020204" pitchFamily="34" charset="0"/>
                <a:cs typeface="Arial" panose="020B0604020202020204" pitchFamily="34" charset="0"/>
              </a:rPr>
              <a:t>training</a:t>
            </a:r>
            <a:r>
              <a:rPr lang="de-DE" sz="2400">
                <a:solidFill>
                  <a:schemeClr val="tx1"/>
                </a:solidFill>
                <a:latin typeface="Arial" panose="020B0604020202020204" pitchFamily="34" charset="0"/>
                <a:cs typeface="Arial" panose="020B0604020202020204" pitchFamily="34" charset="0"/>
              </a:rPr>
              <a:t> on </a:t>
            </a:r>
            <a:r>
              <a:rPr lang="de-DE" sz="2400" err="1">
                <a:solidFill>
                  <a:schemeClr val="tx1"/>
                </a:solidFill>
                <a:latin typeface="Arial" panose="020B0604020202020204" pitchFamily="34" charset="0"/>
                <a:cs typeface="Arial" panose="020B0604020202020204" pitchFamily="34" charset="0"/>
              </a:rPr>
              <a:t>disability</a:t>
            </a:r>
            <a:r>
              <a:rPr lang="de-DE" sz="2400">
                <a:solidFill>
                  <a:schemeClr val="tx1"/>
                </a:solidFill>
                <a:latin typeface="Arial" panose="020B0604020202020204" pitchFamily="34" charset="0"/>
                <a:cs typeface="Arial" panose="020B0604020202020204" pitchFamily="34" charset="0"/>
              </a:rPr>
              <a:t> </a:t>
            </a:r>
            <a:r>
              <a:rPr lang="de-DE" sz="2400" err="1">
                <a:solidFill>
                  <a:schemeClr val="tx1"/>
                </a:solidFill>
                <a:latin typeface="Arial" panose="020B0604020202020204" pitchFamily="34" charset="0"/>
                <a:cs typeface="Arial" panose="020B0604020202020204" pitchFamily="34" charset="0"/>
              </a:rPr>
              <a:t>inclusion</a:t>
            </a:r>
            <a:r>
              <a:rPr lang="de-DE" sz="2400">
                <a:solidFill>
                  <a:schemeClr val="tx1"/>
                </a:solidFill>
                <a:latin typeface="Arial" panose="020B0604020202020204" pitchFamily="34" charset="0"/>
                <a:cs typeface="Arial" panose="020B0604020202020204" pitchFamily="34" charset="0"/>
              </a:rPr>
              <a:t>;</a:t>
            </a:r>
          </a:p>
          <a:p>
            <a:pPr marL="342900" indent="-342900">
              <a:spcBef>
                <a:spcPts val="600"/>
              </a:spcBef>
              <a:buSzPct val="130000"/>
              <a:buFont typeface="Arial" panose="020B0604020202020204" pitchFamily="34" charset="0"/>
              <a:buChar char="•"/>
            </a:pPr>
            <a:r>
              <a:rPr lang="de-DE" sz="2400" err="1">
                <a:solidFill>
                  <a:schemeClr val="tx1"/>
                </a:solidFill>
                <a:latin typeface="Arial" panose="020B0604020202020204" pitchFamily="34" charset="0"/>
                <a:cs typeface="Arial" panose="020B0604020202020204" pitchFamily="34" charset="0"/>
              </a:rPr>
              <a:t>Grievance</a:t>
            </a:r>
            <a:r>
              <a:rPr lang="de-DE" sz="2400">
                <a:solidFill>
                  <a:schemeClr val="tx1"/>
                </a:solidFill>
                <a:latin typeface="Arial" panose="020B0604020202020204" pitchFamily="34" charset="0"/>
                <a:cs typeface="Arial" panose="020B0604020202020204" pitchFamily="34" charset="0"/>
              </a:rPr>
              <a:t> </a:t>
            </a:r>
            <a:r>
              <a:rPr lang="de-DE" sz="2400" err="1">
                <a:solidFill>
                  <a:schemeClr val="tx1"/>
                </a:solidFill>
                <a:latin typeface="Arial" panose="020B0604020202020204" pitchFamily="34" charset="0"/>
                <a:cs typeface="Arial" panose="020B0604020202020204" pitchFamily="34" charset="0"/>
              </a:rPr>
              <a:t>redress</a:t>
            </a:r>
            <a:r>
              <a:rPr lang="de-DE" sz="2400">
                <a:solidFill>
                  <a:schemeClr val="tx1"/>
                </a:solidFill>
                <a:latin typeface="Arial" panose="020B0604020202020204" pitchFamily="34" charset="0"/>
                <a:cs typeface="Arial" panose="020B0604020202020204" pitchFamily="34" charset="0"/>
              </a:rPr>
              <a:t> </a:t>
            </a:r>
            <a:r>
              <a:rPr lang="de-DE" sz="2400" err="1">
                <a:solidFill>
                  <a:schemeClr val="tx1"/>
                </a:solidFill>
                <a:latin typeface="Arial" panose="020B0604020202020204" pitchFamily="34" charset="0"/>
                <a:cs typeface="Arial" panose="020B0604020202020204" pitchFamily="34" charset="0"/>
              </a:rPr>
              <a:t>mechanisms</a:t>
            </a:r>
            <a:r>
              <a:rPr lang="de-DE" sz="2400">
                <a:solidFill>
                  <a:schemeClr val="tx1"/>
                </a:solidFill>
                <a:latin typeface="Arial" panose="020B0604020202020204" pitchFamily="34" charset="0"/>
                <a:cs typeface="Arial" panose="020B0604020202020204" pitchFamily="34" charset="0"/>
              </a:rPr>
              <a:t>;</a:t>
            </a:r>
          </a:p>
        </p:txBody>
      </p:sp>
      <p:sp>
        <p:nvSpPr>
          <p:cNvPr id="7" name="Rechteck 6">
            <a:extLst>
              <a:ext uri="{FF2B5EF4-FFF2-40B4-BE49-F238E27FC236}">
                <a16:creationId xmlns:a16="http://schemas.microsoft.com/office/drawing/2014/main" id="{67CDAA80-66EA-4636-EA7B-3E45A0DDD868}"/>
              </a:ext>
            </a:extLst>
          </p:cNvPr>
          <p:cNvSpPr/>
          <p:nvPr/>
        </p:nvSpPr>
        <p:spPr>
          <a:xfrm>
            <a:off x="6276109" y="1759527"/>
            <a:ext cx="4779818" cy="4364182"/>
          </a:xfrm>
          <a:prstGeom prst="rect">
            <a:avLst/>
          </a:prstGeom>
          <a:noFill/>
          <a:ln w="28575">
            <a:solidFill>
              <a:srgbClr val="2F7BBC"/>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spcBef>
                <a:spcPts val="600"/>
              </a:spcBef>
            </a:pPr>
            <a:r>
              <a:rPr lang="de-DE" sz="2400" b="1">
                <a:solidFill>
                  <a:schemeClr val="tx1"/>
                </a:solidFill>
                <a:latin typeface="Arial" panose="020B0604020202020204" pitchFamily="34" charset="0"/>
                <a:cs typeface="Arial" panose="020B0604020202020204" pitchFamily="34" charset="0"/>
              </a:rPr>
              <a:t>Include </a:t>
            </a:r>
            <a:r>
              <a:rPr lang="de-DE" sz="2400" b="1" err="1">
                <a:solidFill>
                  <a:schemeClr val="tx1"/>
                </a:solidFill>
                <a:latin typeface="Arial" panose="020B0604020202020204" pitchFamily="34" charset="0"/>
                <a:cs typeface="Arial" panose="020B0604020202020204" pitchFamily="34" charset="0"/>
              </a:rPr>
              <a:t>accessibility</a:t>
            </a:r>
            <a:r>
              <a:rPr lang="de-DE" sz="2400" b="1">
                <a:solidFill>
                  <a:schemeClr val="tx1"/>
                </a:solidFill>
                <a:latin typeface="Arial" panose="020B0604020202020204" pitchFamily="34" charset="0"/>
                <a:cs typeface="Arial" panose="020B0604020202020204" pitchFamily="34" charset="0"/>
              </a:rPr>
              <a:t> </a:t>
            </a:r>
            <a:r>
              <a:rPr lang="de-DE" sz="2400" b="1" err="1">
                <a:solidFill>
                  <a:schemeClr val="tx1"/>
                </a:solidFill>
                <a:latin typeface="Arial" panose="020B0604020202020204" pitchFamily="34" charset="0"/>
                <a:cs typeface="Arial" panose="020B0604020202020204" pitchFamily="34" charset="0"/>
              </a:rPr>
              <a:t>criteria</a:t>
            </a:r>
            <a:r>
              <a:rPr lang="de-DE" sz="2400" b="1">
                <a:solidFill>
                  <a:schemeClr val="tx1"/>
                </a:solidFill>
                <a:latin typeface="Arial" panose="020B0604020202020204" pitchFamily="34" charset="0"/>
                <a:cs typeface="Arial" panose="020B0604020202020204" pitchFamily="34" charset="0"/>
              </a:rPr>
              <a:t> in:</a:t>
            </a:r>
          </a:p>
          <a:p>
            <a:pPr marL="342900" indent="-342900">
              <a:spcBef>
                <a:spcPts val="600"/>
              </a:spcBef>
              <a:buSzPct val="130000"/>
              <a:buFont typeface="Arial" panose="020B0604020202020204" pitchFamily="34" charset="0"/>
              <a:buChar char="•"/>
            </a:pPr>
            <a:r>
              <a:rPr lang="de-DE" sz="2400">
                <a:solidFill>
                  <a:schemeClr val="tx1"/>
                </a:solidFill>
                <a:latin typeface="Arial" panose="020B0604020202020204" pitchFamily="34" charset="0"/>
                <a:cs typeface="Arial" panose="020B0604020202020204" pitchFamily="34" charset="0"/>
              </a:rPr>
              <a:t>FSP </a:t>
            </a:r>
            <a:r>
              <a:rPr lang="de-DE" sz="2400" err="1">
                <a:solidFill>
                  <a:schemeClr val="tx1"/>
                </a:solidFill>
                <a:latin typeface="Arial" panose="020B0604020202020204" pitchFamily="34" charset="0"/>
                <a:cs typeface="Arial" panose="020B0604020202020204" pitchFamily="34" charset="0"/>
              </a:rPr>
              <a:t>selection</a:t>
            </a:r>
            <a:r>
              <a:rPr lang="de-DE" sz="2400">
                <a:solidFill>
                  <a:schemeClr val="tx1"/>
                </a:solidFill>
                <a:latin typeface="Arial" panose="020B0604020202020204" pitchFamily="34" charset="0"/>
                <a:cs typeface="Arial" panose="020B0604020202020204" pitchFamily="34" charset="0"/>
              </a:rPr>
              <a:t>;</a:t>
            </a:r>
          </a:p>
          <a:p>
            <a:pPr marL="342900" indent="-342900">
              <a:spcBef>
                <a:spcPts val="600"/>
              </a:spcBef>
              <a:buSzPct val="130000"/>
              <a:buFont typeface="Arial" panose="020B0604020202020204" pitchFamily="34" charset="0"/>
              <a:buChar char="•"/>
            </a:pPr>
            <a:r>
              <a:rPr lang="de-DE" sz="2400" err="1">
                <a:solidFill>
                  <a:schemeClr val="tx1"/>
                </a:solidFill>
                <a:latin typeface="Arial" panose="020B0604020202020204" pitchFamily="34" charset="0"/>
                <a:cs typeface="Arial" panose="020B0604020202020204" pitchFamily="34" charset="0"/>
              </a:rPr>
              <a:t>Contract</a:t>
            </a:r>
            <a:r>
              <a:rPr lang="de-DE" sz="2400">
                <a:solidFill>
                  <a:schemeClr val="tx1"/>
                </a:solidFill>
                <a:latin typeface="Arial" panose="020B0604020202020204" pitchFamily="34" charset="0"/>
                <a:cs typeface="Arial" panose="020B0604020202020204" pitchFamily="34" charset="0"/>
              </a:rPr>
              <a:t> Agreements (</a:t>
            </a:r>
            <a:r>
              <a:rPr lang="de-DE" sz="2400" err="1">
                <a:solidFill>
                  <a:schemeClr val="tx1"/>
                </a:solidFill>
                <a:latin typeface="Arial" panose="020B0604020202020204" pitchFamily="34" charset="0"/>
                <a:cs typeface="Arial" panose="020B0604020202020204" pitchFamily="34" charset="0"/>
              </a:rPr>
              <a:t>staff</a:t>
            </a:r>
            <a:r>
              <a:rPr lang="de-DE" sz="2400">
                <a:solidFill>
                  <a:schemeClr val="tx1"/>
                </a:solidFill>
                <a:latin typeface="Arial" panose="020B0604020202020204" pitchFamily="34" charset="0"/>
                <a:cs typeface="Arial" panose="020B0604020202020204" pitchFamily="34" charset="0"/>
              </a:rPr>
              <a:t> </a:t>
            </a:r>
            <a:r>
              <a:rPr lang="de-DE" sz="2400" err="1">
                <a:solidFill>
                  <a:schemeClr val="tx1"/>
                </a:solidFill>
                <a:latin typeface="Arial" panose="020B0604020202020204" pitchFamily="34" charset="0"/>
                <a:cs typeface="Arial" panose="020B0604020202020204" pitchFamily="34" charset="0"/>
              </a:rPr>
              <a:t>training</a:t>
            </a:r>
            <a:r>
              <a:rPr lang="de-DE" sz="2400">
                <a:solidFill>
                  <a:schemeClr val="tx1"/>
                </a:solidFill>
                <a:latin typeface="Arial" panose="020B0604020202020204" pitchFamily="34" charset="0"/>
                <a:cs typeface="Arial" panose="020B0604020202020204" pitchFamily="34" charset="0"/>
              </a:rPr>
              <a:t> on DI, </a:t>
            </a:r>
            <a:r>
              <a:rPr lang="de-DE" sz="2400" err="1">
                <a:solidFill>
                  <a:schemeClr val="tx1"/>
                </a:solidFill>
                <a:latin typeface="Arial" panose="020B0604020202020204" pitchFamily="34" charset="0"/>
                <a:cs typeface="Arial" panose="020B0604020202020204" pitchFamily="34" charset="0"/>
              </a:rPr>
              <a:t>accessibility</a:t>
            </a:r>
            <a:r>
              <a:rPr lang="de-DE" sz="2400">
                <a:solidFill>
                  <a:schemeClr val="tx1"/>
                </a:solidFill>
                <a:latin typeface="Arial" panose="020B0604020202020204" pitchFamily="34" charset="0"/>
                <a:cs typeface="Arial" panose="020B0604020202020204" pitchFamily="34" charset="0"/>
              </a:rPr>
              <a:t> </a:t>
            </a:r>
            <a:r>
              <a:rPr lang="de-DE" sz="2400" err="1">
                <a:solidFill>
                  <a:schemeClr val="tx1"/>
                </a:solidFill>
                <a:latin typeface="Arial" panose="020B0604020202020204" pitchFamily="34" charset="0"/>
                <a:cs typeface="Arial" panose="020B0604020202020204" pitchFamily="34" charset="0"/>
              </a:rPr>
              <a:t>standards</a:t>
            </a:r>
            <a:r>
              <a:rPr lang="de-DE" sz="2400">
                <a:solidFill>
                  <a:schemeClr val="tx1"/>
                </a:solidFill>
                <a:latin typeface="Arial" panose="020B0604020202020204" pitchFamily="34" charset="0"/>
                <a:cs typeface="Arial" panose="020B0604020202020204" pitchFamily="34" charset="0"/>
              </a:rPr>
              <a:t>, etc.)</a:t>
            </a:r>
          </a:p>
          <a:p>
            <a:pPr marL="342900" indent="-342900">
              <a:spcBef>
                <a:spcPts val="600"/>
              </a:spcBef>
              <a:buSzPct val="130000"/>
              <a:buFont typeface="Arial" panose="020B0604020202020204" pitchFamily="34" charset="0"/>
              <a:buChar char="•"/>
            </a:pPr>
            <a:r>
              <a:rPr lang="de-DE" sz="2400">
                <a:solidFill>
                  <a:schemeClr val="tx1"/>
                </a:solidFill>
                <a:latin typeface="Arial" panose="020B0604020202020204" pitchFamily="34" charset="0"/>
                <a:cs typeface="Arial" panose="020B0604020202020204" pitchFamily="34" charset="0"/>
              </a:rPr>
              <a:t>MoUs</a:t>
            </a:r>
          </a:p>
        </p:txBody>
      </p:sp>
      <p:sp>
        <p:nvSpPr>
          <p:cNvPr id="5" name="Foliennummernplatzhalter 4">
            <a:extLst>
              <a:ext uri="{FF2B5EF4-FFF2-40B4-BE49-F238E27FC236}">
                <a16:creationId xmlns:a16="http://schemas.microsoft.com/office/drawing/2014/main" id="{F5C0784A-6EDC-922D-6B41-B089ECAE632F}"/>
              </a:ext>
            </a:extLst>
          </p:cNvPr>
          <p:cNvSpPr>
            <a:spLocks noGrp="1"/>
          </p:cNvSpPr>
          <p:nvPr>
            <p:ph type="sldNum" sz="quarter" idx="12"/>
          </p:nvPr>
        </p:nvSpPr>
        <p:spPr/>
        <p:txBody>
          <a:bodyPr/>
          <a:lstStyle/>
          <a:p>
            <a:fld id="{FBC7A862-7147-4493-B488-4E46DC49905D}" type="slidenum">
              <a:rPr lang="de-DE" smtClean="0"/>
              <a:t>85</a:t>
            </a:fld>
            <a:endParaRPr lang="de-DE"/>
          </a:p>
        </p:txBody>
      </p:sp>
    </p:spTree>
    <p:extLst>
      <p:ext uri="{BB962C8B-B14F-4D97-AF65-F5344CB8AC3E}">
        <p14:creationId xmlns:p14="http://schemas.microsoft.com/office/powerpoint/2010/main" val="57333915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AFE5EE20-70F8-F338-8029-1D60C1952183}"/>
              </a:ext>
            </a:extLst>
          </p:cNvPr>
          <p:cNvSpPr>
            <a:spLocks noGrp="1"/>
          </p:cNvSpPr>
          <p:nvPr>
            <p:ph type="ctrTitle"/>
          </p:nvPr>
        </p:nvSpPr>
        <p:spPr>
          <a:xfrm>
            <a:off x="1523999" y="374218"/>
            <a:ext cx="9144000" cy="1001860"/>
          </a:xfrm>
        </p:spPr>
        <p:txBody>
          <a:bodyPr/>
          <a:lstStyle/>
          <a:p>
            <a:r>
              <a:rPr lang="de-DE" err="1"/>
              <a:t>Reasonable</a:t>
            </a:r>
            <a:r>
              <a:rPr lang="de-DE"/>
              <a:t> </a:t>
            </a:r>
            <a:r>
              <a:rPr lang="de-DE" err="1"/>
              <a:t>Accommodation</a:t>
            </a:r>
            <a:endParaRPr lang="en-US"/>
          </a:p>
        </p:txBody>
      </p:sp>
      <p:pic>
        <p:nvPicPr>
          <p:cNvPr id="11" name="Grafik 10">
            <a:extLst>
              <a:ext uri="{FF2B5EF4-FFF2-40B4-BE49-F238E27FC236}">
                <a16:creationId xmlns:a16="http://schemas.microsoft.com/office/drawing/2014/main" id="{7366D396-87CA-5BC7-5921-78B2E0A931E5}"/>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3999" y="5344395"/>
            <a:ext cx="1982941" cy="1417493"/>
          </a:xfrm>
          <a:prstGeom prst="rect">
            <a:avLst/>
          </a:prstGeom>
          <a:ln>
            <a:noFill/>
          </a:ln>
          <a:effectLst>
            <a:outerShdw blurRad="190500" algn="tl" rotWithShape="0">
              <a:srgbClr val="000000">
                <a:alpha val="70000"/>
              </a:srgbClr>
            </a:outerShdw>
          </a:effectLst>
        </p:spPr>
      </p:pic>
      <p:sp>
        <p:nvSpPr>
          <p:cNvPr id="12" name="Textfeld 11">
            <a:extLst>
              <a:ext uri="{FF2B5EF4-FFF2-40B4-BE49-F238E27FC236}">
                <a16:creationId xmlns:a16="http://schemas.microsoft.com/office/drawing/2014/main" id="{6DE1F12E-D89C-895D-10AE-CF2D26C8995C}"/>
              </a:ext>
            </a:extLst>
          </p:cNvPr>
          <p:cNvSpPr txBox="1"/>
          <p:nvPr/>
        </p:nvSpPr>
        <p:spPr>
          <a:xfrm>
            <a:off x="1454727" y="1953491"/>
            <a:ext cx="9282545" cy="269304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
                <a:srgbClr val="000000"/>
              </a:buClr>
              <a:buSzPts val="2400"/>
              <a:buFont typeface="Arial"/>
              <a:buNone/>
              <a:tabLst/>
              <a:defRPr/>
            </a:pPr>
            <a:r>
              <a:rPr kumimoji="0" lang="en-US" sz="2400" b="0" i="0" u="none" strike="noStrike" kern="0" cap="none" spc="0" normalizeH="0" baseline="0" noProof="0">
                <a:ln>
                  <a:noFill/>
                </a:ln>
                <a:solidFill>
                  <a:srgbClr val="000000"/>
                </a:solidFill>
                <a:effectLst/>
                <a:uLnTx/>
                <a:uFillTx/>
                <a:latin typeface="Arial"/>
                <a:ea typeface="Arial"/>
                <a:cs typeface="Arial"/>
                <a:sym typeface="Arial"/>
              </a:rPr>
              <a:t>“</a:t>
            </a:r>
            <a:r>
              <a:rPr kumimoji="0" lang="en-US" sz="2500" b="1" i="0" u="none" strike="noStrike" kern="0" cap="none" spc="0" normalizeH="0" baseline="0" noProof="0">
                <a:ln>
                  <a:noFill/>
                </a:ln>
                <a:solidFill>
                  <a:srgbClr val="000000"/>
                </a:solidFill>
                <a:effectLst/>
                <a:uLnTx/>
                <a:uFillTx/>
                <a:latin typeface="Arial"/>
                <a:ea typeface="Arial"/>
                <a:cs typeface="Arial"/>
                <a:sym typeface="Arial"/>
              </a:rPr>
              <a:t>Reasonable accommodation</a:t>
            </a:r>
            <a:r>
              <a:rPr kumimoji="0" lang="en-US" sz="2500" b="0" i="0" u="none" strike="noStrike" kern="0" cap="none" spc="0" normalizeH="0" baseline="0" noProof="0">
                <a:ln>
                  <a:noFill/>
                </a:ln>
                <a:solidFill>
                  <a:srgbClr val="000000"/>
                </a:solidFill>
                <a:effectLst/>
                <a:uLnTx/>
                <a:uFillTx/>
                <a:latin typeface="Arial"/>
                <a:ea typeface="Arial"/>
                <a:cs typeface="Arial"/>
                <a:sym typeface="Arial"/>
              </a:rPr>
              <a:t>” means necessary and appropriate modification and adjustments not imposing a disproportionate or undue burden, where needed in a particular case, to ensure to persons with disabilities the enjoyment or exercise on an equal basis with others of all human rights and fundamental freedoms. (CRPD, Art. 2).</a:t>
            </a:r>
          </a:p>
          <a:p>
            <a:endParaRPr lang="en-US"/>
          </a:p>
        </p:txBody>
      </p:sp>
      <p:sp>
        <p:nvSpPr>
          <p:cNvPr id="13" name="Textfeld 12">
            <a:extLst>
              <a:ext uri="{FF2B5EF4-FFF2-40B4-BE49-F238E27FC236}">
                <a16:creationId xmlns:a16="http://schemas.microsoft.com/office/drawing/2014/main" id="{951ED72C-2B59-07EC-9A79-D5732AEE1475}"/>
              </a:ext>
            </a:extLst>
          </p:cNvPr>
          <p:cNvSpPr txBox="1"/>
          <p:nvPr/>
        </p:nvSpPr>
        <p:spPr>
          <a:xfrm>
            <a:off x="3699164" y="5707915"/>
            <a:ext cx="1842654" cy="830997"/>
          </a:xfrm>
          <a:prstGeom prst="rect">
            <a:avLst/>
          </a:prstGeom>
          <a:noFill/>
        </p:spPr>
        <p:txBody>
          <a:bodyPr wrap="square" rtlCol="0">
            <a:spAutoFit/>
          </a:bodyPr>
          <a:lstStyle/>
          <a:p>
            <a:r>
              <a:rPr lang="de-DE" sz="1600" b="1"/>
              <a:t>Understanding </a:t>
            </a:r>
            <a:r>
              <a:rPr lang="de-DE" sz="1600" b="1" err="1"/>
              <a:t>Reasonable</a:t>
            </a:r>
            <a:r>
              <a:rPr lang="de-DE" sz="1600" b="1"/>
              <a:t> </a:t>
            </a:r>
            <a:r>
              <a:rPr lang="de-DE" sz="1600" b="1" err="1"/>
              <a:t>Accommodation</a:t>
            </a:r>
            <a:endParaRPr lang="en-US" sz="1600" b="1"/>
          </a:p>
        </p:txBody>
      </p:sp>
      <p:pic>
        <p:nvPicPr>
          <p:cNvPr id="15" name="Grafik 14">
            <a:extLst>
              <a:ext uri="{FF2B5EF4-FFF2-40B4-BE49-F238E27FC236}">
                <a16:creationId xmlns:a16="http://schemas.microsoft.com/office/drawing/2014/main" id="{3BB2384E-89C0-DB16-412B-7B318EF9964D}"/>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10600" y="5439928"/>
            <a:ext cx="1982941" cy="1321960"/>
          </a:xfrm>
          <a:prstGeom prst="rect">
            <a:avLst/>
          </a:prstGeom>
          <a:ln>
            <a:noFill/>
          </a:ln>
          <a:effectLst>
            <a:outerShdw blurRad="190500" algn="tl" rotWithShape="0">
              <a:srgbClr val="000000">
                <a:alpha val="70000"/>
              </a:srgbClr>
            </a:outerShdw>
          </a:effectLst>
        </p:spPr>
      </p:pic>
      <p:sp>
        <p:nvSpPr>
          <p:cNvPr id="16" name="Textfeld 15">
            <a:extLst>
              <a:ext uri="{FF2B5EF4-FFF2-40B4-BE49-F238E27FC236}">
                <a16:creationId xmlns:a16="http://schemas.microsoft.com/office/drawing/2014/main" id="{747F979B-50AD-3C98-0B54-686E5528EEBF}"/>
              </a:ext>
            </a:extLst>
          </p:cNvPr>
          <p:cNvSpPr txBox="1"/>
          <p:nvPr/>
        </p:nvSpPr>
        <p:spPr>
          <a:xfrm>
            <a:off x="6650184" y="5735755"/>
            <a:ext cx="1427018" cy="830997"/>
          </a:xfrm>
          <a:prstGeom prst="rect">
            <a:avLst/>
          </a:prstGeom>
          <a:noFill/>
        </p:spPr>
        <p:txBody>
          <a:bodyPr wrap="square" rtlCol="0">
            <a:spAutoFit/>
          </a:bodyPr>
          <a:lstStyle/>
          <a:p>
            <a:r>
              <a:rPr lang="de-DE" sz="1600" b="1" err="1"/>
              <a:t>Identifying</a:t>
            </a:r>
            <a:r>
              <a:rPr lang="de-DE" sz="1600" b="1"/>
              <a:t> </a:t>
            </a:r>
            <a:r>
              <a:rPr lang="de-DE" sz="1600" b="1" err="1"/>
              <a:t>Individuals</a:t>
            </a:r>
            <a:r>
              <a:rPr lang="de-DE" sz="1600" b="1"/>
              <a:t> Needs</a:t>
            </a:r>
            <a:endParaRPr lang="en-US" sz="1600" b="1"/>
          </a:p>
        </p:txBody>
      </p:sp>
      <p:sp>
        <p:nvSpPr>
          <p:cNvPr id="2" name="Foliennummernplatzhalter 1">
            <a:extLst>
              <a:ext uri="{FF2B5EF4-FFF2-40B4-BE49-F238E27FC236}">
                <a16:creationId xmlns:a16="http://schemas.microsoft.com/office/drawing/2014/main" id="{AC3287CD-4CEE-BCDE-00D1-E110E8350E60}"/>
              </a:ext>
            </a:extLst>
          </p:cNvPr>
          <p:cNvSpPr>
            <a:spLocks noGrp="1"/>
          </p:cNvSpPr>
          <p:nvPr>
            <p:ph type="sldNum" sz="quarter" idx="12"/>
          </p:nvPr>
        </p:nvSpPr>
        <p:spPr/>
        <p:txBody>
          <a:bodyPr/>
          <a:lstStyle/>
          <a:p>
            <a:fld id="{FBC7A862-7147-4493-B488-4E46DC49905D}" type="slidenum">
              <a:rPr lang="de-DE" smtClean="0"/>
              <a:pPr/>
              <a:t>86</a:t>
            </a:fld>
            <a:endParaRPr lang="de-DE"/>
          </a:p>
        </p:txBody>
      </p:sp>
    </p:spTree>
    <p:extLst>
      <p:ext uri="{BB962C8B-B14F-4D97-AF65-F5344CB8AC3E}">
        <p14:creationId xmlns:p14="http://schemas.microsoft.com/office/powerpoint/2010/main" val="256187828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B2A27F5-EDC1-D04E-71D1-54E2482627FA}"/>
              </a:ext>
            </a:extLst>
          </p:cNvPr>
          <p:cNvSpPr>
            <a:spLocks noGrp="1"/>
          </p:cNvSpPr>
          <p:nvPr>
            <p:ph type="title"/>
          </p:nvPr>
        </p:nvSpPr>
        <p:spPr/>
        <p:txBody>
          <a:bodyPr/>
          <a:lstStyle/>
          <a:p>
            <a:r>
              <a:rPr lang="de-DE" err="1"/>
              <a:t>Accessibility</a:t>
            </a:r>
            <a:r>
              <a:rPr lang="de-DE"/>
              <a:t> vs. </a:t>
            </a:r>
            <a:r>
              <a:rPr lang="de-DE" err="1"/>
              <a:t>Reasonable</a:t>
            </a:r>
            <a:r>
              <a:rPr lang="de-DE"/>
              <a:t> </a:t>
            </a:r>
            <a:r>
              <a:rPr lang="de-DE" err="1"/>
              <a:t>Accommodation</a:t>
            </a:r>
            <a:endParaRPr lang="en-US"/>
          </a:p>
        </p:txBody>
      </p:sp>
      <p:sp>
        <p:nvSpPr>
          <p:cNvPr id="4" name="Rechteck 3">
            <a:extLst>
              <a:ext uri="{FF2B5EF4-FFF2-40B4-BE49-F238E27FC236}">
                <a16:creationId xmlns:a16="http://schemas.microsoft.com/office/drawing/2014/main" id="{42EDF907-3A53-3476-AD57-C5F11ED92970}"/>
              </a:ext>
            </a:extLst>
          </p:cNvPr>
          <p:cNvSpPr/>
          <p:nvPr/>
        </p:nvSpPr>
        <p:spPr>
          <a:xfrm>
            <a:off x="720436" y="1759527"/>
            <a:ext cx="5375564" cy="4364182"/>
          </a:xfrm>
          <a:prstGeom prst="rect">
            <a:avLst/>
          </a:prstGeom>
          <a:noFill/>
          <a:ln w="38100">
            <a:solidFill>
              <a:srgbClr val="2F7BBC"/>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spcBef>
                <a:spcPts val="600"/>
              </a:spcBef>
              <a:spcAft>
                <a:spcPts val="1200"/>
              </a:spcAft>
            </a:pPr>
            <a:r>
              <a:rPr lang="de-DE" sz="2400" b="1" u="sng">
                <a:solidFill>
                  <a:schemeClr val="tx1"/>
                </a:solidFill>
                <a:latin typeface="Arial" panose="020B0604020202020204" pitchFamily="34" charset="0"/>
                <a:cs typeface="Arial" panose="020B0604020202020204" pitchFamily="34" charset="0"/>
              </a:rPr>
              <a:t>ACCESSIBILITY</a:t>
            </a:r>
          </a:p>
          <a:p>
            <a:pPr marL="285750" indent="-285750">
              <a:spcBef>
                <a:spcPts val="600"/>
              </a:spcBef>
              <a:spcAft>
                <a:spcPts val="1200"/>
              </a:spcAft>
              <a:buFont typeface="Wingdings" panose="05000000000000000000" pitchFamily="2" charset="2"/>
              <a:buChar char="q"/>
            </a:pPr>
            <a:r>
              <a:rPr lang="de-DE" sz="2000">
                <a:solidFill>
                  <a:schemeClr val="tx1"/>
                </a:solidFill>
                <a:latin typeface="Arial" panose="020B0604020202020204" pitchFamily="34" charset="0"/>
                <a:cs typeface="Arial" panose="020B0604020202020204" pitchFamily="34" charset="0"/>
              </a:rPr>
              <a:t>General </a:t>
            </a:r>
            <a:r>
              <a:rPr lang="de-DE" sz="2000" err="1">
                <a:solidFill>
                  <a:schemeClr val="tx1"/>
                </a:solidFill>
                <a:latin typeface="Arial" panose="020B0604020202020204" pitchFamily="34" charset="0"/>
                <a:cs typeface="Arial" panose="020B0604020202020204" pitchFamily="34" charset="0"/>
              </a:rPr>
              <a:t>solution</a:t>
            </a:r>
            <a:r>
              <a:rPr lang="de-DE" sz="2000">
                <a:solidFill>
                  <a:schemeClr val="tx1"/>
                </a:solidFill>
                <a:latin typeface="Arial" panose="020B0604020202020204" pitchFamily="34" charset="0"/>
                <a:cs typeface="Arial" panose="020B0604020202020204" pitchFamily="34" charset="0"/>
              </a:rPr>
              <a:t> for </a:t>
            </a:r>
            <a:r>
              <a:rPr lang="de-DE" sz="2000" err="1">
                <a:solidFill>
                  <a:schemeClr val="tx1"/>
                </a:solidFill>
                <a:latin typeface="Arial" panose="020B0604020202020204" pitchFamily="34" charset="0"/>
                <a:cs typeface="Arial" panose="020B0604020202020204" pitchFamily="34" charset="0"/>
              </a:rPr>
              <a:t>everyone</a:t>
            </a:r>
            <a:r>
              <a:rPr lang="de-DE" sz="2000">
                <a:solidFill>
                  <a:schemeClr val="tx1"/>
                </a:solidFill>
                <a:latin typeface="Arial" panose="020B0604020202020204" pitchFamily="34" charset="0"/>
                <a:cs typeface="Arial" panose="020B0604020202020204" pitchFamily="34" charset="0"/>
              </a:rPr>
              <a:t>;</a:t>
            </a:r>
          </a:p>
          <a:p>
            <a:pPr marL="285750" indent="-285750">
              <a:spcBef>
                <a:spcPts val="600"/>
              </a:spcBef>
              <a:spcAft>
                <a:spcPts val="1200"/>
              </a:spcAft>
              <a:buFont typeface="Wingdings" panose="05000000000000000000" pitchFamily="2" charset="2"/>
              <a:buChar char="q"/>
            </a:pPr>
            <a:r>
              <a:rPr lang="de-DE" sz="2000">
                <a:solidFill>
                  <a:schemeClr val="tx1"/>
                </a:solidFill>
                <a:latin typeface="Arial" panose="020B0604020202020204" pitchFamily="34" charset="0"/>
                <a:cs typeface="Arial" panose="020B0604020202020204" pitchFamily="34" charset="0"/>
              </a:rPr>
              <a:t>Planned and </a:t>
            </a:r>
            <a:r>
              <a:rPr lang="de-DE" sz="2000" err="1">
                <a:solidFill>
                  <a:schemeClr val="tx1"/>
                </a:solidFill>
                <a:latin typeface="Arial" panose="020B0604020202020204" pitchFamily="34" charset="0"/>
                <a:cs typeface="Arial" panose="020B0604020202020204" pitchFamily="34" charset="0"/>
              </a:rPr>
              <a:t>built</a:t>
            </a:r>
            <a:r>
              <a:rPr lang="de-DE" sz="2000">
                <a:solidFill>
                  <a:schemeClr val="tx1"/>
                </a:solidFill>
                <a:latin typeface="Arial" panose="020B0604020202020204" pitchFamily="34" charset="0"/>
                <a:cs typeface="Arial" panose="020B0604020202020204" pitchFamily="34" charset="0"/>
              </a:rPr>
              <a:t> in </a:t>
            </a:r>
            <a:r>
              <a:rPr lang="de-DE" sz="2000" err="1">
                <a:solidFill>
                  <a:schemeClr val="tx1"/>
                </a:solidFill>
                <a:latin typeface="Arial" panose="020B0604020202020204" pitchFamily="34" charset="0"/>
                <a:cs typeface="Arial" panose="020B0604020202020204" pitchFamily="34" charset="0"/>
              </a:rPr>
              <a:t>advance</a:t>
            </a:r>
            <a:r>
              <a:rPr lang="de-DE" sz="2000">
                <a:solidFill>
                  <a:schemeClr val="tx1"/>
                </a:solidFill>
                <a:latin typeface="Arial" panose="020B0604020202020204" pitchFamily="34" charset="0"/>
                <a:cs typeface="Arial" panose="020B0604020202020204" pitchFamily="34" charset="0"/>
              </a:rPr>
              <a:t>;</a:t>
            </a:r>
          </a:p>
          <a:p>
            <a:pPr marL="285750" indent="-285750">
              <a:spcBef>
                <a:spcPts val="600"/>
              </a:spcBef>
              <a:spcAft>
                <a:spcPts val="1200"/>
              </a:spcAft>
              <a:buFont typeface="Wingdings" panose="05000000000000000000" pitchFamily="2" charset="2"/>
              <a:buChar char="q"/>
            </a:pPr>
            <a:r>
              <a:rPr lang="de-DE" sz="2000" err="1">
                <a:solidFill>
                  <a:schemeClr val="tx1"/>
                </a:solidFill>
                <a:latin typeface="Arial" panose="020B0604020202020204" pitchFamily="34" charset="0"/>
                <a:cs typeface="Arial" panose="020B0604020202020204" pitchFamily="34" charset="0"/>
              </a:rPr>
              <a:t>Available</a:t>
            </a:r>
            <a:r>
              <a:rPr lang="de-DE" sz="2000">
                <a:solidFill>
                  <a:schemeClr val="tx1"/>
                </a:solidFill>
                <a:latin typeface="Arial" panose="020B0604020202020204" pitchFamily="34" charset="0"/>
                <a:cs typeface="Arial" panose="020B0604020202020204" pitchFamily="34" charset="0"/>
              </a:rPr>
              <a:t> and </a:t>
            </a:r>
            <a:r>
              <a:rPr lang="de-DE" sz="2000" err="1">
                <a:solidFill>
                  <a:schemeClr val="tx1"/>
                </a:solidFill>
                <a:latin typeface="Arial" panose="020B0604020202020204" pitchFamily="34" charset="0"/>
                <a:cs typeface="Arial" panose="020B0604020202020204" pitchFamily="34" charset="0"/>
              </a:rPr>
              <a:t>accessible</a:t>
            </a:r>
            <a:r>
              <a:rPr lang="de-DE" sz="2000">
                <a:solidFill>
                  <a:schemeClr val="tx1"/>
                </a:solidFill>
                <a:latin typeface="Arial" panose="020B0604020202020204" pitchFamily="34" charset="0"/>
                <a:cs typeface="Arial" panose="020B0604020202020204" pitchFamily="34" charset="0"/>
              </a:rPr>
              <a:t> </a:t>
            </a:r>
            <a:r>
              <a:rPr lang="de-DE" sz="2000" err="1">
                <a:solidFill>
                  <a:schemeClr val="tx1"/>
                </a:solidFill>
                <a:latin typeface="Arial" panose="020B0604020202020204" pitchFamily="34" charset="0"/>
                <a:cs typeface="Arial" panose="020B0604020202020204" pitchFamily="34" charset="0"/>
              </a:rPr>
              <a:t>regardless</a:t>
            </a:r>
            <a:r>
              <a:rPr lang="de-DE" sz="2000">
                <a:solidFill>
                  <a:schemeClr val="tx1"/>
                </a:solidFill>
                <a:latin typeface="Arial" panose="020B0604020202020204" pitchFamily="34" charset="0"/>
                <a:cs typeface="Arial" panose="020B0604020202020204" pitchFamily="34" charset="0"/>
              </a:rPr>
              <a:t> of </a:t>
            </a:r>
            <a:r>
              <a:rPr lang="de-DE" sz="2000" err="1">
                <a:solidFill>
                  <a:schemeClr val="tx1"/>
                </a:solidFill>
                <a:latin typeface="Arial" panose="020B0604020202020204" pitchFamily="34" charset="0"/>
                <a:cs typeface="Arial" panose="020B0604020202020204" pitchFamily="34" charset="0"/>
              </a:rPr>
              <a:t>whether</a:t>
            </a:r>
            <a:r>
              <a:rPr lang="de-DE" sz="2000">
                <a:solidFill>
                  <a:schemeClr val="tx1"/>
                </a:solidFill>
                <a:latin typeface="Arial" panose="020B0604020202020204" pitchFamily="34" charset="0"/>
                <a:cs typeface="Arial" panose="020B0604020202020204" pitchFamily="34" charset="0"/>
              </a:rPr>
              <a:t> it </a:t>
            </a:r>
            <a:r>
              <a:rPr lang="de-DE" sz="2000" err="1">
                <a:solidFill>
                  <a:schemeClr val="tx1"/>
                </a:solidFill>
                <a:latin typeface="Arial" panose="020B0604020202020204" pitchFamily="34" charset="0"/>
                <a:cs typeface="Arial" panose="020B0604020202020204" pitchFamily="34" charset="0"/>
              </a:rPr>
              <a:t>is</a:t>
            </a:r>
            <a:r>
              <a:rPr lang="de-DE" sz="2000">
                <a:solidFill>
                  <a:schemeClr val="tx1"/>
                </a:solidFill>
                <a:latin typeface="Arial" panose="020B0604020202020204" pitchFamily="34" charset="0"/>
                <a:cs typeface="Arial" panose="020B0604020202020204" pitchFamily="34" charset="0"/>
              </a:rPr>
              <a:t> </a:t>
            </a:r>
            <a:r>
              <a:rPr lang="de-DE" sz="2000" err="1">
                <a:solidFill>
                  <a:schemeClr val="tx1"/>
                </a:solidFill>
                <a:latin typeface="Arial" panose="020B0604020202020204" pitchFamily="34" charset="0"/>
                <a:cs typeface="Arial" panose="020B0604020202020204" pitchFamily="34" charset="0"/>
              </a:rPr>
              <a:t>required</a:t>
            </a:r>
            <a:r>
              <a:rPr lang="de-DE" sz="2000">
                <a:solidFill>
                  <a:schemeClr val="tx1"/>
                </a:solidFill>
                <a:latin typeface="Arial" panose="020B0604020202020204" pitchFamily="34" charset="0"/>
                <a:cs typeface="Arial" panose="020B0604020202020204" pitchFamily="34" charset="0"/>
              </a:rPr>
              <a:t>;</a:t>
            </a:r>
          </a:p>
          <a:p>
            <a:pPr marL="285750" indent="-285750">
              <a:spcBef>
                <a:spcPts val="600"/>
              </a:spcBef>
              <a:spcAft>
                <a:spcPts val="1200"/>
              </a:spcAft>
              <a:buFont typeface="Wingdings" panose="05000000000000000000" pitchFamily="2" charset="2"/>
              <a:buChar char="q"/>
            </a:pPr>
            <a:r>
              <a:rPr lang="de-DE" sz="2000">
                <a:solidFill>
                  <a:schemeClr val="tx1"/>
                </a:solidFill>
                <a:latin typeface="Arial" panose="020B0604020202020204" pitchFamily="34" charset="0"/>
                <a:cs typeface="Arial" panose="020B0604020202020204" pitchFamily="34" charset="0"/>
              </a:rPr>
              <a:t>Guided by </a:t>
            </a:r>
            <a:r>
              <a:rPr lang="de-DE" sz="2000" err="1">
                <a:solidFill>
                  <a:schemeClr val="tx1"/>
                </a:solidFill>
                <a:latin typeface="Arial" panose="020B0604020202020204" pitchFamily="34" charset="0"/>
                <a:cs typeface="Arial" panose="020B0604020202020204" pitchFamily="34" charset="0"/>
              </a:rPr>
              <a:t>principles</a:t>
            </a:r>
            <a:r>
              <a:rPr lang="de-DE" sz="2000">
                <a:solidFill>
                  <a:schemeClr val="tx1"/>
                </a:solidFill>
                <a:latin typeface="Arial" panose="020B0604020202020204" pitchFamily="34" charset="0"/>
                <a:cs typeface="Arial" panose="020B0604020202020204" pitchFamily="34" charset="0"/>
              </a:rPr>
              <a:t> of universal design;</a:t>
            </a:r>
          </a:p>
          <a:p>
            <a:pPr marL="285750" indent="-285750">
              <a:spcBef>
                <a:spcPts val="600"/>
              </a:spcBef>
              <a:spcAft>
                <a:spcPts val="1200"/>
              </a:spcAft>
              <a:buFont typeface="Wingdings" panose="05000000000000000000" pitchFamily="2" charset="2"/>
              <a:buChar char="q"/>
            </a:pPr>
            <a:r>
              <a:rPr lang="de-DE" sz="2000">
                <a:solidFill>
                  <a:schemeClr val="tx1"/>
                </a:solidFill>
                <a:latin typeface="Arial" panose="020B0604020202020204" pitchFamily="34" charset="0"/>
                <a:cs typeface="Arial" panose="020B0604020202020204" pitchFamily="34" charset="0"/>
              </a:rPr>
              <a:t>Follows </a:t>
            </a:r>
            <a:r>
              <a:rPr lang="de-DE" sz="2000" err="1">
                <a:solidFill>
                  <a:schemeClr val="tx1"/>
                </a:solidFill>
                <a:latin typeface="Arial" panose="020B0604020202020204" pitchFamily="34" charset="0"/>
                <a:cs typeface="Arial" panose="020B0604020202020204" pitchFamily="34" charset="0"/>
              </a:rPr>
              <a:t>accessibility</a:t>
            </a:r>
            <a:r>
              <a:rPr lang="de-DE" sz="2000">
                <a:solidFill>
                  <a:schemeClr val="tx1"/>
                </a:solidFill>
                <a:latin typeface="Arial" panose="020B0604020202020204" pitchFamily="34" charset="0"/>
                <a:cs typeface="Arial" panose="020B0604020202020204" pitchFamily="34" charset="0"/>
              </a:rPr>
              <a:t> </a:t>
            </a:r>
            <a:r>
              <a:rPr lang="de-DE" sz="2000" err="1">
                <a:solidFill>
                  <a:schemeClr val="tx1"/>
                </a:solidFill>
                <a:latin typeface="Arial" panose="020B0604020202020204" pitchFamily="34" charset="0"/>
                <a:cs typeface="Arial" panose="020B0604020202020204" pitchFamily="34" charset="0"/>
              </a:rPr>
              <a:t>standards</a:t>
            </a:r>
            <a:r>
              <a:rPr lang="de-DE" sz="2000">
                <a:solidFill>
                  <a:schemeClr val="tx1"/>
                </a:solidFill>
                <a:latin typeface="Arial" panose="020B0604020202020204" pitchFamily="34" charset="0"/>
                <a:cs typeface="Arial" panose="020B0604020202020204" pitchFamily="34" charset="0"/>
              </a:rPr>
              <a:t>;</a:t>
            </a:r>
          </a:p>
          <a:p>
            <a:pPr marL="285750" indent="-285750">
              <a:spcBef>
                <a:spcPts val="600"/>
              </a:spcBef>
              <a:spcAft>
                <a:spcPts val="1200"/>
              </a:spcAft>
              <a:buFont typeface="Wingdings" panose="05000000000000000000" pitchFamily="2" charset="2"/>
              <a:buChar char="q"/>
            </a:pPr>
            <a:r>
              <a:rPr lang="de-DE" sz="2000">
                <a:solidFill>
                  <a:schemeClr val="tx1"/>
                </a:solidFill>
                <a:latin typeface="Arial" panose="020B0604020202020204" pitchFamily="34" charset="0"/>
                <a:cs typeface="Arial" panose="020B0604020202020204" pitchFamily="34" charset="0"/>
              </a:rPr>
              <a:t>Programme design </a:t>
            </a:r>
            <a:r>
              <a:rPr lang="de-DE" sz="2000" err="1">
                <a:solidFill>
                  <a:schemeClr val="tx1"/>
                </a:solidFill>
                <a:latin typeface="Arial" panose="020B0604020202020204" pitchFamily="34" charset="0"/>
                <a:cs typeface="Arial" panose="020B0604020202020204" pitchFamily="34" charset="0"/>
              </a:rPr>
              <a:t>obligation</a:t>
            </a:r>
            <a:r>
              <a:rPr lang="de-DE" sz="2000">
                <a:solidFill>
                  <a:schemeClr val="tx1"/>
                </a:solidFill>
                <a:latin typeface="Arial" panose="020B0604020202020204" pitchFamily="34" charset="0"/>
                <a:cs typeface="Arial" panose="020B0604020202020204" pitchFamily="34" charset="0"/>
              </a:rPr>
              <a:t>.</a:t>
            </a:r>
            <a:endParaRPr lang="en-US" sz="2000">
              <a:solidFill>
                <a:schemeClr val="tx1"/>
              </a:solidFill>
              <a:latin typeface="Arial" panose="020B0604020202020204" pitchFamily="34" charset="0"/>
              <a:cs typeface="Arial" panose="020B0604020202020204" pitchFamily="34" charset="0"/>
            </a:endParaRPr>
          </a:p>
        </p:txBody>
      </p:sp>
      <p:sp>
        <p:nvSpPr>
          <p:cNvPr id="6" name="Rechteck 5">
            <a:extLst>
              <a:ext uri="{FF2B5EF4-FFF2-40B4-BE49-F238E27FC236}">
                <a16:creationId xmlns:a16="http://schemas.microsoft.com/office/drawing/2014/main" id="{51FE713E-C5D0-E6C0-A7D8-080CA79D9525}"/>
              </a:ext>
            </a:extLst>
          </p:cNvPr>
          <p:cNvSpPr/>
          <p:nvPr/>
        </p:nvSpPr>
        <p:spPr>
          <a:xfrm>
            <a:off x="6303819" y="1759527"/>
            <a:ext cx="5375564" cy="4364182"/>
          </a:xfrm>
          <a:prstGeom prst="rect">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spcAft>
                <a:spcPts val="1200"/>
              </a:spcAft>
            </a:pPr>
            <a:r>
              <a:rPr lang="de-DE" sz="2400" b="1" u="sng">
                <a:solidFill>
                  <a:schemeClr val="tx1"/>
                </a:solidFill>
                <a:latin typeface="Arial" panose="020B0604020202020204" pitchFamily="34" charset="0"/>
                <a:cs typeface="Arial" panose="020B0604020202020204" pitchFamily="34" charset="0"/>
              </a:rPr>
              <a:t>REASONABLE ACCOMMODATION</a:t>
            </a:r>
          </a:p>
          <a:p>
            <a:pPr marL="285750" indent="-285750">
              <a:spcAft>
                <a:spcPts val="1200"/>
              </a:spcAft>
              <a:buFont typeface="Wingdings" panose="05000000000000000000" pitchFamily="2" charset="2"/>
              <a:buChar char="q"/>
            </a:pPr>
            <a:r>
              <a:rPr lang="de-DE" sz="2000">
                <a:solidFill>
                  <a:schemeClr val="tx1"/>
                </a:solidFill>
                <a:latin typeface="Arial" panose="020B0604020202020204" pitchFamily="34" charset="0"/>
                <a:cs typeface="Arial" panose="020B0604020202020204" pitchFamily="34" charset="0"/>
              </a:rPr>
              <a:t>Solution for a </a:t>
            </a:r>
            <a:r>
              <a:rPr lang="de-DE" sz="2000" err="1">
                <a:solidFill>
                  <a:schemeClr val="tx1"/>
                </a:solidFill>
                <a:latin typeface="Arial" panose="020B0604020202020204" pitchFamily="34" charset="0"/>
                <a:cs typeface="Arial" panose="020B0604020202020204" pitchFamily="34" charset="0"/>
              </a:rPr>
              <a:t>specific</a:t>
            </a:r>
            <a:r>
              <a:rPr lang="de-DE" sz="2000">
                <a:solidFill>
                  <a:schemeClr val="tx1"/>
                </a:solidFill>
                <a:latin typeface="Arial" panose="020B0604020202020204" pitchFamily="34" charset="0"/>
                <a:cs typeface="Arial" panose="020B0604020202020204" pitchFamily="34" charset="0"/>
              </a:rPr>
              <a:t> </a:t>
            </a:r>
            <a:r>
              <a:rPr lang="de-DE" sz="2000" err="1">
                <a:solidFill>
                  <a:schemeClr val="tx1"/>
                </a:solidFill>
                <a:latin typeface="Arial" panose="020B0604020202020204" pitchFamily="34" charset="0"/>
                <a:cs typeface="Arial" panose="020B0604020202020204" pitchFamily="34" charset="0"/>
              </a:rPr>
              <a:t>person</a:t>
            </a:r>
            <a:r>
              <a:rPr lang="de-DE" sz="2000">
                <a:solidFill>
                  <a:schemeClr val="tx1"/>
                </a:solidFill>
                <a:latin typeface="Arial" panose="020B0604020202020204" pitchFamily="34" charset="0"/>
                <a:cs typeface="Arial" panose="020B0604020202020204" pitchFamily="34" charset="0"/>
              </a:rPr>
              <a:t>;</a:t>
            </a:r>
          </a:p>
          <a:p>
            <a:pPr marL="285750" indent="-285750">
              <a:spcAft>
                <a:spcPts val="1200"/>
              </a:spcAft>
              <a:buFont typeface="Wingdings" panose="05000000000000000000" pitchFamily="2" charset="2"/>
              <a:buChar char="q"/>
            </a:pPr>
            <a:r>
              <a:rPr lang="de-DE" sz="2000" err="1">
                <a:solidFill>
                  <a:schemeClr val="tx1"/>
                </a:solidFill>
                <a:latin typeface="Arial" panose="020B0604020202020204" pitchFamily="34" charset="0"/>
                <a:cs typeface="Arial" panose="020B0604020202020204" pitchFamily="34" charset="0"/>
              </a:rPr>
              <a:t>Provided</a:t>
            </a:r>
            <a:r>
              <a:rPr lang="de-DE" sz="2000">
                <a:solidFill>
                  <a:schemeClr val="tx1"/>
                </a:solidFill>
                <a:latin typeface="Arial" panose="020B0604020202020204" pitchFamily="34" charset="0"/>
                <a:cs typeface="Arial" panose="020B0604020202020204" pitchFamily="34" charset="0"/>
              </a:rPr>
              <a:t> </a:t>
            </a:r>
            <a:r>
              <a:rPr lang="de-DE" sz="2000" err="1">
                <a:solidFill>
                  <a:schemeClr val="tx1"/>
                </a:solidFill>
                <a:latin typeface="Arial" panose="020B0604020202020204" pitchFamily="34" charset="0"/>
                <a:cs typeface="Arial" panose="020B0604020202020204" pitchFamily="34" charset="0"/>
              </a:rPr>
              <a:t>immediately</a:t>
            </a:r>
            <a:r>
              <a:rPr lang="de-DE" sz="2000">
                <a:solidFill>
                  <a:schemeClr val="tx1"/>
                </a:solidFill>
                <a:latin typeface="Arial" panose="020B0604020202020204" pitchFamily="34" charset="0"/>
                <a:cs typeface="Arial" panose="020B0604020202020204" pitchFamily="34" charset="0"/>
              </a:rPr>
              <a:t> </a:t>
            </a:r>
            <a:r>
              <a:rPr lang="de-DE" sz="2000" err="1">
                <a:solidFill>
                  <a:schemeClr val="tx1"/>
                </a:solidFill>
                <a:latin typeface="Arial" panose="020B0604020202020204" pitchFamily="34" charset="0"/>
                <a:cs typeface="Arial" panose="020B0604020202020204" pitchFamily="34" charset="0"/>
              </a:rPr>
              <a:t>when</a:t>
            </a:r>
            <a:r>
              <a:rPr lang="de-DE" sz="2000">
                <a:solidFill>
                  <a:schemeClr val="tx1"/>
                </a:solidFill>
                <a:latin typeface="Arial" panose="020B0604020202020204" pitchFamily="34" charset="0"/>
                <a:cs typeface="Arial" panose="020B0604020202020204" pitchFamily="34" charset="0"/>
              </a:rPr>
              <a:t> </a:t>
            </a:r>
            <a:r>
              <a:rPr lang="de-DE" sz="2000" err="1">
                <a:solidFill>
                  <a:schemeClr val="tx1"/>
                </a:solidFill>
                <a:latin typeface="Arial" panose="020B0604020202020204" pitchFamily="34" charset="0"/>
                <a:cs typeface="Arial" panose="020B0604020202020204" pitchFamily="34" charset="0"/>
              </a:rPr>
              <a:t>needed</a:t>
            </a:r>
            <a:r>
              <a:rPr lang="de-DE" sz="2000">
                <a:solidFill>
                  <a:schemeClr val="tx1"/>
                </a:solidFill>
                <a:latin typeface="Arial" panose="020B0604020202020204" pitchFamily="34" charset="0"/>
                <a:cs typeface="Arial" panose="020B0604020202020204" pitchFamily="34" charset="0"/>
              </a:rPr>
              <a:t>;</a:t>
            </a:r>
          </a:p>
          <a:p>
            <a:pPr marL="285750" indent="-285750">
              <a:spcAft>
                <a:spcPts val="1200"/>
              </a:spcAft>
              <a:buFont typeface="Wingdings" panose="05000000000000000000" pitchFamily="2" charset="2"/>
              <a:buChar char="q"/>
            </a:pPr>
            <a:r>
              <a:rPr lang="de-DE" sz="2000" err="1">
                <a:solidFill>
                  <a:schemeClr val="tx1"/>
                </a:solidFill>
                <a:latin typeface="Arial" panose="020B0604020202020204" pitchFamily="34" charset="0"/>
                <a:cs typeface="Arial" panose="020B0604020202020204" pitchFamily="34" charset="0"/>
              </a:rPr>
              <a:t>Delivered</a:t>
            </a:r>
            <a:r>
              <a:rPr lang="de-DE" sz="2000">
                <a:solidFill>
                  <a:schemeClr val="tx1"/>
                </a:solidFill>
                <a:latin typeface="Arial" panose="020B0604020202020204" pitchFamily="34" charset="0"/>
                <a:cs typeface="Arial" panose="020B0604020202020204" pitchFamily="34" charset="0"/>
              </a:rPr>
              <a:t> </a:t>
            </a:r>
            <a:r>
              <a:rPr lang="de-DE" sz="2000" err="1">
                <a:solidFill>
                  <a:schemeClr val="tx1"/>
                </a:solidFill>
                <a:latin typeface="Arial" panose="020B0604020202020204" pitchFamily="34" charset="0"/>
                <a:cs typeface="Arial" panose="020B0604020202020204" pitchFamily="34" charset="0"/>
              </a:rPr>
              <a:t>when</a:t>
            </a:r>
            <a:r>
              <a:rPr lang="de-DE" sz="2000">
                <a:solidFill>
                  <a:schemeClr val="tx1"/>
                </a:solidFill>
                <a:latin typeface="Arial" panose="020B0604020202020204" pitchFamily="34" charset="0"/>
                <a:cs typeface="Arial" panose="020B0604020202020204" pitchFamily="34" charset="0"/>
              </a:rPr>
              <a:t> a </a:t>
            </a:r>
            <a:r>
              <a:rPr lang="de-DE" sz="2000" err="1">
                <a:solidFill>
                  <a:schemeClr val="tx1"/>
                </a:solidFill>
                <a:latin typeface="Arial" panose="020B0604020202020204" pitchFamily="34" charset="0"/>
                <a:cs typeface="Arial" panose="020B0604020202020204" pitchFamily="34" charset="0"/>
              </a:rPr>
              <a:t>person</a:t>
            </a:r>
            <a:r>
              <a:rPr lang="de-DE" sz="2000">
                <a:solidFill>
                  <a:schemeClr val="tx1"/>
                </a:solidFill>
                <a:latin typeface="Arial" panose="020B0604020202020204" pitchFamily="34" charset="0"/>
                <a:cs typeface="Arial" panose="020B0604020202020204" pitchFamily="34" charset="0"/>
              </a:rPr>
              <a:t> </a:t>
            </a:r>
            <a:r>
              <a:rPr lang="de-DE" sz="2000" err="1">
                <a:solidFill>
                  <a:schemeClr val="tx1"/>
                </a:solidFill>
                <a:latin typeface="Arial" panose="020B0604020202020204" pitchFamily="34" charset="0"/>
                <a:cs typeface="Arial" panose="020B0604020202020204" pitchFamily="34" charset="0"/>
              </a:rPr>
              <a:t>with</a:t>
            </a:r>
            <a:r>
              <a:rPr lang="de-DE" sz="2000">
                <a:solidFill>
                  <a:schemeClr val="tx1"/>
                </a:solidFill>
                <a:latin typeface="Arial" panose="020B0604020202020204" pitchFamily="34" charset="0"/>
                <a:cs typeface="Arial" panose="020B0604020202020204" pitchFamily="34" charset="0"/>
              </a:rPr>
              <a:t> a </a:t>
            </a:r>
            <a:r>
              <a:rPr lang="de-DE" sz="2000" err="1">
                <a:solidFill>
                  <a:schemeClr val="tx1"/>
                </a:solidFill>
                <a:latin typeface="Arial" panose="020B0604020202020204" pitchFamily="34" charset="0"/>
                <a:cs typeface="Arial" panose="020B0604020202020204" pitchFamily="34" charset="0"/>
              </a:rPr>
              <a:t>disability</a:t>
            </a:r>
            <a:r>
              <a:rPr lang="de-DE" sz="2000">
                <a:solidFill>
                  <a:schemeClr val="tx1"/>
                </a:solidFill>
                <a:latin typeface="Arial" panose="020B0604020202020204" pitchFamily="34" charset="0"/>
                <a:cs typeface="Arial" panose="020B0604020202020204" pitchFamily="34" charset="0"/>
              </a:rPr>
              <a:t> </a:t>
            </a:r>
            <a:r>
              <a:rPr lang="de-DE" sz="2000" err="1">
                <a:solidFill>
                  <a:schemeClr val="tx1"/>
                </a:solidFill>
                <a:latin typeface="Arial" panose="020B0604020202020204" pitchFamily="34" charset="0"/>
                <a:cs typeface="Arial" panose="020B0604020202020204" pitchFamily="34" charset="0"/>
              </a:rPr>
              <a:t>requires</a:t>
            </a:r>
            <a:r>
              <a:rPr lang="de-DE" sz="2000">
                <a:solidFill>
                  <a:schemeClr val="tx1"/>
                </a:solidFill>
                <a:latin typeface="Arial" panose="020B0604020202020204" pitchFamily="34" charset="0"/>
                <a:cs typeface="Arial" panose="020B0604020202020204" pitchFamily="34" charset="0"/>
              </a:rPr>
              <a:t> it;</a:t>
            </a:r>
          </a:p>
          <a:p>
            <a:pPr marL="285750" indent="-285750">
              <a:spcAft>
                <a:spcPts val="1200"/>
              </a:spcAft>
              <a:buFont typeface="Wingdings" panose="05000000000000000000" pitchFamily="2" charset="2"/>
              <a:buChar char="q"/>
            </a:pPr>
            <a:r>
              <a:rPr lang="de-DE" sz="2000" err="1">
                <a:solidFill>
                  <a:schemeClr val="tx1"/>
                </a:solidFill>
                <a:latin typeface="Arial" panose="020B0604020202020204" pitchFamily="34" charset="0"/>
                <a:cs typeface="Arial" panose="020B0604020202020204" pitchFamily="34" charset="0"/>
              </a:rPr>
              <a:t>Tailored</a:t>
            </a:r>
            <a:r>
              <a:rPr lang="de-DE" sz="2000">
                <a:solidFill>
                  <a:schemeClr val="tx1"/>
                </a:solidFill>
                <a:latin typeface="Arial" panose="020B0604020202020204" pitchFamily="34" charset="0"/>
                <a:cs typeface="Arial" panose="020B0604020202020204" pitchFamily="34" charset="0"/>
              </a:rPr>
              <a:t> </a:t>
            </a:r>
            <a:r>
              <a:rPr lang="de-DE" sz="2000" err="1">
                <a:solidFill>
                  <a:schemeClr val="tx1"/>
                </a:solidFill>
                <a:latin typeface="Arial" panose="020B0604020202020204" pitchFamily="34" charset="0"/>
                <a:cs typeface="Arial" panose="020B0604020202020204" pitchFamily="34" charset="0"/>
              </a:rPr>
              <a:t>case</a:t>
            </a:r>
            <a:r>
              <a:rPr lang="de-DE" sz="2000">
                <a:solidFill>
                  <a:schemeClr val="tx1"/>
                </a:solidFill>
                <a:latin typeface="Arial" panose="020B0604020202020204" pitchFamily="34" charset="0"/>
                <a:cs typeface="Arial" panose="020B0604020202020204" pitchFamily="34" charset="0"/>
              </a:rPr>
              <a:t> by </a:t>
            </a:r>
            <a:r>
              <a:rPr lang="de-DE" sz="2000" err="1">
                <a:solidFill>
                  <a:schemeClr val="tx1"/>
                </a:solidFill>
                <a:latin typeface="Arial" panose="020B0604020202020204" pitchFamily="34" charset="0"/>
                <a:cs typeface="Arial" panose="020B0604020202020204" pitchFamily="34" charset="0"/>
              </a:rPr>
              <a:t>case</a:t>
            </a:r>
            <a:r>
              <a:rPr lang="de-DE" sz="2000">
                <a:solidFill>
                  <a:schemeClr val="tx1"/>
                </a:solidFill>
                <a:latin typeface="Arial" panose="020B0604020202020204" pitchFamily="34" charset="0"/>
                <a:cs typeface="Arial" panose="020B0604020202020204" pitchFamily="34" charset="0"/>
              </a:rPr>
              <a:t>, </a:t>
            </a:r>
            <a:r>
              <a:rPr lang="de-DE" sz="2000" err="1">
                <a:solidFill>
                  <a:schemeClr val="tx1"/>
                </a:solidFill>
                <a:latin typeface="Arial" panose="020B0604020202020204" pitchFamily="34" charset="0"/>
                <a:cs typeface="Arial" panose="020B0604020202020204" pitchFamily="34" charset="0"/>
              </a:rPr>
              <a:t>designed</a:t>
            </a:r>
            <a:r>
              <a:rPr lang="de-DE" sz="2000">
                <a:solidFill>
                  <a:schemeClr val="tx1"/>
                </a:solidFill>
                <a:latin typeface="Arial" panose="020B0604020202020204" pitchFamily="34" charset="0"/>
                <a:cs typeface="Arial" panose="020B0604020202020204" pitchFamily="34" charset="0"/>
              </a:rPr>
              <a:t> </a:t>
            </a:r>
            <a:r>
              <a:rPr lang="de-DE" sz="2000" err="1">
                <a:solidFill>
                  <a:schemeClr val="tx1"/>
                </a:solidFill>
                <a:latin typeface="Arial" panose="020B0604020202020204" pitchFamily="34" charset="0"/>
                <a:cs typeface="Arial" panose="020B0604020202020204" pitchFamily="34" charset="0"/>
              </a:rPr>
              <a:t>together</a:t>
            </a:r>
            <a:r>
              <a:rPr lang="de-DE" sz="2000">
                <a:solidFill>
                  <a:schemeClr val="tx1"/>
                </a:solidFill>
                <a:latin typeface="Arial" panose="020B0604020202020204" pitchFamily="34" charset="0"/>
                <a:cs typeface="Arial" panose="020B0604020202020204" pitchFamily="34" charset="0"/>
              </a:rPr>
              <a:t> </a:t>
            </a:r>
            <a:r>
              <a:rPr lang="de-DE" sz="2000" err="1">
                <a:solidFill>
                  <a:schemeClr val="tx1"/>
                </a:solidFill>
                <a:latin typeface="Arial" panose="020B0604020202020204" pitchFamily="34" charset="0"/>
                <a:cs typeface="Arial" panose="020B0604020202020204" pitchFamily="34" charset="0"/>
              </a:rPr>
              <a:t>with</a:t>
            </a:r>
            <a:r>
              <a:rPr lang="de-DE" sz="2000">
                <a:solidFill>
                  <a:schemeClr val="tx1"/>
                </a:solidFill>
                <a:latin typeface="Arial" panose="020B0604020202020204" pitchFamily="34" charset="0"/>
                <a:cs typeface="Arial" panose="020B0604020202020204" pitchFamily="34" charset="0"/>
              </a:rPr>
              <a:t> the </a:t>
            </a:r>
            <a:r>
              <a:rPr lang="de-DE" sz="2000" err="1">
                <a:solidFill>
                  <a:schemeClr val="tx1"/>
                </a:solidFill>
                <a:latin typeface="Arial" panose="020B0604020202020204" pitchFamily="34" charset="0"/>
                <a:cs typeface="Arial" panose="020B0604020202020204" pitchFamily="34" charset="0"/>
              </a:rPr>
              <a:t>person</a:t>
            </a:r>
            <a:r>
              <a:rPr lang="de-DE" sz="2000">
                <a:solidFill>
                  <a:schemeClr val="tx1"/>
                </a:solidFill>
                <a:latin typeface="Arial" panose="020B0604020202020204" pitchFamily="34" charset="0"/>
                <a:cs typeface="Arial" panose="020B0604020202020204" pitchFamily="34" charset="0"/>
              </a:rPr>
              <a:t>;</a:t>
            </a:r>
          </a:p>
          <a:p>
            <a:pPr marL="285750" indent="-285750">
              <a:spcAft>
                <a:spcPts val="1200"/>
              </a:spcAft>
              <a:buFont typeface="Wingdings" panose="05000000000000000000" pitchFamily="2" charset="2"/>
              <a:buChar char="q"/>
            </a:pPr>
            <a:r>
              <a:rPr lang="de-DE" sz="2000">
                <a:solidFill>
                  <a:schemeClr val="tx1"/>
                </a:solidFill>
                <a:latin typeface="Arial" panose="020B0604020202020204" pitchFamily="34" charset="0"/>
                <a:cs typeface="Arial" panose="020B0604020202020204" pitchFamily="34" charset="0"/>
              </a:rPr>
              <a:t>Subject to </a:t>
            </a:r>
            <a:r>
              <a:rPr lang="de-DE" sz="2000" err="1">
                <a:solidFill>
                  <a:schemeClr val="tx1"/>
                </a:solidFill>
                <a:latin typeface="Arial" panose="020B0604020202020204" pitchFamily="34" charset="0"/>
                <a:cs typeface="Arial" panose="020B0604020202020204" pitchFamily="34" charset="0"/>
              </a:rPr>
              <a:t>proportionality</a:t>
            </a:r>
            <a:r>
              <a:rPr lang="de-DE" sz="2000">
                <a:solidFill>
                  <a:schemeClr val="tx1"/>
                </a:solidFill>
                <a:latin typeface="Arial" panose="020B0604020202020204" pitchFamily="34" charset="0"/>
                <a:cs typeface="Arial" panose="020B0604020202020204" pitchFamily="34" charset="0"/>
              </a:rPr>
              <a:t> </a:t>
            </a:r>
            <a:r>
              <a:rPr lang="de-DE" sz="2000" err="1">
                <a:solidFill>
                  <a:schemeClr val="tx1"/>
                </a:solidFill>
                <a:latin typeface="Arial" panose="020B0604020202020204" pitchFamily="34" charset="0"/>
                <a:cs typeface="Arial" panose="020B0604020202020204" pitchFamily="34" charset="0"/>
              </a:rPr>
              <a:t>test</a:t>
            </a:r>
            <a:r>
              <a:rPr lang="de-DE" sz="2000">
                <a:solidFill>
                  <a:schemeClr val="tx1"/>
                </a:solidFill>
                <a:latin typeface="Arial" panose="020B0604020202020204" pitchFamily="34" charset="0"/>
                <a:cs typeface="Arial" panose="020B0604020202020204" pitchFamily="34" charset="0"/>
              </a:rPr>
              <a:t>/</a:t>
            </a:r>
            <a:r>
              <a:rPr lang="de-DE" sz="2000" err="1">
                <a:solidFill>
                  <a:schemeClr val="tx1"/>
                </a:solidFill>
                <a:latin typeface="Arial" panose="020B0604020202020204" pitchFamily="34" charset="0"/>
                <a:cs typeface="Arial" panose="020B0604020202020204" pitchFamily="34" charset="0"/>
              </a:rPr>
              <a:t>undue</a:t>
            </a:r>
            <a:r>
              <a:rPr lang="de-DE" sz="2000">
                <a:solidFill>
                  <a:schemeClr val="tx1"/>
                </a:solidFill>
                <a:latin typeface="Arial" panose="020B0604020202020204" pitchFamily="34" charset="0"/>
                <a:cs typeface="Arial" panose="020B0604020202020204" pitchFamily="34" charset="0"/>
              </a:rPr>
              <a:t> </a:t>
            </a:r>
            <a:r>
              <a:rPr lang="de-DE" sz="2000" err="1">
                <a:solidFill>
                  <a:schemeClr val="tx1"/>
                </a:solidFill>
                <a:latin typeface="Arial" panose="020B0604020202020204" pitchFamily="34" charset="0"/>
                <a:cs typeface="Arial" panose="020B0604020202020204" pitchFamily="34" charset="0"/>
              </a:rPr>
              <a:t>burden</a:t>
            </a:r>
            <a:r>
              <a:rPr lang="de-DE" sz="2000">
                <a:solidFill>
                  <a:schemeClr val="tx1"/>
                </a:solidFill>
                <a:latin typeface="Arial" panose="020B0604020202020204" pitchFamily="34" charset="0"/>
                <a:cs typeface="Arial" panose="020B0604020202020204" pitchFamily="34" charset="0"/>
              </a:rPr>
              <a:t> </a:t>
            </a:r>
            <a:r>
              <a:rPr lang="de-DE" sz="2000" err="1">
                <a:solidFill>
                  <a:schemeClr val="tx1"/>
                </a:solidFill>
                <a:latin typeface="Arial" panose="020B0604020202020204" pitchFamily="34" charset="0"/>
                <a:cs typeface="Arial" panose="020B0604020202020204" pitchFamily="34" charset="0"/>
              </a:rPr>
              <a:t>test</a:t>
            </a:r>
            <a:r>
              <a:rPr lang="de-DE" sz="2000">
                <a:solidFill>
                  <a:schemeClr val="tx1"/>
                </a:solidFill>
                <a:latin typeface="Arial" panose="020B0604020202020204" pitchFamily="34" charset="0"/>
                <a:cs typeface="Arial" panose="020B0604020202020204" pitchFamily="34" charset="0"/>
              </a:rPr>
              <a:t>*;</a:t>
            </a:r>
          </a:p>
          <a:p>
            <a:pPr marL="285750" indent="-285750">
              <a:spcAft>
                <a:spcPts val="1200"/>
              </a:spcAft>
              <a:buFont typeface="Wingdings" panose="05000000000000000000" pitchFamily="2" charset="2"/>
              <a:buChar char="q"/>
            </a:pPr>
            <a:r>
              <a:rPr lang="de-DE" sz="2000">
                <a:solidFill>
                  <a:schemeClr val="tx1"/>
                </a:solidFill>
                <a:latin typeface="Arial" panose="020B0604020202020204" pitchFamily="34" charset="0"/>
                <a:cs typeface="Arial" panose="020B0604020202020204" pitchFamily="34" charset="0"/>
              </a:rPr>
              <a:t>A non-</a:t>
            </a:r>
            <a:r>
              <a:rPr lang="de-DE" sz="2000" err="1">
                <a:solidFill>
                  <a:schemeClr val="tx1"/>
                </a:solidFill>
                <a:latin typeface="Arial" panose="020B0604020202020204" pitchFamily="34" charset="0"/>
                <a:cs typeface="Arial" panose="020B0604020202020204" pitchFamily="34" charset="0"/>
              </a:rPr>
              <a:t>discrimination</a:t>
            </a:r>
            <a:r>
              <a:rPr lang="de-DE" sz="2000">
                <a:solidFill>
                  <a:schemeClr val="tx1"/>
                </a:solidFill>
                <a:latin typeface="Arial" panose="020B0604020202020204" pitchFamily="34" charset="0"/>
                <a:cs typeface="Arial" panose="020B0604020202020204" pitchFamily="34" charset="0"/>
              </a:rPr>
              <a:t> </a:t>
            </a:r>
            <a:r>
              <a:rPr lang="de-DE" sz="2000" err="1">
                <a:solidFill>
                  <a:schemeClr val="tx1"/>
                </a:solidFill>
                <a:latin typeface="Arial" panose="020B0604020202020204" pitchFamily="34" charset="0"/>
                <a:cs typeface="Arial" panose="020B0604020202020204" pitchFamily="34" charset="0"/>
              </a:rPr>
              <a:t>obligation</a:t>
            </a:r>
            <a:r>
              <a:rPr lang="de-DE" sz="2000">
                <a:solidFill>
                  <a:schemeClr val="tx1"/>
                </a:solidFill>
                <a:latin typeface="Arial" panose="020B0604020202020204" pitchFamily="34" charset="0"/>
                <a:cs typeface="Arial" panose="020B0604020202020204" pitchFamily="34" charset="0"/>
              </a:rPr>
              <a:t>.</a:t>
            </a:r>
            <a:endParaRPr lang="en-US" sz="2000">
              <a:solidFill>
                <a:schemeClr val="tx1"/>
              </a:solidFill>
              <a:latin typeface="Arial" panose="020B0604020202020204" pitchFamily="34" charset="0"/>
              <a:cs typeface="Arial" panose="020B0604020202020204" pitchFamily="34" charset="0"/>
            </a:endParaRPr>
          </a:p>
        </p:txBody>
      </p:sp>
      <p:sp>
        <p:nvSpPr>
          <p:cNvPr id="5" name="Foliennummernplatzhalter 4">
            <a:extLst>
              <a:ext uri="{FF2B5EF4-FFF2-40B4-BE49-F238E27FC236}">
                <a16:creationId xmlns:a16="http://schemas.microsoft.com/office/drawing/2014/main" id="{7ADF7625-DAAF-9638-241D-D04571852D39}"/>
              </a:ext>
            </a:extLst>
          </p:cNvPr>
          <p:cNvSpPr>
            <a:spLocks noGrp="1"/>
          </p:cNvSpPr>
          <p:nvPr>
            <p:ph type="sldNum" sz="quarter" idx="12"/>
          </p:nvPr>
        </p:nvSpPr>
        <p:spPr/>
        <p:txBody>
          <a:bodyPr/>
          <a:lstStyle/>
          <a:p>
            <a:fld id="{FBC7A862-7147-4493-B488-4E46DC49905D}" type="slidenum">
              <a:rPr lang="de-DE" smtClean="0"/>
              <a:t>87</a:t>
            </a:fld>
            <a:endParaRPr lang="de-DE"/>
          </a:p>
        </p:txBody>
      </p:sp>
    </p:spTree>
    <p:extLst>
      <p:ext uri="{BB962C8B-B14F-4D97-AF65-F5344CB8AC3E}">
        <p14:creationId xmlns:p14="http://schemas.microsoft.com/office/powerpoint/2010/main" val="211693915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28DA91-70B2-EBBC-D71B-CB9F74ADA8D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4490030-DD70-D1BF-862D-24085AF07B0E}"/>
              </a:ext>
            </a:extLst>
          </p:cNvPr>
          <p:cNvSpPr>
            <a:spLocks noGrp="1"/>
          </p:cNvSpPr>
          <p:nvPr>
            <p:ph type="title"/>
          </p:nvPr>
        </p:nvSpPr>
        <p:spPr>
          <a:xfrm>
            <a:off x="1439007" y="346533"/>
            <a:ext cx="9313985" cy="1058233"/>
          </a:xfrm>
        </p:spPr>
        <p:txBody>
          <a:bodyPr>
            <a:noAutofit/>
          </a:bodyPr>
          <a:lstStyle/>
          <a:p>
            <a:pPr algn="ctr"/>
            <a:r>
              <a:rPr lang="en-US"/>
              <a:t>Reasonable Accommodation in Delivery</a:t>
            </a:r>
          </a:p>
        </p:txBody>
      </p:sp>
      <p:sp>
        <p:nvSpPr>
          <p:cNvPr id="3" name="Inhaltsplatzhalter 2">
            <a:extLst>
              <a:ext uri="{FF2B5EF4-FFF2-40B4-BE49-F238E27FC236}">
                <a16:creationId xmlns:a16="http://schemas.microsoft.com/office/drawing/2014/main" id="{55D5C016-D129-77B3-BADF-DEDB4BCDA9C5}"/>
              </a:ext>
            </a:extLst>
          </p:cNvPr>
          <p:cNvSpPr>
            <a:spLocks noGrp="1"/>
          </p:cNvSpPr>
          <p:nvPr>
            <p:ph idx="1"/>
          </p:nvPr>
        </p:nvSpPr>
        <p:spPr>
          <a:xfrm>
            <a:off x="838200" y="1578635"/>
            <a:ext cx="10515600" cy="5134604"/>
          </a:xfrm>
        </p:spPr>
        <p:txBody>
          <a:bodyPr>
            <a:normAutofit lnSpcReduction="10000"/>
          </a:bodyPr>
          <a:lstStyle/>
          <a:p>
            <a:pPr marL="0" indent="0">
              <a:lnSpc>
                <a:spcPct val="100000"/>
              </a:lnSpc>
              <a:spcAft>
                <a:spcPts val="600"/>
              </a:spcAft>
              <a:buNone/>
            </a:pPr>
            <a:r>
              <a:rPr lang="en-US" b="1"/>
              <a:t>Reasonable accommodation for CVA may include:</a:t>
            </a:r>
          </a:p>
          <a:p>
            <a:pPr>
              <a:lnSpc>
                <a:spcPct val="100000"/>
              </a:lnSpc>
              <a:spcAft>
                <a:spcPts val="600"/>
              </a:spcAft>
            </a:pPr>
            <a:r>
              <a:rPr lang="en-US"/>
              <a:t>Home delivery (case-by-case);</a:t>
            </a:r>
          </a:p>
          <a:p>
            <a:pPr>
              <a:lnSpc>
                <a:spcPct val="100000"/>
              </a:lnSpc>
              <a:spcAft>
                <a:spcPts val="600"/>
              </a:spcAft>
            </a:pPr>
            <a:r>
              <a:rPr lang="en-US"/>
              <a:t>Assistance at collection points;</a:t>
            </a:r>
          </a:p>
          <a:p>
            <a:pPr>
              <a:lnSpc>
                <a:spcPct val="100000"/>
              </a:lnSpc>
              <a:spcAft>
                <a:spcPts val="600"/>
              </a:spcAft>
            </a:pPr>
            <a:r>
              <a:rPr lang="en-US"/>
              <a:t>Provide assistance to help people access and redeem their transfers (ex. Support to safely reach vendors, assistance with using phones or mobile money platforms);</a:t>
            </a:r>
          </a:p>
          <a:p>
            <a:pPr>
              <a:lnSpc>
                <a:spcPct val="100000"/>
              </a:lnSpc>
              <a:spcAft>
                <a:spcPts val="600"/>
              </a:spcAft>
            </a:pPr>
            <a:r>
              <a:rPr lang="en-US"/>
              <a:t>Accessible transport support;</a:t>
            </a:r>
          </a:p>
          <a:p>
            <a:pPr>
              <a:lnSpc>
                <a:spcPct val="100000"/>
              </a:lnSpc>
              <a:spcAft>
                <a:spcPts val="600"/>
              </a:spcAft>
            </a:pPr>
            <a:r>
              <a:rPr lang="en-US"/>
              <a:t>Sign language interpretation;</a:t>
            </a:r>
          </a:p>
          <a:p>
            <a:pPr>
              <a:lnSpc>
                <a:spcPct val="100000"/>
              </a:lnSpc>
              <a:spcAft>
                <a:spcPts val="600"/>
              </a:spcAft>
            </a:pPr>
            <a:r>
              <a:rPr lang="en-US"/>
              <a:t>Flexible fingerprint alternatives.</a:t>
            </a:r>
          </a:p>
        </p:txBody>
      </p:sp>
      <p:sp>
        <p:nvSpPr>
          <p:cNvPr id="5" name="Foliennummernplatzhalter 4">
            <a:extLst>
              <a:ext uri="{FF2B5EF4-FFF2-40B4-BE49-F238E27FC236}">
                <a16:creationId xmlns:a16="http://schemas.microsoft.com/office/drawing/2014/main" id="{AAC80240-7153-B1E4-E41C-027E0F520E7E}"/>
              </a:ext>
            </a:extLst>
          </p:cNvPr>
          <p:cNvSpPr>
            <a:spLocks noGrp="1"/>
          </p:cNvSpPr>
          <p:nvPr>
            <p:ph type="sldNum" sz="quarter" idx="12"/>
          </p:nvPr>
        </p:nvSpPr>
        <p:spPr/>
        <p:txBody>
          <a:bodyPr/>
          <a:lstStyle/>
          <a:p>
            <a:fld id="{FBC7A862-7147-4493-B488-4E46DC49905D}" type="slidenum">
              <a:rPr lang="de-DE" smtClean="0"/>
              <a:t>88</a:t>
            </a:fld>
            <a:endParaRPr lang="de-DE"/>
          </a:p>
        </p:txBody>
      </p:sp>
    </p:spTree>
    <p:extLst>
      <p:ext uri="{BB962C8B-B14F-4D97-AF65-F5344CB8AC3E}">
        <p14:creationId xmlns:p14="http://schemas.microsoft.com/office/powerpoint/2010/main" val="169364306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E2E793-1A34-3EDB-2DB8-42E55FBDDF5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7EBB07C-73F6-B460-624D-5DC350BDABDD}"/>
              </a:ext>
            </a:extLst>
          </p:cNvPr>
          <p:cNvSpPr>
            <a:spLocks noGrp="1"/>
          </p:cNvSpPr>
          <p:nvPr>
            <p:ph type="title"/>
          </p:nvPr>
        </p:nvSpPr>
        <p:spPr>
          <a:xfrm>
            <a:off x="1439007" y="346533"/>
            <a:ext cx="9313985" cy="1058233"/>
          </a:xfrm>
        </p:spPr>
        <p:txBody>
          <a:bodyPr>
            <a:noAutofit/>
          </a:bodyPr>
          <a:lstStyle/>
          <a:p>
            <a:pPr algn="ctr"/>
            <a:r>
              <a:rPr lang="en-US"/>
              <a:t>Recommended Key Considerations for Selecting Deliver Mechanisms</a:t>
            </a:r>
          </a:p>
        </p:txBody>
      </p:sp>
      <p:sp>
        <p:nvSpPr>
          <p:cNvPr id="3" name="Inhaltsplatzhalter 2">
            <a:extLst>
              <a:ext uri="{FF2B5EF4-FFF2-40B4-BE49-F238E27FC236}">
                <a16:creationId xmlns:a16="http://schemas.microsoft.com/office/drawing/2014/main" id="{85EA5F10-EA54-CD17-F3ED-E42FECAC3D96}"/>
              </a:ext>
            </a:extLst>
          </p:cNvPr>
          <p:cNvSpPr>
            <a:spLocks noGrp="1"/>
          </p:cNvSpPr>
          <p:nvPr>
            <p:ph idx="1"/>
          </p:nvPr>
        </p:nvSpPr>
        <p:spPr>
          <a:xfrm>
            <a:off x="838200" y="1578635"/>
            <a:ext cx="10515600" cy="5134604"/>
          </a:xfrm>
        </p:spPr>
        <p:txBody>
          <a:bodyPr>
            <a:normAutofit/>
          </a:bodyPr>
          <a:lstStyle/>
          <a:p>
            <a:pPr>
              <a:lnSpc>
                <a:spcPct val="100000"/>
              </a:lnSpc>
              <a:spcAft>
                <a:spcPts val="1200"/>
              </a:spcAft>
              <a:buFont typeface="Wingdings" panose="05000000000000000000" pitchFamily="2" charset="2"/>
              <a:buChar char="Ø"/>
            </a:pPr>
            <a:r>
              <a:rPr lang="en-US" sz="2400"/>
              <a:t>No mechanism is inherently inclusive or exclusive.</a:t>
            </a:r>
          </a:p>
          <a:p>
            <a:pPr>
              <a:lnSpc>
                <a:spcPct val="100000"/>
              </a:lnSpc>
              <a:spcAft>
                <a:spcPts val="1200"/>
              </a:spcAft>
              <a:buFont typeface="Wingdings" panose="05000000000000000000" pitchFamily="2" charset="2"/>
              <a:buChar char="Ø"/>
            </a:pPr>
            <a:r>
              <a:rPr lang="en-US" sz="2400"/>
              <a:t>The context determines which barriers are most significant.</a:t>
            </a:r>
          </a:p>
          <a:p>
            <a:pPr>
              <a:lnSpc>
                <a:spcPct val="100000"/>
              </a:lnSpc>
              <a:spcAft>
                <a:spcPts val="1200"/>
              </a:spcAft>
              <a:buFont typeface="Wingdings" panose="05000000000000000000" pitchFamily="2" charset="2"/>
              <a:buChar char="Ø"/>
            </a:pPr>
            <a:r>
              <a:rPr lang="en-US" sz="2400"/>
              <a:t>Accessibility is multi-dimensional:</a:t>
            </a:r>
          </a:p>
          <a:p>
            <a:pPr lvl="1">
              <a:lnSpc>
                <a:spcPct val="100000"/>
              </a:lnSpc>
              <a:spcAft>
                <a:spcPts val="1200"/>
              </a:spcAft>
              <a:buFont typeface="Courier New" panose="02070309020205020404" pitchFamily="49" charset="0"/>
              <a:buChar char="o"/>
            </a:pPr>
            <a:r>
              <a:rPr lang="en-US"/>
              <a:t>Environmental – Physical, Communication, Digital;</a:t>
            </a:r>
          </a:p>
          <a:p>
            <a:pPr lvl="1">
              <a:lnSpc>
                <a:spcPct val="100000"/>
              </a:lnSpc>
              <a:spcAft>
                <a:spcPts val="600"/>
              </a:spcAft>
              <a:buFont typeface="Courier New" panose="02070309020205020404" pitchFamily="49" charset="0"/>
              <a:buChar char="o"/>
            </a:pPr>
            <a:r>
              <a:rPr lang="en-US"/>
              <a:t>Institutional;</a:t>
            </a:r>
          </a:p>
          <a:p>
            <a:pPr lvl="1">
              <a:lnSpc>
                <a:spcPct val="100000"/>
              </a:lnSpc>
              <a:spcAft>
                <a:spcPts val="1200"/>
              </a:spcAft>
              <a:buFont typeface="Courier New" panose="02070309020205020404" pitchFamily="49" charset="0"/>
              <a:buChar char="o"/>
            </a:pPr>
            <a:r>
              <a:rPr lang="en-US"/>
              <a:t>Attitudinal;</a:t>
            </a:r>
          </a:p>
          <a:p>
            <a:pPr>
              <a:lnSpc>
                <a:spcPct val="100000"/>
              </a:lnSpc>
              <a:spcAft>
                <a:spcPts val="600"/>
              </a:spcAft>
              <a:buFont typeface="Wingdings" panose="05000000000000000000" pitchFamily="2" charset="2"/>
              <a:buChar char="Ø"/>
            </a:pPr>
            <a:r>
              <a:rPr lang="en-US" sz="2400"/>
              <a:t>Mitigation should be built into design, not added after complaints emerge.</a:t>
            </a:r>
          </a:p>
          <a:p>
            <a:pPr>
              <a:lnSpc>
                <a:spcPct val="100000"/>
              </a:lnSpc>
              <a:spcAft>
                <a:spcPts val="1200"/>
              </a:spcAft>
              <a:buFont typeface="Wingdings" panose="05000000000000000000" pitchFamily="2" charset="2"/>
              <a:buChar char="Ø"/>
            </a:pPr>
            <a:r>
              <a:rPr lang="en-US" sz="2400"/>
              <a:t>Always consult persons with disabilities and OPDs when selecting mechanisms.</a:t>
            </a:r>
          </a:p>
        </p:txBody>
      </p:sp>
      <p:sp>
        <p:nvSpPr>
          <p:cNvPr id="5" name="Foliennummernplatzhalter 4">
            <a:extLst>
              <a:ext uri="{FF2B5EF4-FFF2-40B4-BE49-F238E27FC236}">
                <a16:creationId xmlns:a16="http://schemas.microsoft.com/office/drawing/2014/main" id="{C2903807-1185-E82D-C139-6FD1C641F3AB}"/>
              </a:ext>
            </a:extLst>
          </p:cNvPr>
          <p:cNvSpPr>
            <a:spLocks noGrp="1"/>
          </p:cNvSpPr>
          <p:nvPr>
            <p:ph type="sldNum" sz="quarter" idx="12"/>
          </p:nvPr>
        </p:nvSpPr>
        <p:spPr/>
        <p:txBody>
          <a:bodyPr/>
          <a:lstStyle/>
          <a:p>
            <a:fld id="{FBC7A862-7147-4493-B488-4E46DC49905D}" type="slidenum">
              <a:rPr lang="de-DE" smtClean="0"/>
              <a:t>89</a:t>
            </a:fld>
            <a:endParaRPr lang="de-DE"/>
          </a:p>
        </p:txBody>
      </p:sp>
    </p:spTree>
    <p:extLst>
      <p:ext uri="{BB962C8B-B14F-4D97-AF65-F5344CB8AC3E}">
        <p14:creationId xmlns:p14="http://schemas.microsoft.com/office/powerpoint/2010/main" val="31813561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10A79-6D9E-D39D-0C4A-CB3965F3A2BF}"/>
              </a:ext>
            </a:extLst>
          </p:cNvPr>
          <p:cNvSpPr>
            <a:spLocks noGrp="1"/>
          </p:cNvSpPr>
          <p:nvPr>
            <p:ph type="title"/>
          </p:nvPr>
        </p:nvSpPr>
        <p:spPr/>
        <p:txBody>
          <a:bodyPr/>
          <a:lstStyle/>
          <a:p>
            <a:r>
              <a:rPr lang="en-US" noProof="0">
                <a:solidFill>
                  <a:srgbClr val="000000"/>
                </a:solidFill>
              </a:rPr>
              <a:t>How do we want to work together?</a:t>
            </a:r>
            <a:endParaRPr lang="en-US" noProof="0"/>
          </a:p>
        </p:txBody>
      </p:sp>
      <p:sp>
        <p:nvSpPr>
          <p:cNvPr id="3" name="Content Placeholder 2">
            <a:extLst>
              <a:ext uri="{FF2B5EF4-FFF2-40B4-BE49-F238E27FC236}">
                <a16:creationId xmlns:a16="http://schemas.microsoft.com/office/drawing/2014/main" id="{C339CC53-950B-7268-24EC-70A163538A07}"/>
              </a:ext>
            </a:extLst>
          </p:cNvPr>
          <p:cNvSpPr>
            <a:spLocks noGrp="1"/>
          </p:cNvSpPr>
          <p:nvPr>
            <p:ph idx="1"/>
          </p:nvPr>
        </p:nvSpPr>
        <p:spPr>
          <a:xfrm>
            <a:off x="838200" y="1578634"/>
            <a:ext cx="9868786" cy="4598329"/>
          </a:xfrm>
        </p:spPr>
        <p:txBody>
          <a:bodyPr>
            <a:normAutofit fontScale="92500" lnSpcReduction="10000"/>
          </a:bodyPr>
          <a:lstStyle/>
          <a:p>
            <a:pPr marL="342900" lvl="0" indent="-342900">
              <a:lnSpc>
                <a:spcPct val="100000"/>
              </a:lnSpc>
              <a:spcBef>
                <a:spcPts val="0"/>
              </a:spcBef>
              <a:buSzPts val="2200"/>
              <a:buChar char="●"/>
            </a:pPr>
            <a:r>
              <a:rPr lang="en-US" sz="2200" b="1" noProof="0"/>
              <a:t>We’d like to make sure this training stays relevant to you  </a:t>
            </a:r>
            <a:endParaRPr lang="en-US" sz="2200" noProof="0"/>
          </a:p>
          <a:p>
            <a:pPr marL="800100" lvl="1" indent="-368300">
              <a:lnSpc>
                <a:spcPct val="100000"/>
              </a:lnSpc>
              <a:buSzPts val="2200"/>
              <a:buChar char="○"/>
            </a:pPr>
            <a:r>
              <a:rPr lang="en-US" sz="2200" noProof="0"/>
              <a:t>Activities, both group and individual, are included which will give you the opportunity to share your thoughts, insights, experiences and observations. </a:t>
            </a:r>
          </a:p>
          <a:p>
            <a:pPr marL="800100" lvl="1" indent="-368300">
              <a:lnSpc>
                <a:spcPct val="100000"/>
              </a:lnSpc>
              <a:buSzPts val="2200"/>
              <a:buChar char="○"/>
            </a:pPr>
            <a:r>
              <a:rPr lang="en-US" sz="2200" noProof="0"/>
              <a:t>Ask questions!</a:t>
            </a:r>
          </a:p>
          <a:p>
            <a:pPr marL="342900" lvl="0" indent="-342900">
              <a:lnSpc>
                <a:spcPct val="100000"/>
              </a:lnSpc>
              <a:buSzPts val="2200"/>
              <a:buChar char="●"/>
            </a:pPr>
            <a:r>
              <a:rPr lang="en-US" sz="2200" b="1" noProof="0"/>
              <a:t>We’d like to ensure this training experience is accessible to you </a:t>
            </a:r>
            <a:endParaRPr lang="en-US" sz="2200" noProof="0"/>
          </a:p>
          <a:p>
            <a:pPr marL="800100" lvl="1" indent="-368300">
              <a:lnSpc>
                <a:spcPct val="100000"/>
              </a:lnSpc>
              <a:buSzPts val="2200"/>
              <a:buChar char="○"/>
            </a:pPr>
            <a:r>
              <a:rPr lang="en-US" sz="2200" noProof="0"/>
              <a:t>If you’re facing difficulties to participate for any reason, let us know so we can address these barriers. </a:t>
            </a:r>
          </a:p>
          <a:p>
            <a:pPr marL="342900" lvl="0" indent="-342900">
              <a:lnSpc>
                <a:spcPct val="100000"/>
              </a:lnSpc>
              <a:buSzPts val="2200"/>
              <a:buChar char="●"/>
            </a:pPr>
            <a:r>
              <a:rPr lang="en-US" sz="2200" b="1" noProof="0"/>
              <a:t>This room is a safe space</a:t>
            </a:r>
            <a:r>
              <a:rPr lang="en-US" sz="2200" noProof="0"/>
              <a:t> – Open discussion and learning are encouraged and all contributions are valued. </a:t>
            </a:r>
          </a:p>
          <a:p>
            <a:pPr marL="342900" lvl="0" indent="-342900">
              <a:lnSpc>
                <a:spcPct val="100000"/>
              </a:lnSpc>
              <a:buSzPts val="2200"/>
              <a:buChar char="●"/>
            </a:pPr>
            <a:r>
              <a:rPr lang="en-US" sz="2200" b="1" noProof="0"/>
              <a:t>Give us feedback</a:t>
            </a:r>
            <a:r>
              <a:rPr lang="en-US" sz="2200" noProof="0"/>
              <a:t> so we can improve throughout the course of the training and adapt to your requirements</a:t>
            </a:r>
          </a:p>
          <a:p>
            <a:pPr marL="342900" lvl="0" indent="-342900">
              <a:lnSpc>
                <a:spcPct val="100000"/>
              </a:lnSpc>
              <a:buSzPts val="2200"/>
              <a:buChar char="●"/>
            </a:pPr>
            <a:r>
              <a:rPr lang="en-US" sz="2200" noProof="0"/>
              <a:t>Presentation and reading materials will be shared after the training</a:t>
            </a:r>
          </a:p>
          <a:p>
            <a:pPr marL="342900" lvl="0" indent="-342900">
              <a:lnSpc>
                <a:spcPct val="100000"/>
              </a:lnSpc>
              <a:buSzPts val="2200"/>
              <a:buChar char="●"/>
            </a:pPr>
            <a:r>
              <a:rPr lang="en-US" sz="2200" noProof="0"/>
              <a:t>Do you have </a:t>
            </a:r>
            <a:r>
              <a:rPr lang="en-US" sz="2200" b="1" noProof="0"/>
              <a:t>any more suggestions? </a:t>
            </a:r>
          </a:p>
        </p:txBody>
      </p:sp>
      <p:pic>
        <p:nvPicPr>
          <p:cNvPr id="6" name="Picture 5">
            <a:extLst>
              <a:ext uri="{FF2B5EF4-FFF2-40B4-BE49-F238E27FC236}">
                <a16:creationId xmlns:a16="http://schemas.microsoft.com/office/drawing/2014/main" id="{789AD063-ADAC-5E4E-684B-2F50383EAE7E}"/>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9982200" y="365125"/>
            <a:ext cx="1672070" cy="1665103"/>
          </a:xfrm>
          <a:prstGeom prst="rect">
            <a:avLst/>
          </a:prstGeom>
        </p:spPr>
      </p:pic>
      <p:sp>
        <p:nvSpPr>
          <p:cNvPr id="5" name="Foliennummernplatzhalter 4">
            <a:extLst>
              <a:ext uri="{FF2B5EF4-FFF2-40B4-BE49-F238E27FC236}">
                <a16:creationId xmlns:a16="http://schemas.microsoft.com/office/drawing/2014/main" id="{C1C65331-C248-855C-ADCC-1480127D2537}"/>
              </a:ext>
            </a:extLst>
          </p:cNvPr>
          <p:cNvSpPr>
            <a:spLocks noGrp="1"/>
          </p:cNvSpPr>
          <p:nvPr>
            <p:ph type="sldNum" sz="quarter" idx="12"/>
          </p:nvPr>
        </p:nvSpPr>
        <p:spPr/>
        <p:txBody>
          <a:bodyPr/>
          <a:lstStyle/>
          <a:p>
            <a:fld id="{FBC7A862-7147-4493-B488-4E46DC49905D}" type="slidenum">
              <a:rPr lang="de-DE" smtClean="0"/>
              <a:t>9</a:t>
            </a:fld>
            <a:endParaRPr lang="de-DE"/>
          </a:p>
        </p:txBody>
      </p:sp>
    </p:spTree>
    <p:extLst>
      <p:ext uri="{BB962C8B-B14F-4D97-AF65-F5344CB8AC3E}">
        <p14:creationId xmlns:p14="http://schemas.microsoft.com/office/powerpoint/2010/main" val="169082932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CFA9C5C-2454-285D-C77B-BBD579D9ECCE}"/>
              </a:ext>
            </a:extLst>
          </p:cNvPr>
          <p:cNvSpPr>
            <a:spLocks noGrp="1"/>
          </p:cNvSpPr>
          <p:nvPr>
            <p:ph type="title"/>
          </p:nvPr>
        </p:nvSpPr>
        <p:spPr/>
        <p:txBody>
          <a:bodyPr/>
          <a:lstStyle/>
          <a:p>
            <a:r>
              <a:rPr lang="en-US" noProof="0"/>
              <a:t>Key Learnings</a:t>
            </a:r>
          </a:p>
        </p:txBody>
      </p:sp>
      <p:sp>
        <p:nvSpPr>
          <p:cNvPr id="6" name="Content Placeholder 5">
            <a:extLst>
              <a:ext uri="{FF2B5EF4-FFF2-40B4-BE49-F238E27FC236}">
                <a16:creationId xmlns:a16="http://schemas.microsoft.com/office/drawing/2014/main" id="{52857013-90AD-30DA-89EB-64B79D9CA652}"/>
              </a:ext>
            </a:extLst>
          </p:cNvPr>
          <p:cNvSpPr>
            <a:spLocks noGrp="1"/>
          </p:cNvSpPr>
          <p:nvPr>
            <p:ph idx="1"/>
          </p:nvPr>
        </p:nvSpPr>
        <p:spPr>
          <a:xfrm>
            <a:off x="838200" y="1578634"/>
            <a:ext cx="7168116" cy="5142841"/>
          </a:xfrm>
        </p:spPr>
        <p:txBody>
          <a:bodyPr>
            <a:normAutofit fontScale="85000" lnSpcReduction="20000"/>
          </a:bodyPr>
          <a:lstStyle/>
          <a:p>
            <a:pPr marL="542925" lvl="0" indent="-457200">
              <a:lnSpc>
                <a:spcPct val="110000"/>
              </a:lnSpc>
              <a:spcBef>
                <a:spcPts val="0"/>
              </a:spcBef>
              <a:spcAft>
                <a:spcPts val="600"/>
              </a:spcAft>
              <a:buClr>
                <a:srgbClr val="000000"/>
              </a:buClr>
              <a:buSzPts val="2400"/>
              <a:buFont typeface="Arial"/>
              <a:buChar char="●"/>
            </a:pPr>
            <a:r>
              <a:rPr lang="en-US" noProof="0">
                <a:solidFill>
                  <a:srgbClr val="000000"/>
                </a:solidFill>
                <a:latin typeface="Arial"/>
                <a:ea typeface="Arial"/>
                <a:cs typeface="Arial"/>
                <a:sym typeface="Arial"/>
              </a:rPr>
              <a:t>CVA is a modality, food security outcomes are the goal.</a:t>
            </a:r>
          </a:p>
          <a:p>
            <a:pPr marL="542925" lvl="0" indent="-457200">
              <a:lnSpc>
                <a:spcPct val="110000"/>
              </a:lnSpc>
              <a:spcAft>
                <a:spcPts val="600"/>
              </a:spcAft>
              <a:buClr>
                <a:srgbClr val="000000"/>
              </a:buClr>
              <a:buSzPts val="2400"/>
              <a:buFont typeface="Arial"/>
              <a:buChar char="●"/>
            </a:pPr>
            <a:r>
              <a:rPr lang="en-US" noProof="0">
                <a:solidFill>
                  <a:srgbClr val="000000"/>
                </a:solidFill>
                <a:latin typeface="Arial"/>
                <a:ea typeface="Arial"/>
                <a:cs typeface="Arial"/>
                <a:sym typeface="Arial"/>
              </a:rPr>
              <a:t>Inclusion must be embedded across the entire CVA </a:t>
            </a:r>
            <a:r>
              <a:rPr lang="en-US" noProof="0" err="1">
                <a:solidFill>
                  <a:srgbClr val="000000"/>
                </a:solidFill>
                <a:latin typeface="Arial"/>
                <a:ea typeface="Arial"/>
                <a:cs typeface="Arial"/>
                <a:sym typeface="Arial"/>
              </a:rPr>
              <a:t>programme</a:t>
            </a:r>
            <a:r>
              <a:rPr lang="en-US" noProof="0">
                <a:solidFill>
                  <a:srgbClr val="000000"/>
                </a:solidFill>
                <a:latin typeface="Arial"/>
                <a:ea typeface="Arial"/>
                <a:cs typeface="Arial"/>
                <a:sym typeface="Arial"/>
              </a:rPr>
              <a:t> cycle.</a:t>
            </a:r>
          </a:p>
          <a:p>
            <a:pPr marL="542925" lvl="0" indent="-457200">
              <a:lnSpc>
                <a:spcPct val="110000"/>
              </a:lnSpc>
              <a:spcAft>
                <a:spcPts val="600"/>
              </a:spcAft>
              <a:buClr>
                <a:srgbClr val="000000"/>
              </a:buClr>
              <a:buSzPts val="2400"/>
              <a:buFont typeface="Arial"/>
              <a:buChar char="●"/>
            </a:pPr>
            <a:r>
              <a:rPr lang="en-US" noProof="0">
                <a:solidFill>
                  <a:srgbClr val="000000"/>
                </a:solidFill>
                <a:latin typeface="Arial"/>
                <a:ea typeface="Arial"/>
                <a:cs typeface="Arial"/>
                <a:sym typeface="Arial"/>
              </a:rPr>
              <a:t>Apply IASC Must-Do Actions: participation, barrier removal, empowerment and data.</a:t>
            </a:r>
          </a:p>
          <a:p>
            <a:pPr marL="542925" lvl="0" indent="-457200">
              <a:lnSpc>
                <a:spcPct val="110000"/>
              </a:lnSpc>
              <a:spcAft>
                <a:spcPts val="600"/>
              </a:spcAft>
              <a:buClr>
                <a:srgbClr val="000000"/>
              </a:buClr>
              <a:buSzPts val="2400"/>
              <a:buFont typeface="Arial"/>
              <a:buChar char="●"/>
            </a:pPr>
            <a:r>
              <a:rPr lang="en-US" noProof="0">
                <a:solidFill>
                  <a:srgbClr val="000000"/>
                </a:solidFill>
                <a:latin typeface="Arial"/>
                <a:ea typeface="Arial"/>
                <a:cs typeface="Arial"/>
                <a:sym typeface="Arial"/>
              </a:rPr>
              <a:t>Identify and address environmental, attitudinal, institutional and communication barriers.</a:t>
            </a:r>
          </a:p>
          <a:p>
            <a:pPr marL="542925" lvl="0" indent="-457200">
              <a:lnSpc>
                <a:spcPct val="110000"/>
              </a:lnSpc>
              <a:spcAft>
                <a:spcPts val="600"/>
              </a:spcAft>
              <a:buClr>
                <a:srgbClr val="000000"/>
              </a:buClr>
              <a:buSzPts val="2400"/>
              <a:buFont typeface="Arial"/>
              <a:buChar char="●"/>
            </a:pPr>
            <a:r>
              <a:rPr lang="en-US">
                <a:solidFill>
                  <a:srgbClr val="000000"/>
                </a:solidFill>
                <a:latin typeface="Arial"/>
                <a:ea typeface="Arial"/>
                <a:cs typeface="Arial"/>
                <a:sym typeface="Arial"/>
              </a:rPr>
              <a:t>Integrate disability into targeting, transfer value calculations, and delivery mechanisms.</a:t>
            </a:r>
          </a:p>
          <a:p>
            <a:pPr marL="542925" lvl="0" indent="-457200">
              <a:lnSpc>
                <a:spcPct val="110000"/>
              </a:lnSpc>
              <a:spcAft>
                <a:spcPts val="600"/>
              </a:spcAft>
              <a:buClr>
                <a:srgbClr val="000000"/>
              </a:buClr>
              <a:buSzPts val="2400"/>
              <a:buFont typeface="Arial"/>
              <a:buChar char="●"/>
            </a:pPr>
            <a:r>
              <a:rPr lang="en-US" noProof="0">
                <a:solidFill>
                  <a:srgbClr val="000000"/>
                </a:solidFill>
                <a:latin typeface="Arial"/>
                <a:ea typeface="Arial"/>
                <a:cs typeface="Arial"/>
                <a:sym typeface="Arial"/>
              </a:rPr>
              <a:t>Monitor, adapt, and ensure accountability using disability-disaggregated data.</a:t>
            </a:r>
            <a:endParaRPr lang="en-US" sz="3300" noProof="0">
              <a:solidFill>
                <a:srgbClr val="000000"/>
              </a:solidFill>
              <a:latin typeface="Arial"/>
              <a:ea typeface="Arial"/>
              <a:cs typeface="Arial"/>
              <a:sym typeface="Arial"/>
            </a:endParaRPr>
          </a:p>
          <a:p>
            <a:endParaRPr lang="en-US" noProof="0"/>
          </a:p>
        </p:txBody>
      </p:sp>
      <p:pic>
        <p:nvPicPr>
          <p:cNvPr id="8" name="Picture 7">
            <a:extLst>
              <a:ext uri="{FF2B5EF4-FFF2-40B4-BE49-F238E27FC236}">
                <a16:creationId xmlns:a16="http://schemas.microsoft.com/office/drawing/2014/main" id="{EBA5063A-3B1D-5B9C-3606-378D04153B6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8840561" y="1773365"/>
            <a:ext cx="2513239" cy="3311269"/>
          </a:xfrm>
          <a:prstGeom prst="rect">
            <a:avLst/>
          </a:prstGeom>
        </p:spPr>
      </p:pic>
      <p:sp>
        <p:nvSpPr>
          <p:cNvPr id="2" name="Foliennummernplatzhalter 1">
            <a:extLst>
              <a:ext uri="{FF2B5EF4-FFF2-40B4-BE49-F238E27FC236}">
                <a16:creationId xmlns:a16="http://schemas.microsoft.com/office/drawing/2014/main" id="{09F63B4A-01DE-1759-FA5D-1E9D225084E9}"/>
              </a:ext>
            </a:extLst>
          </p:cNvPr>
          <p:cNvSpPr>
            <a:spLocks noGrp="1"/>
          </p:cNvSpPr>
          <p:nvPr>
            <p:ph type="sldNum" sz="quarter" idx="12"/>
          </p:nvPr>
        </p:nvSpPr>
        <p:spPr/>
        <p:txBody>
          <a:bodyPr/>
          <a:lstStyle/>
          <a:p>
            <a:fld id="{FBC7A862-7147-4493-B488-4E46DC49905D}" type="slidenum">
              <a:rPr lang="de-DE" smtClean="0"/>
              <a:t>90</a:t>
            </a:fld>
            <a:endParaRPr lang="de-DE"/>
          </a:p>
        </p:txBody>
      </p:sp>
    </p:spTree>
    <p:extLst>
      <p:ext uri="{BB962C8B-B14F-4D97-AF65-F5344CB8AC3E}">
        <p14:creationId xmlns:p14="http://schemas.microsoft.com/office/powerpoint/2010/main" val="5145255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937BE5-569A-F112-6D59-3584684B956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8575EEB-8CB0-0DCA-609F-E454765FEF21}"/>
              </a:ext>
            </a:extLst>
          </p:cNvPr>
          <p:cNvSpPr>
            <a:spLocks noGrp="1"/>
          </p:cNvSpPr>
          <p:nvPr>
            <p:ph type="title"/>
          </p:nvPr>
        </p:nvSpPr>
        <p:spPr>
          <a:xfrm>
            <a:off x="838200" y="365125"/>
            <a:ext cx="5257800" cy="1058233"/>
          </a:xfrm>
          <a:solidFill>
            <a:srgbClr val="0070C0"/>
          </a:solidFill>
        </p:spPr>
        <p:txBody>
          <a:bodyPr/>
          <a:lstStyle/>
          <a:p>
            <a:r>
              <a:rPr lang="en-US" noProof="0">
                <a:solidFill>
                  <a:schemeClr val="bg1"/>
                </a:solidFill>
              </a:rPr>
              <a:t>Training Modules:</a:t>
            </a:r>
          </a:p>
        </p:txBody>
      </p:sp>
      <p:sp>
        <p:nvSpPr>
          <p:cNvPr id="15" name="Rectangle: Rounded Corners 14">
            <a:extLst>
              <a:ext uri="{FF2B5EF4-FFF2-40B4-BE49-F238E27FC236}">
                <a16:creationId xmlns:a16="http://schemas.microsoft.com/office/drawing/2014/main" id="{DD2F43D0-E6A5-18AF-00F4-92B34EDCB8F7}"/>
              </a:ext>
              <a:ext uri="{C183D7F6-B498-43B3-948B-1728B52AA6E4}">
                <adec:decorative xmlns:adec="http://schemas.microsoft.com/office/drawing/2017/decorative" val="0"/>
              </a:ext>
            </a:extLst>
          </p:cNvPr>
          <p:cNvSpPr/>
          <p:nvPr/>
        </p:nvSpPr>
        <p:spPr>
          <a:xfrm>
            <a:off x="6359013" y="277884"/>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r>
              <a:rPr lang="en-US" sz="1600" b="1" noProof="0">
                <a:solidFill>
                  <a:srgbClr val="0070C0"/>
                </a:solidFill>
                <a:latin typeface="Arial"/>
                <a:ea typeface="Arial"/>
                <a:cs typeface="Arial"/>
              </a:rPr>
              <a:t>Orientation Module:</a:t>
            </a:r>
            <a:r>
              <a:rPr lang="en-US" sz="1600" b="1" noProof="0">
                <a:solidFill>
                  <a:schemeClr val="dk1"/>
                </a:solidFill>
                <a:latin typeface="Arial"/>
                <a:ea typeface="Arial"/>
                <a:cs typeface="Arial"/>
              </a:rPr>
              <a:t> Introduction to Food Security in Humanitarian Action</a:t>
            </a:r>
            <a:endParaRPr lang="en-US" sz="1600" noProof="0"/>
          </a:p>
          <a:p>
            <a:pPr lvl="0">
              <a:buClr>
                <a:schemeClr val="dk1"/>
              </a:buClr>
              <a:buSzPts val="1600"/>
            </a:pPr>
            <a:r>
              <a:rPr lang="en-US" sz="1600" noProof="0">
                <a:solidFill>
                  <a:schemeClr val="dk1"/>
                </a:solidFill>
                <a:latin typeface="Arial"/>
                <a:ea typeface="Arial"/>
                <a:cs typeface="Arial"/>
              </a:rPr>
              <a:t>Recommended for participants new to food security programming.</a:t>
            </a:r>
            <a:endParaRPr lang="en-US" sz="1600" noProof="0">
              <a:solidFill>
                <a:schemeClr val="dk1"/>
              </a:solidFill>
              <a:latin typeface="Times New Roman"/>
              <a:ea typeface="Times New Roman"/>
              <a:cs typeface="Times New Roman"/>
              <a:sym typeface="Times New Roman"/>
            </a:endParaRPr>
          </a:p>
        </p:txBody>
      </p:sp>
      <p:sp>
        <p:nvSpPr>
          <p:cNvPr id="8" name="Rectangle: Rounded Corners 7">
            <a:extLst>
              <a:ext uri="{FF2B5EF4-FFF2-40B4-BE49-F238E27FC236}">
                <a16:creationId xmlns:a16="http://schemas.microsoft.com/office/drawing/2014/main" id="{5F3655FC-73CA-B622-3BA7-1B57479C316D}"/>
              </a:ext>
              <a:ext uri="{C183D7F6-B498-43B3-948B-1728B52AA6E4}">
                <adec:decorative xmlns:adec="http://schemas.microsoft.com/office/drawing/2017/decorative" val="0"/>
              </a:ext>
            </a:extLst>
          </p:cNvPr>
          <p:cNvSpPr/>
          <p:nvPr/>
        </p:nvSpPr>
        <p:spPr>
          <a:xfrm>
            <a:off x="838200" y="1580087"/>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noProof="0">
                <a:solidFill>
                  <a:srgbClr val="C41401"/>
                </a:solidFill>
                <a:latin typeface="Arial"/>
                <a:ea typeface="Arial"/>
                <a:cs typeface="Arial"/>
              </a:rPr>
              <a:t>Module 1</a:t>
            </a:r>
            <a:r>
              <a:rPr lang="en-US" sz="1600" b="1" noProof="0">
                <a:solidFill>
                  <a:schemeClr val="dk1"/>
                </a:solidFill>
                <a:latin typeface="Arial"/>
                <a:ea typeface="Arial"/>
                <a:cs typeface="Arial"/>
              </a:rPr>
              <a:t>: Introduction to Disability</a:t>
            </a:r>
            <a:endParaRPr lang="en-US" sz="1600" noProof="0">
              <a:solidFill>
                <a:schemeClr val="dk1"/>
              </a:solidFill>
              <a:latin typeface="Arial"/>
              <a:ea typeface="Arial"/>
              <a:cs typeface="Arial"/>
            </a:endParaRPr>
          </a:p>
          <a:p>
            <a:pPr lvl="0">
              <a:buClr>
                <a:schemeClr val="dk1"/>
              </a:buClr>
              <a:buSzPts val="1600"/>
            </a:pPr>
            <a:r>
              <a:rPr lang="en-US" sz="1600" noProof="0">
                <a:solidFill>
                  <a:schemeClr val="dk1"/>
                </a:solidFill>
                <a:latin typeface="Arial"/>
                <a:ea typeface="Arial"/>
                <a:cs typeface="Arial"/>
              </a:rPr>
              <a:t>Understanding disability, intersectional risks, and barriers in humanitarian Food Security</a:t>
            </a:r>
            <a:r>
              <a:rPr lang="en-US" sz="1600" b="1" noProof="0">
                <a:solidFill>
                  <a:schemeClr val="dk1"/>
                </a:solidFill>
                <a:latin typeface="Arial"/>
                <a:ea typeface="Arial"/>
                <a:cs typeface="Arial"/>
              </a:rPr>
              <a:t> </a:t>
            </a:r>
            <a:r>
              <a:rPr lang="en-US" sz="1600" noProof="0">
                <a:solidFill>
                  <a:schemeClr val="dk1"/>
                </a:solidFill>
                <a:latin typeface="Arial"/>
                <a:ea typeface="Arial"/>
                <a:cs typeface="Arial"/>
              </a:rPr>
              <a:t>programming.</a:t>
            </a:r>
            <a:endParaRPr lang="en-US" sz="1600" noProof="0">
              <a:solidFill>
                <a:schemeClr val="dk1"/>
              </a:solidFill>
              <a:latin typeface="Times New Roman"/>
              <a:ea typeface="Times New Roman"/>
              <a:cs typeface="Times New Roman"/>
              <a:sym typeface="Times New Roman"/>
            </a:endParaRPr>
          </a:p>
          <a:p>
            <a:pPr algn="ctr"/>
            <a:endParaRPr lang="en-US" noProof="0">
              <a:solidFill>
                <a:schemeClr val="tx1"/>
              </a:solidFill>
            </a:endParaRPr>
          </a:p>
        </p:txBody>
      </p:sp>
      <p:sp>
        <p:nvSpPr>
          <p:cNvPr id="17" name="Rectangle: Rounded Corners 16">
            <a:extLst>
              <a:ext uri="{FF2B5EF4-FFF2-40B4-BE49-F238E27FC236}">
                <a16:creationId xmlns:a16="http://schemas.microsoft.com/office/drawing/2014/main" id="{CEC60601-A4EB-8C7E-7350-90B7332A251A}"/>
              </a:ext>
              <a:ext uri="{C183D7F6-B498-43B3-948B-1728B52AA6E4}">
                <adec:decorative xmlns:adec="http://schemas.microsoft.com/office/drawing/2017/decorative" val="0"/>
              </a:ext>
            </a:extLst>
          </p:cNvPr>
          <p:cNvSpPr/>
          <p:nvPr/>
        </p:nvSpPr>
        <p:spPr>
          <a:xfrm>
            <a:off x="838200" y="2914550"/>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92500" lnSpcReduction="20000"/>
          </a:bodyPr>
          <a:lstStyle/>
          <a:p>
            <a:pPr lvl="0">
              <a:buSzPts val="1600"/>
            </a:pPr>
            <a:r>
              <a:rPr lang="en-US" sz="1700" b="1" noProof="0">
                <a:solidFill>
                  <a:srgbClr val="0070C0"/>
                </a:solidFill>
                <a:latin typeface="Arial"/>
                <a:ea typeface="Arial"/>
                <a:cs typeface="Arial"/>
              </a:rPr>
              <a:t>Module 2</a:t>
            </a:r>
            <a:r>
              <a:rPr lang="en-US" sz="1700" b="1" noProof="0">
                <a:solidFill>
                  <a:schemeClr val="dk1"/>
                </a:solidFill>
                <a:latin typeface="Arial"/>
                <a:ea typeface="Arial"/>
                <a:cs typeface="Arial"/>
              </a:rPr>
              <a:t>: Introduction to IASC Guidelines on Inclusion of Persons with Disabilities in Humanitarian Action (FS)</a:t>
            </a:r>
            <a:endParaRPr lang="en-US" sz="1700" noProof="0">
              <a:solidFill>
                <a:srgbClr val="000000"/>
              </a:solidFill>
              <a:latin typeface="Arial"/>
              <a:ea typeface="Arial"/>
              <a:cs typeface="Arial"/>
            </a:endParaRPr>
          </a:p>
          <a:p>
            <a:pPr lvl="0">
              <a:buSzPts val="1600"/>
            </a:pPr>
            <a:r>
              <a:rPr lang="en-US" sz="1700" noProof="0">
                <a:solidFill>
                  <a:schemeClr val="dk1"/>
                </a:solidFill>
                <a:latin typeface="Arial"/>
                <a:ea typeface="Arial"/>
                <a:cs typeface="Arial"/>
              </a:rPr>
              <a:t>IASC Guidelines unpacked and applied in practice with focus on Chapter 13 (Food Security)</a:t>
            </a:r>
            <a:endParaRPr lang="en-US" sz="1700" noProof="0">
              <a:solidFill>
                <a:schemeClr val="dk1"/>
              </a:solidFill>
              <a:latin typeface="Times New Roman"/>
              <a:ea typeface="Times New Roman"/>
              <a:cs typeface="Times New Roman"/>
              <a:sym typeface="Times New Roman"/>
            </a:endParaRPr>
          </a:p>
        </p:txBody>
      </p:sp>
      <p:sp>
        <p:nvSpPr>
          <p:cNvPr id="21" name="Rectangle: Rounded Corners 20">
            <a:extLst>
              <a:ext uri="{FF2B5EF4-FFF2-40B4-BE49-F238E27FC236}">
                <a16:creationId xmlns:a16="http://schemas.microsoft.com/office/drawing/2014/main" id="{993512F7-44EA-4815-A40D-67A0A1DBB3C0}"/>
              </a:ext>
              <a:ext uri="{C183D7F6-B498-43B3-948B-1728B52AA6E4}">
                <adec:decorative xmlns:adec="http://schemas.microsoft.com/office/drawing/2017/decorative" val="0"/>
              </a:ext>
            </a:extLst>
          </p:cNvPr>
          <p:cNvSpPr/>
          <p:nvPr/>
        </p:nvSpPr>
        <p:spPr>
          <a:xfrm>
            <a:off x="838200" y="4216753"/>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SzPts val="1600"/>
            </a:pPr>
            <a:r>
              <a:rPr lang="en-US" sz="1600" b="1" noProof="0">
                <a:solidFill>
                  <a:srgbClr val="C41401"/>
                </a:solidFill>
                <a:latin typeface="Arial"/>
                <a:ea typeface="Arial"/>
                <a:cs typeface="Arial"/>
              </a:rPr>
              <a:t>Module 3</a:t>
            </a:r>
            <a:r>
              <a:rPr lang="en-US" sz="1600" b="1" noProof="0">
                <a:solidFill>
                  <a:schemeClr val="dk1"/>
                </a:solidFill>
                <a:latin typeface="Arial"/>
                <a:ea typeface="Arial"/>
                <a:cs typeface="Arial"/>
              </a:rPr>
              <a:t>: Situating disability-inclusion within the wider humanitarian landscape</a:t>
            </a:r>
            <a:endParaRPr lang="en-US" sz="1600" noProof="0">
              <a:solidFill>
                <a:srgbClr val="000000"/>
              </a:solidFill>
              <a:latin typeface="Arial"/>
              <a:ea typeface="Arial"/>
              <a:cs typeface="Arial"/>
            </a:endParaRPr>
          </a:p>
          <a:p>
            <a:pPr lvl="0">
              <a:buSzPts val="1600"/>
            </a:pPr>
            <a:r>
              <a:rPr lang="en-US" sz="1600" noProof="0">
                <a:solidFill>
                  <a:schemeClr val="dk1"/>
                </a:solidFill>
                <a:latin typeface="Arial"/>
                <a:ea typeface="Arial"/>
                <a:cs typeface="Arial"/>
              </a:rPr>
              <a:t>Framing inclusive humanitarian action through a Food Security lens.</a:t>
            </a:r>
          </a:p>
        </p:txBody>
      </p:sp>
      <p:sp>
        <p:nvSpPr>
          <p:cNvPr id="23" name="Rectangle: Rounded Corners 22">
            <a:extLst>
              <a:ext uri="{FF2B5EF4-FFF2-40B4-BE49-F238E27FC236}">
                <a16:creationId xmlns:a16="http://schemas.microsoft.com/office/drawing/2014/main" id="{B4EE3696-4126-E8D4-F49F-465648C5B588}"/>
              </a:ext>
              <a:ext uri="{C183D7F6-B498-43B3-948B-1728B52AA6E4}">
                <adec:decorative xmlns:adec="http://schemas.microsoft.com/office/drawing/2017/decorative" val="0"/>
              </a:ext>
            </a:extLst>
          </p:cNvPr>
          <p:cNvSpPr/>
          <p:nvPr/>
        </p:nvSpPr>
        <p:spPr>
          <a:xfrm>
            <a:off x="838200" y="5551216"/>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SzPts val="1600"/>
            </a:pPr>
            <a:r>
              <a:rPr lang="en-US" sz="1600" b="1" noProof="0">
                <a:solidFill>
                  <a:srgbClr val="0070C0"/>
                </a:solidFill>
                <a:latin typeface="Arial"/>
                <a:ea typeface="Arial"/>
                <a:cs typeface="Arial"/>
              </a:rPr>
              <a:t>Module 4</a:t>
            </a:r>
            <a:r>
              <a:rPr lang="en-US" sz="1600" b="1" noProof="0">
                <a:solidFill>
                  <a:schemeClr val="dk1"/>
                </a:solidFill>
                <a:latin typeface="Arial"/>
                <a:ea typeface="Arial"/>
                <a:cs typeface="Arial"/>
              </a:rPr>
              <a:t>:</a:t>
            </a:r>
            <a:r>
              <a:rPr lang="en-US" sz="1600" b="1" noProof="0">
                <a:solidFill>
                  <a:srgbClr val="FF0000"/>
                </a:solidFill>
                <a:latin typeface="Arial"/>
                <a:ea typeface="Arial"/>
                <a:cs typeface="Arial"/>
              </a:rPr>
              <a:t> </a:t>
            </a:r>
            <a:r>
              <a:rPr lang="en-US" sz="1600" b="1" noProof="0">
                <a:solidFill>
                  <a:schemeClr val="dk1"/>
                </a:solidFill>
                <a:latin typeface="Arial"/>
                <a:ea typeface="Arial"/>
                <a:cs typeface="Arial"/>
              </a:rPr>
              <a:t>Accessibility, Universal Design and Reasonable Accommodation in Food Security </a:t>
            </a:r>
          </a:p>
          <a:p>
            <a:pPr lvl="0">
              <a:buSzPts val="1600"/>
            </a:pPr>
            <a:r>
              <a:rPr lang="en-US" sz="1600" noProof="0">
                <a:solidFill>
                  <a:schemeClr val="dk1"/>
                </a:solidFill>
                <a:latin typeface="Arial"/>
                <a:ea typeface="Arial"/>
                <a:cs typeface="Arial"/>
              </a:rPr>
              <a:t>Ensuring accessibility across humanitarian Food Security services, infrastructure and communication.</a:t>
            </a:r>
            <a:endParaRPr lang="en-US" noProof="0">
              <a:solidFill>
                <a:srgbClr val="000000"/>
              </a:solidFill>
              <a:latin typeface="Arial"/>
              <a:ea typeface="Arial"/>
              <a:cs typeface="Arial"/>
            </a:endParaRPr>
          </a:p>
        </p:txBody>
      </p:sp>
      <p:sp>
        <p:nvSpPr>
          <p:cNvPr id="25" name="Rectangle: Rounded Corners 24">
            <a:extLst>
              <a:ext uri="{FF2B5EF4-FFF2-40B4-BE49-F238E27FC236}">
                <a16:creationId xmlns:a16="http://schemas.microsoft.com/office/drawing/2014/main" id="{1B87605C-3B7F-5241-AEED-AD2305B47FC4}"/>
              </a:ext>
              <a:ext uri="{C183D7F6-B498-43B3-948B-1728B52AA6E4}">
                <adec:decorative xmlns:adec="http://schemas.microsoft.com/office/drawing/2017/decorative" val="0"/>
              </a:ext>
            </a:extLst>
          </p:cNvPr>
          <p:cNvSpPr/>
          <p:nvPr/>
        </p:nvSpPr>
        <p:spPr>
          <a:xfrm>
            <a:off x="6359013" y="1580087"/>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noProof="0">
                <a:solidFill>
                  <a:srgbClr val="C41401"/>
                </a:solidFill>
                <a:latin typeface="Arial"/>
                <a:ea typeface="Arial"/>
                <a:cs typeface="Arial"/>
              </a:rPr>
              <a:t>Module 5</a:t>
            </a:r>
            <a:r>
              <a:rPr lang="en-US" sz="1600" b="1" noProof="0">
                <a:solidFill>
                  <a:schemeClr val="dk1"/>
                </a:solidFill>
                <a:latin typeface="Arial"/>
                <a:ea typeface="Arial"/>
                <a:cs typeface="Arial"/>
              </a:rPr>
              <a:t>: Introducing the Must Do Actions (MDAs) and the twin-track approach</a:t>
            </a:r>
            <a:endParaRPr lang="en-US" sz="1600" noProof="0">
              <a:solidFill>
                <a:schemeClr val="dk1"/>
              </a:solidFill>
              <a:latin typeface="Arial"/>
              <a:ea typeface="Arial"/>
              <a:cs typeface="Arial"/>
            </a:endParaRPr>
          </a:p>
          <a:p>
            <a:pPr lvl="0">
              <a:buClr>
                <a:schemeClr val="dk1"/>
              </a:buClr>
              <a:buSzPts val="1600"/>
            </a:pPr>
            <a:r>
              <a:rPr lang="en-US" sz="1600" noProof="0">
                <a:solidFill>
                  <a:schemeClr val="dk1"/>
                </a:solidFill>
                <a:latin typeface="Arial"/>
                <a:ea typeface="Arial"/>
                <a:cs typeface="Arial"/>
              </a:rPr>
              <a:t>Applying the twin-track approach and MDAs to Food Security programming in humanitarian contexts.</a:t>
            </a:r>
            <a:endParaRPr lang="en-US" sz="1600" noProof="0">
              <a:solidFill>
                <a:schemeClr val="dk1"/>
              </a:solidFill>
              <a:latin typeface="Times New Roman"/>
              <a:ea typeface="Times New Roman"/>
              <a:cs typeface="Times New Roman"/>
              <a:sym typeface="Times New Roman"/>
            </a:endParaRPr>
          </a:p>
        </p:txBody>
      </p:sp>
      <p:sp>
        <p:nvSpPr>
          <p:cNvPr id="27" name="Rectangle: Rounded Corners 26">
            <a:extLst>
              <a:ext uri="{FF2B5EF4-FFF2-40B4-BE49-F238E27FC236}">
                <a16:creationId xmlns:a16="http://schemas.microsoft.com/office/drawing/2014/main" id="{BEA7B0F0-9D9D-63EE-DE7D-4694A2AD091A}"/>
              </a:ext>
              <a:ext uri="{C183D7F6-B498-43B3-948B-1728B52AA6E4}">
                <adec:decorative xmlns:adec="http://schemas.microsoft.com/office/drawing/2017/decorative" val="0"/>
              </a:ext>
            </a:extLst>
          </p:cNvPr>
          <p:cNvSpPr/>
          <p:nvPr/>
        </p:nvSpPr>
        <p:spPr>
          <a:xfrm>
            <a:off x="6359013" y="2914550"/>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noProof="0">
                <a:solidFill>
                  <a:srgbClr val="0070C0"/>
                </a:solidFill>
                <a:latin typeface="Arial"/>
                <a:ea typeface="Arial"/>
                <a:cs typeface="Arial"/>
              </a:rPr>
              <a:t>Module 6</a:t>
            </a:r>
            <a:r>
              <a:rPr lang="en-US" sz="1600" b="1" noProof="0">
                <a:solidFill>
                  <a:schemeClr val="dk1"/>
                </a:solidFill>
                <a:latin typeface="Arial"/>
                <a:ea typeface="Arial"/>
                <a:cs typeface="Arial"/>
              </a:rPr>
              <a:t>: Inclusive Project Cycle </a:t>
            </a:r>
            <a:endParaRPr lang="en-US" sz="1600" noProof="0">
              <a:solidFill>
                <a:schemeClr val="dk1"/>
              </a:solidFill>
              <a:latin typeface="Arial"/>
              <a:ea typeface="Arial"/>
              <a:cs typeface="Arial"/>
            </a:endParaRPr>
          </a:p>
          <a:p>
            <a:pPr lvl="0">
              <a:buClr>
                <a:schemeClr val="dk1"/>
              </a:buClr>
              <a:buSzPts val="1600"/>
            </a:pPr>
            <a:r>
              <a:rPr lang="en-US" sz="1600" noProof="0">
                <a:solidFill>
                  <a:schemeClr val="dk1"/>
                </a:solidFill>
                <a:latin typeface="Arial"/>
                <a:ea typeface="Arial"/>
                <a:cs typeface="Arial"/>
              </a:rPr>
              <a:t>Operationalizing the IASC MDAs within the  humanitarian Food Security project cycle.</a:t>
            </a:r>
            <a:endParaRPr lang="en-US" sz="1600" noProof="0">
              <a:solidFill>
                <a:schemeClr val="dk1"/>
              </a:solidFill>
              <a:latin typeface="Times New Roman"/>
              <a:ea typeface="Times New Roman"/>
              <a:cs typeface="Times New Roman"/>
              <a:sym typeface="Times New Roman"/>
            </a:endParaRPr>
          </a:p>
        </p:txBody>
      </p:sp>
      <p:sp>
        <p:nvSpPr>
          <p:cNvPr id="29" name="Rectangle: Rounded Corners 28">
            <a:extLst>
              <a:ext uri="{FF2B5EF4-FFF2-40B4-BE49-F238E27FC236}">
                <a16:creationId xmlns:a16="http://schemas.microsoft.com/office/drawing/2014/main" id="{E94E3765-8ACC-E842-567F-3AC7C90B8768}"/>
              </a:ext>
              <a:ext uri="{C183D7F6-B498-43B3-948B-1728B52AA6E4}">
                <adec:decorative xmlns:adec="http://schemas.microsoft.com/office/drawing/2017/decorative" val="0"/>
              </a:ext>
            </a:extLst>
          </p:cNvPr>
          <p:cNvSpPr/>
          <p:nvPr/>
        </p:nvSpPr>
        <p:spPr>
          <a:xfrm>
            <a:off x="6359013" y="4216753"/>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noProof="0">
                <a:solidFill>
                  <a:srgbClr val="C41401"/>
                </a:solidFill>
                <a:latin typeface="Arial"/>
                <a:ea typeface="Arial"/>
                <a:cs typeface="Arial"/>
              </a:rPr>
              <a:t>Module 7</a:t>
            </a:r>
            <a:r>
              <a:rPr lang="en-US" sz="1600" b="1" noProof="0">
                <a:solidFill>
                  <a:schemeClr val="dk1"/>
                </a:solidFill>
                <a:latin typeface="Arial"/>
                <a:ea typeface="Arial"/>
                <a:cs typeface="Arial"/>
              </a:rPr>
              <a:t>: Disability-Inclusive Accountability to Affected People (AAP)</a:t>
            </a:r>
            <a:endParaRPr lang="en-US" sz="1600" noProof="0">
              <a:solidFill>
                <a:schemeClr val="dk1"/>
              </a:solidFill>
              <a:latin typeface="Arial"/>
              <a:ea typeface="Arial"/>
              <a:cs typeface="Arial"/>
            </a:endParaRPr>
          </a:p>
          <a:p>
            <a:pPr lvl="0">
              <a:buClr>
                <a:schemeClr val="dk1"/>
              </a:buClr>
              <a:buSzPts val="1600"/>
            </a:pPr>
            <a:r>
              <a:rPr lang="en-US" sz="1600" noProof="0">
                <a:solidFill>
                  <a:schemeClr val="dk1"/>
                </a:solidFill>
                <a:latin typeface="Arial"/>
                <a:ea typeface="Arial"/>
                <a:cs typeface="Arial"/>
              </a:rPr>
              <a:t>Understanding AAP, its relevance and mechanism of accountability, and inclusiveness.</a:t>
            </a:r>
            <a:endParaRPr lang="en-US" sz="1600" noProof="0">
              <a:solidFill>
                <a:schemeClr val="dk1"/>
              </a:solidFill>
              <a:latin typeface="Times New Roman"/>
              <a:ea typeface="Times New Roman"/>
              <a:cs typeface="Times New Roman"/>
              <a:sym typeface="Times New Roman"/>
            </a:endParaRPr>
          </a:p>
        </p:txBody>
      </p:sp>
      <p:sp>
        <p:nvSpPr>
          <p:cNvPr id="31" name="Rectangle: Rounded Corners 30">
            <a:extLst>
              <a:ext uri="{FF2B5EF4-FFF2-40B4-BE49-F238E27FC236}">
                <a16:creationId xmlns:a16="http://schemas.microsoft.com/office/drawing/2014/main" id="{614FC5A9-9A74-328A-6A96-5DA9F4108F5B}"/>
              </a:ext>
              <a:ext uri="{C183D7F6-B498-43B3-948B-1728B52AA6E4}">
                <adec:decorative xmlns:adec="http://schemas.microsoft.com/office/drawing/2017/decorative" val="0"/>
              </a:ext>
            </a:extLst>
          </p:cNvPr>
          <p:cNvSpPr/>
          <p:nvPr/>
        </p:nvSpPr>
        <p:spPr>
          <a:xfrm>
            <a:off x="6359013" y="5551216"/>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noProof="0">
                <a:solidFill>
                  <a:srgbClr val="0070C0"/>
                </a:solidFill>
                <a:latin typeface="Arial"/>
                <a:ea typeface="Arial"/>
                <a:cs typeface="Arial"/>
              </a:rPr>
              <a:t>Module 8</a:t>
            </a:r>
            <a:r>
              <a:rPr lang="en-US" sz="1600" b="1" noProof="0">
                <a:solidFill>
                  <a:schemeClr val="dk1"/>
                </a:solidFill>
                <a:latin typeface="Arial"/>
                <a:ea typeface="Arial"/>
                <a:cs typeface="Arial"/>
              </a:rPr>
              <a:t>:</a:t>
            </a:r>
            <a:r>
              <a:rPr lang="en-US" sz="1600" noProof="0">
                <a:solidFill>
                  <a:schemeClr val="dk1"/>
                </a:solidFill>
                <a:latin typeface="Arial"/>
                <a:ea typeface="Arial"/>
                <a:cs typeface="Arial"/>
              </a:rPr>
              <a:t>. </a:t>
            </a:r>
            <a:r>
              <a:rPr lang="en-US" sz="1600" b="1" noProof="0">
                <a:solidFill>
                  <a:schemeClr val="dk1"/>
                </a:solidFill>
                <a:latin typeface="Arial"/>
                <a:ea typeface="Arial"/>
                <a:cs typeface="Arial"/>
              </a:rPr>
              <a:t>Disability-Inclusive Cash and Voucher Assistance (CVA) in Food Security</a:t>
            </a:r>
          </a:p>
          <a:p>
            <a:pPr lvl="0">
              <a:buClr>
                <a:schemeClr val="dk1"/>
              </a:buClr>
              <a:buSzPts val="1600"/>
            </a:pPr>
            <a:r>
              <a:rPr lang="en-US" sz="1600" noProof="0">
                <a:solidFill>
                  <a:schemeClr val="dk1"/>
                </a:solidFill>
                <a:latin typeface="Arial"/>
                <a:ea typeface="Arial"/>
                <a:cs typeface="Arial"/>
              </a:rPr>
              <a:t>Ensuring CVA is accessible and inclusive of persons with disabilities in food security programming. </a:t>
            </a:r>
            <a:endParaRPr lang="en-US" noProof="0">
              <a:solidFill>
                <a:srgbClr val="000000"/>
              </a:solidFill>
              <a:latin typeface="Arial"/>
              <a:ea typeface="Arial"/>
              <a:cs typeface="Arial"/>
            </a:endParaRPr>
          </a:p>
        </p:txBody>
      </p:sp>
      <p:sp>
        <p:nvSpPr>
          <p:cNvPr id="4" name="Foliennummernplatzhalter 3">
            <a:extLst>
              <a:ext uri="{FF2B5EF4-FFF2-40B4-BE49-F238E27FC236}">
                <a16:creationId xmlns:a16="http://schemas.microsoft.com/office/drawing/2014/main" id="{D466BB2B-7E18-65CD-EF67-32C3750BBE7E}"/>
              </a:ext>
            </a:extLst>
          </p:cNvPr>
          <p:cNvSpPr>
            <a:spLocks noGrp="1"/>
          </p:cNvSpPr>
          <p:nvPr>
            <p:ph type="sldNum" sz="quarter" idx="12"/>
          </p:nvPr>
        </p:nvSpPr>
        <p:spPr/>
        <p:txBody>
          <a:bodyPr/>
          <a:lstStyle/>
          <a:p>
            <a:fld id="{FBC7A862-7147-4493-B488-4E46DC49905D}" type="slidenum">
              <a:rPr lang="de-DE" smtClean="0"/>
              <a:t>91</a:t>
            </a:fld>
            <a:endParaRPr lang="de-DE"/>
          </a:p>
        </p:txBody>
      </p:sp>
    </p:spTree>
    <p:extLst>
      <p:ext uri="{BB962C8B-B14F-4D97-AF65-F5344CB8AC3E}">
        <p14:creationId xmlns:p14="http://schemas.microsoft.com/office/powerpoint/2010/main" val="36122988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D10A703-19C5-B129-D87A-09B327217A1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576901" y="-1"/>
            <a:ext cx="6232281" cy="6858000"/>
          </a:xfrm>
          <a:prstGeom prst="rect">
            <a:avLst/>
          </a:prstGeom>
        </p:spPr>
      </p:pic>
      <p:sp>
        <p:nvSpPr>
          <p:cNvPr id="2" name="Title 1">
            <a:extLst>
              <a:ext uri="{FF2B5EF4-FFF2-40B4-BE49-F238E27FC236}">
                <a16:creationId xmlns:a16="http://schemas.microsoft.com/office/drawing/2014/main" id="{A8BC1C28-A3D5-654C-3686-2F944B5092FF}"/>
              </a:ext>
            </a:extLst>
          </p:cNvPr>
          <p:cNvSpPr>
            <a:spLocks noGrp="1"/>
          </p:cNvSpPr>
          <p:nvPr>
            <p:ph type="title"/>
          </p:nvPr>
        </p:nvSpPr>
        <p:spPr>
          <a:xfrm>
            <a:off x="7165458" y="2899882"/>
            <a:ext cx="4059865" cy="1058233"/>
          </a:xfrm>
        </p:spPr>
        <p:txBody>
          <a:bodyPr>
            <a:normAutofit/>
          </a:bodyPr>
          <a:lstStyle/>
          <a:p>
            <a:r>
              <a:rPr lang="en-US" sz="4000" noProof="0"/>
              <a:t>Any questions?</a:t>
            </a:r>
          </a:p>
        </p:txBody>
      </p:sp>
      <p:pic>
        <p:nvPicPr>
          <p:cNvPr id="6" name="Content Placeholder 5" descr="Question Mark with solid fill">
            <a:extLst>
              <a:ext uri="{FF2B5EF4-FFF2-40B4-BE49-F238E27FC236}">
                <a16:creationId xmlns:a16="http://schemas.microsoft.com/office/drawing/2014/main" id="{CCE52CBC-FDC8-BB76-7E29-E935C2FD9298}"/>
              </a:ext>
            </a:extLst>
          </p:cNvPr>
          <p:cNvPicPr>
            <a:picLocks noGrp="1" noChangeAspect="1"/>
          </p:cNvPicPr>
          <p:nvPr>
            <p:ph idx="1"/>
          </p:nvPr>
        </p:nvPicPr>
        <p:blipFill>
          <a:blip>
            <a:extLst>
              <a:ext uri="{96DAC541-7B7A-43D3-8B79-37D633B846F1}">
                <asvg:svgBlip xmlns:asvg="http://schemas.microsoft.com/office/drawing/2016/SVG/main" r:embed="rId3"/>
              </a:ext>
            </a:extLst>
          </a:blip>
          <a:stretch>
            <a:fillRect/>
          </a:stretch>
        </p:blipFill>
        <p:spPr>
          <a:xfrm>
            <a:off x="1183757" y="1963608"/>
            <a:ext cx="3643424" cy="3643424"/>
          </a:xfrm>
        </p:spPr>
      </p:pic>
      <p:sp>
        <p:nvSpPr>
          <p:cNvPr id="3" name="Foliennummernplatzhalter 2">
            <a:extLst>
              <a:ext uri="{FF2B5EF4-FFF2-40B4-BE49-F238E27FC236}">
                <a16:creationId xmlns:a16="http://schemas.microsoft.com/office/drawing/2014/main" id="{0796B6B1-B70A-F7E0-1CB7-FFDB2E90F1E5}"/>
              </a:ext>
            </a:extLst>
          </p:cNvPr>
          <p:cNvSpPr>
            <a:spLocks noGrp="1"/>
          </p:cNvSpPr>
          <p:nvPr>
            <p:ph type="sldNum" sz="quarter" idx="12"/>
          </p:nvPr>
        </p:nvSpPr>
        <p:spPr/>
        <p:txBody>
          <a:bodyPr/>
          <a:lstStyle/>
          <a:p>
            <a:fld id="{FBC7A862-7147-4493-B488-4E46DC49905D}" type="slidenum">
              <a:rPr lang="de-DE" smtClean="0"/>
              <a:t>92</a:t>
            </a:fld>
            <a:endParaRPr lang="de-DE"/>
          </a:p>
        </p:txBody>
      </p:sp>
    </p:spTree>
    <p:extLst>
      <p:ext uri="{BB962C8B-B14F-4D97-AF65-F5344CB8AC3E}">
        <p14:creationId xmlns:p14="http://schemas.microsoft.com/office/powerpoint/2010/main" val="204839529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FB1E10-93A9-2095-9794-244F3DCB22D0}"/>
              </a:ext>
            </a:extLst>
          </p:cNvPr>
          <p:cNvSpPr>
            <a:spLocks noGrp="1"/>
          </p:cNvSpPr>
          <p:nvPr>
            <p:ph type="title"/>
          </p:nvPr>
        </p:nvSpPr>
        <p:spPr/>
        <p:txBody>
          <a:bodyPr/>
          <a:lstStyle/>
          <a:p>
            <a:r>
              <a:rPr lang="en-US" noProof="0"/>
              <a:t>Additional Resources:</a:t>
            </a:r>
          </a:p>
        </p:txBody>
      </p:sp>
      <p:sp>
        <p:nvSpPr>
          <p:cNvPr id="3" name="Content Placeholder 2">
            <a:extLst>
              <a:ext uri="{FF2B5EF4-FFF2-40B4-BE49-F238E27FC236}">
                <a16:creationId xmlns:a16="http://schemas.microsoft.com/office/drawing/2014/main" id="{5E7D0F4E-73C1-A2A4-8CC5-F35E75A8D9FE}"/>
              </a:ext>
            </a:extLst>
          </p:cNvPr>
          <p:cNvSpPr>
            <a:spLocks noGrp="1"/>
          </p:cNvSpPr>
          <p:nvPr>
            <p:ph idx="1"/>
          </p:nvPr>
        </p:nvSpPr>
        <p:spPr>
          <a:xfrm>
            <a:off x="838200" y="1423358"/>
            <a:ext cx="10515600" cy="5142841"/>
          </a:xfrm>
        </p:spPr>
        <p:txBody>
          <a:bodyPr>
            <a:normAutofit/>
          </a:bodyPr>
          <a:lstStyle/>
          <a:p>
            <a:pPr marL="457200" lvl="0" indent="-349250">
              <a:lnSpc>
                <a:spcPct val="115000"/>
              </a:lnSpc>
              <a:spcAft>
                <a:spcPts val="600"/>
              </a:spcAft>
              <a:buSzPts val="1900"/>
              <a:buChar char="●"/>
            </a:pPr>
            <a:r>
              <a:rPr lang="en-IN" sz="1600" u="sng">
                <a:solidFill>
                  <a:schemeClr val="hlink"/>
                </a:solidFill>
                <a:hlinkClick r:id="rId3" tooltip="External link  to the Key Principles and Recommendations of Inclusion CVA."/>
              </a:rPr>
              <a:t>Key Principles and Recommendations of Inclusion CVA</a:t>
            </a:r>
            <a:r>
              <a:rPr lang="en-US" sz="1600"/>
              <a:t> </a:t>
            </a:r>
          </a:p>
          <a:p>
            <a:pPr marL="457200" lvl="0" indent="-349250">
              <a:lnSpc>
                <a:spcPct val="115000"/>
              </a:lnSpc>
              <a:spcBef>
                <a:spcPts val="0"/>
              </a:spcBef>
              <a:spcAft>
                <a:spcPts val="600"/>
              </a:spcAft>
              <a:buSzPts val="1900"/>
              <a:buChar char="●"/>
            </a:pPr>
            <a:r>
              <a:rPr lang="en-IN" sz="1600" u="sng">
                <a:solidFill>
                  <a:schemeClr val="hlink"/>
                </a:solidFill>
                <a:hlinkClick r:id="rId4" tooltip="External link to CBM Global Disability Inclusive CVA Training"/>
              </a:rPr>
              <a:t>CBM Global Disability Inclusive CVA Training: </a:t>
            </a:r>
            <a:r>
              <a:rPr lang="en-US" sz="1600"/>
              <a:t> </a:t>
            </a:r>
          </a:p>
          <a:p>
            <a:pPr marL="457200" lvl="0" indent="-349250">
              <a:lnSpc>
                <a:spcPct val="115000"/>
              </a:lnSpc>
              <a:spcBef>
                <a:spcPts val="0"/>
              </a:spcBef>
              <a:spcAft>
                <a:spcPts val="600"/>
              </a:spcAft>
              <a:buSzPts val="1900"/>
              <a:buChar char="●"/>
            </a:pPr>
            <a:r>
              <a:rPr lang="en-IN" sz="1600" u="sng" err="1">
                <a:solidFill>
                  <a:schemeClr val="hlink"/>
                </a:solidFill>
                <a:hlinkClick r:id="rId5"/>
              </a:rPr>
              <a:t>CaLP</a:t>
            </a:r>
            <a:r>
              <a:rPr lang="en-IN" sz="1600" u="sng">
                <a:solidFill>
                  <a:schemeClr val="hlink"/>
                </a:solidFill>
                <a:hlinkClick r:id="rId5"/>
              </a:rPr>
              <a:t>, The Programme Quality Toolbox</a:t>
            </a:r>
            <a:r>
              <a:rPr lang="en-US" sz="1600"/>
              <a:t> </a:t>
            </a:r>
          </a:p>
          <a:p>
            <a:pPr marL="457200" lvl="0" indent="-349250">
              <a:lnSpc>
                <a:spcPct val="115000"/>
              </a:lnSpc>
              <a:spcBef>
                <a:spcPts val="0"/>
              </a:spcBef>
              <a:spcAft>
                <a:spcPts val="600"/>
              </a:spcAft>
              <a:buSzPts val="1900"/>
              <a:buChar char="●"/>
            </a:pPr>
            <a:r>
              <a:rPr lang="en-US" sz="1600" u="sng">
                <a:solidFill>
                  <a:schemeClr val="hlink"/>
                </a:solidFill>
                <a:hlinkClick r:id="rId6"/>
              </a:rPr>
              <a:t>IRC, Safer Cash Toolkit</a:t>
            </a:r>
            <a:r>
              <a:rPr lang="en-US" sz="1600"/>
              <a:t> </a:t>
            </a:r>
          </a:p>
          <a:p>
            <a:pPr marL="457200" lvl="0" indent="-349250">
              <a:lnSpc>
                <a:spcPct val="115000"/>
              </a:lnSpc>
              <a:spcBef>
                <a:spcPts val="0"/>
              </a:spcBef>
              <a:spcAft>
                <a:spcPts val="600"/>
              </a:spcAft>
              <a:buSzPts val="1900"/>
              <a:buChar char="●"/>
            </a:pPr>
            <a:r>
              <a:rPr lang="en-IN" sz="1600" u="sng" err="1">
                <a:solidFill>
                  <a:schemeClr val="hlink"/>
                </a:solidFill>
                <a:hlinkClick r:id="rId7"/>
              </a:rPr>
              <a:t>CaLP</a:t>
            </a:r>
            <a:r>
              <a:rPr lang="en-IN" sz="1600" u="sng">
                <a:solidFill>
                  <a:schemeClr val="hlink"/>
                </a:solidFill>
                <a:hlinkClick r:id="rId7"/>
              </a:rPr>
              <a:t> Protection Risks and Analysis Tool</a:t>
            </a:r>
            <a:r>
              <a:rPr lang="en-US" sz="1600"/>
              <a:t> </a:t>
            </a:r>
          </a:p>
          <a:p>
            <a:pPr marL="457200" lvl="0" indent="-349250">
              <a:lnSpc>
                <a:spcPct val="115000"/>
              </a:lnSpc>
              <a:spcAft>
                <a:spcPts val="600"/>
              </a:spcAft>
              <a:buSzPts val="1900"/>
              <a:buChar char="●"/>
            </a:pPr>
            <a:r>
              <a:rPr lang="en-IN" sz="1600" u="sng">
                <a:solidFill>
                  <a:schemeClr val="hlink"/>
                </a:solidFill>
                <a:hlinkClick r:id="rId8"/>
              </a:rPr>
              <a:t>CBM Global, Disability Inclusive Cash Assistance, Learnings from practice in Humanitarian Response </a:t>
            </a:r>
            <a:r>
              <a:rPr lang="en-US" sz="1600"/>
              <a:t> </a:t>
            </a:r>
          </a:p>
          <a:p>
            <a:pPr marL="457200" lvl="0" indent="-349250">
              <a:lnSpc>
                <a:spcPct val="115000"/>
              </a:lnSpc>
              <a:spcBef>
                <a:spcPts val="0"/>
              </a:spcBef>
              <a:spcAft>
                <a:spcPts val="600"/>
              </a:spcAft>
              <a:buSzPts val="1900"/>
              <a:buChar char="●"/>
            </a:pPr>
            <a:r>
              <a:rPr lang="en-IN" sz="1600" u="sng">
                <a:solidFill>
                  <a:schemeClr val="hlink"/>
                </a:solidFill>
                <a:hlinkClick r:id="rId9"/>
              </a:rPr>
              <a:t>WFP Inclusive Participation of Persons with disabilities in Emergency Preparedness and </a:t>
            </a:r>
            <a:r>
              <a:rPr lang="en-IN" sz="1600" u="sng" err="1">
                <a:solidFill>
                  <a:schemeClr val="hlink"/>
                </a:solidFill>
                <a:hlinkClick r:id="rId9"/>
              </a:rPr>
              <a:t>and</a:t>
            </a:r>
            <a:r>
              <a:rPr lang="en-IN" sz="1600" u="sng">
                <a:solidFill>
                  <a:schemeClr val="hlink"/>
                </a:solidFill>
                <a:hlinkClick r:id="rId9"/>
              </a:rPr>
              <a:t> Response Practice Guide, </a:t>
            </a:r>
            <a:r>
              <a:rPr lang="en-IN" sz="1600" u="sng" err="1">
                <a:solidFill>
                  <a:schemeClr val="hlink"/>
                </a:solidFill>
                <a:hlinkClick r:id="rId9"/>
              </a:rPr>
              <a:t>pg</a:t>
            </a:r>
            <a:r>
              <a:rPr lang="en-IN" sz="1600" u="sng">
                <a:solidFill>
                  <a:schemeClr val="hlink"/>
                </a:solidFill>
                <a:hlinkClick r:id="rId9"/>
              </a:rPr>
              <a:t> 19. 2.4.2 Minimum expenditure baskets and additional costs </a:t>
            </a:r>
            <a:r>
              <a:rPr lang="en-US" sz="1600"/>
              <a:t> </a:t>
            </a:r>
          </a:p>
          <a:p>
            <a:pPr marL="457200" lvl="0" indent="-349250">
              <a:lnSpc>
                <a:spcPct val="115000"/>
              </a:lnSpc>
              <a:spcBef>
                <a:spcPts val="0"/>
              </a:spcBef>
              <a:spcAft>
                <a:spcPts val="600"/>
              </a:spcAft>
              <a:buSzPts val="1900"/>
              <a:buChar char="●"/>
            </a:pPr>
            <a:r>
              <a:rPr lang="en-US" sz="1600">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xmlns="" textRoundtripDataId="9"/>
                  </a:ext>
                </a:extLst>
              </a:rPr>
              <a:t>CBM &amp; WFP Calculating Cash Transfer Values for People with Disabilities: DI &amp; CBT Tipsheet </a:t>
            </a:r>
            <a:r>
              <a:rPr lang="en-US" sz="1600">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xmlns="" textRoundtripDataId="10"/>
                  </a:ext>
                </a:extLst>
              </a:rPr>
              <a:t>#</a:t>
            </a:r>
            <a:r>
              <a:rPr lang="en-US" sz="1600"/>
              <a:t>3:</a:t>
            </a:r>
          </a:p>
          <a:p>
            <a:pPr marL="914400" lvl="1" indent="-349250">
              <a:lnSpc>
                <a:spcPct val="115000"/>
              </a:lnSpc>
              <a:spcBef>
                <a:spcPts val="0"/>
              </a:spcBef>
              <a:spcAft>
                <a:spcPts val="600"/>
              </a:spcAft>
              <a:buSzPts val="1900"/>
              <a:buChar char="○"/>
            </a:pPr>
            <a:r>
              <a:rPr lang="en-US" sz="1600" u="sng">
                <a:solidFill>
                  <a:schemeClr val="hlink"/>
                </a:solidFill>
                <a:hlinkClick r:id="rId10"/>
              </a:rPr>
              <a:t>English</a:t>
            </a:r>
            <a:r>
              <a:rPr lang="en-US" sz="1600"/>
              <a:t> </a:t>
            </a:r>
          </a:p>
          <a:p>
            <a:pPr marL="914400" lvl="1" indent="-349250">
              <a:lnSpc>
                <a:spcPct val="115000"/>
              </a:lnSpc>
              <a:spcBef>
                <a:spcPts val="0"/>
              </a:spcBef>
              <a:spcAft>
                <a:spcPts val="600"/>
              </a:spcAft>
              <a:buSzPts val="1900"/>
              <a:buChar char="○"/>
            </a:pPr>
            <a:r>
              <a:rPr lang="en-US" sz="1600" u="sng">
                <a:solidFill>
                  <a:schemeClr val="hlink"/>
                </a:solidFill>
                <a:hlinkClick r:id="rId11"/>
              </a:rPr>
              <a:t>French</a:t>
            </a:r>
            <a:r>
              <a:rPr lang="en-US" sz="1600"/>
              <a:t> </a:t>
            </a:r>
          </a:p>
        </p:txBody>
      </p:sp>
      <p:sp>
        <p:nvSpPr>
          <p:cNvPr id="5" name="Foliennummernplatzhalter 4">
            <a:extLst>
              <a:ext uri="{FF2B5EF4-FFF2-40B4-BE49-F238E27FC236}">
                <a16:creationId xmlns:a16="http://schemas.microsoft.com/office/drawing/2014/main" id="{EC3C14C1-8819-C97F-D1FC-CFC3DB2CBAAD}"/>
              </a:ext>
            </a:extLst>
          </p:cNvPr>
          <p:cNvSpPr>
            <a:spLocks noGrp="1"/>
          </p:cNvSpPr>
          <p:nvPr>
            <p:ph type="sldNum" sz="quarter" idx="12"/>
          </p:nvPr>
        </p:nvSpPr>
        <p:spPr/>
        <p:txBody>
          <a:bodyPr/>
          <a:lstStyle/>
          <a:p>
            <a:fld id="{FBC7A862-7147-4493-B488-4E46DC49905D}" type="slidenum">
              <a:rPr lang="de-DE" smtClean="0"/>
              <a:t>93</a:t>
            </a:fld>
            <a:endParaRPr lang="de-DE"/>
          </a:p>
        </p:txBody>
      </p:sp>
    </p:spTree>
    <p:extLst>
      <p:ext uri="{BB962C8B-B14F-4D97-AF65-F5344CB8AC3E}">
        <p14:creationId xmlns:p14="http://schemas.microsoft.com/office/powerpoint/2010/main" val="262756945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2D35F663-0FA7-A39D-8A49-EDE80699B448}"/>
              </a:ext>
            </a:extLst>
          </p:cNvPr>
          <p:cNvSpPr>
            <a:spLocks noGrp="1"/>
          </p:cNvSpPr>
          <p:nvPr>
            <p:ph type="body" idx="4294967295"/>
          </p:nvPr>
        </p:nvSpPr>
        <p:spPr>
          <a:xfrm>
            <a:off x="839723" y="871747"/>
            <a:ext cx="10029838" cy="2027303"/>
          </a:xfrm>
        </p:spPr>
        <p:txBody>
          <a:bodyPr/>
          <a:lstStyle/>
          <a:p>
            <a:pPr marL="0" indent="0">
              <a:buNone/>
            </a:pPr>
            <a:r>
              <a:rPr lang="en-US" sz="4000" b="1" noProof="0"/>
              <a:t>Thanks!</a:t>
            </a:r>
          </a:p>
          <a:p>
            <a:pPr marL="0" indent="0">
              <a:buNone/>
            </a:pPr>
            <a:r>
              <a:rPr lang="en-US" b="1" noProof="0"/>
              <a:t>More information: </a:t>
            </a:r>
            <a:r>
              <a:rPr lang="en-US" noProof="0">
                <a:hlinkClick r:id="rId2"/>
              </a:rPr>
              <a:t>www.hi-deutschland-projekte.de/lnob/</a:t>
            </a:r>
            <a:endParaRPr lang="en-US" noProof="0"/>
          </a:p>
        </p:txBody>
      </p:sp>
      <p:pic>
        <p:nvPicPr>
          <p:cNvPr id="3" name="Picture 2">
            <a:extLst>
              <a:ext uri="{FF2B5EF4-FFF2-40B4-BE49-F238E27FC236}">
                <a16:creationId xmlns:a16="http://schemas.microsoft.com/office/drawing/2014/main" id="{8EB37D1F-72DF-4D42-359F-25ED6D19BBF7}"/>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71106" y="2252370"/>
            <a:ext cx="8449788" cy="2353260"/>
          </a:xfrm>
          <a:prstGeom prst="rect">
            <a:avLst/>
          </a:prstGeom>
        </p:spPr>
      </p:pic>
      <p:sp>
        <p:nvSpPr>
          <p:cNvPr id="2" name="Foliennummernplatzhalter 1">
            <a:extLst>
              <a:ext uri="{FF2B5EF4-FFF2-40B4-BE49-F238E27FC236}">
                <a16:creationId xmlns:a16="http://schemas.microsoft.com/office/drawing/2014/main" id="{648DCB57-1172-EC8B-ACC5-40CF5C3C32BE}"/>
              </a:ext>
            </a:extLst>
          </p:cNvPr>
          <p:cNvSpPr>
            <a:spLocks noGrp="1"/>
          </p:cNvSpPr>
          <p:nvPr>
            <p:ph type="sldNum" sz="quarter" idx="12"/>
          </p:nvPr>
        </p:nvSpPr>
        <p:spPr/>
        <p:txBody>
          <a:bodyPr/>
          <a:lstStyle/>
          <a:p>
            <a:fld id="{FBC7A862-7147-4493-B488-4E46DC49905D}" type="slidenum">
              <a:rPr lang="de-DE" smtClean="0"/>
              <a:pPr/>
              <a:t>94</a:t>
            </a:fld>
            <a:endParaRPr lang="de-DE"/>
          </a:p>
        </p:txBody>
      </p:sp>
    </p:spTree>
    <p:extLst>
      <p:ext uri="{BB962C8B-B14F-4D97-AF65-F5344CB8AC3E}">
        <p14:creationId xmlns:p14="http://schemas.microsoft.com/office/powerpoint/2010/main" val="1690399033"/>
      </p:ext>
    </p:extLst>
  </p:cSld>
  <p:clrMapOvr>
    <a:masterClrMapping/>
  </p:clrMapOvr>
</p:sld>
</file>

<file path=ppt/theme/theme1.xml><?xml version="1.0" encoding="utf-8"?>
<a:theme xmlns:a="http://schemas.openxmlformats.org/drawingml/2006/main" name="LNOB theme 2">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0027F256131CF4FAAFC56610E4AF9BE" ma:contentTypeVersion="14" ma:contentTypeDescription="Crée un document." ma:contentTypeScope="" ma:versionID="8f8f41bda833e7327321b23de3652267">
  <xsd:schema xmlns:xsd="http://www.w3.org/2001/XMLSchema" xmlns:xs="http://www.w3.org/2001/XMLSchema" xmlns:p="http://schemas.microsoft.com/office/2006/metadata/properties" xmlns:ns2="7614c6a4-2a2e-4fc5-9bd1-025b5ca57be8" xmlns:ns3="a5aa4242-87fb-4916-829f-9464053e2bcc" targetNamespace="http://schemas.microsoft.com/office/2006/metadata/properties" ma:root="true" ma:fieldsID="2fcaa14946e7a500860c2e4cdb36516b" ns2:_="" ns3:_="">
    <xsd:import namespace="7614c6a4-2a2e-4fc5-9bd1-025b5ca57be8"/>
    <xsd:import namespace="a5aa4242-87fb-4916-829f-9464053e2bc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14c6a4-2a2e-4fc5-9bd1-025b5ca57be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Balises d’images" ma:readOnly="false" ma:fieldId="{5cf76f15-5ced-4ddc-b409-7134ff3c332f}" ma:taxonomyMulti="true" ma:sspId="b33cbdf1-b93e-4832-9ceb-89eec9b1d9a7"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element name="MediaServiceBillingMetadata" ma:index="21"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5aa4242-87fb-4916-829f-9464053e2bcc"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ba8fe506-4d68-48c8-8426-001a6398cdcc}" ma:internalName="TaxCatchAll" ma:showField="CatchAllData" ma:web="a5aa4242-87fb-4916-829f-9464053e2bc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7614c6a4-2a2e-4fc5-9bd1-025b5ca57be8">
      <Terms xmlns="http://schemas.microsoft.com/office/infopath/2007/PartnerControls"/>
    </lcf76f155ced4ddcb4097134ff3c332f>
    <TaxCatchAll xmlns="a5aa4242-87fb-4916-829f-9464053e2bcc" xsi:nil="true"/>
  </documentManagement>
</p:properties>
</file>

<file path=customXml/itemProps1.xml><?xml version="1.0" encoding="utf-8"?>
<ds:datastoreItem xmlns:ds="http://schemas.openxmlformats.org/officeDocument/2006/customXml" ds:itemID="{1607B571-FBF5-40F8-BD1A-29A4B60DD99A}">
  <ds:schemaRefs>
    <ds:schemaRef ds:uri="http://schemas.microsoft.com/sharepoint/v3/contenttype/forms"/>
  </ds:schemaRefs>
</ds:datastoreItem>
</file>

<file path=customXml/itemProps2.xml><?xml version="1.0" encoding="utf-8"?>
<ds:datastoreItem xmlns:ds="http://schemas.openxmlformats.org/officeDocument/2006/customXml" ds:itemID="{BDDBED81-3E25-4EA6-8D61-51085C0985A2}">
  <ds:schemaRefs>
    <ds:schemaRef ds:uri="7614c6a4-2a2e-4fc5-9bd1-025b5ca57be8"/>
    <ds:schemaRef ds:uri="a5aa4242-87fb-4916-829f-9464053e2bc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DC5838BB-BE83-413D-8FD4-C85306A49A03}">
  <ds:schemaRefs>
    <ds:schemaRef ds:uri="7614c6a4-2a2e-4fc5-9bd1-025b5ca57be8"/>
    <ds:schemaRef ds:uri="a5aa4242-87fb-4916-829f-9464053e2bcc"/>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0</TotalTime>
  <Application>Microsoft Office PowerPoint</Application>
  <PresentationFormat>Widescreen</PresentationFormat>
  <Slides>94</Slides>
  <Notes>90</Notes>
  <HiddenSlides>22</HiddenSlides>
  <ScaleCrop>false</ScaleCrop>
  <HeadingPairs>
    <vt:vector size="4" baseType="variant">
      <vt:variant>
        <vt:lpstr>Theme</vt:lpstr>
      </vt:variant>
      <vt:variant>
        <vt:i4>1</vt:i4>
      </vt:variant>
      <vt:variant>
        <vt:lpstr>Slide Titles</vt:lpstr>
      </vt:variant>
      <vt:variant>
        <vt:i4>94</vt:i4>
      </vt:variant>
    </vt:vector>
  </HeadingPairs>
  <TitlesOfParts>
    <vt:vector size="95" baseType="lpstr">
      <vt:lpstr>LNOB theme 2</vt:lpstr>
      <vt:lpstr>Introduction to Disability-Inclusive Food Security in Humanitarian Action</vt:lpstr>
      <vt:lpstr>CALP Network – What is CVA?</vt:lpstr>
      <vt:lpstr>Introduction &amp; Welcome</vt:lpstr>
      <vt:lpstr>In collaboration with:</vt:lpstr>
      <vt:lpstr>Phase 4 –  Leave No One Behind!</vt:lpstr>
      <vt:lpstr>Phase 4 - LNOB Project Results:</vt:lpstr>
      <vt:lpstr>Training Modules:</vt:lpstr>
      <vt:lpstr>Feedback and Complaints</vt:lpstr>
      <vt:lpstr>How do we want to work together?</vt:lpstr>
      <vt:lpstr>And now we would like to get to know you!</vt:lpstr>
      <vt:lpstr>Module 8:  Disability-Inclusive CVA in Food Security</vt:lpstr>
      <vt:lpstr>Module 8: Learning Objectives</vt:lpstr>
      <vt:lpstr>Introduction:  What is Cash and Voucher Assistance in Food Security programming?</vt:lpstr>
      <vt:lpstr>Key Terms</vt:lpstr>
      <vt:lpstr>What is CVA in Food Security?</vt:lpstr>
      <vt:lpstr>CVA is a Modality of Delivering Assistance</vt:lpstr>
      <vt:lpstr>Why use CVA in Food Security Programming?</vt:lpstr>
      <vt:lpstr>Why not use CVA in Food Security?</vt:lpstr>
      <vt:lpstr>Roles of Markets in CVA</vt:lpstr>
      <vt:lpstr>Is Cash a Good Form of Aid?</vt:lpstr>
      <vt:lpstr>Overview of CVA Programme Cycle</vt:lpstr>
      <vt:lpstr>Humanitarian CVA actions for each phase</vt:lpstr>
      <vt:lpstr>Cash &amp; Vouchers in Humanitarian  Operations</vt:lpstr>
      <vt:lpstr>Understanding &amp; Identifying Barriers in CVA</vt:lpstr>
      <vt:lpstr>Barriers to Access &amp; Inclusion in Food Security and Nutrition</vt:lpstr>
      <vt:lpstr>Share your experience…</vt:lpstr>
      <vt:lpstr>Inclusion Considerations</vt:lpstr>
      <vt:lpstr>Barriers to CVA</vt:lpstr>
      <vt:lpstr>Group Exercise: CVA in Food Security Response</vt:lpstr>
      <vt:lpstr>Common Barriers in CVA in humanitarian contexts</vt:lpstr>
      <vt:lpstr>Barriers to Access &amp; Inclusion in Cash &amp; Voucher Assistance</vt:lpstr>
      <vt:lpstr>Coffee break.</vt:lpstr>
      <vt:lpstr>Disability-Inclusive CVA Unpacked and the Must-Do Actions</vt:lpstr>
      <vt:lpstr>Reminder: Key Programming Approach</vt:lpstr>
      <vt:lpstr>Reminder: Key Programming Approach</vt:lpstr>
      <vt:lpstr>Reminders: Must-Do Actions in CVA</vt:lpstr>
      <vt:lpstr>Disability-Inclusive CVA – at every step of the PCM</vt:lpstr>
      <vt:lpstr>Group Exercise: Embedding Disability Inclusion Across the CVA Programme Cycle</vt:lpstr>
      <vt:lpstr>Group Tasks: From Principles to Practice</vt:lpstr>
      <vt:lpstr>Examples from Group Work</vt:lpstr>
      <vt:lpstr>Recommendations for  Disability-Inclusive CVA in Food Security</vt:lpstr>
      <vt:lpstr>Assessments and Analysis</vt:lpstr>
      <vt:lpstr>Types of Assessments and Analysis in CVA</vt:lpstr>
      <vt:lpstr>Assessment Methods</vt:lpstr>
      <vt:lpstr>Group Exercise: Making CVA Assessments Disability-Inclusive</vt:lpstr>
      <vt:lpstr>Group 1: Needs Assessment &amp; Analysis Inclusive Practices</vt:lpstr>
      <vt:lpstr>Group 2: Market Assessment Inclusive Practices</vt:lpstr>
      <vt:lpstr>Group 3: Response &amp; Risk Analysis  Inclusive Practices</vt:lpstr>
      <vt:lpstr>Group 4: Financial Service Provider Assessment Inclusive Practices</vt:lpstr>
      <vt:lpstr>Group 5: Organizational Capacity Assessment Inclusive Practices</vt:lpstr>
      <vt:lpstr>Ensuring Disability-Inclusive Assessment &amp; Analysis in CVA for Food Security</vt:lpstr>
      <vt:lpstr>Cash &amp; Voucher is a Modality, Food Security is the Goal</vt:lpstr>
      <vt:lpstr>Coffee break.</vt:lpstr>
      <vt:lpstr>Design and Implementation Set-Up</vt:lpstr>
      <vt:lpstr>Overview of Design and Implementation Setup Phase in CVA</vt:lpstr>
      <vt:lpstr>Identification &amp; Targeting Process in CVA</vt:lpstr>
      <vt:lpstr>Recommendations for  Disability-Inclusive CVA in Food Security</vt:lpstr>
      <vt:lpstr>Share your experience…</vt:lpstr>
      <vt:lpstr>Possible Responses</vt:lpstr>
      <vt:lpstr>Why persons with disabilities can be at risk  of exclusion in CVA targeting</vt:lpstr>
      <vt:lpstr>Recommended Key Considerations in Targeting</vt:lpstr>
      <vt:lpstr>Setting the Transfer Amount  for Food Security Needs</vt:lpstr>
      <vt:lpstr>Calculating the Gap for Food</vt:lpstr>
      <vt:lpstr>Numerical Example Calculating the Gap for Food</vt:lpstr>
      <vt:lpstr>Why Disability-Related Extra Costs Matter</vt:lpstr>
      <vt:lpstr>What Are Disability-Related Extra Costs?</vt:lpstr>
      <vt:lpstr>How to Estimate Disability-Related Extra Costs</vt:lpstr>
      <vt:lpstr>Practical Estimation in Humanitarian Contexts</vt:lpstr>
      <vt:lpstr>Integrating Extra Costs into the Formula</vt:lpstr>
      <vt:lpstr>Example:  Applying 20% Disability Cost Adjustment</vt:lpstr>
      <vt:lpstr>Alternative Option: Top-Up 20% without adjustments</vt:lpstr>
      <vt:lpstr>Snapshot of Calculations</vt:lpstr>
      <vt:lpstr>Share your experience…</vt:lpstr>
      <vt:lpstr>Recommended Key Considerations for  Setting Transfer Value </vt:lpstr>
      <vt:lpstr>Overview of Delivery Mechanisms</vt:lpstr>
      <vt:lpstr>Selecting Delivery Mechanism</vt:lpstr>
      <vt:lpstr>Group Exercise: Common Barriers by Delivery Mechanism</vt:lpstr>
      <vt:lpstr>Group 1: Direct Cash</vt:lpstr>
      <vt:lpstr>Group 2: Mobile Money</vt:lpstr>
      <vt:lpstr>Group 3: Bank Transfers</vt:lpstr>
      <vt:lpstr>Group 4: E-Vouchers (digital)</vt:lpstr>
      <vt:lpstr>Group 5: Paper Vouchers</vt:lpstr>
      <vt:lpstr>Group 6: Pre-Paid Cards</vt:lpstr>
      <vt:lpstr>Cross-Cutting Recommended Mitigation Measures for all Mechanisms</vt:lpstr>
      <vt:lpstr>Tips for Assessing Accessibility of Financial Service Providers (FSPs)</vt:lpstr>
      <vt:lpstr>Reasonable Accommodation</vt:lpstr>
      <vt:lpstr>Accessibility vs. Reasonable Accommodation</vt:lpstr>
      <vt:lpstr>Reasonable Accommodation in Delivery</vt:lpstr>
      <vt:lpstr>Recommended Key Considerations for Selecting Deliver Mechanisms</vt:lpstr>
      <vt:lpstr>Key Learnings</vt:lpstr>
      <vt:lpstr>Training Modules:</vt:lpstr>
      <vt:lpstr>Any questions?</vt:lpstr>
      <vt:lpstr>Additional Resources: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 FS_Module 8_DI CVA</dc:title>
  <dc:creator>Phase 4 LNOB - Handicap International</dc:creator>
  <cp:revision>1</cp:revision>
  <dcterms:modified xsi:type="dcterms:W3CDTF">2026-08-11T17:35:48Z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0x01010010027F256131CF4FAAFC56610E4AF9BE</vt:lpwstr>
  </property>
  <property fmtid="{D5CDD505-2E9C-101B-9397-08002B2CF9AE}" pid="3" name="MediaServiceImageTags">
    <vt:lpwstr/>
  </property>
</Properties>
</file>