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694" r:id="rId4"/>
  </p:sldMasterIdLst>
  <p:notesMasterIdLst>
    <p:notesMasterId r:id="rId35"/>
  </p:notesMasterIdLst>
  <p:sldIdLst>
    <p:sldId id="303" r:id="rId5"/>
    <p:sldId id="331" r:id="rId6"/>
    <p:sldId id="332" r:id="rId7"/>
    <p:sldId id="333" r:id="rId8"/>
    <p:sldId id="334" r:id="rId9"/>
    <p:sldId id="335" r:id="rId10"/>
    <p:sldId id="336" r:id="rId11"/>
    <p:sldId id="337" r:id="rId12"/>
    <p:sldId id="338" r:id="rId13"/>
    <p:sldId id="339" r:id="rId14"/>
    <p:sldId id="340" r:id="rId15"/>
    <p:sldId id="341" r:id="rId16"/>
    <p:sldId id="342" r:id="rId17"/>
    <p:sldId id="343" r:id="rId18"/>
    <p:sldId id="344" r:id="rId19"/>
    <p:sldId id="345" r:id="rId20"/>
    <p:sldId id="346" r:id="rId21"/>
    <p:sldId id="347" r:id="rId22"/>
    <p:sldId id="348" r:id="rId23"/>
    <p:sldId id="356" r:id="rId24"/>
    <p:sldId id="355" r:id="rId25"/>
    <p:sldId id="354" r:id="rId26"/>
    <p:sldId id="353" r:id="rId27"/>
    <p:sldId id="352" r:id="rId28"/>
    <p:sldId id="351" r:id="rId29"/>
    <p:sldId id="350" r:id="rId30"/>
    <p:sldId id="349" r:id="rId31"/>
    <p:sldId id="318" r:id="rId32"/>
    <p:sldId id="322" r:id="rId33"/>
    <p:sldId id="323" r:id="rId34"/>
  </p:sldIdLst>
  <p:sldSz cx="12192000" cy="6858000"/>
  <p:notesSz cx="6858000" cy="9144000"/>
  <p:embeddedFontLst>
    <p:embeddedFont>
      <p:font typeface="Nunito" panose="00000500000000000000" pitchFamily="2" charset="0"/>
      <p:regular r:id="rId36"/>
      <p:bold r:id="rId37"/>
      <p:italic r:id="rId38"/>
      <p:boldItalic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Intro slide." id="{D08F5FE9-0975-4DB3-9EFD-683771264008}">
          <p14:sldIdLst>
            <p14:sldId id="303"/>
          </p14:sldIdLst>
        </p14:section>
        <p14:section name="Introduction &amp; Welcome" id="{70E243F6-8510-486F-B245-EF2C32FCA941}">
          <p14:sldIdLst>
            <p14:sldId id="331"/>
            <p14:sldId id="332"/>
            <p14:sldId id="333"/>
            <p14:sldId id="334"/>
            <p14:sldId id="335"/>
            <p14:sldId id="336"/>
            <p14:sldId id="337"/>
            <p14:sldId id="338"/>
            <p14:sldId id="339"/>
          </p14:sldIdLst>
        </p14:section>
        <p14:section name="What is Food Security" id="{1AA7B7C9-7C27-4D76-B4D1-135C9EF593B4}">
          <p14:sldIdLst>
            <p14:sldId id="340"/>
            <p14:sldId id="341"/>
            <p14:sldId id="342"/>
            <p14:sldId id="343"/>
            <p14:sldId id="344"/>
            <p14:sldId id="345"/>
            <p14:sldId id="346"/>
          </p14:sldIdLst>
        </p14:section>
        <p14:section name="Group Work" id="{ADC37114-64EA-47CE-B336-B78910E151AE}">
          <p14:sldIdLst>
            <p14:sldId id="347"/>
          </p14:sldIdLst>
        </p14:section>
        <p14:section name="What causes Food Insecurity?" id="{D6C44624-0D7E-46DA-A680-CB6E4513014F}">
          <p14:sldIdLst>
            <p14:sldId id="348"/>
            <p14:sldId id="356"/>
            <p14:sldId id="355"/>
            <p14:sldId id="354"/>
            <p14:sldId id="353"/>
            <p14:sldId id="352"/>
            <p14:sldId id="351"/>
            <p14:sldId id="350"/>
            <p14:sldId id="349"/>
          </p14:sldIdLst>
        </p14:section>
        <p14:section name="Questions" id="{A43BC6AF-49EF-4E32-9C5A-3EA73FF953E5}">
          <p14:sldIdLst>
            <p14:sldId id="318"/>
          </p14:sldIdLst>
        </p14:section>
        <p14:section name="Additional Resources and End" id="{F454CC6E-A270-4905-AFB0-D252C2D2FD10}">
          <p14:sldIdLst>
            <p14:sldId id="322"/>
            <p14:sldId id="323"/>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C8"/>
    <a:srgbClr val="E9EEF2"/>
    <a:srgbClr val="0070C0"/>
    <a:srgbClr val="0077C9"/>
    <a:srgbClr val="FFFFFF"/>
    <a:srgbClr val="9CC2E5"/>
    <a:srgbClr val="002C43"/>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915" autoAdjust="0"/>
  </p:normalViewPr>
  <p:slideViewPr>
    <p:cSldViewPr snapToGrid="0">
      <p:cViewPr varScale="1">
        <p:scale>
          <a:sx n="86" d="100"/>
          <a:sy n="86" d="100"/>
        </p:scale>
        <p:origin x="678"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4.fntdata"/><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2.fntdata"/><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1.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font" Target="fonts/font3.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udha PENTEK" userId="b354404a-4e33-48b9-9452-4877fa7854a3" providerId="ADAL" clId="{DD2A2A80-C448-42E8-89EF-5829F24A062C}"/>
    <pc:docChg chg="addSld modSld sldOrd">
      <pc:chgData name="Amudha PENTEK" userId="b354404a-4e33-48b9-9452-4877fa7854a3" providerId="ADAL" clId="{DD2A2A80-C448-42E8-89EF-5829F24A062C}" dt="2026-08-08T14:59:50.166" v="130" actId="403"/>
      <pc:docMkLst>
        <pc:docMk/>
      </pc:docMkLst>
      <pc:sldChg chg="modSp">
        <pc:chgData name="Amudha PENTEK" userId="b354404a-4e33-48b9-9452-4877fa7854a3" providerId="ADAL" clId="{DD2A2A80-C448-42E8-89EF-5829F24A062C}" dt="2026-07-24T14:12:51.733" v="81"/>
        <pc:sldMkLst>
          <pc:docMk/>
          <pc:sldMk cId="1185726002" sldId="303"/>
        </pc:sldMkLst>
        <pc:spChg chg="mod">
          <ac:chgData name="Amudha PENTEK" userId="b354404a-4e33-48b9-9452-4877fa7854a3" providerId="ADAL" clId="{DD2A2A80-C448-42E8-89EF-5829F24A062C}" dt="2026-07-24T07:34:15.864" v="0"/>
          <ac:spMkLst>
            <pc:docMk/>
            <pc:sldMk cId="1185726002" sldId="303"/>
            <ac:spMk id="3" creationId="{27D5EFE5-83E6-C50B-ADB1-F73871B0A166}"/>
          </ac:spMkLst>
        </pc:spChg>
        <pc:spChg chg="mod">
          <ac:chgData name="Amudha PENTEK" userId="b354404a-4e33-48b9-9452-4877fa7854a3" providerId="ADAL" clId="{DD2A2A80-C448-42E8-89EF-5829F24A062C}" dt="2026-07-24T14:12:51.733" v="81"/>
          <ac:spMkLst>
            <pc:docMk/>
            <pc:sldMk cId="1185726002" sldId="303"/>
            <ac:spMk id="6" creationId="{28E60DF1-6A26-22A8-54CF-3F002DDAF635}"/>
          </ac:spMkLst>
        </pc:spChg>
      </pc:sldChg>
      <pc:sldChg chg="modSp mod">
        <pc:chgData name="Amudha PENTEK" userId="b354404a-4e33-48b9-9452-4877fa7854a3" providerId="ADAL" clId="{DD2A2A80-C448-42E8-89EF-5829F24A062C}" dt="2026-08-08T14:59:50.166" v="130" actId="403"/>
        <pc:sldMkLst>
          <pc:docMk/>
          <pc:sldMk cId="2627569457" sldId="322"/>
        </pc:sldMkLst>
        <pc:spChg chg="mod">
          <ac:chgData name="Amudha PENTEK" userId="b354404a-4e33-48b9-9452-4877fa7854a3" providerId="ADAL" clId="{DD2A2A80-C448-42E8-89EF-5829F24A062C}" dt="2026-08-08T14:59:50.166" v="130" actId="403"/>
          <ac:spMkLst>
            <pc:docMk/>
            <pc:sldMk cId="2627569457" sldId="322"/>
            <ac:spMk id="3" creationId="{5E7D0F4E-73C1-A2A4-8CC5-F35E75A8D9FE}"/>
          </ac:spMkLst>
        </pc:spChg>
      </pc:sldChg>
      <pc:sldChg chg="add ord">
        <pc:chgData name="Amudha PENTEK" userId="b354404a-4e33-48b9-9452-4877fa7854a3" providerId="ADAL" clId="{DD2A2A80-C448-42E8-89EF-5829F24A062C}" dt="2026-07-24T07:48:05.514" v="3"/>
        <pc:sldMkLst>
          <pc:docMk/>
          <pc:sldMk cId="4032557257" sldId="331"/>
        </pc:sldMkLst>
      </pc:sldChg>
      <pc:sldChg chg="add">
        <pc:chgData name="Amudha PENTEK" userId="b354404a-4e33-48b9-9452-4877fa7854a3" providerId="ADAL" clId="{DD2A2A80-C448-42E8-89EF-5829F24A062C}" dt="2026-07-24T07:48:12.436" v="4"/>
        <pc:sldMkLst>
          <pc:docMk/>
          <pc:sldMk cId="568384167" sldId="332"/>
        </pc:sldMkLst>
      </pc:sldChg>
      <pc:sldChg chg="add">
        <pc:chgData name="Amudha PENTEK" userId="b354404a-4e33-48b9-9452-4877fa7854a3" providerId="ADAL" clId="{DD2A2A80-C448-42E8-89EF-5829F24A062C}" dt="2026-07-24T07:48:18.678" v="5"/>
        <pc:sldMkLst>
          <pc:docMk/>
          <pc:sldMk cId="2960159982" sldId="333"/>
        </pc:sldMkLst>
      </pc:sldChg>
      <pc:sldChg chg="add">
        <pc:chgData name="Amudha PENTEK" userId="b354404a-4e33-48b9-9452-4877fa7854a3" providerId="ADAL" clId="{DD2A2A80-C448-42E8-89EF-5829F24A062C}" dt="2026-07-24T07:48:24.467" v="6"/>
        <pc:sldMkLst>
          <pc:docMk/>
          <pc:sldMk cId="295162350" sldId="334"/>
        </pc:sldMkLst>
      </pc:sldChg>
      <pc:sldChg chg="add">
        <pc:chgData name="Amudha PENTEK" userId="b354404a-4e33-48b9-9452-4877fa7854a3" providerId="ADAL" clId="{DD2A2A80-C448-42E8-89EF-5829F24A062C}" dt="2026-07-24T07:48:31.620" v="7"/>
        <pc:sldMkLst>
          <pc:docMk/>
          <pc:sldMk cId="2144039308" sldId="335"/>
        </pc:sldMkLst>
      </pc:sldChg>
      <pc:sldChg chg="add">
        <pc:chgData name="Amudha PENTEK" userId="b354404a-4e33-48b9-9452-4877fa7854a3" providerId="ADAL" clId="{DD2A2A80-C448-42E8-89EF-5829F24A062C}" dt="2026-07-24T07:49:11.517" v="8"/>
        <pc:sldMkLst>
          <pc:docMk/>
          <pc:sldMk cId="195380852" sldId="336"/>
        </pc:sldMkLst>
      </pc:sldChg>
      <pc:sldChg chg="add">
        <pc:chgData name="Amudha PENTEK" userId="b354404a-4e33-48b9-9452-4877fa7854a3" providerId="ADAL" clId="{DD2A2A80-C448-42E8-89EF-5829F24A062C}" dt="2026-07-24T07:49:18.049" v="9"/>
        <pc:sldMkLst>
          <pc:docMk/>
          <pc:sldMk cId="2415496477" sldId="337"/>
        </pc:sldMkLst>
      </pc:sldChg>
      <pc:sldChg chg="add ord">
        <pc:chgData name="Amudha PENTEK" userId="b354404a-4e33-48b9-9452-4877fa7854a3" providerId="ADAL" clId="{DD2A2A80-C448-42E8-89EF-5829F24A062C}" dt="2026-07-24T07:52:33.455" v="12"/>
        <pc:sldMkLst>
          <pc:docMk/>
          <pc:sldMk cId="3663719452" sldId="338"/>
        </pc:sldMkLst>
      </pc:sldChg>
      <pc:sldChg chg="modSp">
        <pc:chgData name="Amudha PENTEK" userId="b354404a-4e33-48b9-9452-4877fa7854a3" providerId="ADAL" clId="{DD2A2A80-C448-42E8-89EF-5829F24A062C}" dt="2026-07-24T14:18:08.864" v="83"/>
        <pc:sldMkLst>
          <pc:docMk/>
          <pc:sldMk cId="2098042724" sldId="339"/>
        </pc:sldMkLst>
        <pc:spChg chg="mod">
          <ac:chgData name="Amudha PENTEK" userId="b354404a-4e33-48b9-9452-4877fa7854a3" providerId="ADAL" clId="{DD2A2A80-C448-42E8-89EF-5829F24A062C}" dt="2026-07-24T14:17:01.431" v="82"/>
          <ac:spMkLst>
            <pc:docMk/>
            <pc:sldMk cId="2098042724" sldId="339"/>
            <ac:spMk id="2" creationId="{5AF6C1E3-5976-DD13-98E2-8133A66179A1}"/>
          </ac:spMkLst>
        </pc:spChg>
        <pc:spChg chg="mod">
          <ac:chgData name="Amudha PENTEK" userId="b354404a-4e33-48b9-9452-4877fa7854a3" providerId="ADAL" clId="{DD2A2A80-C448-42E8-89EF-5829F24A062C}" dt="2026-07-24T14:18:08.864" v="83"/>
          <ac:spMkLst>
            <pc:docMk/>
            <pc:sldMk cId="2098042724" sldId="339"/>
            <ac:spMk id="3" creationId="{96E85CF9-7E4E-B9E4-5243-DCDCC04905F5}"/>
          </ac:spMkLst>
        </pc:spChg>
      </pc:sldChg>
      <pc:sldChg chg="modSp">
        <pc:chgData name="Amudha PENTEK" userId="b354404a-4e33-48b9-9452-4877fa7854a3" providerId="ADAL" clId="{DD2A2A80-C448-42E8-89EF-5829F24A062C}" dt="2026-07-24T14:19:46.166" v="85"/>
        <pc:sldMkLst>
          <pc:docMk/>
          <pc:sldMk cId="1879819086" sldId="340"/>
        </pc:sldMkLst>
        <pc:spChg chg="mod">
          <ac:chgData name="Amudha PENTEK" userId="b354404a-4e33-48b9-9452-4877fa7854a3" providerId="ADAL" clId="{DD2A2A80-C448-42E8-89EF-5829F24A062C}" dt="2026-07-24T14:19:04.864" v="84"/>
          <ac:spMkLst>
            <pc:docMk/>
            <pc:sldMk cId="1879819086" sldId="340"/>
            <ac:spMk id="2" creationId="{BA11BE0F-0E8C-5E57-B57F-7A7095DEA8B8}"/>
          </ac:spMkLst>
        </pc:spChg>
        <pc:spChg chg="mod">
          <ac:chgData name="Amudha PENTEK" userId="b354404a-4e33-48b9-9452-4877fa7854a3" providerId="ADAL" clId="{DD2A2A80-C448-42E8-89EF-5829F24A062C}" dt="2026-07-24T14:19:46.166" v="85"/>
          <ac:spMkLst>
            <pc:docMk/>
            <pc:sldMk cId="1879819086" sldId="340"/>
            <ac:spMk id="3" creationId="{ED29EE0A-3F36-CA3D-CAA0-0B4F67C8E7BD}"/>
          </ac:spMkLst>
        </pc:spChg>
      </pc:sldChg>
      <pc:sldChg chg="modSp">
        <pc:chgData name="Amudha PENTEK" userId="b354404a-4e33-48b9-9452-4877fa7854a3" providerId="ADAL" clId="{DD2A2A80-C448-42E8-89EF-5829F24A062C}" dt="2026-07-24T14:21:06.046" v="87"/>
        <pc:sldMkLst>
          <pc:docMk/>
          <pc:sldMk cId="2779078503" sldId="341"/>
        </pc:sldMkLst>
        <pc:spChg chg="mod">
          <ac:chgData name="Amudha PENTEK" userId="b354404a-4e33-48b9-9452-4877fa7854a3" providerId="ADAL" clId="{DD2A2A80-C448-42E8-89EF-5829F24A062C}" dt="2026-07-24T14:20:58.596" v="86"/>
          <ac:spMkLst>
            <pc:docMk/>
            <pc:sldMk cId="2779078503" sldId="341"/>
            <ac:spMk id="2" creationId="{0C8D0EE1-C999-1B50-E876-D99B430D1959}"/>
          </ac:spMkLst>
        </pc:spChg>
        <pc:spChg chg="mod">
          <ac:chgData name="Amudha PENTEK" userId="b354404a-4e33-48b9-9452-4877fa7854a3" providerId="ADAL" clId="{DD2A2A80-C448-42E8-89EF-5829F24A062C}" dt="2026-07-24T14:21:06.046" v="87"/>
          <ac:spMkLst>
            <pc:docMk/>
            <pc:sldMk cId="2779078503" sldId="341"/>
            <ac:spMk id="3" creationId="{DC00837D-CEA9-5853-5E26-6444F00A22C6}"/>
          </ac:spMkLst>
        </pc:spChg>
      </pc:sldChg>
      <pc:sldChg chg="modSp">
        <pc:chgData name="Amudha PENTEK" userId="b354404a-4e33-48b9-9452-4877fa7854a3" providerId="ADAL" clId="{DD2A2A80-C448-42E8-89EF-5829F24A062C}" dt="2026-07-24T14:23:02.212" v="88"/>
        <pc:sldMkLst>
          <pc:docMk/>
          <pc:sldMk cId="2828782135" sldId="342"/>
        </pc:sldMkLst>
        <pc:spChg chg="mod">
          <ac:chgData name="Amudha PENTEK" userId="b354404a-4e33-48b9-9452-4877fa7854a3" providerId="ADAL" clId="{DD2A2A80-C448-42E8-89EF-5829F24A062C}" dt="2026-07-24T14:23:02.212" v="88"/>
          <ac:spMkLst>
            <pc:docMk/>
            <pc:sldMk cId="2828782135" sldId="342"/>
            <ac:spMk id="2" creationId="{07EE192A-331C-D612-0E45-1052799025EC}"/>
          </ac:spMkLst>
        </pc:spChg>
      </pc:sldChg>
      <pc:sldChg chg="modSp">
        <pc:chgData name="Amudha PENTEK" userId="b354404a-4e33-48b9-9452-4877fa7854a3" providerId="ADAL" clId="{DD2A2A80-C448-42E8-89EF-5829F24A062C}" dt="2026-07-24T14:28:36.025" v="93"/>
        <pc:sldMkLst>
          <pc:docMk/>
          <pc:sldMk cId="1187446724" sldId="343"/>
        </pc:sldMkLst>
        <pc:spChg chg="mod">
          <ac:chgData name="Amudha PENTEK" userId="b354404a-4e33-48b9-9452-4877fa7854a3" providerId="ADAL" clId="{DD2A2A80-C448-42E8-89EF-5829F24A062C}" dt="2026-07-24T14:26:38.376" v="89"/>
          <ac:spMkLst>
            <pc:docMk/>
            <pc:sldMk cId="1187446724" sldId="343"/>
            <ac:spMk id="2" creationId="{53E32641-8946-EA1E-3F96-FA56B67814E7}"/>
          </ac:spMkLst>
        </pc:spChg>
        <pc:spChg chg="mod">
          <ac:chgData name="Amudha PENTEK" userId="b354404a-4e33-48b9-9452-4877fa7854a3" providerId="ADAL" clId="{DD2A2A80-C448-42E8-89EF-5829F24A062C}" dt="2026-07-24T14:28:36.025" v="93"/>
          <ac:spMkLst>
            <pc:docMk/>
            <pc:sldMk cId="1187446724" sldId="343"/>
            <ac:spMk id="3" creationId="{C55B30A4-B5D3-EACF-899B-50C751DBA285}"/>
          </ac:spMkLst>
        </pc:spChg>
      </pc:sldChg>
      <pc:sldChg chg="modSp">
        <pc:chgData name="Amudha PENTEK" userId="b354404a-4e33-48b9-9452-4877fa7854a3" providerId="ADAL" clId="{DD2A2A80-C448-42E8-89EF-5829F24A062C}" dt="2026-07-24T14:27:56.760" v="92"/>
        <pc:sldMkLst>
          <pc:docMk/>
          <pc:sldMk cId="819924280" sldId="344"/>
        </pc:sldMkLst>
        <pc:spChg chg="mod">
          <ac:chgData name="Amudha PENTEK" userId="b354404a-4e33-48b9-9452-4877fa7854a3" providerId="ADAL" clId="{DD2A2A80-C448-42E8-89EF-5829F24A062C}" dt="2026-07-24T14:27:49.592" v="91"/>
          <ac:spMkLst>
            <pc:docMk/>
            <pc:sldMk cId="819924280" sldId="344"/>
            <ac:spMk id="2" creationId="{5056DBBD-C1BF-7F20-AF15-ADD4FC149D56}"/>
          </ac:spMkLst>
        </pc:spChg>
        <pc:spChg chg="mod">
          <ac:chgData name="Amudha PENTEK" userId="b354404a-4e33-48b9-9452-4877fa7854a3" providerId="ADAL" clId="{DD2A2A80-C448-42E8-89EF-5829F24A062C}" dt="2026-07-24T14:27:56.760" v="92"/>
          <ac:spMkLst>
            <pc:docMk/>
            <pc:sldMk cId="819924280" sldId="344"/>
            <ac:spMk id="3" creationId="{2A54A09E-1769-A54F-0663-CD48B5E999DA}"/>
          </ac:spMkLst>
        </pc:spChg>
      </pc:sldChg>
      <pc:sldChg chg="modSp">
        <pc:chgData name="Amudha PENTEK" userId="b354404a-4e33-48b9-9452-4877fa7854a3" providerId="ADAL" clId="{DD2A2A80-C448-42E8-89EF-5829F24A062C}" dt="2026-07-24T14:29:56.274" v="96"/>
        <pc:sldMkLst>
          <pc:docMk/>
          <pc:sldMk cId="1181304752" sldId="345"/>
        </pc:sldMkLst>
        <pc:spChg chg="mod">
          <ac:chgData name="Amudha PENTEK" userId="b354404a-4e33-48b9-9452-4877fa7854a3" providerId="ADAL" clId="{DD2A2A80-C448-42E8-89EF-5829F24A062C}" dt="2026-07-24T14:29:48.507" v="95"/>
          <ac:spMkLst>
            <pc:docMk/>
            <pc:sldMk cId="1181304752" sldId="345"/>
            <ac:spMk id="2" creationId="{413A7450-9AA8-B88D-A608-FE4C3FF8EC64}"/>
          </ac:spMkLst>
        </pc:spChg>
        <pc:spChg chg="mod">
          <ac:chgData name="Amudha PENTEK" userId="b354404a-4e33-48b9-9452-4877fa7854a3" providerId="ADAL" clId="{DD2A2A80-C448-42E8-89EF-5829F24A062C}" dt="2026-07-24T14:29:56.274" v="96"/>
          <ac:spMkLst>
            <pc:docMk/>
            <pc:sldMk cId="1181304752" sldId="345"/>
            <ac:spMk id="3" creationId="{C6B7BE04-254D-81F1-6217-C57755670DEC}"/>
          </ac:spMkLst>
        </pc:spChg>
      </pc:sldChg>
      <pc:sldChg chg="modSp">
        <pc:chgData name="Amudha PENTEK" userId="b354404a-4e33-48b9-9452-4877fa7854a3" providerId="ADAL" clId="{DD2A2A80-C448-42E8-89EF-5829F24A062C}" dt="2026-07-24T14:31:11.372" v="98"/>
        <pc:sldMkLst>
          <pc:docMk/>
          <pc:sldMk cId="1253010567" sldId="346"/>
        </pc:sldMkLst>
        <pc:spChg chg="mod">
          <ac:chgData name="Amudha PENTEK" userId="b354404a-4e33-48b9-9452-4877fa7854a3" providerId="ADAL" clId="{DD2A2A80-C448-42E8-89EF-5829F24A062C}" dt="2026-07-24T14:31:04.139" v="97"/>
          <ac:spMkLst>
            <pc:docMk/>
            <pc:sldMk cId="1253010567" sldId="346"/>
            <ac:spMk id="2" creationId="{175BFBFC-8684-9E1D-A855-0EB489DAC972}"/>
          </ac:spMkLst>
        </pc:spChg>
        <pc:spChg chg="mod">
          <ac:chgData name="Amudha PENTEK" userId="b354404a-4e33-48b9-9452-4877fa7854a3" providerId="ADAL" clId="{DD2A2A80-C448-42E8-89EF-5829F24A062C}" dt="2026-07-24T14:31:11.372" v="98"/>
          <ac:spMkLst>
            <pc:docMk/>
            <pc:sldMk cId="1253010567" sldId="346"/>
            <ac:spMk id="3" creationId="{5901AE25-4032-E4C5-8A40-5BFD7BFCCF46}"/>
          </ac:spMkLst>
        </pc:spChg>
      </pc:sldChg>
      <pc:sldChg chg="modSp">
        <pc:chgData name="Amudha PENTEK" userId="b354404a-4e33-48b9-9452-4877fa7854a3" providerId="ADAL" clId="{DD2A2A80-C448-42E8-89EF-5829F24A062C}" dt="2026-07-24T14:49:08.856" v="103"/>
        <pc:sldMkLst>
          <pc:docMk/>
          <pc:sldMk cId="1102797727" sldId="347"/>
        </pc:sldMkLst>
        <pc:spChg chg="mod">
          <ac:chgData name="Amudha PENTEK" userId="b354404a-4e33-48b9-9452-4877fa7854a3" providerId="ADAL" clId="{DD2A2A80-C448-42E8-89EF-5829F24A062C}" dt="2026-07-24T14:41:15.631" v="99"/>
          <ac:spMkLst>
            <pc:docMk/>
            <pc:sldMk cId="1102797727" sldId="347"/>
            <ac:spMk id="2" creationId="{CE3ED5C0-CAE3-D437-7C23-77668034D60F}"/>
          </ac:spMkLst>
        </pc:spChg>
        <pc:spChg chg="mod">
          <ac:chgData name="Amudha PENTEK" userId="b354404a-4e33-48b9-9452-4877fa7854a3" providerId="ADAL" clId="{DD2A2A80-C448-42E8-89EF-5829F24A062C}" dt="2026-07-24T14:46:42.146" v="101"/>
          <ac:spMkLst>
            <pc:docMk/>
            <pc:sldMk cId="1102797727" sldId="347"/>
            <ac:spMk id="5" creationId="{39A16563-C694-D7A6-B3D9-62274DA90D9A}"/>
          </ac:spMkLst>
        </pc:spChg>
        <pc:spChg chg="mod">
          <ac:chgData name="Amudha PENTEK" userId="b354404a-4e33-48b9-9452-4877fa7854a3" providerId="ADAL" clId="{DD2A2A80-C448-42E8-89EF-5829F24A062C}" dt="2026-07-24T14:48:47.707" v="102"/>
          <ac:spMkLst>
            <pc:docMk/>
            <pc:sldMk cId="1102797727" sldId="347"/>
            <ac:spMk id="11" creationId="{535A8C4F-0C3E-501E-F90C-760233B96D0D}"/>
          </ac:spMkLst>
        </pc:spChg>
        <pc:spChg chg="mod">
          <ac:chgData name="Amudha PENTEK" userId="b354404a-4e33-48b9-9452-4877fa7854a3" providerId="ADAL" clId="{DD2A2A80-C448-42E8-89EF-5829F24A062C}" dt="2026-07-24T14:49:08.856" v="103"/>
          <ac:spMkLst>
            <pc:docMk/>
            <pc:sldMk cId="1102797727" sldId="347"/>
            <ac:spMk id="13" creationId="{337887A1-D367-2AC3-BE93-A702C6B5B8C7}"/>
          </ac:spMkLst>
        </pc:spChg>
      </pc:sldChg>
      <pc:sldChg chg="modSp">
        <pc:chgData name="Amudha PENTEK" userId="b354404a-4e33-48b9-9452-4877fa7854a3" providerId="ADAL" clId="{DD2A2A80-C448-42E8-89EF-5829F24A062C}" dt="2026-07-24T14:51:44.104" v="104"/>
        <pc:sldMkLst>
          <pc:docMk/>
          <pc:sldMk cId="410017201" sldId="348"/>
        </pc:sldMkLst>
        <pc:spChg chg="mod">
          <ac:chgData name="Amudha PENTEK" userId="b354404a-4e33-48b9-9452-4877fa7854a3" providerId="ADAL" clId="{DD2A2A80-C448-42E8-89EF-5829F24A062C}" dt="2026-07-24T14:51:44.104" v="104"/>
          <ac:spMkLst>
            <pc:docMk/>
            <pc:sldMk cId="410017201" sldId="348"/>
            <ac:spMk id="2" creationId="{C6E645D3-CC9C-DF32-A846-9B8C1E69CF2F}"/>
          </ac:spMkLst>
        </pc:spChg>
      </pc:sldChg>
      <pc:sldChg chg="modSp">
        <pc:chgData name="Amudha PENTEK" userId="b354404a-4e33-48b9-9452-4877fa7854a3" providerId="ADAL" clId="{DD2A2A80-C448-42E8-89EF-5829F24A062C}" dt="2026-07-24T14:53:32.387" v="106"/>
        <pc:sldMkLst>
          <pc:docMk/>
          <pc:sldMk cId="2054040151" sldId="349"/>
        </pc:sldMkLst>
        <pc:spChg chg="mod">
          <ac:chgData name="Amudha PENTEK" userId="b354404a-4e33-48b9-9452-4877fa7854a3" providerId="ADAL" clId="{DD2A2A80-C448-42E8-89EF-5829F24A062C}" dt="2026-07-24T14:53:26.569" v="105"/>
          <ac:spMkLst>
            <pc:docMk/>
            <pc:sldMk cId="2054040151" sldId="349"/>
            <ac:spMk id="2" creationId="{1B97C49E-0185-D9B1-9AAC-032D8E24A199}"/>
          </ac:spMkLst>
        </pc:spChg>
        <pc:spChg chg="mod">
          <ac:chgData name="Amudha PENTEK" userId="b354404a-4e33-48b9-9452-4877fa7854a3" providerId="ADAL" clId="{DD2A2A80-C448-42E8-89EF-5829F24A062C}" dt="2026-07-24T14:53:32.387" v="106"/>
          <ac:spMkLst>
            <pc:docMk/>
            <pc:sldMk cId="2054040151" sldId="349"/>
            <ac:spMk id="3" creationId="{F15489CA-ACD0-DDA4-8AB6-0FE5AD1F4609}"/>
          </ac:spMkLst>
        </pc:spChg>
      </pc:sldChg>
      <pc:sldChg chg="modSp">
        <pc:chgData name="Amudha PENTEK" userId="b354404a-4e33-48b9-9452-4877fa7854a3" providerId="ADAL" clId="{DD2A2A80-C448-42E8-89EF-5829F24A062C}" dt="2026-07-24T14:53:56.185" v="108"/>
        <pc:sldMkLst>
          <pc:docMk/>
          <pc:sldMk cId="2027074977" sldId="350"/>
        </pc:sldMkLst>
        <pc:spChg chg="mod">
          <ac:chgData name="Amudha PENTEK" userId="b354404a-4e33-48b9-9452-4877fa7854a3" providerId="ADAL" clId="{DD2A2A80-C448-42E8-89EF-5829F24A062C}" dt="2026-07-24T14:53:50.785" v="107"/>
          <ac:spMkLst>
            <pc:docMk/>
            <pc:sldMk cId="2027074977" sldId="350"/>
            <ac:spMk id="2" creationId="{E1A7BECB-3EBE-9C49-E054-4644211B7AD9}"/>
          </ac:spMkLst>
        </pc:spChg>
        <pc:spChg chg="mod">
          <ac:chgData name="Amudha PENTEK" userId="b354404a-4e33-48b9-9452-4877fa7854a3" providerId="ADAL" clId="{DD2A2A80-C448-42E8-89EF-5829F24A062C}" dt="2026-07-24T14:53:56.185" v="108"/>
          <ac:spMkLst>
            <pc:docMk/>
            <pc:sldMk cId="2027074977" sldId="350"/>
            <ac:spMk id="3" creationId="{96A6C16E-1233-A29A-B4C1-7E4ACDE66622}"/>
          </ac:spMkLst>
        </pc:spChg>
      </pc:sldChg>
      <pc:sldChg chg="modSp">
        <pc:chgData name="Amudha PENTEK" userId="b354404a-4e33-48b9-9452-4877fa7854a3" providerId="ADAL" clId="{DD2A2A80-C448-42E8-89EF-5829F24A062C}" dt="2026-07-24T14:55:20.950" v="110"/>
        <pc:sldMkLst>
          <pc:docMk/>
          <pc:sldMk cId="3318093526" sldId="351"/>
        </pc:sldMkLst>
        <pc:spChg chg="mod">
          <ac:chgData name="Amudha PENTEK" userId="b354404a-4e33-48b9-9452-4877fa7854a3" providerId="ADAL" clId="{DD2A2A80-C448-42E8-89EF-5829F24A062C}" dt="2026-07-24T14:55:15.510" v="109"/>
          <ac:spMkLst>
            <pc:docMk/>
            <pc:sldMk cId="3318093526" sldId="351"/>
            <ac:spMk id="2" creationId="{8E188698-3858-B439-A6F8-8D88DE02E6C0}"/>
          </ac:spMkLst>
        </pc:spChg>
        <pc:spChg chg="mod">
          <ac:chgData name="Amudha PENTEK" userId="b354404a-4e33-48b9-9452-4877fa7854a3" providerId="ADAL" clId="{DD2A2A80-C448-42E8-89EF-5829F24A062C}" dt="2026-07-24T14:55:20.950" v="110"/>
          <ac:spMkLst>
            <pc:docMk/>
            <pc:sldMk cId="3318093526" sldId="351"/>
            <ac:spMk id="3" creationId="{B116DF0D-DD6F-7FEB-BDEF-B6017D0AB88C}"/>
          </ac:spMkLst>
        </pc:spChg>
      </pc:sldChg>
      <pc:sldChg chg="modSp">
        <pc:chgData name="Amudha PENTEK" userId="b354404a-4e33-48b9-9452-4877fa7854a3" providerId="ADAL" clId="{DD2A2A80-C448-42E8-89EF-5829F24A062C}" dt="2026-07-24T14:56:11.666" v="113"/>
        <pc:sldMkLst>
          <pc:docMk/>
          <pc:sldMk cId="3397294750" sldId="352"/>
        </pc:sldMkLst>
        <pc:spChg chg="mod">
          <ac:chgData name="Amudha PENTEK" userId="b354404a-4e33-48b9-9452-4877fa7854a3" providerId="ADAL" clId="{DD2A2A80-C448-42E8-89EF-5829F24A062C}" dt="2026-07-24T14:56:02.349" v="111"/>
          <ac:spMkLst>
            <pc:docMk/>
            <pc:sldMk cId="3397294750" sldId="352"/>
            <ac:spMk id="2" creationId="{AEDB5817-1D42-85CD-D85E-E74C50ECE543}"/>
          </ac:spMkLst>
        </pc:spChg>
        <pc:spChg chg="mod">
          <ac:chgData name="Amudha PENTEK" userId="b354404a-4e33-48b9-9452-4877fa7854a3" providerId="ADAL" clId="{DD2A2A80-C448-42E8-89EF-5829F24A062C}" dt="2026-07-24T14:56:11.666" v="113"/>
          <ac:spMkLst>
            <pc:docMk/>
            <pc:sldMk cId="3397294750" sldId="352"/>
            <ac:spMk id="3" creationId="{6D76FAFB-E7A9-771E-4C20-B4E2FB577E03}"/>
          </ac:spMkLst>
        </pc:spChg>
      </pc:sldChg>
      <pc:sldChg chg="modSp">
        <pc:chgData name="Amudha PENTEK" userId="b354404a-4e33-48b9-9452-4877fa7854a3" providerId="ADAL" clId="{DD2A2A80-C448-42E8-89EF-5829F24A062C}" dt="2026-07-24T14:57:08.998" v="115"/>
        <pc:sldMkLst>
          <pc:docMk/>
          <pc:sldMk cId="1301065246" sldId="353"/>
        </pc:sldMkLst>
        <pc:spChg chg="mod">
          <ac:chgData name="Amudha PENTEK" userId="b354404a-4e33-48b9-9452-4877fa7854a3" providerId="ADAL" clId="{DD2A2A80-C448-42E8-89EF-5829F24A062C}" dt="2026-07-24T14:57:03.115" v="114"/>
          <ac:spMkLst>
            <pc:docMk/>
            <pc:sldMk cId="1301065246" sldId="353"/>
            <ac:spMk id="2" creationId="{05809D44-587F-CB91-1694-E11504C0B704}"/>
          </ac:spMkLst>
        </pc:spChg>
        <pc:spChg chg="mod">
          <ac:chgData name="Amudha PENTEK" userId="b354404a-4e33-48b9-9452-4877fa7854a3" providerId="ADAL" clId="{DD2A2A80-C448-42E8-89EF-5829F24A062C}" dt="2026-07-24T14:57:08.998" v="115"/>
          <ac:spMkLst>
            <pc:docMk/>
            <pc:sldMk cId="1301065246" sldId="353"/>
            <ac:spMk id="3" creationId="{FDC99CD4-9CA0-2673-D10B-984A2B532B98}"/>
          </ac:spMkLst>
        </pc:spChg>
      </pc:sldChg>
      <pc:sldChg chg="modSp">
        <pc:chgData name="Amudha PENTEK" userId="b354404a-4e33-48b9-9452-4877fa7854a3" providerId="ADAL" clId="{DD2A2A80-C448-42E8-89EF-5829F24A062C}" dt="2026-07-24T14:58:29.347" v="117"/>
        <pc:sldMkLst>
          <pc:docMk/>
          <pc:sldMk cId="3506960571" sldId="354"/>
        </pc:sldMkLst>
        <pc:spChg chg="mod">
          <ac:chgData name="Amudha PENTEK" userId="b354404a-4e33-48b9-9452-4877fa7854a3" providerId="ADAL" clId="{DD2A2A80-C448-42E8-89EF-5829F24A062C}" dt="2026-07-24T14:58:20.814" v="116"/>
          <ac:spMkLst>
            <pc:docMk/>
            <pc:sldMk cId="3506960571" sldId="354"/>
            <ac:spMk id="2" creationId="{4DCC5D88-2294-FA36-B9BC-450AB0D2E2E0}"/>
          </ac:spMkLst>
        </pc:spChg>
        <pc:spChg chg="mod">
          <ac:chgData name="Amudha PENTEK" userId="b354404a-4e33-48b9-9452-4877fa7854a3" providerId="ADAL" clId="{DD2A2A80-C448-42E8-89EF-5829F24A062C}" dt="2026-07-24T14:58:29.347" v="117"/>
          <ac:spMkLst>
            <pc:docMk/>
            <pc:sldMk cId="3506960571" sldId="354"/>
            <ac:spMk id="3" creationId="{93A69237-5A3F-C22D-94A3-CC625A95D42A}"/>
          </ac:spMkLst>
        </pc:spChg>
      </pc:sldChg>
      <pc:sldChg chg="modSp">
        <pc:chgData name="Amudha PENTEK" userId="b354404a-4e33-48b9-9452-4877fa7854a3" providerId="ADAL" clId="{DD2A2A80-C448-42E8-89EF-5829F24A062C}" dt="2026-07-24T14:59:22.646" v="119"/>
        <pc:sldMkLst>
          <pc:docMk/>
          <pc:sldMk cId="3645796311" sldId="355"/>
        </pc:sldMkLst>
        <pc:spChg chg="mod">
          <ac:chgData name="Amudha PENTEK" userId="b354404a-4e33-48b9-9452-4877fa7854a3" providerId="ADAL" clId="{DD2A2A80-C448-42E8-89EF-5829F24A062C}" dt="2026-07-24T14:59:15.879" v="118"/>
          <ac:spMkLst>
            <pc:docMk/>
            <pc:sldMk cId="3645796311" sldId="355"/>
            <ac:spMk id="2" creationId="{AE35748D-DBFD-6C58-6342-63EA9872B7FB}"/>
          </ac:spMkLst>
        </pc:spChg>
        <pc:spChg chg="mod">
          <ac:chgData name="Amudha PENTEK" userId="b354404a-4e33-48b9-9452-4877fa7854a3" providerId="ADAL" clId="{DD2A2A80-C448-42E8-89EF-5829F24A062C}" dt="2026-07-24T14:59:22.646" v="119"/>
          <ac:spMkLst>
            <pc:docMk/>
            <pc:sldMk cId="3645796311" sldId="355"/>
            <ac:spMk id="3" creationId="{EF67253E-0538-B638-1714-DDD91C0BDA75}"/>
          </ac:spMkLst>
        </pc:spChg>
      </pc:sldChg>
      <pc:sldChg chg="modSp">
        <pc:chgData name="Amudha PENTEK" userId="b354404a-4e33-48b9-9452-4877fa7854a3" providerId="ADAL" clId="{DD2A2A80-C448-42E8-89EF-5829F24A062C}" dt="2026-07-24T15:00:50.294" v="122"/>
        <pc:sldMkLst>
          <pc:docMk/>
          <pc:sldMk cId="2867526439" sldId="356"/>
        </pc:sldMkLst>
        <pc:spChg chg="mod">
          <ac:chgData name="Amudha PENTEK" userId="b354404a-4e33-48b9-9452-4877fa7854a3" providerId="ADAL" clId="{DD2A2A80-C448-42E8-89EF-5829F24A062C}" dt="2026-07-24T15:00:00.536" v="120"/>
          <ac:spMkLst>
            <pc:docMk/>
            <pc:sldMk cId="2867526439" sldId="356"/>
            <ac:spMk id="2" creationId="{3114216D-F380-B88E-E9F7-D1C719DC66A4}"/>
          </ac:spMkLst>
        </pc:spChg>
        <pc:spChg chg="mod">
          <ac:chgData name="Amudha PENTEK" userId="b354404a-4e33-48b9-9452-4877fa7854a3" providerId="ADAL" clId="{DD2A2A80-C448-42E8-89EF-5829F24A062C}" dt="2026-07-24T15:00:07.912" v="121"/>
          <ac:spMkLst>
            <pc:docMk/>
            <pc:sldMk cId="2867526439" sldId="356"/>
            <ac:spMk id="3" creationId="{516DE749-36CD-5353-3AB1-73C5C7FF1EF5}"/>
          </ac:spMkLst>
        </pc:spChg>
        <pc:spChg chg="mod">
          <ac:chgData name="Amudha PENTEK" userId="b354404a-4e33-48b9-9452-4877fa7854a3" providerId="ADAL" clId="{DD2A2A80-C448-42E8-89EF-5829F24A062C}" dt="2026-07-24T15:00:50.294" v="122"/>
          <ac:spMkLst>
            <pc:docMk/>
            <pc:sldMk cId="2867526439" sldId="356"/>
            <ac:spMk id="5" creationId="{D0FE507D-9A3C-1924-72B7-CD743A7FEAE1}"/>
          </ac:spMkLst>
        </pc:spChg>
      </pc:sldChg>
    </pc:docChg>
  </pc:docChgLst>
  <pc:docChgLst>
    <pc:chgData name="Haakon SPRIEWALD" userId="b8d286e1-ef59-47c6-81e6-48baef0a6f1e" providerId="ADAL" clId="{2956CB46-70BE-48FE-ACFA-44E797778CE3}"/>
    <pc:docChg chg="modSld">
      <pc:chgData name="Haakon SPRIEWALD" userId="b8d286e1-ef59-47c6-81e6-48baef0a6f1e" providerId="ADAL" clId="{2956CB46-70BE-48FE-ACFA-44E797778CE3}" dt="2026-08-11T17:40:44.595" v="75" actId="962"/>
      <pc:docMkLst>
        <pc:docMk/>
      </pc:docMkLst>
      <pc:sldChg chg="modSp mod">
        <pc:chgData name="Haakon SPRIEWALD" userId="b8d286e1-ef59-47c6-81e6-48baef0a6f1e" providerId="ADAL" clId="{2956CB46-70BE-48FE-ACFA-44E797778CE3}" dt="2026-08-11T17:36:51.188" v="7" actId="13244"/>
        <pc:sldMkLst>
          <pc:docMk/>
          <pc:sldMk cId="2098042724" sldId="339"/>
        </pc:sldMkLst>
        <pc:picChg chg="mod ord">
          <ac:chgData name="Haakon SPRIEWALD" userId="b8d286e1-ef59-47c6-81e6-48baef0a6f1e" providerId="ADAL" clId="{2956CB46-70BE-48FE-ACFA-44E797778CE3}" dt="2026-08-11T17:36:51.188" v="7" actId="13244"/>
          <ac:picMkLst>
            <pc:docMk/>
            <pc:sldMk cId="2098042724" sldId="339"/>
            <ac:picMk id="10" creationId="{8B8E3115-03E6-8EDC-709A-6C82B6B0DA4D}"/>
          </ac:picMkLst>
        </pc:picChg>
      </pc:sldChg>
      <pc:sldChg chg="modSp mod">
        <pc:chgData name="Haakon SPRIEWALD" userId="b8d286e1-ef59-47c6-81e6-48baef0a6f1e" providerId="ADAL" clId="{2956CB46-70BE-48FE-ACFA-44E797778CE3}" dt="2026-08-11T17:38:06.865" v="29" actId="962"/>
        <pc:sldMkLst>
          <pc:docMk/>
          <pc:sldMk cId="1187446724" sldId="343"/>
        </pc:sldMkLst>
        <pc:picChg chg="mod ord">
          <ac:chgData name="Haakon SPRIEWALD" userId="b8d286e1-ef59-47c6-81e6-48baef0a6f1e" providerId="ADAL" clId="{2956CB46-70BE-48FE-ACFA-44E797778CE3}" dt="2026-08-11T17:38:06.865" v="29" actId="962"/>
          <ac:picMkLst>
            <pc:docMk/>
            <pc:sldMk cId="1187446724" sldId="343"/>
            <ac:picMk id="6" creationId="{DFBC6A34-22EC-51DF-B100-577AADCB9212}"/>
          </ac:picMkLst>
        </pc:picChg>
        <pc:picChg chg="mod ord">
          <ac:chgData name="Haakon SPRIEWALD" userId="b8d286e1-ef59-47c6-81e6-48baef0a6f1e" providerId="ADAL" clId="{2956CB46-70BE-48FE-ACFA-44E797778CE3}" dt="2026-08-11T17:37:52.777" v="22" actId="962"/>
          <ac:picMkLst>
            <pc:docMk/>
            <pc:sldMk cId="1187446724" sldId="343"/>
            <ac:picMk id="8" creationId="{4D411715-495C-24C4-D1C7-53AA4CAE64E0}"/>
          </ac:picMkLst>
        </pc:picChg>
      </pc:sldChg>
      <pc:sldChg chg="modSp mod">
        <pc:chgData name="Haakon SPRIEWALD" userId="b8d286e1-ef59-47c6-81e6-48baef0a6f1e" providerId="ADAL" clId="{2956CB46-70BE-48FE-ACFA-44E797778CE3}" dt="2026-08-11T17:38:25.199" v="36" actId="962"/>
        <pc:sldMkLst>
          <pc:docMk/>
          <pc:sldMk cId="819924280" sldId="344"/>
        </pc:sldMkLst>
        <pc:picChg chg="mod ord">
          <ac:chgData name="Haakon SPRIEWALD" userId="b8d286e1-ef59-47c6-81e6-48baef0a6f1e" providerId="ADAL" clId="{2956CB46-70BE-48FE-ACFA-44E797778CE3}" dt="2026-08-11T17:38:25.199" v="36" actId="962"/>
          <ac:picMkLst>
            <pc:docMk/>
            <pc:sldMk cId="819924280" sldId="344"/>
            <ac:picMk id="6" creationId="{DFF32ABC-C607-E993-459A-AF13E66F805C}"/>
          </ac:picMkLst>
        </pc:picChg>
      </pc:sldChg>
      <pc:sldChg chg="modSp mod">
        <pc:chgData name="Haakon SPRIEWALD" userId="b8d286e1-ef59-47c6-81e6-48baef0a6f1e" providerId="ADAL" clId="{2956CB46-70BE-48FE-ACFA-44E797778CE3}" dt="2026-08-11T17:38:56.140" v="48" actId="962"/>
        <pc:sldMkLst>
          <pc:docMk/>
          <pc:sldMk cId="1181304752" sldId="345"/>
        </pc:sldMkLst>
        <pc:picChg chg="mod ord">
          <ac:chgData name="Haakon SPRIEWALD" userId="b8d286e1-ef59-47c6-81e6-48baef0a6f1e" providerId="ADAL" clId="{2956CB46-70BE-48FE-ACFA-44E797778CE3}" dt="2026-08-11T17:38:45.313" v="44" actId="962"/>
          <ac:picMkLst>
            <pc:docMk/>
            <pc:sldMk cId="1181304752" sldId="345"/>
            <ac:picMk id="6" creationId="{40D909D4-D84E-C4F4-C521-3906A7748556}"/>
          </ac:picMkLst>
        </pc:picChg>
        <pc:picChg chg="mod ord">
          <ac:chgData name="Haakon SPRIEWALD" userId="b8d286e1-ef59-47c6-81e6-48baef0a6f1e" providerId="ADAL" clId="{2956CB46-70BE-48FE-ACFA-44E797778CE3}" dt="2026-08-11T17:38:56.140" v="48" actId="962"/>
          <ac:picMkLst>
            <pc:docMk/>
            <pc:sldMk cId="1181304752" sldId="345"/>
            <ac:picMk id="8" creationId="{7D57B28A-B5EA-16F3-9A7E-4852CD895A7B}"/>
          </ac:picMkLst>
        </pc:picChg>
      </pc:sldChg>
      <pc:sldChg chg="modSp mod">
        <pc:chgData name="Haakon SPRIEWALD" userId="b8d286e1-ef59-47c6-81e6-48baef0a6f1e" providerId="ADAL" clId="{2956CB46-70BE-48FE-ACFA-44E797778CE3}" dt="2026-08-11T17:39:21.400" v="60" actId="962"/>
        <pc:sldMkLst>
          <pc:docMk/>
          <pc:sldMk cId="1253010567" sldId="346"/>
        </pc:sldMkLst>
        <pc:picChg chg="mod ord">
          <ac:chgData name="Haakon SPRIEWALD" userId="b8d286e1-ef59-47c6-81e6-48baef0a6f1e" providerId="ADAL" clId="{2956CB46-70BE-48FE-ACFA-44E797778CE3}" dt="2026-08-11T17:39:21.400" v="60" actId="962"/>
          <ac:picMkLst>
            <pc:docMk/>
            <pc:sldMk cId="1253010567" sldId="346"/>
            <ac:picMk id="6" creationId="{F1598F42-96CA-655E-338C-ED62D06FDDE2}"/>
          </ac:picMkLst>
        </pc:picChg>
        <pc:picChg chg="mod ord">
          <ac:chgData name="Haakon SPRIEWALD" userId="b8d286e1-ef59-47c6-81e6-48baef0a6f1e" providerId="ADAL" clId="{2956CB46-70BE-48FE-ACFA-44E797778CE3}" dt="2026-08-11T17:39:13.510" v="55" actId="962"/>
          <ac:picMkLst>
            <pc:docMk/>
            <pc:sldMk cId="1253010567" sldId="346"/>
            <ac:picMk id="8" creationId="{2EF8AA8A-0D6D-C9E8-A234-884BB16412D2}"/>
          </ac:picMkLst>
        </pc:picChg>
      </pc:sldChg>
      <pc:sldChg chg="modSp mod">
        <pc:chgData name="Haakon SPRIEWALD" userId="b8d286e1-ef59-47c6-81e6-48baef0a6f1e" providerId="ADAL" clId="{2956CB46-70BE-48FE-ACFA-44E797778CE3}" dt="2026-08-11T17:40:44.595" v="75" actId="962"/>
        <pc:sldMkLst>
          <pc:docMk/>
          <pc:sldMk cId="2027074977" sldId="350"/>
        </pc:sldMkLst>
        <pc:picChg chg="mod ord">
          <ac:chgData name="Haakon SPRIEWALD" userId="b8d286e1-ef59-47c6-81e6-48baef0a6f1e" providerId="ADAL" clId="{2956CB46-70BE-48FE-ACFA-44E797778CE3}" dt="2026-08-11T17:40:44.595" v="75" actId="962"/>
          <ac:picMkLst>
            <pc:docMk/>
            <pc:sldMk cId="2027074977" sldId="350"/>
            <ac:picMk id="8" creationId="{3BDA259F-D474-5D68-2A1D-FB9552A678B5}"/>
          </ac:picMkLst>
        </pc:picChg>
      </pc:sldChg>
      <pc:sldChg chg="modSp mod">
        <pc:chgData name="Haakon SPRIEWALD" userId="b8d286e1-ef59-47c6-81e6-48baef0a6f1e" providerId="ADAL" clId="{2956CB46-70BE-48FE-ACFA-44E797778CE3}" dt="2026-08-11T17:40:14.866" v="69" actId="962"/>
        <pc:sldMkLst>
          <pc:docMk/>
          <pc:sldMk cId="1301065246" sldId="353"/>
        </pc:sldMkLst>
        <pc:picChg chg="mod ord">
          <ac:chgData name="Haakon SPRIEWALD" userId="b8d286e1-ef59-47c6-81e6-48baef0a6f1e" providerId="ADAL" clId="{2956CB46-70BE-48FE-ACFA-44E797778CE3}" dt="2026-08-11T17:40:14.866" v="69" actId="962"/>
          <ac:picMkLst>
            <pc:docMk/>
            <pc:sldMk cId="1301065246" sldId="353"/>
            <ac:picMk id="8" creationId="{F12DEC70-1342-6808-D54B-A610FC278B22}"/>
          </ac:picMkLst>
        </pc:picChg>
      </pc:sldChg>
      <pc:sldChg chg="modSp mod">
        <pc:chgData name="Haakon SPRIEWALD" userId="b8d286e1-ef59-47c6-81e6-48baef0a6f1e" providerId="ADAL" clId="{2956CB46-70BE-48FE-ACFA-44E797778CE3}" dt="2026-08-11T17:39:54.625" v="62" actId="14100"/>
        <pc:sldMkLst>
          <pc:docMk/>
          <pc:sldMk cId="3506960571" sldId="354"/>
        </pc:sldMkLst>
        <pc:picChg chg="mod">
          <ac:chgData name="Haakon SPRIEWALD" userId="b8d286e1-ef59-47c6-81e6-48baef0a6f1e" providerId="ADAL" clId="{2956CB46-70BE-48FE-ACFA-44E797778CE3}" dt="2026-08-11T17:39:54.625" v="62" actId="14100"/>
          <ac:picMkLst>
            <pc:docMk/>
            <pc:sldMk cId="3506960571" sldId="354"/>
            <ac:picMk id="6" creationId="{98A21B67-037F-F06A-34AB-6CBD10658617}"/>
          </ac:picMkLst>
        </pc:picChg>
      </pc:sldChg>
      <pc:sldChg chg="modSp mod">
        <pc:chgData name="Haakon SPRIEWALD" userId="b8d286e1-ef59-47c6-81e6-48baef0a6f1e" providerId="ADAL" clId="{2956CB46-70BE-48FE-ACFA-44E797778CE3}" dt="2026-08-11T17:39:43.609" v="61" actId="962"/>
        <pc:sldMkLst>
          <pc:docMk/>
          <pc:sldMk cId="2867526439" sldId="356"/>
        </pc:sldMkLst>
        <pc:picChg chg="mod">
          <ac:chgData name="Haakon SPRIEWALD" userId="b8d286e1-ef59-47c6-81e6-48baef0a6f1e" providerId="ADAL" clId="{2956CB46-70BE-48FE-ACFA-44E797778CE3}" dt="2026-08-11T17:39:43.609" v="61" actId="962"/>
          <ac:picMkLst>
            <pc:docMk/>
            <pc:sldMk cId="2867526439" sldId="356"/>
            <ac:picMk id="9" creationId="{2AA6B975-AB47-1D4F-2798-95B914ED50D9}"/>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s-CO"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vamresources.manuals.wfp.org/docs/what-is-food-and-nutrition-security" TargetMode="External"/><Relationship Id="rId2" Type="http://schemas.openxmlformats.org/officeDocument/2006/relationships/slide" Target="../slides/slide29.xml"/><Relationship Id="rId1" Type="http://schemas.openxmlformats.org/officeDocument/2006/relationships/notesMaster" Target="../notesMasters/notesMaster1.xml"/><Relationship Id="rId6" Type="http://schemas.openxmlformats.org/officeDocument/2006/relationships/hyperlink" Target="https://www.calpnetwork.org/" TargetMode="External"/><Relationship Id="rId5" Type="http://schemas.openxmlformats.org/officeDocument/2006/relationships/hyperlink" Target="https://fscluster.org/" TargetMode="External"/><Relationship Id="rId4" Type="http://schemas.openxmlformats.org/officeDocument/2006/relationships/hyperlink" Target="https://www.fao.org/4/al936e/al936e00.pdf" TargetMode="Externa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598138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b="1" dirty="0">
                <a:latin typeface="Arial"/>
                <a:ea typeface="Arial"/>
                <a:cs typeface="Arial"/>
                <a:sym typeface="Arial"/>
              </a:rPr>
              <a:t>Facilitator Notes: </a:t>
            </a:r>
          </a:p>
          <a:p>
            <a:pPr marL="0" lvl="0" indent="0" algn="l" rtl="0">
              <a:lnSpc>
                <a:spcPct val="100000"/>
              </a:lnSpc>
              <a:spcBef>
                <a:spcPts val="0"/>
              </a:spcBef>
              <a:spcAft>
                <a:spcPts val="0"/>
              </a:spcAft>
              <a:buSzPts val="1400"/>
              <a:buNone/>
            </a:pPr>
            <a:endParaRPr lang="en-US" dirty="0">
              <a:latin typeface="Arial"/>
              <a:ea typeface="Arial"/>
              <a:cs typeface="Arial"/>
              <a:sym typeface="Arial"/>
            </a:endParaRPr>
          </a:p>
          <a:p>
            <a:pPr marL="457200" lvl="0" indent="-304800" algn="l" rtl="0">
              <a:lnSpc>
                <a:spcPct val="100000"/>
              </a:lnSpc>
              <a:spcBef>
                <a:spcPts val="0"/>
              </a:spcBef>
              <a:spcAft>
                <a:spcPts val="0"/>
              </a:spcAft>
              <a:buSzPts val="1200"/>
              <a:buFont typeface="Arial"/>
              <a:buChar char="●"/>
            </a:pPr>
            <a:r>
              <a:rPr lang="en-US" dirty="0">
                <a:latin typeface="Arial"/>
                <a:ea typeface="Arial"/>
                <a:cs typeface="Arial"/>
                <a:sym typeface="Arial"/>
              </a:rPr>
              <a:t>People have </a:t>
            </a:r>
            <a:r>
              <a:rPr lang="en-US" b="1" dirty="0">
                <a:latin typeface="Arial"/>
                <a:ea typeface="Arial"/>
                <a:cs typeface="Arial"/>
                <a:sym typeface="Arial"/>
              </a:rPr>
              <a:t>physical, social, and economic access</a:t>
            </a:r>
            <a:r>
              <a:rPr lang="en-US" dirty="0">
                <a:latin typeface="Arial"/>
                <a:ea typeface="Arial"/>
                <a:cs typeface="Arial"/>
                <a:sym typeface="Arial"/>
              </a:rPr>
              <a:t> to sufficient, safe, and nutritious food</a:t>
            </a:r>
          </a:p>
          <a:p>
            <a:pPr marL="457200" lvl="0" indent="-304800" algn="l" rtl="0">
              <a:lnSpc>
                <a:spcPct val="100000"/>
              </a:lnSpc>
              <a:spcBef>
                <a:spcPts val="0"/>
              </a:spcBef>
              <a:spcAft>
                <a:spcPts val="0"/>
              </a:spcAft>
              <a:buSzPts val="1200"/>
              <a:buFont typeface="Arial"/>
              <a:buChar char="●"/>
            </a:pPr>
            <a:r>
              <a:rPr lang="en-US" dirty="0">
                <a:latin typeface="Arial"/>
                <a:ea typeface="Arial"/>
                <a:cs typeface="Arial"/>
                <a:sym typeface="Arial"/>
              </a:rPr>
              <a:t>Food meets </a:t>
            </a:r>
            <a:r>
              <a:rPr lang="en-US" b="1" dirty="0">
                <a:latin typeface="Arial"/>
                <a:ea typeface="Arial"/>
                <a:cs typeface="Arial"/>
                <a:sym typeface="Arial"/>
              </a:rPr>
              <a:t>dietary needs and preferences</a:t>
            </a:r>
          </a:p>
          <a:p>
            <a:pPr marL="457200" lvl="0" indent="-304800" algn="l" rtl="0">
              <a:lnSpc>
                <a:spcPct val="100000"/>
              </a:lnSpc>
              <a:spcBef>
                <a:spcPts val="0"/>
              </a:spcBef>
              <a:spcAft>
                <a:spcPts val="0"/>
              </a:spcAft>
              <a:buSzPts val="1200"/>
              <a:buFont typeface="Arial"/>
              <a:buChar char="●"/>
            </a:pPr>
            <a:r>
              <a:rPr lang="en-US" dirty="0">
                <a:latin typeface="Arial"/>
                <a:ea typeface="Arial"/>
                <a:cs typeface="Arial"/>
                <a:sym typeface="Arial"/>
              </a:rPr>
              <a:t>Enables an </a:t>
            </a:r>
            <a:r>
              <a:rPr lang="en-US" b="1" dirty="0">
                <a:latin typeface="Arial"/>
                <a:ea typeface="Arial"/>
                <a:cs typeface="Arial"/>
                <a:sym typeface="Arial"/>
              </a:rPr>
              <a:t>active and healthy life</a:t>
            </a:r>
          </a:p>
          <a:p>
            <a:endParaRPr lang="de-DE"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11</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141000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b="1" dirty="0">
                <a:latin typeface="Arial"/>
                <a:ea typeface="Arial"/>
                <a:cs typeface="Arial"/>
                <a:sym typeface="Arial"/>
              </a:rPr>
              <a:t>Facilitator Notes: </a:t>
            </a:r>
          </a:p>
          <a:p>
            <a:pPr marL="0" lvl="0" indent="0" algn="l" rtl="0">
              <a:lnSpc>
                <a:spcPct val="100000"/>
              </a:lnSpc>
              <a:spcBef>
                <a:spcPts val="0"/>
              </a:spcBef>
              <a:spcAft>
                <a:spcPts val="0"/>
              </a:spcAft>
              <a:buSzPts val="1400"/>
              <a:buNone/>
            </a:pPr>
            <a:endParaRPr lang="en-US" b="1" dirty="0">
              <a:latin typeface="Arial"/>
              <a:ea typeface="Arial"/>
              <a:cs typeface="Arial"/>
              <a:sym typeface="Arial"/>
            </a:endParaRPr>
          </a:p>
          <a:p>
            <a:pPr marL="0" lvl="0" indent="0" algn="l" rtl="0">
              <a:lnSpc>
                <a:spcPct val="100000"/>
              </a:lnSpc>
              <a:spcBef>
                <a:spcPts val="0"/>
              </a:spcBef>
              <a:spcAft>
                <a:spcPts val="0"/>
              </a:spcAft>
              <a:buSzPts val="1400"/>
              <a:buNone/>
            </a:pPr>
            <a:r>
              <a:rPr lang="en-US" dirty="0">
                <a:latin typeface="Arial"/>
                <a:ea typeface="Arial"/>
                <a:cs typeface="Arial"/>
                <a:sym typeface="Arial"/>
              </a:rPr>
              <a:t>A person is food insecure when they:</a:t>
            </a:r>
          </a:p>
          <a:p>
            <a:pPr marL="457200" lvl="0" indent="-317500" algn="l" rtl="0">
              <a:lnSpc>
                <a:spcPct val="100000"/>
              </a:lnSpc>
              <a:spcBef>
                <a:spcPts val="0"/>
              </a:spcBef>
              <a:spcAft>
                <a:spcPts val="0"/>
              </a:spcAft>
              <a:buSzPts val="1400"/>
              <a:buFont typeface="Arial"/>
              <a:buChar char="●"/>
            </a:pPr>
            <a:r>
              <a:rPr lang="en-US" dirty="0">
                <a:latin typeface="Arial"/>
                <a:ea typeface="Arial"/>
                <a:cs typeface="Arial"/>
                <a:sym typeface="Arial"/>
              </a:rPr>
              <a:t>Do not have enough food to meet their daily calorie needs</a:t>
            </a:r>
          </a:p>
          <a:p>
            <a:pPr marL="457200" lvl="0" indent="-317500" algn="l" rtl="0">
              <a:lnSpc>
                <a:spcPct val="100000"/>
              </a:lnSpc>
              <a:spcBef>
                <a:spcPts val="0"/>
              </a:spcBef>
              <a:spcAft>
                <a:spcPts val="0"/>
              </a:spcAft>
              <a:buSzPts val="1400"/>
              <a:buFont typeface="Arial"/>
              <a:buChar char="●"/>
            </a:pPr>
            <a:r>
              <a:rPr lang="en-US" dirty="0">
                <a:latin typeface="Arial"/>
                <a:ea typeface="Arial"/>
                <a:cs typeface="Arial"/>
                <a:sym typeface="Arial"/>
              </a:rPr>
              <a:t>Cannot access food regularly </a:t>
            </a:r>
          </a:p>
          <a:p>
            <a:pPr marL="457200" lvl="0" indent="-317500" algn="l" rtl="0">
              <a:lnSpc>
                <a:spcPct val="100000"/>
              </a:lnSpc>
              <a:spcBef>
                <a:spcPts val="0"/>
              </a:spcBef>
              <a:spcAft>
                <a:spcPts val="0"/>
              </a:spcAft>
              <a:buSzPts val="1400"/>
              <a:buFont typeface="Arial"/>
              <a:buChar char="●"/>
            </a:pPr>
            <a:r>
              <a:rPr lang="en-US" dirty="0">
                <a:latin typeface="Arial"/>
                <a:ea typeface="Arial"/>
                <a:cs typeface="Arial"/>
                <a:sym typeface="Arial"/>
              </a:rPr>
              <a:t>Eat less nutritious food </a:t>
            </a:r>
          </a:p>
          <a:p>
            <a:pPr marL="457200" lvl="0" indent="-317500" algn="l" rtl="0">
              <a:lnSpc>
                <a:spcPct val="100000"/>
              </a:lnSpc>
              <a:spcBef>
                <a:spcPts val="0"/>
              </a:spcBef>
              <a:spcAft>
                <a:spcPts val="0"/>
              </a:spcAft>
              <a:buSzPts val="1400"/>
              <a:buFont typeface="Arial"/>
              <a:buChar char="●"/>
            </a:pPr>
            <a:r>
              <a:rPr lang="en-US" dirty="0">
                <a:latin typeface="Arial"/>
                <a:ea typeface="Arial"/>
                <a:cs typeface="Arial"/>
                <a:sym typeface="Arial"/>
              </a:rPr>
              <a:t>Use negative coping strategies (ex. skipping meals)</a:t>
            </a:r>
          </a:p>
          <a:p>
            <a:endParaRPr lang="de-DE"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12</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219697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b="1" dirty="0">
                <a:latin typeface="Arial"/>
                <a:ea typeface="Arial"/>
                <a:cs typeface="Arial"/>
                <a:sym typeface="Arial"/>
              </a:rPr>
              <a:t>Facilitator Notes: </a:t>
            </a:r>
          </a:p>
          <a:p>
            <a:pPr marL="0" lvl="0" indent="0" algn="l" rtl="0">
              <a:lnSpc>
                <a:spcPct val="100000"/>
              </a:lnSpc>
              <a:spcBef>
                <a:spcPts val="0"/>
              </a:spcBef>
              <a:spcAft>
                <a:spcPts val="0"/>
              </a:spcAft>
              <a:buSzPts val="1400"/>
              <a:buNone/>
            </a:pPr>
            <a:endParaRPr lang="en-US" dirty="0">
              <a:latin typeface="Arial"/>
              <a:ea typeface="Arial"/>
              <a:cs typeface="Arial"/>
              <a:sym typeface="Arial"/>
            </a:endParaRPr>
          </a:p>
          <a:p>
            <a:pPr marL="0" lvl="0" indent="0" algn="l" rtl="0">
              <a:lnSpc>
                <a:spcPct val="100000"/>
              </a:lnSpc>
              <a:spcBef>
                <a:spcPts val="0"/>
              </a:spcBef>
              <a:spcAft>
                <a:spcPts val="0"/>
              </a:spcAft>
              <a:buSzPts val="1400"/>
              <a:buNone/>
            </a:pPr>
            <a:r>
              <a:rPr lang="en-US" dirty="0">
                <a:latin typeface="Arial"/>
                <a:ea typeface="Arial"/>
                <a:cs typeface="Arial"/>
                <a:sym typeface="Arial"/>
              </a:rPr>
              <a:t>The four pillars: are  economic and social </a:t>
            </a:r>
            <a:r>
              <a:rPr lang="en-US" b="1" dirty="0">
                <a:latin typeface="Arial"/>
                <a:ea typeface="Arial"/>
                <a:cs typeface="Arial"/>
                <a:sym typeface="Arial"/>
              </a:rPr>
              <a:t>access</a:t>
            </a:r>
            <a:r>
              <a:rPr lang="en-US" dirty="0">
                <a:latin typeface="Arial"/>
                <a:ea typeface="Arial"/>
                <a:cs typeface="Arial"/>
                <a:sym typeface="Arial"/>
              </a:rPr>
              <a:t> to nutritious foods, </a:t>
            </a:r>
            <a:r>
              <a:rPr lang="en-US" b="1" dirty="0">
                <a:latin typeface="Arial"/>
                <a:ea typeface="Arial"/>
                <a:cs typeface="Arial"/>
                <a:sym typeface="Arial"/>
              </a:rPr>
              <a:t>availability </a:t>
            </a:r>
            <a:r>
              <a:rPr lang="en-US" dirty="0">
                <a:latin typeface="Arial"/>
                <a:ea typeface="Arial"/>
                <a:cs typeface="Arial"/>
                <a:sym typeface="Arial"/>
              </a:rPr>
              <a:t>of diverse and nutritious foods; adequate </a:t>
            </a:r>
            <a:r>
              <a:rPr lang="en-US" b="1" dirty="0">
                <a:latin typeface="Arial"/>
                <a:ea typeface="Arial"/>
                <a:cs typeface="Arial"/>
                <a:sym typeface="Arial"/>
              </a:rPr>
              <a:t>utilization</a:t>
            </a:r>
            <a:r>
              <a:rPr lang="en-US" dirty="0">
                <a:latin typeface="Arial"/>
                <a:ea typeface="Arial"/>
                <a:cs typeface="Arial"/>
                <a:sym typeface="Arial"/>
              </a:rPr>
              <a:t> of food items consumed to maintain a healthy nutritional well-being; and  strengthening</a:t>
            </a:r>
            <a:r>
              <a:rPr lang="en-US" b="1" dirty="0">
                <a:latin typeface="Arial"/>
                <a:ea typeface="Arial"/>
                <a:cs typeface="Arial"/>
                <a:sym typeface="Arial"/>
              </a:rPr>
              <a:t> stability </a:t>
            </a:r>
            <a:r>
              <a:rPr lang="en-US" dirty="0">
                <a:latin typeface="Arial"/>
                <a:ea typeface="Arial"/>
                <a:cs typeface="Arial"/>
                <a:sym typeface="Arial"/>
              </a:rPr>
              <a:t>of the pillars and systems people rely on over time in order to achieve food security.</a:t>
            </a:r>
          </a:p>
          <a:p>
            <a:pPr marL="0" lvl="0" indent="0" algn="l" rtl="0">
              <a:lnSpc>
                <a:spcPct val="100000"/>
              </a:lnSpc>
              <a:spcBef>
                <a:spcPts val="0"/>
              </a:spcBef>
              <a:spcAft>
                <a:spcPts val="0"/>
              </a:spcAft>
              <a:buSzPts val="1400"/>
              <a:buNone/>
            </a:pPr>
            <a:endParaRPr lang="en-US" dirty="0">
              <a:latin typeface="Arial"/>
              <a:ea typeface="Arial"/>
              <a:cs typeface="Arial"/>
              <a:sym typeface="Arial"/>
            </a:endParaRPr>
          </a:p>
          <a:p>
            <a:pPr marL="457200" lvl="0" indent="-317500" algn="l" rtl="0">
              <a:lnSpc>
                <a:spcPct val="100000"/>
              </a:lnSpc>
              <a:spcBef>
                <a:spcPts val="0"/>
              </a:spcBef>
              <a:spcAft>
                <a:spcPts val="0"/>
              </a:spcAft>
              <a:buSzPts val="1400"/>
              <a:buFont typeface="Arial"/>
              <a:buChar char="●"/>
            </a:pPr>
            <a:r>
              <a:rPr lang="en-US" b="1" dirty="0">
                <a:latin typeface="Arial"/>
                <a:ea typeface="Arial"/>
                <a:cs typeface="Arial"/>
                <a:sym typeface="Arial"/>
              </a:rPr>
              <a:t>Availability</a:t>
            </a:r>
            <a:r>
              <a:rPr lang="en-US" dirty="0">
                <a:latin typeface="Arial"/>
                <a:ea typeface="Arial"/>
                <a:cs typeface="Arial"/>
                <a:sym typeface="Arial"/>
              </a:rPr>
              <a:t> - The presence of sufficient quantities of food supplied through local production, imports, food stock or food assistance.</a:t>
            </a:r>
          </a:p>
          <a:p>
            <a:pPr marL="457200" lvl="0" indent="-317500" algn="l" rtl="0">
              <a:lnSpc>
                <a:spcPct val="100000"/>
              </a:lnSpc>
              <a:spcBef>
                <a:spcPts val="0"/>
              </a:spcBef>
              <a:spcAft>
                <a:spcPts val="0"/>
              </a:spcAft>
              <a:buSzPts val="1400"/>
              <a:buFont typeface="Arial"/>
              <a:buChar char="●"/>
            </a:pPr>
            <a:r>
              <a:rPr lang="en-US" b="1" dirty="0">
                <a:latin typeface="Arial"/>
                <a:ea typeface="Arial"/>
                <a:cs typeface="Arial"/>
                <a:sym typeface="Arial"/>
              </a:rPr>
              <a:t>Access</a:t>
            </a:r>
            <a:r>
              <a:rPr lang="en-US" dirty="0">
                <a:latin typeface="Arial"/>
                <a:ea typeface="Arial"/>
                <a:cs typeface="Arial"/>
                <a:sym typeface="Arial"/>
              </a:rPr>
              <a:t> - The ability of individuals or households to obtain adequate food for a nutrition diet, either through purchase, production, barter or food assistance.</a:t>
            </a:r>
          </a:p>
          <a:p>
            <a:pPr marL="457200" lvl="0" indent="-317500" algn="l" rtl="0">
              <a:lnSpc>
                <a:spcPct val="100000"/>
              </a:lnSpc>
              <a:spcBef>
                <a:spcPts val="0"/>
              </a:spcBef>
              <a:spcAft>
                <a:spcPts val="0"/>
              </a:spcAft>
              <a:buSzPts val="1400"/>
              <a:buFont typeface="Arial"/>
              <a:buChar char="●"/>
            </a:pPr>
            <a:r>
              <a:rPr lang="en-US" b="1" dirty="0" err="1">
                <a:latin typeface="Arial"/>
                <a:ea typeface="Arial"/>
                <a:cs typeface="Arial"/>
                <a:sym typeface="Arial"/>
              </a:rPr>
              <a:t>Utilitzation</a:t>
            </a:r>
            <a:r>
              <a:rPr lang="en-US" dirty="0">
                <a:latin typeface="Arial"/>
                <a:ea typeface="Arial"/>
                <a:cs typeface="Arial"/>
                <a:sym typeface="Arial"/>
              </a:rPr>
              <a:t> - The way food is consumed and the body’s ability to absorb nutrients, which depends on food safety, dietary diversity, health and hygiene practices.</a:t>
            </a:r>
          </a:p>
          <a:p>
            <a:pPr marL="457200" lvl="0" indent="-317500" algn="l" rtl="0">
              <a:lnSpc>
                <a:spcPct val="100000"/>
              </a:lnSpc>
              <a:spcBef>
                <a:spcPts val="0"/>
              </a:spcBef>
              <a:spcAft>
                <a:spcPts val="0"/>
              </a:spcAft>
              <a:buSzPts val="1400"/>
              <a:buFont typeface="Arial"/>
              <a:buChar char="●"/>
            </a:pPr>
            <a:r>
              <a:rPr lang="en-US" b="1" dirty="0" err="1">
                <a:latin typeface="Arial"/>
                <a:ea typeface="Arial"/>
                <a:cs typeface="Arial"/>
                <a:sym typeface="Arial"/>
              </a:rPr>
              <a:t>Stabiltiy</a:t>
            </a:r>
            <a:r>
              <a:rPr lang="en-US" dirty="0">
                <a:latin typeface="Arial"/>
                <a:ea typeface="Arial"/>
                <a:cs typeface="Arial"/>
                <a:sym typeface="Arial"/>
              </a:rPr>
              <a:t> - The ability to maintain food availability, access, and utilization over time, without significant disruptions due to economic environmental or social factors. </a:t>
            </a:r>
            <a:endParaRPr lang="en-US" dirty="0"/>
          </a:p>
          <a:p>
            <a:endParaRPr lang="de-DE"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13</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211794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b="1" dirty="0" err="1">
                <a:latin typeface="Arial"/>
                <a:ea typeface="Arial"/>
                <a:cs typeface="Arial"/>
                <a:sym typeface="Arial"/>
              </a:rPr>
              <a:t>Faciliator</a:t>
            </a:r>
            <a:r>
              <a:rPr lang="en-US" b="1" dirty="0">
                <a:latin typeface="Arial"/>
                <a:ea typeface="Arial"/>
                <a:cs typeface="Arial"/>
                <a:sym typeface="Arial"/>
              </a:rPr>
              <a:t> Notes:</a:t>
            </a:r>
          </a:p>
          <a:p>
            <a:pPr marL="0" lvl="0" indent="0" algn="l" rtl="0">
              <a:lnSpc>
                <a:spcPct val="100000"/>
              </a:lnSpc>
              <a:spcBef>
                <a:spcPts val="0"/>
              </a:spcBef>
              <a:spcAft>
                <a:spcPts val="0"/>
              </a:spcAft>
              <a:buSzPts val="1400"/>
              <a:buNone/>
            </a:pPr>
            <a:endParaRPr lang="en-US" b="1" dirty="0">
              <a:latin typeface="Arial"/>
              <a:ea typeface="Arial"/>
              <a:cs typeface="Arial"/>
              <a:sym typeface="Arial"/>
            </a:endParaRPr>
          </a:p>
          <a:p>
            <a:pPr marL="0" lvl="0" indent="0" algn="l" rtl="0">
              <a:lnSpc>
                <a:spcPct val="100000"/>
              </a:lnSpc>
              <a:spcBef>
                <a:spcPts val="0"/>
              </a:spcBef>
              <a:spcAft>
                <a:spcPts val="0"/>
              </a:spcAft>
              <a:buSzPts val="1400"/>
              <a:buNone/>
            </a:pPr>
            <a:r>
              <a:rPr lang="en-US" b="1" dirty="0">
                <a:latin typeface="Arial"/>
                <a:ea typeface="Arial"/>
                <a:cs typeface="Arial"/>
                <a:sym typeface="Arial"/>
              </a:rPr>
              <a:t>Availability</a:t>
            </a:r>
            <a:r>
              <a:rPr lang="en-US" dirty="0">
                <a:latin typeface="Arial"/>
                <a:ea typeface="Arial"/>
                <a:cs typeface="Arial"/>
                <a:sym typeface="Arial"/>
              </a:rPr>
              <a:t> - Availability is about whether food physically exists in a location it does NOT mean people can access or afford it.</a:t>
            </a:r>
          </a:p>
          <a:p>
            <a:pPr marL="457200" lvl="0" indent="-304800" algn="l" rtl="0">
              <a:lnSpc>
                <a:spcPct val="100000"/>
              </a:lnSpc>
              <a:spcBef>
                <a:spcPts val="0"/>
              </a:spcBef>
              <a:spcAft>
                <a:spcPts val="0"/>
              </a:spcAft>
              <a:buSzPts val="1200"/>
              <a:buFont typeface="Arial"/>
              <a:buChar char="●"/>
            </a:pPr>
            <a:r>
              <a:rPr lang="en-US" dirty="0">
                <a:latin typeface="Arial"/>
                <a:ea typeface="Arial"/>
                <a:cs typeface="Arial"/>
                <a:sym typeface="Arial"/>
              </a:rPr>
              <a:t>Food is </a:t>
            </a:r>
            <a:r>
              <a:rPr lang="en-US" b="1" dirty="0">
                <a:latin typeface="Arial"/>
                <a:ea typeface="Arial"/>
                <a:cs typeface="Arial"/>
                <a:sym typeface="Arial"/>
              </a:rPr>
              <a:t>produced locally</a:t>
            </a:r>
            <a:r>
              <a:rPr lang="en-US" dirty="0">
                <a:latin typeface="Arial"/>
                <a:ea typeface="Arial"/>
                <a:cs typeface="Arial"/>
                <a:sym typeface="Arial"/>
              </a:rPr>
              <a:t> (farming, livestock, fishing)</a:t>
            </a:r>
          </a:p>
          <a:p>
            <a:pPr marL="457200" lvl="0" indent="-304800" algn="l" rtl="0">
              <a:lnSpc>
                <a:spcPct val="100000"/>
              </a:lnSpc>
              <a:spcBef>
                <a:spcPts val="0"/>
              </a:spcBef>
              <a:spcAft>
                <a:spcPts val="0"/>
              </a:spcAft>
              <a:buSzPts val="1200"/>
              <a:buFont typeface="Arial"/>
              <a:buChar char="●"/>
            </a:pPr>
            <a:r>
              <a:rPr lang="en-US" dirty="0">
                <a:latin typeface="Arial"/>
                <a:ea typeface="Arial"/>
                <a:cs typeface="Arial"/>
                <a:sym typeface="Arial"/>
              </a:rPr>
              <a:t>Markets and supply chains are </a:t>
            </a:r>
            <a:r>
              <a:rPr lang="en-US" b="1" dirty="0">
                <a:latin typeface="Arial"/>
                <a:ea typeface="Arial"/>
                <a:cs typeface="Arial"/>
                <a:sym typeface="Arial"/>
              </a:rPr>
              <a:t>functioning</a:t>
            </a:r>
            <a:endParaRPr lang="en-US" dirty="0">
              <a:latin typeface="Arial"/>
              <a:ea typeface="Arial"/>
              <a:cs typeface="Arial"/>
              <a:sym typeface="Arial"/>
            </a:endParaRPr>
          </a:p>
          <a:p>
            <a:pPr marL="457200" lvl="0" indent="-304800" algn="l" rtl="0">
              <a:lnSpc>
                <a:spcPct val="100000"/>
              </a:lnSpc>
              <a:spcBef>
                <a:spcPts val="0"/>
              </a:spcBef>
              <a:spcAft>
                <a:spcPts val="0"/>
              </a:spcAft>
              <a:buSzPts val="1200"/>
              <a:buFont typeface="Arial"/>
              <a:buChar char="●"/>
            </a:pPr>
            <a:r>
              <a:rPr lang="en-US" dirty="0">
                <a:latin typeface="Arial"/>
                <a:ea typeface="Arial"/>
                <a:cs typeface="Arial"/>
                <a:sym typeface="Arial"/>
              </a:rPr>
              <a:t>Food is </a:t>
            </a:r>
            <a:r>
              <a:rPr lang="en-US" b="1" dirty="0">
                <a:latin typeface="Arial"/>
                <a:ea typeface="Arial"/>
                <a:cs typeface="Arial"/>
                <a:sym typeface="Arial"/>
              </a:rPr>
              <a:t>brought in through markets, trade, or aid</a:t>
            </a:r>
          </a:p>
          <a:p>
            <a:pPr marL="0" lvl="0" indent="0" algn="l" rtl="0">
              <a:lnSpc>
                <a:spcPct val="115000"/>
              </a:lnSpc>
              <a:spcBef>
                <a:spcPts val="1200"/>
              </a:spcBef>
              <a:spcAft>
                <a:spcPts val="0"/>
              </a:spcAft>
              <a:buClr>
                <a:schemeClr val="dk1"/>
              </a:buClr>
              <a:buSzPts val="1100"/>
              <a:buFont typeface="Arial"/>
              <a:buNone/>
            </a:pPr>
            <a:r>
              <a:rPr lang="en-US" b="1" dirty="0">
                <a:latin typeface="Arial"/>
                <a:ea typeface="Arial"/>
                <a:cs typeface="Arial"/>
                <a:sym typeface="Arial"/>
              </a:rPr>
              <a:t>Humanitarian examples:</a:t>
            </a:r>
          </a:p>
          <a:p>
            <a:pPr marL="457200" lvl="0" indent="-304800" algn="l" rtl="0">
              <a:lnSpc>
                <a:spcPct val="115000"/>
              </a:lnSpc>
              <a:spcBef>
                <a:spcPts val="1200"/>
              </a:spcBef>
              <a:spcAft>
                <a:spcPts val="0"/>
              </a:spcAft>
              <a:buClr>
                <a:schemeClr val="dk1"/>
              </a:buClr>
              <a:buSzPts val="1200"/>
              <a:buChar char="●"/>
            </a:pPr>
            <a:r>
              <a:rPr lang="en-US" dirty="0">
                <a:latin typeface="Arial"/>
                <a:ea typeface="Arial"/>
                <a:cs typeface="Arial"/>
                <a:sym typeface="Arial"/>
              </a:rPr>
              <a:t>After a flood, crops are destroyed → </a:t>
            </a:r>
            <a:r>
              <a:rPr lang="en-US" b="1" dirty="0">
                <a:latin typeface="Arial"/>
                <a:ea typeface="Arial"/>
                <a:cs typeface="Arial"/>
                <a:sym typeface="Arial"/>
              </a:rPr>
              <a:t>low availability</a:t>
            </a:r>
          </a:p>
          <a:p>
            <a:pPr marL="457200" lvl="0" indent="-304800" algn="l" rtl="0">
              <a:lnSpc>
                <a:spcPct val="115000"/>
              </a:lnSpc>
              <a:spcBef>
                <a:spcPts val="0"/>
              </a:spcBef>
              <a:spcAft>
                <a:spcPts val="0"/>
              </a:spcAft>
              <a:buClr>
                <a:schemeClr val="dk1"/>
              </a:buClr>
              <a:buSzPts val="1200"/>
              <a:buChar char="●"/>
            </a:pPr>
            <a:r>
              <a:rPr lang="en-US" dirty="0">
                <a:latin typeface="Arial"/>
                <a:ea typeface="Arial"/>
                <a:cs typeface="Arial"/>
                <a:sym typeface="Arial"/>
              </a:rPr>
              <a:t>Conflict disrupts transport routes → food doesn’t reach markets</a:t>
            </a:r>
          </a:p>
          <a:p>
            <a:pPr marL="457200" lvl="0" indent="-304800" algn="l" rtl="0">
              <a:lnSpc>
                <a:spcPct val="115000"/>
              </a:lnSpc>
              <a:spcBef>
                <a:spcPts val="0"/>
              </a:spcBef>
              <a:spcAft>
                <a:spcPts val="0"/>
              </a:spcAft>
              <a:buClr>
                <a:schemeClr val="dk1"/>
              </a:buClr>
              <a:buSzPts val="1200"/>
              <a:buChar char="●"/>
            </a:pPr>
            <a:r>
              <a:rPr lang="en-US" dirty="0">
                <a:latin typeface="Arial"/>
                <a:ea typeface="Arial"/>
                <a:cs typeface="Arial"/>
                <a:sym typeface="Arial"/>
              </a:rPr>
              <a:t>In stable areas, markets may be </a:t>
            </a:r>
            <a:r>
              <a:rPr lang="en-US" b="1" dirty="0">
                <a:latin typeface="Arial"/>
                <a:ea typeface="Arial"/>
                <a:cs typeface="Arial"/>
                <a:sym typeface="Arial"/>
              </a:rPr>
              <a:t>fully stocked (high availability)</a:t>
            </a:r>
          </a:p>
          <a:p>
            <a:pPr marL="0" lvl="0" indent="0" algn="l" rtl="0">
              <a:lnSpc>
                <a:spcPct val="115000"/>
              </a:lnSpc>
              <a:spcBef>
                <a:spcPts val="1200"/>
              </a:spcBef>
              <a:spcAft>
                <a:spcPts val="1200"/>
              </a:spcAft>
              <a:buSzPts val="1400"/>
              <a:buNone/>
            </a:pPr>
            <a:r>
              <a:rPr lang="en-US" dirty="0">
                <a:latin typeface="Arial"/>
                <a:ea typeface="Arial"/>
                <a:cs typeface="Arial"/>
                <a:sym typeface="Arial"/>
              </a:rPr>
              <a:t>One </a:t>
            </a:r>
            <a:r>
              <a:rPr lang="en-US" dirty="0" err="1">
                <a:latin typeface="Arial"/>
                <a:ea typeface="Arial"/>
                <a:cs typeface="Arial"/>
                <a:sym typeface="Arial"/>
              </a:rPr>
              <a:t>fo</a:t>
            </a:r>
            <a:r>
              <a:rPr lang="en-US" dirty="0">
                <a:latin typeface="Arial"/>
                <a:ea typeface="Arial"/>
                <a:cs typeface="Arial"/>
                <a:sym typeface="Arial"/>
              </a:rPr>
              <a:t> the most common misunderstanding is that if food is in the market, people are food secure. This is not true this is an access issue, not availability. </a:t>
            </a:r>
            <a:endParaRPr lang="en-US" b="1" dirty="0">
              <a:latin typeface="Arial"/>
              <a:ea typeface="Arial"/>
              <a:cs typeface="Arial"/>
              <a:sym typeface="Arial"/>
            </a:endParaRPr>
          </a:p>
          <a:p>
            <a:endParaRPr lang="de-DE"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14</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1211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b="1" dirty="0">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US" b="1" dirty="0">
              <a:latin typeface="Arial"/>
              <a:ea typeface="Arial"/>
              <a:cs typeface="Arial"/>
              <a:sym typeface="Arial"/>
            </a:endParaRPr>
          </a:p>
          <a:p>
            <a:pPr marL="0" lvl="0" indent="0" algn="l" rtl="0">
              <a:lnSpc>
                <a:spcPct val="100000"/>
              </a:lnSpc>
              <a:spcBef>
                <a:spcPts val="0"/>
              </a:spcBef>
              <a:spcAft>
                <a:spcPts val="0"/>
              </a:spcAft>
              <a:buSzPts val="1400"/>
              <a:buNone/>
            </a:pPr>
            <a:r>
              <a:rPr lang="en-US" b="1" dirty="0">
                <a:latin typeface="Arial"/>
                <a:ea typeface="Arial"/>
                <a:cs typeface="Arial"/>
                <a:sym typeface="Arial"/>
              </a:rPr>
              <a:t>Access</a:t>
            </a:r>
            <a:r>
              <a:rPr lang="en-US" dirty="0">
                <a:latin typeface="Arial"/>
                <a:ea typeface="Arial"/>
                <a:cs typeface="Arial"/>
                <a:sym typeface="Arial"/>
              </a:rPr>
              <a:t> is about whether people can actually obtain the food that exists.</a:t>
            </a:r>
          </a:p>
          <a:p>
            <a:pPr marL="0" lvl="0" indent="0" algn="l" rtl="0">
              <a:lnSpc>
                <a:spcPct val="115000"/>
              </a:lnSpc>
              <a:spcBef>
                <a:spcPts val="1200"/>
              </a:spcBef>
              <a:spcAft>
                <a:spcPts val="0"/>
              </a:spcAft>
              <a:buSzPts val="1400"/>
              <a:buNone/>
            </a:pPr>
            <a:r>
              <a:rPr lang="en-US" b="1" dirty="0">
                <a:latin typeface="Arial"/>
                <a:ea typeface="Arial"/>
                <a:cs typeface="Arial"/>
                <a:sym typeface="Arial"/>
              </a:rPr>
              <a:t>Break into 3 types of access:</a:t>
            </a:r>
          </a:p>
          <a:p>
            <a:pPr marL="457200" lvl="0" indent="-304800" algn="l" rtl="0">
              <a:lnSpc>
                <a:spcPct val="115000"/>
              </a:lnSpc>
              <a:spcBef>
                <a:spcPts val="1200"/>
              </a:spcBef>
              <a:spcAft>
                <a:spcPts val="0"/>
              </a:spcAft>
              <a:buClr>
                <a:schemeClr val="dk1"/>
              </a:buClr>
              <a:buSzPts val="1200"/>
              <a:buAutoNum type="arabicPeriod"/>
            </a:pPr>
            <a:r>
              <a:rPr lang="en-US" b="1" dirty="0">
                <a:latin typeface="Arial"/>
                <a:ea typeface="Arial"/>
                <a:cs typeface="Arial"/>
                <a:sym typeface="Arial"/>
              </a:rPr>
              <a:t>Economic access</a:t>
            </a:r>
          </a:p>
          <a:p>
            <a:pPr marL="914400" lvl="1" indent="-304800" algn="l" rtl="0">
              <a:lnSpc>
                <a:spcPct val="115000"/>
              </a:lnSpc>
              <a:spcBef>
                <a:spcPts val="0"/>
              </a:spcBef>
              <a:spcAft>
                <a:spcPts val="0"/>
              </a:spcAft>
              <a:buClr>
                <a:schemeClr val="dk1"/>
              </a:buClr>
              <a:buSzPts val="1200"/>
              <a:buChar char="○"/>
            </a:pPr>
            <a:r>
              <a:rPr lang="en-US" dirty="0">
                <a:latin typeface="Arial"/>
                <a:ea typeface="Arial"/>
                <a:cs typeface="Arial"/>
                <a:sym typeface="Arial"/>
              </a:rPr>
              <a:t>Do people have money/income?</a:t>
            </a:r>
          </a:p>
          <a:p>
            <a:pPr marL="914400" lvl="1" indent="-304800" algn="l" rtl="0">
              <a:lnSpc>
                <a:spcPct val="115000"/>
              </a:lnSpc>
              <a:spcBef>
                <a:spcPts val="0"/>
              </a:spcBef>
              <a:spcAft>
                <a:spcPts val="0"/>
              </a:spcAft>
              <a:buClr>
                <a:schemeClr val="dk1"/>
              </a:buClr>
              <a:buSzPts val="1200"/>
              <a:buChar char="○"/>
            </a:pPr>
            <a:r>
              <a:rPr lang="en-US" dirty="0">
                <a:latin typeface="Arial"/>
                <a:ea typeface="Arial"/>
                <a:cs typeface="Arial"/>
                <a:sym typeface="Arial"/>
              </a:rPr>
              <a:t>Are prices affordable?</a:t>
            </a:r>
          </a:p>
          <a:p>
            <a:pPr marL="457200" lvl="0" indent="-304800" algn="l" rtl="0">
              <a:lnSpc>
                <a:spcPct val="115000"/>
              </a:lnSpc>
              <a:spcBef>
                <a:spcPts val="0"/>
              </a:spcBef>
              <a:spcAft>
                <a:spcPts val="0"/>
              </a:spcAft>
              <a:buClr>
                <a:schemeClr val="dk1"/>
              </a:buClr>
              <a:buSzPts val="1200"/>
              <a:buAutoNum type="arabicPeriod"/>
            </a:pPr>
            <a:r>
              <a:rPr lang="en-US" b="1" dirty="0">
                <a:latin typeface="Arial"/>
                <a:ea typeface="Arial"/>
                <a:cs typeface="Arial"/>
                <a:sym typeface="Arial"/>
              </a:rPr>
              <a:t>Physical access</a:t>
            </a:r>
          </a:p>
          <a:p>
            <a:pPr marL="914400" lvl="1" indent="-304800" algn="l" rtl="0">
              <a:lnSpc>
                <a:spcPct val="115000"/>
              </a:lnSpc>
              <a:spcBef>
                <a:spcPts val="0"/>
              </a:spcBef>
              <a:spcAft>
                <a:spcPts val="0"/>
              </a:spcAft>
              <a:buClr>
                <a:schemeClr val="dk1"/>
              </a:buClr>
              <a:buSzPts val="1200"/>
              <a:buChar char="○"/>
            </a:pPr>
            <a:r>
              <a:rPr lang="en-US" dirty="0">
                <a:latin typeface="Arial"/>
                <a:ea typeface="Arial"/>
                <a:cs typeface="Arial"/>
                <a:sym typeface="Arial"/>
              </a:rPr>
              <a:t>Can people reach markets/distributions?</a:t>
            </a:r>
          </a:p>
          <a:p>
            <a:pPr marL="914400" lvl="1" indent="-304800" algn="l" rtl="0">
              <a:lnSpc>
                <a:spcPct val="115000"/>
              </a:lnSpc>
              <a:spcBef>
                <a:spcPts val="0"/>
              </a:spcBef>
              <a:spcAft>
                <a:spcPts val="0"/>
              </a:spcAft>
              <a:buClr>
                <a:schemeClr val="dk1"/>
              </a:buClr>
              <a:buSzPts val="1200"/>
              <a:buChar char="○"/>
            </a:pPr>
            <a:r>
              <a:rPr lang="en-US" dirty="0">
                <a:latin typeface="Arial"/>
                <a:ea typeface="Arial"/>
                <a:cs typeface="Arial"/>
                <a:sym typeface="Arial"/>
              </a:rPr>
              <a:t>Distance, terrain, infrastructure, disability access</a:t>
            </a:r>
          </a:p>
          <a:p>
            <a:pPr marL="457200" lvl="0" indent="-304800" algn="l" rtl="0">
              <a:lnSpc>
                <a:spcPct val="115000"/>
              </a:lnSpc>
              <a:spcBef>
                <a:spcPts val="0"/>
              </a:spcBef>
              <a:spcAft>
                <a:spcPts val="0"/>
              </a:spcAft>
              <a:buClr>
                <a:schemeClr val="dk1"/>
              </a:buClr>
              <a:buSzPts val="1200"/>
              <a:buAutoNum type="arabicPeriod"/>
            </a:pPr>
            <a:r>
              <a:rPr lang="en-US" b="1" dirty="0">
                <a:latin typeface="Arial"/>
                <a:ea typeface="Arial"/>
                <a:cs typeface="Arial"/>
                <a:sym typeface="Arial"/>
              </a:rPr>
              <a:t>Social &amp; protection access</a:t>
            </a:r>
          </a:p>
          <a:p>
            <a:pPr marL="914400" lvl="1" indent="-304800" algn="l" rtl="0">
              <a:lnSpc>
                <a:spcPct val="115000"/>
              </a:lnSpc>
              <a:spcBef>
                <a:spcPts val="0"/>
              </a:spcBef>
              <a:spcAft>
                <a:spcPts val="0"/>
              </a:spcAft>
              <a:buClr>
                <a:schemeClr val="dk1"/>
              </a:buClr>
              <a:buSzPts val="1200"/>
              <a:buChar char="○"/>
            </a:pPr>
            <a:r>
              <a:rPr lang="en-US" dirty="0">
                <a:latin typeface="Arial"/>
                <a:ea typeface="Arial"/>
                <a:cs typeface="Arial"/>
                <a:sym typeface="Arial"/>
              </a:rPr>
              <a:t>Is it safe to access food?</a:t>
            </a:r>
          </a:p>
          <a:p>
            <a:pPr marL="914400" lvl="1" indent="-304800" algn="l" rtl="0">
              <a:lnSpc>
                <a:spcPct val="115000"/>
              </a:lnSpc>
              <a:spcBef>
                <a:spcPts val="0"/>
              </a:spcBef>
              <a:spcAft>
                <a:spcPts val="0"/>
              </a:spcAft>
              <a:buClr>
                <a:schemeClr val="dk1"/>
              </a:buClr>
              <a:buSzPts val="1200"/>
              <a:buChar char="○"/>
            </a:pPr>
            <a:r>
              <a:rPr lang="en-US" dirty="0">
                <a:latin typeface="Arial"/>
                <a:ea typeface="Arial"/>
                <a:cs typeface="Arial"/>
                <a:sym typeface="Arial"/>
              </a:rPr>
              <a:t>Are certain groups excluded or discriminated against?</a:t>
            </a:r>
          </a:p>
          <a:p>
            <a:pPr marL="0" lvl="0" indent="0" algn="l" rtl="0">
              <a:lnSpc>
                <a:spcPct val="115000"/>
              </a:lnSpc>
              <a:spcBef>
                <a:spcPts val="1200"/>
              </a:spcBef>
              <a:spcAft>
                <a:spcPts val="0"/>
              </a:spcAft>
              <a:buSzPts val="1400"/>
              <a:buNone/>
            </a:pPr>
            <a:r>
              <a:rPr lang="en-US" b="1" dirty="0">
                <a:latin typeface="Arial"/>
                <a:ea typeface="Arial"/>
                <a:cs typeface="Arial"/>
                <a:sym typeface="Arial"/>
              </a:rPr>
              <a:t>Humanitarian examples:</a:t>
            </a:r>
          </a:p>
          <a:p>
            <a:pPr marL="457200" lvl="0" indent="-304800" algn="l" rtl="0">
              <a:lnSpc>
                <a:spcPct val="115000"/>
              </a:lnSpc>
              <a:spcBef>
                <a:spcPts val="1200"/>
              </a:spcBef>
              <a:spcAft>
                <a:spcPts val="0"/>
              </a:spcAft>
              <a:buClr>
                <a:schemeClr val="dk1"/>
              </a:buClr>
              <a:buSzPts val="1200"/>
              <a:buChar char="●"/>
            </a:pPr>
            <a:r>
              <a:rPr lang="en-US" dirty="0">
                <a:latin typeface="Arial"/>
                <a:ea typeface="Arial"/>
                <a:cs typeface="Arial"/>
                <a:sym typeface="Arial"/>
              </a:rPr>
              <a:t>Markets are full, but prices doubled → </a:t>
            </a:r>
            <a:r>
              <a:rPr lang="en-US" b="1" dirty="0">
                <a:latin typeface="Arial"/>
                <a:ea typeface="Arial"/>
                <a:cs typeface="Arial"/>
                <a:sym typeface="Arial"/>
              </a:rPr>
              <a:t>no economic access</a:t>
            </a:r>
          </a:p>
          <a:p>
            <a:pPr marL="457200" lvl="0" indent="-304800" algn="l" rtl="0">
              <a:lnSpc>
                <a:spcPct val="115000"/>
              </a:lnSpc>
              <a:spcBef>
                <a:spcPts val="0"/>
              </a:spcBef>
              <a:spcAft>
                <a:spcPts val="0"/>
              </a:spcAft>
              <a:buClr>
                <a:schemeClr val="dk1"/>
              </a:buClr>
              <a:buSzPts val="1200"/>
              <a:buChar char="●"/>
            </a:pPr>
            <a:r>
              <a:rPr lang="en-US" dirty="0">
                <a:latin typeface="Arial"/>
                <a:ea typeface="Arial"/>
                <a:cs typeface="Arial"/>
                <a:sym typeface="Arial"/>
              </a:rPr>
              <a:t>Distribution site is far or has stairs → </a:t>
            </a:r>
            <a:r>
              <a:rPr lang="en-US" b="1" dirty="0">
                <a:latin typeface="Arial"/>
                <a:ea typeface="Arial"/>
                <a:cs typeface="Arial"/>
                <a:sym typeface="Arial"/>
              </a:rPr>
              <a:t>no physical access</a:t>
            </a:r>
          </a:p>
          <a:p>
            <a:pPr marL="457200" lvl="0" indent="-304800" algn="l" rtl="0">
              <a:lnSpc>
                <a:spcPct val="115000"/>
              </a:lnSpc>
              <a:spcBef>
                <a:spcPts val="0"/>
              </a:spcBef>
              <a:spcAft>
                <a:spcPts val="0"/>
              </a:spcAft>
              <a:buClr>
                <a:schemeClr val="dk1"/>
              </a:buClr>
              <a:buSzPts val="1200"/>
              <a:buChar char="●"/>
            </a:pPr>
            <a:r>
              <a:rPr lang="en-US" dirty="0">
                <a:latin typeface="Arial"/>
                <a:ea typeface="Arial"/>
                <a:cs typeface="Arial"/>
                <a:sym typeface="Arial"/>
              </a:rPr>
              <a:t>Women or persons with disabilities face barriers in queues → </a:t>
            </a:r>
            <a:r>
              <a:rPr lang="en-US" b="1" dirty="0">
                <a:latin typeface="Arial"/>
                <a:ea typeface="Arial"/>
                <a:cs typeface="Arial"/>
                <a:sym typeface="Arial"/>
              </a:rPr>
              <a:t>social/protection barrier</a:t>
            </a:r>
            <a:endParaRPr lang="en-US" dirty="0">
              <a:latin typeface="Arial"/>
              <a:ea typeface="Arial"/>
              <a:cs typeface="Arial"/>
              <a:sym typeface="Arial"/>
            </a:endParaRPr>
          </a:p>
          <a:p>
            <a:endParaRPr lang="de-DE"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15</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408797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endParaRPr lang="en-US" sz="1100" b="1" dirty="0">
              <a:latin typeface="Arial"/>
              <a:ea typeface="Arial"/>
              <a:cs typeface="Arial"/>
              <a:sym typeface="Arial"/>
            </a:endParaRPr>
          </a:p>
          <a:p>
            <a:pPr marL="0" lvl="0" indent="0" algn="l" rtl="0">
              <a:lnSpc>
                <a:spcPct val="100000"/>
              </a:lnSpc>
              <a:spcBef>
                <a:spcPts val="0"/>
              </a:spcBef>
              <a:spcAft>
                <a:spcPts val="0"/>
              </a:spcAft>
              <a:buSzPts val="1400"/>
              <a:buNone/>
            </a:pPr>
            <a:r>
              <a:rPr lang="en-US" b="1" dirty="0" err="1">
                <a:latin typeface="Arial"/>
                <a:ea typeface="Arial"/>
                <a:cs typeface="Arial"/>
                <a:sym typeface="Arial"/>
              </a:rPr>
              <a:t>Faciliator</a:t>
            </a:r>
            <a:r>
              <a:rPr lang="en-US" b="1" dirty="0">
                <a:latin typeface="Arial"/>
                <a:ea typeface="Arial"/>
                <a:cs typeface="Arial"/>
                <a:sym typeface="Arial"/>
              </a:rPr>
              <a:t> Notes: </a:t>
            </a:r>
          </a:p>
          <a:p>
            <a:pPr marL="0" lvl="0" indent="0" algn="l" rtl="0">
              <a:lnSpc>
                <a:spcPct val="100000"/>
              </a:lnSpc>
              <a:spcBef>
                <a:spcPts val="0"/>
              </a:spcBef>
              <a:spcAft>
                <a:spcPts val="0"/>
              </a:spcAft>
              <a:buSzPts val="1400"/>
              <a:buNone/>
            </a:pPr>
            <a:endParaRPr lang="en-US" b="1" dirty="0">
              <a:latin typeface="Arial"/>
              <a:ea typeface="Arial"/>
              <a:cs typeface="Arial"/>
              <a:sym typeface="Arial"/>
            </a:endParaRPr>
          </a:p>
          <a:p>
            <a:pPr marL="0" lvl="0" indent="0" algn="l" rtl="0">
              <a:lnSpc>
                <a:spcPct val="100000"/>
              </a:lnSpc>
              <a:spcBef>
                <a:spcPts val="0"/>
              </a:spcBef>
              <a:spcAft>
                <a:spcPts val="0"/>
              </a:spcAft>
              <a:buSzPts val="1400"/>
              <a:buNone/>
            </a:pPr>
            <a:r>
              <a:rPr lang="en-US" b="1" dirty="0" err="1">
                <a:latin typeface="Arial"/>
                <a:ea typeface="Arial"/>
                <a:cs typeface="Arial"/>
                <a:sym typeface="Arial"/>
              </a:rPr>
              <a:t>Utilitzation</a:t>
            </a:r>
            <a:r>
              <a:rPr lang="en-US" dirty="0">
                <a:latin typeface="Arial"/>
                <a:ea typeface="Arial"/>
                <a:cs typeface="Arial"/>
                <a:sym typeface="Arial"/>
              </a:rPr>
              <a:t> is about whether food can be properly used by the body this goes beyond just eating.</a:t>
            </a:r>
            <a:endParaRPr lang="en-US" b="1" dirty="0">
              <a:latin typeface="Arial"/>
              <a:ea typeface="Arial"/>
              <a:cs typeface="Arial"/>
              <a:sym typeface="Arial"/>
            </a:endParaRPr>
          </a:p>
          <a:p>
            <a:pPr marL="457200" lvl="0" indent="-304800" algn="l" rtl="0">
              <a:lnSpc>
                <a:spcPct val="115000"/>
              </a:lnSpc>
              <a:spcBef>
                <a:spcPts val="1200"/>
              </a:spcBef>
              <a:spcAft>
                <a:spcPts val="0"/>
              </a:spcAft>
              <a:buClr>
                <a:schemeClr val="dk1"/>
              </a:buClr>
              <a:buSzPts val="1200"/>
              <a:buChar char="●"/>
            </a:pPr>
            <a:r>
              <a:rPr lang="en-US" b="1" dirty="0">
                <a:latin typeface="Arial"/>
                <a:ea typeface="Arial"/>
                <a:cs typeface="Arial"/>
                <a:sym typeface="Arial"/>
              </a:rPr>
              <a:t>Food preparation and storage</a:t>
            </a:r>
          </a:p>
          <a:p>
            <a:pPr marL="457200" lvl="0" indent="-304800" algn="l" rtl="0">
              <a:lnSpc>
                <a:spcPct val="115000"/>
              </a:lnSpc>
              <a:spcBef>
                <a:spcPts val="0"/>
              </a:spcBef>
              <a:spcAft>
                <a:spcPts val="0"/>
              </a:spcAft>
              <a:buClr>
                <a:schemeClr val="dk1"/>
              </a:buClr>
              <a:buSzPts val="1200"/>
              <a:buChar char="●"/>
            </a:pPr>
            <a:r>
              <a:rPr lang="en-US" b="1" dirty="0">
                <a:latin typeface="Arial"/>
                <a:ea typeface="Arial"/>
                <a:cs typeface="Arial"/>
                <a:sym typeface="Arial"/>
              </a:rPr>
              <a:t>Diet quality</a:t>
            </a:r>
            <a:r>
              <a:rPr lang="en-US" dirty="0">
                <a:latin typeface="Arial"/>
                <a:ea typeface="Arial"/>
                <a:cs typeface="Arial"/>
                <a:sym typeface="Arial"/>
              </a:rPr>
              <a:t> (diversity, nutrients)</a:t>
            </a:r>
            <a:endParaRPr lang="en-US" b="1" dirty="0">
              <a:latin typeface="Arial"/>
              <a:ea typeface="Arial"/>
              <a:cs typeface="Arial"/>
              <a:sym typeface="Arial"/>
            </a:endParaRPr>
          </a:p>
          <a:p>
            <a:pPr marL="457200" lvl="0" indent="-304800" algn="l" rtl="0">
              <a:lnSpc>
                <a:spcPct val="115000"/>
              </a:lnSpc>
              <a:spcBef>
                <a:spcPts val="0"/>
              </a:spcBef>
              <a:spcAft>
                <a:spcPts val="0"/>
              </a:spcAft>
              <a:buClr>
                <a:schemeClr val="dk1"/>
              </a:buClr>
              <a:buSzPts val="1200"/>
              <a:buChar char="●"/>
            </a:pPr>
            <a:r>
              <a:rPr lang="en-US" b="1" dirty="0">
                <a:latin typeface="Arial"/>
                <a:ea typeface="Arial"/>
                <a:cs typeface="Arial"/>
                <a:sym typeface="Arial"/>
              </a:rPr>
              <a:t>Health and sanitation</a:t>
            </a:r>
            <a:r>
              <a:rPr lang="en-US" dirty="0">
                <a:latin typeface="Arial"/>
                <a:ea typeface="Arial"/>
                <a:cs typeface="Arial"/>
                <a:sym typeface="Arial"/>
              </a:rPr>
              <a:t> (WASH link)</a:t>
            </a:r>
          </a:p>
          <a:p>
            <a:pPr marL="0" lvl="0" indent="0" algn="l" rtl="0">
              <a:lnSpc>
                <a:spcPct val="115000"/>
              </a:lnSpc>
              <a:spcBef>
                <a:spcPts val="1200"/>
              </a:spcBef>
              <a:spcAft>
                <a:spcPts val="0"/>
              </a:spcAft>
              <a:buClr>
                <a:schemeClr val="dk1"/>
              </a:buClr>
              <a:buSzPts val="1100"/>
              <a:buFont typeface="Arial"/>
              <a:buNone/>
            </a:pPr>
            <a:r>
              <a:rPr lang="en-US" b="1" dirty="0">
                <a:latin typeface="Arial"/>
                <a:ea typeface="Arial"/>
                <a:cs typeface="Arial"/>
                <a:sym typeface="Arial"/>
              </a:rPr>
              <a:t>Humanitarian examples:</a:t>
            </a:r>
          </a:p>
          <a:p>
            <a:pPr marL="457200" lvl="0" indent="-304800" algn="l" rtl="0">
              <a:lnSpc>
                <a:spcPct val="115000"/>
              </a:lnSpc>
              <a:spcBef>
                <a:spcPts val="1200"/>
              </a:spcBef>
              <a:spcAft>
                <a:spcPts val="0"/>
              </a:spcAft>
              <a:buClr>
                <a:schemeClr val="dk1"/>
              </a:buClr>
              <a:buSzPts val="1200"/>
              <a:buChar char="●"/>
            </a:pPr>
            <a:r>
              <a:rPr lang="en-US" dirty="0">
                <a:latin typeface="Arial"/>
                <a:ea typeface="Arial"/>
                <a:cs typeface="Arial"/>
                <a:sym typeface="Arial"/>
              </a:rPr>
              <a:t>Family receives food but has no clean water → </a:t>
            </a:r>
            <a:r>
              <a:rPr lang="en-US" b="1" dirty="0">
                <a:latin typeface="Arial"/>
                <a:ea typeface="Arial"/>
                <a:cs typeface="Arial"/>
                <a:sym typeface="Arial"/>
              </a:rPr>
              <a:t>poor utilization</a:t>
            </a:r>
          </a:p>
          <a:p>
            <a:pPr marL="457200" lvl="0" indent="-304800" algn="l" rtl="0">
              <a:lnSpc>
                <a:spcPct val="115000"/>
              </a:lnSpc>
              <a:spcBef>
                <a:spcPts val="0"/>
              </a:spcBef>
              <a:spcAft>
                <a:spcPts val="0"/>
              </a:spcAft>
              <a:buClr>
                <a:schemeClr val="dk1"/>
              </a:buClr>
              <a:buSzPts val="1200"/>
              <a:buChar char="●"/>
            </a:pPr>
            <a:r>
              <a:rPr lang="en-US" dirty="0">
                <a:latin typeface="Arial"/>
                <a:ea typeface="Arial"/>
                <a:cs typeface="Arial"/>
                <a:sym typeface="Arial"/>
              </a:rPr>
              <a:t>Diet is only rice → </a:t>
            </a:r>
            <a:r>
              <a:rPr lang="en-US" b="1" dirty="0">
                <a:latin typeface="Arial"/>
                <a:ea typeface="Arial"/>
                <a:cs typeface="Arial"/>
                <a:sym typeface="Arial"/>
              </a:rPr>
              <a:t>lack of nutrients</a:t>
            </a:r>
          </a:p>
          <a:p>
            <a:pPr marL="457200" lvl="0" indent="-304800" algn="l" rtl="0">
              <a:lnSpc>
                <a:spcPct val="115000"/>
              </a:lnSpc>
              <a:spcBef>
                <a:spcPts val="0"/>
              </a:spcBef>
              <a:spcAft>
                <a:spcPts val="0"/>
              </a:spcAft>
              <a:buClr>
                <a:schemeClr val="dk1"/>
              </a:buClr>
              <a:buSzPts val="1200"/>
              <a:buChar char="●"/>
            </a:pPr>
            <a:r>
              <a:rPr lang="en-US" dirty="0">
                <a:latin typeface="Arial"/>
                <a:ea typeface="Arial"/>
                <a:cs typeface="Arial"/>
                <a:sym typeface="Arial"/>
              </a:rPr>
              <a:t>Illness (e.g., diarrhea) prevents nutrient absorption</a:t>
            </a:r>
          </a:p>
          <a:p>
            <a:endParaRPr lang="de-DE"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16</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031714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b="1" dirty="0" err="1">
                <a:latin typeface="Arial"/>
                <a:ea typeface="Arial"/>
                <a:cs typeface="Arial"/>
                <a:sym typeface="Arial"/>
              </a:rPr>
              <a:t>Faciliator</a:t>
            </a:r>
            <a:r>
              <a:rPr lang="en-US" b="1" dirty="0">
                <a:latin typeface="Arial"/>
                <a:ea typeface="Arial"/>
                <a:cs typeface="Arial"/>
                <a:sym typeface="Arial"/>
              </a:rPr>
              <a:t> Notes: </a:t>
            </a:r>
          </a:p>
          <a:p>
            <a:pPr marL="0" lvl="0" indent="0" algn="l" rtl="0">
              <a:lnSpc>
                <a:spcPct val="100000"/>
              </a:lnSpc>
              <a:spcBef>
                <a:spcPts val="0"/>
              </a:spcBef>
              <a:spcAft>
                <a:spcPts val="0"/>
              </a:spcAft>
              <a:buSzPts val="1400"/>
              <a:buNone/>
            </a:pPr>
            <a:endParaRPr lang="en-US" b="1" dirty="0">
              <a:latin typeface="Arial"/>
              <a:ea typeface="Arial"/>
              <a:cs typeface="Arial"/>
              <a:sym typeface="Arial"/>
            </a:endParaRPr>
          </a:p>
          <a:p>
            <a:pPr marL="0" lvl="0" indent="0" algn="l" rtl="0">
              <a:lnSpc>
                <a:spcPct val="100000"/>
              </a:lnSpc>
              <a:spcBef>
                <a:spcPts val="0"/>
              </a:spcBef>
              <a:spcAft>
                <a:spcPts val="0"/>
              </a:spcAft>
              <a:buSzPts val="1400"/>
              <a:buNone/>
            </a:pPr>
            <a:r>
              <a:rPr lang="en-US" dirty="0">
                <a:latin typeface="Arial"/>
                <a:ea typeface="Arial"/>
                <a:cs typeface="Arial"/>
                <a:sym typeface="Arial"/>
              </a:rPr>
              <a:t>Stability is about whether availability, access, and utilization are consistent over time. People </a:t>
            </a:r>
            <a:r>
              <a:rPr lang="en-US" dirty="0" err="1">
                <a:latin typeface="Arial"/>
                <a:ea typeface="Arial"/>
                <a:cs typeface="Arial"/>
                <a:sym typeface="Arial"/>
              </a:rPr>
              <a:t>mus</a:t>
            </a:r>
            <a:r>
              <a:rPr lang="en-US" dirty="0">
                <a:latin typeface="Arial"/>
                <a:ea typeface="Arial"/>
                <a:cs typeface="Arial"/>
                <a:sym typeface="Arial"/>
              </a:rPr>
              <a:t> have food today, tomorrow, next month, next season. Even if food security is okay now, it may not be stable. </a:t>
            </a:r>
          </a:p>
          <a:p>
            <a:pPr marL="0" lvl="0" indent="0" algn="l" rtl="0">
              <a:lnSpc>
                <a:spcPct val="115000"/>
              </a:lnSpc>
              <a:spcBef>
                <a:spcPts val="1200"/>
              </a:spcBef>
              <a:spcAft>
                <a:spcPts val="0"/>
              </a:spcAft>
              <a:buSzPts val="1400"/>
              <a:buNone/>
            </a:pPr>
            <a:r>
              <a:rPr lang="en-US" b="1" dirty="0">
                <a:latin typeface="Arial"/>
                <a:ea typeface="Arial"/>
                <a:cs typeface="Arial"/>
                <a:sym typeface="Arial"/>
              </a:rPr>
              <a:t>Humanitarian examples:</a:t>
            </a:r>
          </a:p>
          <a:p>
            <a:pPr marL="457200" lvl="0" indent="-304800" algn="l" rtl="0">
              <a:lnSpc>
                <a:spcPct val="115000"/>
              </a:lnSpc>
              <a:spcBef>
                <a:spcPts val="1200"/>
              </a:spcBef>
              <a:spcAft>
                <a:spcPts val="0"/>
              </a:spcAft>
              <a:buClr>
                <a:schemeClr val="dk1"/>
              </a:buClr>
              <a:buSzPts val="1200"/>
              <a:buChar char="●"/>
            </a:pPr>
            <a:r>
              <a:rPr lang="en-US" dirty="0">
                <a:latin typeface="Arial"/>
                <a:ea typeface="Arial"/>
                <a:cs typeface="Arial"/>
                <a:sym typeface="Arial"/>
              </a:rPr>
              <a:t>Seasonal hunger gaps between harvests</a:t>
            </a:r>
          </a:p>
          <a:p>
            <a:pPr marL="457200" lvl="0" indent="-304800" algn="l" rtl="0">
              <a:lnSpc>
                <a:spcPct val="115000"/>
              </a:lnSpc>
              <a:spcBef>
                <a:spcPts val="0"/>
              </a:spcBef>
              <a:spcAft>
                <a:spcPts val="0"/>
              </a:spcAft>
              <a:buClr>
                <a:schemeClr val="dk1"/>
              </a:buClr>
              <a:buSzPts val="1200"/>
              <a:buChar char="●"/>
            </a:pPr>
            <a:r>
              <a:rPr lang="en-US" dirty="0">
                <a:latin typeface="Arial"/>
                <a:ea typeface="Arial"/>
                <a:cs typeface="Arial"/>
                <a:sym typeface="Arial"/>
              </a:rPr>
              <a:t>Repeated droughts or floods</a:t>
            </a:r>
          </a:p>
          <a:p>
            <a:pPr marL="457200" lvl="0" indent="-304800" algn="l" rtl="0">
              <a:lnSpc>
                <a:spcPct val="115000"/>
              </a:lnSpc>
              <a:spcBef>
                <a:spcPts val="0"/>
              </a:spcBef>
              <a:spcAft>
                <a:spcPts val="0"/>
              </a:spcAft>
              <a:buClr>
                <a:schemeClr val="dk1"/>
              </a:buClr>
              <a:buSzPts val="1200"/>
              <a:buChar char="●"/>
            </a:pPr>
            <a:r>
              <a:rPr lang="en-US" dirty="0">
                <a:latin typeface="Arial"/>
                <a:ea typeface="Arial"/>
                <a:cs typeface="Arial"/>
                <a:sym typeface="Arial"/>
              </a:rPr>
              <a:t>Conflict causing sudden disruptions</a:t>
            </a:r>
          </a:p>
          <a:p>
            <a:pPr marL="457200" lvl="0" indent="-304800" algn="l" rtl="0">
              <a:lnSpc>
                <a:spcPct val="115000"/>
              </a:lnSpc>
              <a:spcBef>
                <a:spcPts val="0"/>
              </a:spcBef>
              <a:spcAft>
                <a:spcPts val="0"/>
              </a:spcAft>
              <a:buClr>
                <a:schemeClr val="dk1"/>
              </a:buClr>
              <a:buSzPts val="1200"/>
              <a:buChar char="●"/>
            </a:pPr>
            <a:r>
              <a:rPr lang="en-US" dirty="0">
                <a:latin typeface="Arial"/>
                <a:ea typeface="Arial"/>
                <a:cs typeface="Arial"/>
                <a:sym typeface="Arial"/>
              </a:rPr>
              <a:t>Income instability (daily laborers)</a:t>
            </a:r>
          </a:p>
          <a:p>
            <a:endParaRPr lang="de-DE"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17</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462649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just" rtl="0">
              <a:lnSpc>
                <a:spcPct val="107000"/>
              </a:lnSpc>
              <a:spcBef>
                <a:spcPts val="0"/>
              </a:spcBef>
              <a:spcAft>
                <a:spcPts val="0"/>
              </a:spcAft>
              <a:buSzPts val="1400"/>
              <a:buNone/>
            </a:pPr>
            <a:r>
              <a:rPr lang="en-US" b="1" dirty="0">
                <a:latin typeface="Arial"/>
                <a:ea typeface="Arial"/>
                <a:cs typeface="Arial"/>
                <a:sym typeface="Arial"/>
              </a:rPr>
              <a:t>Facilitator Notes:</a:t>
            </a:r>
          </a:p>
          <a:p>
            <a:pPr marL="0" lvl="0" indent="0" algn="l" rtl="0">
              <a:lnSpc>
                <a:spcPct val="115000"/>
              </a:lnSpc>
              <a:spcBef>
                <a:spcPts val="1800"/>
              </a:spcBef>
              <a:spcAft>
                <a:spcPts val="0"/>
              </a:spcAft>
              <a:buSzPts val="1100"/>
              <a:buNone/>
            </a:pPr>
            <a:r>
              <a:rPr lang="en-US" dirty="0">
                <a:latin typeface="Arial"/>
                <a:ea typeface="Arial"/>
                <a:cs typeface="Arial"/>
                <a:sym typeface="Arial"/>
              </a:rPr>
              <a:t>Please note that this group exercise can be adapted  based on participant experience and context. Depending on time, you can also skip this exercise. </a:t>
            </a:r>
          </a:p>
          <a:p>
            <a:pPr marL="0" lvl="0" indent="0" algn="l" rtl="0">
              <a:lnSpc>
                <a:spcPct val="115000"/>
              </a:lnSpc>
              <a:spcBef>
                <a:spcPts val="1800"/>
              </a:spcBef>
              <a:spcAft>
                <a:spcPts val="0"/>
              </a:spcAft>
              <a:buClr>
                <a:schemeClr val="dk1"/>
              </a:buClr>
              <a:buSzPts val="1100"/>
              <a:buFont typeface="Arial"/>
              <a:buNone/>
            </a:pPr>
            <a:r>
              <a:rPr lang="en-US" b="1" dirty="0">
                <a:latin typeface="Arial"/>
                <a:ea typeface="Arial"/>
                <a:cs typeface="Arial"/>
                <a:sym typeface="Arial"/>
              </a:rPr>
              <a:t>Group Work (10 mins)</a:t>
            </a:r>
          </a:p>
          <a:p>
            <a:pPr marL="0" lvl="0" indent="0" algn="l" rtl="0">
              <a:lnSpc>
                <a:spcPct val="115000"/>
              </a:lnSpc>
              <a:spcBef>
                <a:spcPts val="1200"/>
              </a:spcBef>
              <a:spcAft>
                <a:spcPts val="0"/>
              </a:spcAft>
              <a:buClr>
                <a:schemeClr val="dk1"/>
              </a:buClr>
              <a:buSzPts val="1100"/>
              <a:buFont typeface="Arial"/>
              <a:buNone/>
            </a:pPr>
            <a:r>
              <a:rPr lang="en-US" b="1" dirty="0">
                <a:latin typeface="Arial"/>
                <a:ea typeface="Arial"/>
                <a:cs typeface="Arial"/>
                <a:sym typeface="Arial"/>
              </a:rPr>
              <a:t>First, Divide participants into 4 small groups</a:t>
            </a:r>
            <a:br>
              <a:rPr lang="en-US" b="1" dirty="0">
                <a:latin typeface="Arial"/>
                <a:ea typeface="Arial"/>
                <a:cs typeface="Arial"/>
                <a:sym typeface="Arial"/>
              </a:rPr>
            </a:br>
            <a:r>
              <a:rPr lang="en-US" dirty="0">
                <a:latin typeface="Arial"/>
                <a:ea typeface="Arial"/>
                <a:cs typeface="Arial"/>
                <a:sym typeface="Arial"/>
              </a:rPr>
              <a:t>Assign each group </a:t>
            </a:r>
            <a:r>
              <a:rPr lang="en-US" b="1" dirty="0">
                <a:latin typeface="Arial"/>
                <a:ea typeface="Arial"/>
                <a:cs typeface="Arial"/>
                <a:sym typeface="Arial"/>
              </a:rPr>
              <a:t>ONE pillar</a:t>
            </a:r>
            <a:r>
              <a:rPr lang="en-US" dirty="0">
                <a:latin typeface="Arial"/>
                <a:ea typeface="Arial"/>
                <a:cs typeface="Arial"/>
                <a:sym typeface="Arial"/>
              </a:rPr>
              <a:t>:</a:t>
            </a:r>
          </a:p>
          <a:p>
            <a:pPr marL="457200" lvl="0" indent="-304800" algn="l" rtl="0">
              <a:lnSpc>
                <a:spcPct val="115000"/>
              </a:lnSpc>
              <a:spcBef>
                <a:spcPts val="1200"/>
              </a:spcBef>
              <a:spcAft>
                <a:spcPts val="0"/>
              </a:spcAft>
              <a:buClr>
                <a:schemeClr val="dk1"/>
              </a:buClr>
              <a:buSzPts val="1200"/>
              <a:buChar char="●"/>
            </a:pPr>
            <a:r>
              <a:rPr lang="en-US" dirty="0">
                <a:latin typeface="Arial"/>
                <a:ea typeface="Arial"/>
                <a:cs typeface="Arial"/>
                <a:sym typeface="Arial"/>
              </a:rPr>
              <a:t>Group 1 Availability</a:t>
            </a:r>
          </a:p>
          <a:p>
            <a:pPr marL="457200" lvl="0" indent="-304800" algn="l" rtl="0">
              <a:lnSpc>
                <a:spcPct val="115000"/>
              </a:lnSpc>
              <a:spcBef>
                <a:spcPts val="0"/>
              </a:spcBef>
              <a:spcAft>
                <a:spcPts val="0"/>
              </a:spcAft>
              <a:buClr>
                <a:schemeClr val="dk1"/>
              </a:buClr>
              <a:buSzPts val="1200"/>
              <a:buChar char="●"/>
            </a:pPr>
            <a:r>
              <a:rPr lang="en-US" dirty="0">
                <a:latin typeface="Arial"/>
                <a:ea typeface="Arial"/>
                <a:cs typeface="Arial"/>
                <a:sym typeface="Arial"/>
              </a:rPr>
              <a:t>Group 2 Access</a:t>
            </a:r>
          </a:p>
          <a:p>
            <a:pPr marL="457200" lvl="0" indent="-304800" algn="l" rtl="0">
              <a:lnSpc>
                <a:spcPct val="115000"/>
              </a:lnSpc>
              <a:spcBef>
                <a:spcPts val="0"/>
              </a:spcBef>
              <a:spcAft>
                <a:spcPts val="0"/>
              </a:spcAft>
              <a:buClr>
                <a:schemeClr val="dk1"/>
              </a:buClr>
              <a:buSzPts val="1200"/>
              <a:buChar char="●"/>
            </a:pPr>
            <a:r>
              <a:rPr lang="en-US" dirty="0">
                <a:latin typeface="Arial"/>
                <a:ea typeface="Arial"/>
                <a:cs typeface="Arial"/>
                <a:sym typeface="Arial"/>
              </a:rPr>
              <a:t>Group 3 Utilization</a:t>
            </a:r>
          </a:p>
          <a:p>
            <a:pPr marL="457200" lvl="0" indent="-304800" algn="l" rtl="0">
              <a:lnSpc>
                <a:spcPct val="115000"/>
              </a:lnSpc>
              <a:spcBef>
                <a:spcPts val="0"/>
              </a:spcBef>
              <a:spcAft>
                <a:spcPts val="0"/>
              </a:spcAft>
              <a:buClr>
                <a:schemeClr val="dk1"/>
              </a:buClr>
              <a:buSzPts val="1200"/>
              <a:buChar char="●"/>
            </a:pPr>
            <a:r>
              <a:rPr lang="en-US" dirty="0">
                <a:latin typeface="Arial"/>
                <a:ea typeface="Arial"/>
                <a:cs typeface="Arial"/>
                <a:sym typeface="Arial"/>
              </a:rPr>
              <a:t>Group 4  Stability</a:t>
            </a:r>
            <a:endParaRPr lang="en-US" b="1"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dirty="0">
                <a:latin typeface="Arial"/>
                <a:ea typeface="Arial"/>
                <a:cs typeface="Arial"/>
                <a:sym typeface="Arial"/>
              </a:rPr>
              <a:t>Ask each group to discuss:</a:t>
            </a:r>
          </a:p>
          <a:p>
            <a:pPr marL="457200" lvl="0" indent="-304800" algn="l" rtl="0">
              <a:lnSpc>
                <a:spcPct val="115000"/>
              </a:lnSpc>
              <a:spcBef>
                <a:spcPts val="1200"/>
              </a:spcBef>
              <a:spcAft>
                <a:spcPts val="0"/>
              </a:spcAft>
              <a:buClr>
                <a:schemeClr val="dk1"/>
              </a:buClr>
              <a:buSzPts val="1200"/>
              <a:buAutoNum type="arabicPeriod"/>
            </a:pPr>
            <a:r>
              <a:rPr lang="en-US" dirty="0">
                <a:latin typeface="Arial"/>
                <a:ea typeface="Arial"/>
                <a:cs typeface="Arial"/>
                <a:sym typeface="Arial"/>
              </a:rPr>
              <a:t>What is the main issue related to your pillar in this scenario?</a:t>
            </a:r>
          </a:p>
          <a:p>
            <a:pPr marL="457200" lvl="0" indent="-304800" algn="l" rtl="0">
              <a:lnSpc>
                <a:spcPct val="115000"/>
              </a:lnSpc>
              <a:spcBef>
                <a:spcPts val="0"/>
              </a:spcBef>
              <a:spcAft>
                <a:spcPts val="0"/>
              </a:spcAft>
              <a:buClr>
                <a:schemeClr val="dk1"/>
              </a:buClr>
              <a:buSzPts val="1200"/>
              <a:buAutoNum type="arabicPeriod"/>
            </a:pPr>
            <a:r>
              <a:rPr lang="en-US" dirty="0">
                <a:latin typeface="Arial"/>
                <a:ea typeface="Arial"/>
                <a:cs typeface="Arial"/>
                <a:sym typeface="Arial"/>
              </a:rPr>
              <a:t>What evidence from the scenario supports this?</a:t>
            </a:r>
          </a:p>
          <a:p>
            <a:pPr marL="457200" lvl="0" indent="-304800" algn="l" rtl="0">
              <a:lnSpc>
                <a:spcPct val="115000"/>
              </a:lnSpc>
              <a:spcBef>
                <a:spcPts val="0"/>
              </a:spcBef>
              <a:spcAft>
                <a:spcPts val="0"/>
              </a:spcAft>
              <a:buClr>
                <a:schemeClr val="dk1"/>
              </a:buClr>
              <a:buSzPts val="1200"/>
              <a:buAutoNum type="arabicPeriod"/>
            </a:pPr>
            <a:r>
              <a:rPr lang="en-US" dirty="0">
                <a:latin typeface="Arial"/>
                <a:ea typeface="Arial"/>
                <a:cs typeface="Arial"/>
                <a:sym typeface="Arial"/>
              </a:rPr>
              <a:t>What could be done to improve the situation?</a:t>
            </a:r>
          </a:p>
          <a:p>
            <a:pPr marL="0" lvl="0" indent="0" algn="l" rtl="0">
              <a:lnSpc>
                <a:spcPct val="115000"/>
              </a:lnSpc>
              <a:spcBef>
                <a:spcPts val="1800"/>
              </a:spcBef>
              <a:spcAft>
                <a:spcPts val="0"/>
              </a:spcAft>
              <a:buSzPts val="1400"/>
              <a:buNone/>
            </a:pPr>
            <a:r>
              <a:rPr lang="en-US" b="1" dirty="0">
                <a:latin typeface="Arial"/>
                <a:ea typeface="Arial"/>
                <a:cs typeface="Arial"/>
                <a:sym typeface="Arial"/>
              </a:rPr>
              <a:t>Next, group presentations (5 mins for each group)</a:t>
            </a:r>
          </a:p>
          <a:p>
            <a:pPr marL="0" lvl="0" indent="0" algn="l" rtl="0">
              <a:lnSpc>
                <a:spcPct val="115000"/>
              </a:lnSpc>
              <a:spcBef>
                <a:spcPts val="1200"/>
              </a:spcBef>
              <a:spcAft>
                <a:spcPts val="0"/>
              </a:spcAft>
              <a:buSzPts val="1400"/>
              <a:buNone/>
            </a:pPr>
            <a:r>
              <a:rPr lang="en-US" dirty="0">
                <a:latin typeface="Arial"/>
                <a:ea typeface="Arial"/>
                <a:cs typeface="Arial"/>
                <a:sym typeface="Arial"/>
              </a:rPr>
              <a:t>Each group shares:</a:t>
            </a:r>
          </a:p>
          <a:p>
            <a:pPr marL="457200" lvl="0" indent="-304800" algn="l" rtl="0">
              <a:lnSpc>
                <a:spcPct val="115000"/>
              </a:lnSpc>
              <a:spcBef>
                <a:spcPts val="1200"/>
              </a:spcBef>
              <a:spcAft>
                <a:spcPts val="0"/>
              </a:spcAft>
              <a:buClr>
                <a:schemeClr val="dk1"/>
              </a:buClr>
              <a:buSzPts val="1200"/>
              <a:buChar char="●"/>
            </a:pPr>
            <a:r>
              <a:rPr lang="en-US" dirty="0">
                <a:latin typeface="Arial"/>
                <a:ea typeface="Arial"/>
                <a:cs typeface="Arial"/>
                <a:sym typeface="Arial"/>
              </a:rPr>
              <a:t>Their pillar</a:t>
            </a:r>
          </a:p>
          <a:p>
            <a:pPr marL="457200" lvl="0" indent="-304800" algn="l" rtl="0">
              <a:lnSpc>
                <a:spcPct val="115000"/>
              </a:lnSpc>
              <a:spcBef>
                <a:spcPts val="0"/>
              </a:spcBef>
              <a:spcAft>
                <a:spcPts val="0"/>
              </a:spcAft>
              <a:buClr>
                <a:schemeClr val="dk1"/>
              </a:buClr>
              <a:buSzPts val="1200"/>
              <a:buChar char="●"/>
            </a:pPr>
            <a:r>
              <a:rPr lang="en-US" dirty="0">
                <a:latin typeface="Arial"/>
                <a:ea typeface="Arial"/>
                <a:cs typeface="Arial"/>
                <a:sym typeface="Arial"/>
              </a:rPr>
              <a:t>Key issue identified</a:t>
            </a:r>
          </a:p>
          <a:p>
            <a:pPr marL="457200" lvl="0" indent="-304800" algn="l" rtl="0">
              <a:lnSpc>
                <a:spcPct val="115000"/>
              </a:lnSpc>
              <a:spcBef>
                <a:spcPts val="0"/>
              </a:spcBef>
              <a:spcAft>
                <a:spcPts val="0"/>
              </a:spcAft>
              <a:buClr>
                <a:schemeClr val="dk1"/>
              </a:buClr>
              <a:buSzPts val="1200"/>
              <a:buChar char="●"/>
            </a:pPr>
            <a:r>
              <a:rPr lang="en-US" dirty="0">
                <a:latin typeface="Arial"/>
                <a:ea typeface="Arial"/>
                <a:cs typeface="Arial"/>
                <a:sym typeface="Arial"/>
              </a:rPr>
              <a:t>1–2 solutions</a:t>
            </a:r>
          </a:p>
          <a:p>
            <a:pPr marL="0" lvl="0" indent="0" algn="l" rtl="0">
              <a:lnSpc>
                <a:spcPct val="115000"/>
              </a:lnSpc>
              <a:spcBef>
                <a:spcPts val="1400"/>
              </a:spcBef>
              <a:spcAft>
                <a:spcPts val="0"/>
              </a:spcAft>
              <a:buSzPts val="1400"/>
              <a:buNone/>
            </a:pPr>
            <a:r>
              <a:rPr lang="en-US" b="1" dirty="0">
                <a:latin typeface="Arial"/>
                <a:ea typeface="Arial"/>
                <a:cs typeface="Arial"/>
                <a:sym typeface="Arial"/>
              </a:rPr>
              <a:t>Key Points</a:t>
            </a:r>
          </a:p>
          <a:p>
            <a:pPr marL="457200" lvl="0" indent="-304800" algn="l" rtl="0">
              <a:lnSpc>
                <a:spcPct val="115000"/>
              </a:lnSpc>
              <a:spcBef>
                <a:spcPts val="1200"/>
              </a:spcBef>
              <a:spcAft>
                <a:spcPts val="0"/>
              </a:spcAft>
              <a:buClr>
                <a:schemeClr val="dk1"/>
              </a:buClr>
              <a:buSzPts val="1200"/>
              <a:buChar char="●"/>
            </a:pPr>
            <a:r>
              <a:rPr lang="en-US" b="1" dirty="0">
                <a:latin typeface="Arial"/>
                <a:ea typeface="Arial"/>
                <a:cs typeface="Arial"/>
                <a:sym typeface="Arial"/>
              </a:rPr>
              <a:t>Availability - </a:t>
            </a:r>
            <a:r>
              <a:rPr lang="en-US" dirty="0">
                <a:latin typeface="Arial"/>
                <a:ea typeface="Arial"/>
                <a:cs typeface="Arial"/>
                <a:sym typeface="Arial"/>
              </a:rPr>
              <a:t>Food exists in markets → </a:t>
            </a:r>
            <a:r>
              <a:rPr lang="en-US" b="1" dirty="0">
                <a:latin typeface="Arial"/>
                <a:ea typeface="Arial"/>
                <a:cs typeface="Arial"/>
                <a:sym typeface="Arial"/>
              </a:rPr>
              <a:t>not the main issue here</a:t>
            </a:r>
          </a:p>
          <a:p>
            <a:pPr marL="457200" lvl="0" indent="-304800" algn="l" rtl="0">
              <a:lnSpc>
                <a:spcPct val="115000"/>
              </a:lnSpc>
              <a:spcBef>
                <a:spcPts val="0"/>
              </a:spcBef>
              <a:spcAft>
                <a:spcPts val="0"/>
              </a:spcAft>
              <a:buClr>
                <a:schemeClr val="dk1"/>
              </a:buClr>
              <a:buSzPts val="1200"/>
              <a:buChar char="●"/>
            </a:pPr>
            <a:r>
              <a:rPr lang="en-US" b="1" dirty="0">
                <a:latin typeface="Arial"/>
                <a:ea typeface="Arial"/>
                <a:cs typeface="Arial"/>
                <a:sym typeface="Arial"/>
              </a:rPr>
              <a:t>Access - </a:t>
            </a:r>
            <a:r>
              <a:rPr lang="en-US" dirty="0">
                <a:latin typeface="Arial"/>
                <a:ea typeface="Arial"/>
                <a:cs typeface="Arial"/>
                <a:sym typeface="Arial"/>
              </a:rPr>
              <a:t> Major issue → loss of income + damaged roads</a:t>
            </a:r>
          </a:p>
          <a:p>
            <a:pPr marL="457200" lvl="0" indent="-304800" algn="l" rtl="0">
              <a:lnSpc>
                <a:spcPct val="115000"/>
              </a:lnSpc>
              <a:spcBef>
                <a:spcPts val="0"/>
              </a:spcBef>
              <a:spcAft>
                <a:spcPts val="0"/>
              </a:spcAft>
              <a:buClr>
                <a:schemeClr val="dk1"/>
              </a:buClr>
              <a:buSzPts val="1200"/>
              <a:buChar char="●"/>
            </a:pPr>
            <a:r>
              <a:rPr lang="en-US" b="1" dirty="0">
                <a:latin typeface="Arial"/>
                <a:ea typeface="Arial"/>
                <a:cs typeface="Arial"/>
                <a:sym typeface="Arial"/>
              </a:rPr>
              <a:t>Utilization - </a:t>
            </a:r>
            <a:r>
              <a:rPr lang="en-US" dirty="0">
                <a:latin typeface="Arial"/>
                <a:ea typeface="Arial"/>
                <a:cs typeface="Arial"/>
                <a:sym typeface="Arial"/>
              </a:rPr>
              <a:t> Reduced meals → potential nutrition concerns</a:t>
            </a:r>
          </a:p>
          <a:p>
            <a:pPr marL="457200" lvl="0" indent="-304800" algn="l" rtl="0">
              <a:lnSpc>
                <a:spcPct val="115000"/>
              </a:lnSpc>
              <a:spcBef>
                <a:spcPts val="0"/>
              </a:spcBef>
              <a:spcAft>
                <a:spcPts val="0"/>
              </a:spcAft>
              <a:buClr>
                <a:schemeClr val="dk1"/>
              </a:buClr>
              <a:buSzPts val="1200"/>
              <a:buChar char="●"/>
            </a:pPr>
            <a:r>
              <a:rPr lang="en-US" b="1" dirty="0">
                <a:latin typeface="Arial"/>
                <a:ea typeface="Arial"/>
                <a:cs typeface="Arial"/>
                <a:sym typeface="Arial"/>
              </a:rPr>
              <a:t>Stability - </a:t>
            </a:r>
            <a:r>
              <a:rPr lang="en-US" dirty="0">
                <a:latin typeface="Arial"/>
                <a:ea typeface="Arial"/>
                <a:cs typeface="Arial"/>
                <a:sym typeface="Arial"/>
              </a:rPr>
              <a:t>Flood = shock → future food security uncertain</a:t>
            </a:r>
          </a:p>
          <a:p>
            <a:pPr marL="0" lvl="0" indent="0" algn="l" rtl="0">
              <a:lnSpc>
                <a:spcPct val="115000"/>
              </a:lnSpc>
              <a:spcBef>
                <a:spcPts val="1400"/>
              </a:spcBef>
              <a:spcAft>
                <a:spcPts val="0"/>
              </a:spcAft>
              <a:buSzPts val="1400"/>
              <a:buNone/>
            </a:pPr>
            <a:r>
              <a:rPr lang="en-US" b="1" dirty="0">
                <a:latin typeface="Arial"/>
                <a:ea typeface="Arial"/>
                <a:cs typeface="Arial"/>
                <a:sym typeface="Arial"/>
              </a:rPr>
              <a:t>Key Message to Emphasize - </a:t>
            </a:r>
            <a:r>
              <a:rPr lang="en-US" dirty="0">
                <a:latin typeface="Arial"/>
                <a:ea typeface="Arial"/>
                <a:cs typeface="Arial"/>
                <a:sym typeface="Arial"/>
              </a:rPr>
              <a:t>Food security is not just about food being there  all 4 pillars must be met! </a:t>
            </a:r>
          </a:p>
          <a:p>
            <a:endParaRPr lang="de-DE"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18</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256908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b="1" dirty="0" err="1">
                <a:latin typeface="Arial"/>
                <a:ea typeface="Arial"/>
                <a:cs typeface="Arial"/>
                <a:sym typeface="Arial"/>
              </a:rPr>
              <a:t>Faciliator</a:t>
            </a:r>
            <a:r>
              <a:rPr lang="en-US" b="1" dirty="0">
                <a:latin typeface="Arial"/>
                <a:ea typeface="Arial"/>
                <a:cs typeface="Arial"/>
                <a:sym typeface="Arial"/>
              </a:rPr>
              <a:t> Notes:</a:t>
            </a:r>
          </a:p>
          <a:p>
            <a:pPr marL="0" lvl="0" indent="0" algn="l" rtl="0">
              <a:lnSpc>
                <a:spcPct val="100000"/>
              </a:lnSpc>
              <a:spcBef>
                <a:spcPts val="0"/>
              </a:spcBef>
              <a:spcAft>
                <a:spcPts val="0"/>
              </a:spcAft>
              <a:buSzPts val="1400"/>
              <a:buNone/>
            </a:pPr>
            <a:endParaRPr lang="en-US" b="1" dirty="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dirty="0">
                <a:latin typeface="Arial"/>
                <a:ea typeface="Arial"/>
                <a:cs typeface="Arial"/>
                <a:sym typeface="Arial"/>
              </a:rPr>
              <a:t>Conflict and displacement</a:t>
            </a:r>
          </a:p>
          <a:p>
            <a:pPr marL="0" lvl="0" indent="0" algn="l" rtl="0">
              <a:lnSpc>
                <a:spcPct val="100000"/>
              </a:lnSpc>
              <a:spcBef>
                <a:spcPts val="0"/>
              </a:spcBef>
              <a:spcAft>
                <a:spcPts val="0"/>
              </a:spcAft>
              <a:buClr>
                <a:schemeClr val="dk1"/>
              </a:buClr>
              <a:buSzPts val="1100"/>
              <a:buFont typeface="Arial"/>
              <a:buNone/>
            </a:pPr>
            <a:r>
              <a:rPr lang="en-US" dirty="0">
                <a:latin typeface="Arial"/>
                <a:ea typeface="Arial"/>
                <a:cs typeface="Arial"/>
                <a:sym typeface="Arial"/>
              </a:rPr>
              <a:t>Economic shocks (inflation, job loss)</a:t>
            </a:r>
          </a:p>
          <a:p>
            <a:pPr marL="0" lvl="0" indent="0" algn="l" rtl="0">
              <a:lnSpc>
                <a:spcPct val="100000"/>
              </a:lnSpc>
              <a:spcBef>
                <a:spcPts val="0"/>
              </a:spcBef>
              <a:spcAft>
                <a:spcPts val="0"/>
              </a:spcAft>
              <a:buSzPts val="1400"/>
              <a:buNone/>
            </a:pPr>
            <a:r>
              <a:rPr lang="en-US" dirty="0">
                <a:latin typeface="Arial"/>
                <a:ea typeface="Arial"/>
                <a:cs typeface="Arial"/>
                <a:sym typeface="Arial"/>
              </a:rPr>
              <a:t>Climate change/Natural disasters</a:t>
            </a:r>
          </a:p>
          <a:p>
            <a:pPr marL="0" lvl="0" indent="0" algn="l" rtl="0">
              <a:lnSpc>
                <a:spcPct val="100000"/>
              </a:lnSpc>
              <a:spcBef>
                <a:spcPts val="0"/>
              </a:spcBef>
              <a:spcAft>
                <a:spcPts val="0"/>
              </a:spcAft>
              <a:buClr>
                <a:schemeClr val="dk1"/>
              </a:buClr>
              <a:buSzPts val="1100"/>
              <a:buFont typeface="Arial"/>
              <a:buNone/>
            </a:pPr>
            <a:r>
              <a:rPr lang="en-US" dirty="0">
                <a:latin typeface="Arial"/>
                <a:ea typeface="Arial"/>
                <a:cs typeface="Arial"/>
                <a:sym typeface="Arial"/>
              </a:rPr>
              <a:t>Health Crises</a:t>
            </a:r>
          </a:p>
          <a:p>
            <a:pPr marL="0" lvl="0" indent="0" algn="l" rtl="0">
              <a:lnSpc>
                <a:spcPct val="100000"/>
              </a:lnSpc>
              <a:spcBef>
                <a:spcPts val="0"/>
              </a:spcBef>
              <a:spcAft>
                <a:spcPts val="0"/>
              </a:spcAft>
              <a:buClr>
                <a:schemeClr val="dk1"/>
              </a:buClr>
              <a:buSzPts val="1100"/>
              <a:buFont typeface="Arial"/>
              <a:buNone/>
            </a:pPr>
            <a:r>
              <a:rPr lang="en-US" dirty="0">
                <a:latin typeface="Arial"/>
                <a:ea typeface="Arial"/>
                <a:cs typeface="Arial"/>
                <a:sym typeface="Arial"/>
              </a:rPr>
              <a:t>Inequality and exclusion</a:t>
            </a:r>
          </a:p>
          <a:p>
            <a:endParaRPr lang="de-DE"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19</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832631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b="1" dirty="0">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US" dirty="0">
              <a:latin typeface="Arial"/>
              <a:ea typeface="Arial"/>
              <a:cs typeface="Arial"/>
              <a:sym typeface="Arial"/>
            </a:endParaRPr>
          </a:p>
          <a:p>
            <a:pPr marL="0" lvl="0" indent="0" algn="l" rtl="0">
              <a:lnSpc>
                <a:spcPct val="100000"/>
              </a:lnSpc>
              <a:spcBef>
                <a:spcPts val="0"/>
              </a:spcBef>
              <a:spcAft>
                <a:spcPts val="0"/>
              </a:spcAft>
              <a:buSzPts val="1400"/>
              <a:buNone/>
            </a:pPr>
            <a:r>
              <a:rPr lang="en-US" dirty="0">
                <a:latin typeface="Arial"/>
                <a:ea typeface="Arial"/>
                <a:cs typeface="Arial"/>
                <a:sym typeface="Arial"/>
              </a:rPr>
              <a:t>Certain groups are systematically more vulnerable due to pre-existing inequalities, discrimination, and barriers that are often exacerbated during crises.</a:t>
            </a:r>
          </a:p>
          <a:p>
            <a:pPr marL="0" lvl="0" indent="0" algn="l" rtl="0">
              <a:lnSpc>
                <a:spcPct val="100000"/>
              </a:lnSpc>
              <a:spcBef>
                <a:spcPts val="0"/>
              </a:spcBef>
              <a:spcAft>
                <a:spcPts val="0"/>
              </a:spcAft>
              <a:buSzPts val="1400"/>
              <a:buNone/>
            </a:pPr>
            <a:endParaRPr lang="en-US" dirty="0">
              <a:latin typeface="Arial"/>
              <a:ea typeface="Arial"/>
              <a:cs typeface="Arial"/>
              <a:sym typeface="Arial"/>
            </a:endParaRPr>
          </a:p>
          <a:p>
            <a:pPr marL="457200" lvl="0" indent="-304800" algn="l" rtl="0">
              <a:lnSpc>
                <a:spcPct val="115000"/>
              </a:lnSpc>
              <a:spcBef>
                <a:spcPts val="1200"/>
              </a:spcBef>
              <a:spcAft>
                <a:spcPts val="0"/>
              </a:spcAft>
              <a:buSzPts val="1200"/>
              <a:buFont typeface="Arial"/>
              <a:buChar char="●"/>
            </a:pPr>
            <a:r>
              <a:rPr lang="en-US" b="1" dirty="0">
                <a:latin typeface="Arial"/>
                <a:ea typeface="Arial"/>
                <a:cs typeface="Arial"/>
                <a:sym typeface="Arial"/>
              </a:rPr>
              <a:t>Displaced populations (refugees, IDPs)</a:t>
            </a:r>
          </a:p>
          <a:p>
            <a:pPr marL="914400" lvl="1" indent="-304800" algn="l" rtl="0">
              <a:lnSpc>
                <a:spcPct val="115000"/>
              </a:lnSpc>
              <a:spcBef>
                <a:spcPts val="0"/>
              </a:spcBef>
              <a:spcAft>
                <a:spcPts val="0"/>
              </a:spcAft>
              <a:buSzPts val="1200"/>
              <a:buFont typeface="Arial"/>
              <a:buChar char="○"/>
            </a:pPr>
            <a:r>
              <a:rPr lang="en-US" dirty="0">
                <a:latin typeface="Arial"/>
                <a:ea typeface="Arial"/>
                <a:cs typeface="Arial"/>
                <a:sym typeface="Arial"/>
              </a:rPr>
              <a:t>Often lose assets, livelihoods, and social networks</a:t>
            </a:r>
          </a:p>
          <a:p>
            <a:pPr marL="914400" lvl="1" indent="-304800" algn="l" rtl="0">
              <a:lnSpc>
                <a:spcPct val="115000"/>
              </a:lnSpc>
              <a:spcBef>
                <a:spcPts val="0"/>
              </a:spcBef>
              <a:spcAft>
                <a:spcPts val="0"/>
              </a:spcAft>
              <a:buSzPts val="1200"/>
              <a:buFont typeface="Arial"/>
              <a:buChar char="○"/>
            </a:pPr>
            <a:r>
              <a:rPr lang="en-US" dirty="0">
                <a:latin typeface="Arial"/>
                <a:ea typeface="Arial"/>
                <a:cs typeface="Arial"/>
                <a:sym typeface="Arial"/>
              </a:rPr>
              <a:t>Depend heavily on humanitarian assistance</a:t>
            </a:r>
          </a:p>
          <a:p>
            <a:pPr marL="914400" lvl="1" indent="-304800" algn="l" rtl="0">
              <a:lnSpc>
                <a:spcPct val="115000"/>
              </a:lnSpc>
              <a:spcBef>
                <a:spcPts val="0"/>
              </a:spcBef>
              <a:spcAft>
                <a:spcPts val="0"/>
              </a:spcAft>
              <a:buSzPts val="1200"/>
              <a:buFont typeface="Arial"/>
              <a:buChar char="○"/>
            </a:pPr>
            <a:r>
              <a:rPr lang="en-US" dirty="0">
                <a:latin typeface="Arial"/>
                <a:ea typeface="Arial"/>
                <a:cs typeface="Arial"/>
                <a:sym typeface="Arial"/>
              </a:rPr>
              <a:t>Face barriers to accessing land, jobs, and services</a:t>
            </a:r>
          </a:p>
          <a:p>
            <a:pPr marL="457200" lvl="0" indent="-304800" algn="l" rtl="0">
              <a:lnSpc>
                <a:spcPct val="115000"/>
              </a:lnSpc>
              <a:spcBef>
                <a:spcPts val="0"/>
              </a:spcBef>
              <a:spcAft>
                <a:spcPts val="0"/>
              </a:spcAft>
              <a:buClr>
                <a:schemeClr val="dk1"/>
              </a:buClr>
              <a:buSzPts val="1200"/>
              <a:buChar char="●"/>
            </a:pPr>
            <a:r>
              <a:rPr lang="en-US" b="1" dirty="0">
                <a:latin typeface="Arial"/>
                <a:ea typeface="Arial"/>
                <a:cs typeface="Arial"/>
                <a:sym typeface="Arial"/>
              </a:rPr>
              <a:t>Women, girls and children</a:t>
            </a:r>
          </a:p>
          <a:p>
            <a:pPr marL="914400" lvl="1" indent="-304800" algn="l" rtl="0">
              <a:lnSpc>
                <a:spcPct val="115000"/>
              </a:lnSpc>
              <a:spcBef>
                <a:spcPts val="0"/>
              </a:spcBef>
              <a:spcAft>
                <a:spcPts val="0"/>
              </a:spcAft>
              <a:buSzPts val="1200"/>
              <a:buChar char="○"/>
            </a:pPr>
            <a:r>
              <a:rPr lang="en-US" dirty="0">
                <a:latin typeface="Arial"/>
                <a:ea typeface="Arial"/>
                <a:cs typeface="Arial"/>
                <a:sym typeface="Arial"/>
              </a:rPr>
              <a:t>May have less access to income, land, and resources</a:t>
            </a:r>
          </a:p>
          <a:p>
            <a:pPr marL="914400" lvl="1" indent="-304800" algn="l" rtl="0">
              <a:lnSpc>
                <a:spcPct val="115000"/>
              </a:lnSpc>
              <a:spcBef>
                <a:spcPts val="0"/>
              </a:spcBef>
              <a:spcAft>
                <a:spcPts val="0"/>
              </a:spcAft>
              <a:buSzPts val="1200"/>
              <a:buChar char="○"/>
            </a:pPr>
            <a:r>
              <a:rPr lang="en-US" dirty="0">
                <a:latin typeface="Arial"/>
                <a:ea typeface="Arial"/>
                <a:cs typeface="Arial"/>
                <a:sym typeface="Arial"/>
              </a:rPr>
              <a:t>Often prioritize feeding others first</a:t>
            </a:r>
          </a:p>
          <a:p>
            <a:pPr marL="914400" lvl="1" indent="-304800" algn="l" rtl="0">
              <a:lnSpc>
                <a:spcPct val="115000"/>
              </a:lnSpc>
              <a:spcBef>
                <a:spcPts val="0"/>
              </a:spcBef>
              <a:spcAft>
                <a:spcPts val="0"/>
              </a:spcAft>
              <a:buSzPts val="1200"/>
              <a:buChar char="○"/>
            </a:pPr>
            <a:r>
              <a:rPr lang="en-US" dirty="0">
                <a:latin typeface="Arial"/>
                <a:ea typeface="Arial"/>
                <a:cs typeface="Arial"/>
                <a:sym typeface="Arial"/>
              </a:rPr>
              <a:t>Face increased protection risks when accessing food or assistance</a:t>
            </a:r>
          </a:p>
          <a:p>
            <a:pPr marL="914400" lvl="1" indent="-304800" algn="l" rtl="0">
              <a:lnSpc>
                <a:spcPct val="115000"/>
              </a:lnSpc>
              <a:spcBef>
                <a:spcPts val="0"/>
              </a:spcBef>
              <a:spcAft>
                <a:spcPts val="0"/>
              </a:spcAft>
              <a:buSzPts val="1200"/>
              <a:buChar char="○"/>
            </a:pPr>
            <a:r>
              <a:rPr lang="en-US" dirty="0">
                <a:latin typeface="Arial"/>
                <a:ea typeface="Arial"/>
                <a:cs typeface="Arial"/>
                <a:sym typeface="Arial"/>
              </a:rPr>
              <a:t>Children are particularly vulnerable to malnutrition, which can have lifelong impacts</a:t>
            </a:r>
          </a:p>
          <a:p>
            <a:pPr marL="914400" lvl="1" indent="-304800" algn="l" rtl="0">
              <a:lnSpc>
                <a:spcPct val="115000"/>
              </a:lnSpc>
              <a:spcBef>
                <a:spcPts val="0"/>
              </a:spcBef>
              <a:spcAft>
                <a:spcPts val="0"/>
              </a:spcAft>
              <a:buSzPts val="1200"/>
              <a:buChar char="○"/>
            </a:pPr>
            <a:r>
              <a:rPr lang="en-US" dirty="0">
                <a:latin typeface="Arial"/>
                <a:ea typeface="Arial"/>
                <a:cs typeface="Arial"/>
                <a:sym typeface="Arial"/>
              </a:rPr>
              <a:t>Depend on caregivers for food access and nutrition</a:t>
            </a:r>
          </a:p>
          <a:p>
            <a:pPr marL="457200" lvl="0" indent="-304800" algn="l" rtl="0">
              <a:lnSpc>
                <a:spcPct val="115000"/>
              </a:lnSpc>
              <a:spcBef>
                <a:spcPts val="0"/>
              </a:spcBef>
              <a:spcAft>
                <a:spcPts val="0"/>
              </a:spcAft>
              <a:buClr>
                <a:schemeClr val="dk1"/>
              </a:buClr>
              <a:buSzPts val="1200"/>
              <a:buChar char="●"/>
            </a:pPr>
            <a:r>
              <a:rPr lang="en-US" b="1" dirty="0">
                <a:latin typeface="Arial"/>
                <a:ea typeface="Arial"/>
                <a:cs typeface="Arial"/>
                <a:sym typeface="Arial"/>
              </a:rPr>
              <a:t>Persons with </a:t>
            </a:r>
            <a:r>
              <a:rPr lang="en-US" b="1" dirty="0" err="1">
                <a:latin typeface="Arial"/>
                <a:ea typeface="Arial"/>
                <a:cs typeface="Arial"/>
                <a:sym typeface="Arial"/>
              </a:rPr>
              <a:t>Disablities</a:t>
            </a:r>
            <a:r>
              <a:rPr lang="en-US" b="1" dirty="0">
                <a:latin typeface="Arial"/>
                <a:ea typeface="Arial"/>
                <a:cs typeface="Arial"/>
                <a:sym typeface="Arial"/>
              </a:rPr>
              <a:t> </a:t>
            </a:r>
            <a:r>
              <a:rPr lang="en-US" dirty="0">
                <a:latin typeface="Arial"/>
                <a:ea typeface="Arial"/>
                <a:cs typeface="Arial"/>
                <a:sym typeface="Arial"/>
              </a:rPr>
              <a:t>face multiple barriers:</a:t>
            </a:r>
          </a:p>
          <a:p>
            <a:pPr marL="914400" lvl="1" indent="-304800" algn="l" rtl="0">
              <a:lnSpc>
                <a:spcPct val="115000"/>
              </a:lnSpc>
              <a:spcBef>
                <a:spcPts val="0"/>
              </a:spcBef>
              <a:spcAft>
                <a:spcPts val="0"/>
              </a:spcAft>
              <a:buClr>
                <a:schemeClr val="dk1"/>
              </a:buClr>
              <a:buSzPts val="1200"/>
              <a:buChar char="○"/>
            </a:pPr>
            <a:r>
              <a:rPr lang="en-US" dirty="0">
                <a:latin typeface="Arial"/>
                <a:ea typeface="Arial"/>
                <a:cs typeface="Arial"/>
                <a:sym typeface="Arial"/>
              </a:rPr>
              <a:t>Physical access (distance, terrain, infrastructure)</a:t>
            </a:r>
          </a:p>
          <a:p>
            <a:pPr marL="914400" lvl="1" indent="-304800" algn="l" rtl="0">
              <a:lnSpc>
                <a:spcPct val="115000"/>
              </a:lnSpc>
              <a:spcBef>
                <a:spcPts val="0"/>
              </a:spcBef>
              <a:spcAft>
                <a:spcPts val="0"/>
              </a:spcAft>
              <a:buClr>
                <a:schemeClr val="dk1"/>
              </a:buClr>
              <a:buSzPts val="1200"/>
              <a:buChar char="○"/>
            </a:pPr>
            <a:r>
              <a:rPr lang="en-US" dirty="0">
                <a:latin typeface="Arial"/>
                <a:ea typeface="Arial"/>
                <a:cs typeface="Arial"/>
                <a:sym typeface="Arial"/>
              </a:rPr>
              <a:t>Communication barriers (lack of accessible information)</a:t>
            </a:r>
          </a:p>
          <a:p>
            <a:pPr marL="914400" lvl="1" indent="-304800" algn="l" rtl="0">
              <a:lnSpc>
                <a:spcPct val="115000"/>
              </a:lnSpc>
              <a:spcBef>
                <a:spcPts val="0"/>
              </a:spcBef>
              <a:spcAft>
                <a:spcPts val="0"/>
              </a:spcAft>
              <a:buClr>
                <a:schemeClr val="dk1"/>
              </a:buClr>
              <a:buSzPts val="1200"/>
              <a:buChar char="○"/>
            </a:pPr>
            <a:r>
              <a:rPr lang="en-US" dirty="0">
                <a:latin typeface="Arial"/>
                <a:ea typeface="Arial"/>
                <a:cs typeface="Arial"/>
                <a:sym typeface="Arial"/>
              </a:rPr>
              <a:t>Social stigma and exclusion</a:t>
            </a:r>
          </a:p>
          <a:p>
            <a:pPr marL="914400" lvl="1" indent="-304800" algn="l" rtl="0">
              <a:lnSpc>
                <a:spcPct val="115000"/>
              </a:lnSpc>
              <a:spcBef>
                <a:spcPts val="0"/>
              </a:spcBef>
              <a:spcAft>
                <a:spcPts val="0"/>
              </a:spcAft>
              <a:buClr>
                <a:schemeClr val="dk1"/>
              </a:buClr>
              <a:buSzPts val="1200"/>
              <a:buChar char="○"/>
            </a:pPr>
            <a:r>
              <a:rPr lang="en-US" dirty="0">
                <a:latin typeface="Arial"/>
                <a:ea typeface="Arial"/>
                <a:cs typeface="Arial"/>
                <a:sym typeface="Arial"/>
              </a:rPr>
              <a:t>They may be overlooked in targeting and distribution systems. </a:t>
            </a:r>
          </a:p>
          <a:p>
            <a:pPr marL="457200" lvl="0" indent="-304800" algn="l" rtl="0">
              <a:lnSpc>
                <a:spcPct val="115000"/>
              </a:lnSpc>
              <a:spcBef>
                <a:spcPts val="0"/>
              </a:spcBef>
              <a:spcAft>
                <a:spcPts val="0"/>
              </a:spcAft>
              <a:buClr>
                <a:schemeClr val="dk1"/>
              </a:buClr>
              <a:buSzPts val="1200"/>
              <a:buChar char="●"/>
            </a:pPr>
            <a:r>
              <a:rPr lang="en-US" b="1" dirty="0">
                <a:latin typeface="Arial"/>
                <a:ea typeface="Arial"/>
                <a:cs typeface="Arial"/>
                <a:sym typeface="Arial"/>
              </a:rPr>
              <a:t>Older Persons</a:t>
            </a:r>
          </a:p>
          <a:p>
            <a:pPr marL="914400" lvl="1" indent="-304800" algn="l" rtl="0">
              <a:lnSpc>
                <a:spcPct val="115000"/>
              </a:lnSpc>
              <a:spcBef>
                <a:spcPts val="0"/>
              </a:spcBef>
              <a:spcAft>
                <a:spcPts val="0"/>
              </a:spcAft>
              <a:buSzPts val="1200"/>
              <a:buChar char="○"/>
            </a:pPr>
            <a:r>
              <a:rPr lang="en-US" dirty="0">
                <a:latin typeface="Arial"/>
                <a:ea typeface="Arial"/>
                <a:cs typeface="Arial"/>
                <a:sym typeface="Arial"/>
              </a:rPr>
              <a:t>May have reduced mobility or income sources</a:t>
            </a:r>
          </a:p>
          <a:p>
            <a:pPr marL="914400" lvl="1" indent="-304800" algn="l" rtl="0">
              <a:lnSpc>
                <a:spcPct val="115000"/>
              </a:lnSpc>
              <a:spcBef>
                <a:spcPts val="0"/>
              </a:spcBef>
              <a:spcAft>
                <a:spcPts val="0"/>
              </a:spcAft>
              <a:buSzPts val="1200"/>
              <a:buChar char="○"/>
            </a:pPr>
            <a:r>
              <a:rPr lang="en-US" dirty="0">
                <a:latin typeface="Arial"/>
                <a:ea typeface="Arial"/>
                <a:cs typeface="Arial"/>
                <a:sym typeface="Arial"/>
              </a:rPr>
              <a:t>Often isolated and less able to access assistance</a:t>
            </a:r>
            <a:endParaRPr lang="en-US" b="1" dirty="0">
              <a:latin typeface="Arial"/>
              <a:ea typeface="Arial"/>
              <a:cs typeface="Arial"/>
              <a:sym typeface="Arial"/>
            </a:endParaRPr>
          </a:p>
          <a:p>
            <a:pPr marL="457200" lvl="0" indent="-304800" algn="l" rtl="0">
              <a:lnSpc>
                <a:spcPct val="115000"/>
              </a:lnSpc>
              <a:spcBef>
                <a:spcPts val="0"/>
              </a:spcBef>
              <a:spcAft>
                <a:spcPts val="0"/>
              </a:spcAft>
              <a:buClr>
                <a:schemeClr val="dk1"/>
              </a:buClr>
              <a:buSzPts val="1200"/>
              <a:buChar char="●"/>
            </a:pPr>
            <a:r>
              <a:rPr lang="en-US" b="1" dirty="0">
                <a:latin typeface="Arial"/>
                <a:ea typeface="Arial"/>
                <a:cs typeface="Arial"/>
                <a:sym typeface="Arial"/>
              </a:rPr>
              <a:t>Poor and </a:t>
            </a:r>
            <a:r>
              <a:rPr lang="en-US" b="1" dirty="0" err="1">
                <a:latin typeface="Arial"/>
                <a:ea typeface="Arial"/>
                <a:cs typeface="Arial"/>
                <a:sym typeface="Arial"/>
              </a:rPr>
              <a:t>marganalized</a:t>
            </a:r>
            <a:r>
              <a:rPr lang="en-US" b="1" dirty="0">
                <a:latin typeface="Arial"/>
                <a:ea typeface="Arial"/>
                <a:cs typeface="Arial"/>
                <a:sym typeface="Arial"/>
              </a:rPr>
              <a:t> groups</a:t>
            </a:r>
            <a:r>
              <a:rPr lang="en-US" dirty="0">
                <a:latin typeface="Arial"/>
                <a:ea typeface="Arial"/>
                <a:cs typeface="Arial"/>
                <a:sym typeface="Arial"/>
              </a:rPr>
              <a:t>:</a:t>
            </a:r>
            <a:endParaRPr lang="en-US" b="1" dirty="0">
              <a:latin typeface="Arial"/>
              <a:ea typeface="Arial"/>
              <a:cs typeface="Arial"/>
              <a:sym typeface="Arial"/>
            </a:endParaRPr>
          </a:p>
          <a:p>
            <a:pPr marL="914400" lvl="1" indent="-304800" algn="l" rtl="0">
              <a:lnSpc>
                <a:spcPct val="115000"/>
              </a:lnSpc>
              <a:spcBef>
                <a:spcPts val="0"/>
              </a:spcBef>
              <a:spcAft>
                <a:spcPts val="0"/>
              </a:spcAft>
              <a:buClr>
                <a:schemeClr val="dk1"/>
              </a:buClr>
              <a:buSzPts val="1200"/>
              <a:buChar char="○"/>
            </a:pPr>
            <a:r>
              <a:rPr lang="en-US" dirty="0">
                <a:latin typeface="Arial"/>
                <a:ea typeface="Arial"/>
                <a:cs typeface="Arial"/>
                <a:sym typeface="Arial"/>
              </a:rPr>
              <a:t>Limited coping capacity and fewer assets</a:t>
            </a:r>
          </a:p>
          <a:p>
            <a:pPr marL="914400" lvl="1" indent="-304800" algn="l" rtl="0">
              <a:lnSpc>
                <a:spcPct val="115000"/>
              </a:lnSpc>
              <a:spcBef>
                <a:spcPts val="0"/>
              </a:spcBef>
              <a:spcAft>
                <a:spcPts val="0"/>
              </a:spcAft>
              <a:buClr>
                <a:schemeClr val="dk1"/>
              </a:buClr>
              <a:buSzPts val="1200"/>
              <a:buChar char="○"/>
            </a:pPr>
            <a:r>
              <a:rPr lang="en-US" dirty="0">
                <a:latin typeface="Arial"/>
                <a:ea typeface="Arial"/>
                <a:cs typeface="Arial"/>
                <a:sym typeface="Arial"/>
              </a:rPr>
              <a:t>Often live in high-risk environments</a:t>
            </a:r>
          </a:p>
          <a:p>
            <a:pPr marL="914400" lvl="1" indent="-304800" algn="l" rtl="0">
              <a:lnSpc>
                <a:spcPct val="115000"/>
              </a:lnSpc>
              <a:spcBef>
                <a:spcPts val="0"/>
              </a:spcBef>
              <a:spcAft>
                <a:spcPts val="0"/>
              </a:spcAft>
              <a:buClr>
                <a:schemeClr val="dk1"/>
              </a:buClr>
              <a:buSzPts val="1200"/>
              <a:buChar char="○"/>
            </a:pPr>
            <a:r>
              <a:rPr lang="en-US" dirty="0">
                <a:latin typeface="Arial"/>
                <a:ea typeface="Arial"/>
                <a:cs typeface="Arial"/>
                <a:sym typeface="Arial"/>
              </a:rPr>
              <a:t>May be excluded due to ethnicity, caste, or social status</a:t>
            </a:r>
          </a:p>
          <a:p>
            <a:pPr marL="0" lvl="0" indent="0" algn="l" rtl="0">
              <a:lnSpc>
                <a:spcPct val="115000"/>
              </a:lnSpc>
              <a:spcBef>
                <a:spcPts val="1200"/>
              </a:spcBef>
              <a:spcAft>
                <a:spcPts val="0"/>
              </a:spcAft>
              <a:buSzPts val="1400"/>
              <a:buNone/>
            </a:pPr>
            <a:r>
              <a:rPr lang="en-US" dirty="0">
                <a:latin typeface="Arial"/>
                <a:ea typeface="Arial"/>
                <a:cs typeface="Arial"/>
                <a:sym typeface="Arial"/>
              </a:rPr>
              <a:t>You can ask participants, “In your context, which groups face the greatest barriers to accessing food and why?”</a:t>
            </a:r>
          </a:p>
          <a:p>
            <a:endParaRPr lang="de-DE"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20</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794422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a:t>https://disabilityreferencegroup.org/portfolio-items/introduction-to-disability-inclusive-humanitarian-action/ </a:t>
            </a:r>
          </a:p>
        </p:txBody>
      </p:sp>
      <p:sp>
        <p:nvSpPr>
          <p:cNvPr id="4" name="Slide Number Placeholder 3"/>
          <p:cNvSpPr>
            <a:spLocks noGrp="1"/>
          </p:cNvSpPr>
          <p:nvPr>
            <p:ph type="sldNum" idx="12"/>
          </p:nvPr>
        </p:nvSpPr>
        <p:spPr/>
        <p:txBody>
          <a:bodyPr/>
          <a:lstStyle/>
          <a:p>
            <a:pPr algn="r"/>
            <a:fld id="{00000000-1234-1234-1234-123412341234}" type="slidenum">
              <a:rPr lang="es-CO" sz="1200">
                <a:solidFill>
                  <a:schemeClr val="dk1"/>
                </a:solidFill>
                <a:latin typeface="Calibri"/>
                <a:ea typeface="Calibri"/>
                <a:cs typeface="Calibri"/>
                <a:sym typeface="Calibri"/>
              </a:rPr>
              <a:pPr algn="r"/>
              <a:t>3</a:t>
            </a:fld>
            <a:endParaRPr lang="es-CO"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970637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b="1" dirty="0">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US" dirty="0">
              <a:latin typeface="Arial"/>
              <a:ea typeface="Arial"/>
              <a:cs typeface="Arial"/>
              <a:sym typeface="Arial"/>
            </a:endParaRPr>
          </a:p>
          <a:p>
            <a:pPr marL="0" lvl="0" indent="0" algn="l" rtl="0">
              <a:lnSpc>
                <a:spcPct val="100000"/>
              </a:lnSpc>
              <a:spcBef>
                <a:spcPts val="0"/>
              </a:spcBef>
              <a:spcAft>
                <a:spcPts val="0"/>
              </a:spcAft>
              <a:buSzPts val="1400"/>
              <a:buNone/>
            </a:pPr>
            <a:r>
              <a:rPr lang="en-US" dirty="0">
                <a:latin typeface="Arial"/>
                <a:ea typeface="Arial"/>
                <a:cs typeface="Arial"/>
                <a:sym typeface="Arial"/>
              </a:rPr>
              <a:t>In humanitarian contexts, once we understand the food security situation, the next step is to decide how to respond. There is no one-size-fits-all approach. Responses depend on the context, markets, and people’s needs.</a:t>
            </a:r>
          </a:p>
          <a:p>
            <a:pPr marL="0" lvl="0" indent="0" algn="l" rtl="0">
              <a:lnSpc>
                <a:spcPct val="100000"/>
              </a:lnSpc>
              <a:spcBef>
                <a:spcPts val="0"/>
              </a:spcBef>
              <a:spcAft>
                <a:spcPts val="0"/>
              </a:spcAft>
              <a:buSzPts val="1400"/>
              <a:buNone/>
            </a:pPr>
            <a:endParaRPr lang="en-US" dirty="0">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r>
              <a:rPr lang="en-US" dirty="0">
                <a:latin typeface="Arial"/>
                <a:ea typeface="Arial"/>
                <a:cs typeface="Arial"/>
                <a:sym typeface="Arial"/>
              </a:rPr>
              <a:t>Emergency food security interventions aim to </a:t>
            </a:r>
            <a:r>
              <a:rPr lang="en-US" b="1" dirty="0">
                <a:latin typeface="Arial"/>
                <a:ea typeface="Arial"/>
                <a:cs typeface="Arial"/>
                <a:sym typeface="Arial"/>
              </a:rPr>
              <a:t>prevent hunger, malnutrition, and starvation</a:t>
            </a:r>
            <a:r>
              <a:rPr lang="en-US" dirty="0">
                <a:latin typeface="Arial"/>
                <a:ea typeface="Arial"/>
                <a:cs typeface="Arial"/>
                <a:sym typeface="Arial"/>
              </a:rPr>
              <a:t> while restoring livelihoods during crises. These activities vary based on the severity of food insecurity, the affected population, and available resources. The most common humanitarian food security responses are:</a:t>
            </a:r>
          </a:p>
          <a:p>
            <a:pPr marL="0" lvl="0" indent="0" algn="l" rtl="0">
              <a:lnSpc>
                <a:spcPct val="100000"/>
              </a:lnSpc>
              <a:spcBef>
                <a:spcPts val="0"/>
              </a:spcBef>
              <a:spcAft>
                <a:spcPts val="0"/>
              </a:spcAft>
              <a:buSzPts val="1400"/>
              <a:buNone/>
            </a:pPr>
            <a:endParaRPr lang="en-US" dirty="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dirty="0">
                <a:latin typeface="Arial"/>
                <a:ea typeface="Arial"/>
                <a:cs typeface="Arial"/>
                <a:sym typeface="Arial"/>
              </a:rPr>
              <a:t>In-kind food assistance (food distributions or Cash and voucher assistance (CVA)</a:t>
            </a:r>
          </a:p>
          <a:p>
            <a:pPr marL="0" lvl="0" indent="0" algn="l" rtl="0">
              <a:lnSpc>
                <a:spcPct val="100000"/>
              </a:lnSpc>
              <a:spcBef>
                <a:spcPts val="0"/>
              </a:spcBef>
              <a:spcAft>
                <a:spcPts val="0"/>
              </a:spcAft>
              <a:buClr>
                <a:schemeClr val="dk1"/>
              </a:buClr>
              <a:buSzPts val="1100"/>
              <a:buFont typeface="Arial"/>
              <a:buNone/>
            </a:pPr>
            <a:r>
              <a:rPr lang="en-US" dirty="0">
                <a:latin typeface="Arial"/>
                <a:ea typeface="Arial"/>
                <a:cs typeface="Arial"/>
                <a:sym typeface="Arial"/>
              </a:rPr>
              <a:t>Livelihood support (seeds, tools, training)</a:t>
            </a:r>
          </a:p>
          <a:p>
            <a:pPr marL="0" lvl="0" indent="0" algn="l" rtl="0">
              <a:lnSpc>
                <a:spcPct val="100000"/>
              </a:lnSpc>
              <a:spcBef>
                <a:spcPts val="0"/>
              </a:spcBef>
              <a:spcAft>
                <a:spcPts val="0"/>
              </a:spcAft>
              <a:buSzPts val="1400"/>
              <a:buNone/>
            </a:pPr>
            <a:r>
              <a:rPr lang="en-US" dirty="0">
                <a:latin typeface="Arial"/>
                <a:ea typeface="Arial"/>
                <a:cs typeface="Arial"/>
                <a:sym typeface="Arial"/>
              </a:rPr>
              <a:t>Nutrition support</a:t>
            </a:r>
          </a:p>
          <a:p>
            <a:endParaRPr lang="de-DE"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21</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348964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b="1" dirty="0" err="1">
                <a:latin typeface="Arial"/>
                <a:ea typeface="Arial"/>
                <a:cs typeface="Arial"/>
                <a:sym typeface="Arial"/>
              </a:rPr>
              <a:t>Faciliator</a:t>
            </a:r>
            <a:r>
              <a:rPr lang="en-US" b="1" dirty="0">
                <a:latin typeface="Arial"/>
                <a:ea typeface="Arial"/>
                <a:cs typeface="Arial"/>
                <a:sym typeface="Arial"/>
              </a:rPr>
              <a:t> Notes: </a:t>
            </a:r>
          </a:p>
          <a:p>
            <a:pPr marL="0" lvl="0" indent="0" algn="l" rtl="0">
              <a:lnSpc>
                <a:spcPct val="100000"/>
              </a:lnSpc>
              <a:spcBef>
                <a:spcPts val="0"/>
              </a:spcBef>
              <a:spcAft>
                <a:spcPts val="0"/>
              </a:spcAft>
              <a:buSzPts val="1400"/>
              <a:buNone/>
            </a:pPr>
            <a:endParaRPr lang="en-US"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dirty="0">
                <a:latin typeface="Arial"/>
                <a:ea typeface="Arial"/>
                <a:cs typeface="Arial"/>
                <a:sym typeface="Arial"/>
              </a:rPr>
              <a:t>This is the direct distribution of food items such as cereals, pulses, oil, and salt. </a:t>
            </a:r>
            <a:r>
              <a:rPr lang="en-US" b="1" dirty="0">
                <a:latin typeface="Arial"/>
                <a:ea typeface="Arial"/>
                <a:cs typeface="Arial"/>
                <a:sym typeface="Arial"/>
              </a:rPr>
              <a:t>See the next slide for details on the food basket. </a:t>
            </a:r>
          </a:p>
          <a:p>
            <a:pPr marL="0" lvl="0" indent="0" algn="l" rtl="0">
              <a:lnSpc>
                <a:spcPct val="115000"/>
              </a:lnSpc>
              <a:spcBef>
                <a:spcPts val="1200"/>
              </a:spcBef>
              <a:spcAft>
                <a:spcPts val="0"/>
              </a:spcAft>
              <a:buClr>
                <a:schemeClr val="dk1"/>
              </a:buClr>
              <a:buSzPts val="1100"/>
              <a:buFont typeface="Arial"/>
              <a:buNone/>
            </a:pPr>
            <a:r>
              <a:rPr lang="en-US" dirty="0" err="1">
                <a:latin typeface="Arial"/>
                <a:ea typeface="Arial"/>
                <a:cs typeface="Arial"/>
                <a:sym typeface="Arial"/>
              </a:rPr>
              <a:t>Humanitrain</a:t>
            </a:r>
            <a:r>
              <a:rPr lang="en-US" dirty="0">
                <a:latin typeface="Arial"/>
                <a:ea typeface="Arial"/>
                <a:cs typeface="Arial"/>
                <a:sym typeface="Arial"/>
              </a:rPr>
              <a:t> actors  typically use this when:</a:t>
            </a:r>
          </a:p>
          <a:p>
            <a:pPr marL="457200" lvl="0" indent="-304800" algn="l" rtl="0">
              <a:lnSpc>
                <a:spcPct val="115000"/>
              </a:lnSpc>
              <a:spcBef>
                <a:spcPts val="1200"/>
              </a:spcBef>
              <a:spcAft>
                <a:spcPts val="0"/>
              </a:spcAft>
              <a:buClr>
                <a:schemeClr val="dk1"/>
              </a:buClr>
              <a:buSzPts val="1200"/>
              <a:buChar char="●"/>
            </a:pPr>
            <a:r>
              <a:rPr lang="en-US" dirty="0">
                <a:latin typeface="Arial"/>
                <a:ea typeface="Arial"/>
                <a:cs typeface="Arial"/>
                <a:sym typeface="Arial"/>
              </a:rPr>
              <a:t>Food is not available in markets</a:t>
            </a:r>
          </a:p>
          <a:p>
            <a:pPr marL="457200" lvl="0" indent="-304800" algn="l" rtl="0">
              <a:lnSpc>
                <a:spcPct val="115000"/>
              </a:lnSpc>
              <a:spcBef>
                <a:spcPts val="0"/>
              </a:spcBef>
              <a:spcAft>
                <a:spcPts val="0"/>
              </a:spcAft>
              <a:buClr>
                <a:schemeClr val="dk1"/>
              </a:buClr>
              <a:buSzPts val="1200"/>
              <a:buChar char="●"/>
            </a:pPr>
            <a:r>
              <a:rPr lang="en-US" dirty="0">
                <a:latin typeface="Arial"/>
                <a:ea typeface="Arial"/>
                <a:cs typeface="Arial"/>
                <a:sym typeface="Arial"/>
              </a:rPr>
              <a:t>Supply chains are disrupted</a:t>
            </a:r>
          </a:p>
          <a:p>
            <a:pPr marL="457200" lvl="0" indent="-304800" algn="l" rtl="0">
              <a:lnSpc>
                <a:spcPct val="115000"/>
              </a:lnSpc>
              <a:spcBef>
                <a:spcPts val="0"/>
              </a:spcBef>
              <a:spcAft>
                <a:spcPts val="0"/>
              </a:spcAft>
              <a:buClr>
                <a:schemeClr val="dk1"/>
              </a:buClr>
              <a:buSzPts val="1200"/>
              <a:buChar char="●"/>
            </a:pPr>
            <a:r>
              <a:rPr lang="en-US" dirty="0">
                <a:latin typeface="Arial"/>
                <a:ea typeface="Arial"/>
                <a:cs typeface="Arial"/>
                <a:sym typeface="Arial"/>
              </a:rPr>
              <a:t>Or in the early phase of an emergency</a:t>
            </a:r>
          </a:p>
          <a:p>
            <a:pPr marL="0" lvl="0" indent="0" algn="l" rtl="0">
              <a:lnSpc>
                <a:spcPct val="115000"/>
              </a:lnSpc>
              <a:spcBef>
                <a:spcPts val="1200"/>
              </a:spcBef>
              <a:spcAft>
                <a:spcPts val="0"/>
              </a:spcAft>
              <a:buClr>
                <a:schemeClr val="dk1"/>
              </a:buClr>
              <a:buSzPts val="1100"/>
              <a:buFont typeface="Arial"/>
              <a:buNone/>
            </a:pPr>
            <a:r>
              <a:rPr lang="en-US" dirty="0">
                <a:latin typeface="Arial"/>
                <a:ea typeface="Arial"/>
                <a:cs typeface="Arial"/>
                <a:sym typeface="Arial"/>
              </a:rPr>
              <a:t>Example: After a major disaster where markets are destroyed, agencies may distribute food baskets to ensure immediate survival needs are met.</a:t>
            </a:r>
          </a:p>
          <a:p>
            <a:endParaRPr lang="de-DE"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22</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556006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15000"/>
              </a:lnSpc>
              <a:spcBef>
                <a:spcPts val="1200"/>
              </a:spcBef>
              <a:spcAft>
                <a:spcPts val="0"/>
              </a:spcAft>
              <a:buSzPts val="1400"/>
              <a:buNone/>
            </a:pPr>
            <a:r>
              <a:rPr lang="en-US" b="1" dirty="0">
                <a:latin typeface="Arial"/>
                <a:ea typeface="Arial"/>
                <a:cs typeface="Arial"/>
                <a:sym typeface="Arial"/>
              </a:rPr>
              <a:t>Facilitator Notes: </a:t>
            </a:r>
          </a:p>
          <a:p>
            <a:pPr marL="0" lvl="0" indent="0" algn="l" rtl="0">
              <a:lnSpc>
                <a:spcPct val="115000"/>
              </a:lnSpc>
              <a:spcBef>
                <a:spcPts val="1200"/>
              </a:spcBef>
              <a:spcAft>
                <a:spcPts val="0"/>
              </a:spcAft>
              <a:buClr>
                <a:schemeClr val="dk1"/>
              </a:buClr>
              <a:buSzPts val="1100"/>
              <a:buFont typeface="Arial"/>
              <a:buNone/>
            </a:pPr>
            <a:r>
              <a:rPr lang="en-US" dirty="0">
                <a:latin typeface="Arial"/>
                <a:ea typeface="Arial"/>
                <a:cs typeface="Arial"/>
                <a:sym typeface="Arial"/>
              </a:rPr>
              <a:t>This involves giving people cash or vouchers so they can purchase food themselves. Please note that “Module 8: Inclusive CVA” goes into detail about CVA. </a:t>
            </a:r>
          </a:p>
          <a:p>
            <a:pPr marL="0" lvl="0" indent="0" algn="l" rtl="0">
              <a:lnSpc>
                <a:spcPct val="115000"/>
              </a:lnSpc>
              <a:spcBef>
                <a:spcPts val="1200"/>
              </a:spcBef>
              <a:spcAft>
                <a:spcPts val="0"/>
              </a:spcAft>
              <a:buClr>
                <a:schemeClr val="dk1"/>
              </a:buClr>
              <a:buSzPts val="1100"/>
              <a:buFont typeface="Arial"/>
              <a:buNone/>
            </a:pPr>
            <a:r>
              <a:rPr lang="en-US" dirty="0">
                <a:latin typeface="Arial"/>
                <a:ea typeface="Arial"/>
                <a:cs typeface="Arial"/>
                <a:sym typeface="Arial"/>
              </a:rPr>
              <a:t>This is appropriate when:</a:t>
            </a:r>
          </a:p>
          <a:p>
            <a:pPr marL="457200" lvl="0" indent="-304800" algn="l" rtl="0">
              <a:lnSpc>
                <a:spcPct val="115000"/>
              </a:lnSpc>
              <a:spcBef>
                <a:spcPts val="1200"/>
              </a:spcBef>
              <a:spcAft>
                <a:spcPts val="0"/>
              </a:spcAft>
              <a:buClr>
                <a:schemeClr val="dk1"/>
              </a:buClr>
              <a:buSzPts val="1200"/>
              <a:buChar char="●"/>
            </a:pPr>
            <a:r>
              <a:rPr lang="en-US" dirty="0">
                <a:latin typeface="Arial"/>
                <a:ea typeface="Arial"/>
                <a:cs typeface="Arial"/>
                <a:sym typeface="Arial"/>
              </a:rPr>
              <a:t>Markets are functioning and stocked</a:t>
            </a:r>
          </a:p>
          <a:p>
            <a:pPr marL="457200" lvl="0" indent="-304800" algn="l" rtl="0">
              <a:lnSpc>
                <a:spcPct val="115000"/>
              </a:lnSpc>
              <a:spcBef>
                <a:spcPts val="0"/>
              </a:spcBef>
              <a:spcAft>
                <a:spcPts val="0"/>
              </a:spcAft>
              <a:buClr>
                <a:schemeClr val="dk1"/>
              </a:buClr>
              <a:buSzPts val="1200"/>
              <a:buChar char="●"/>
            </a:pPr>
            <a:r>
              <a:rPr lang="en-US" dirty="0">
                <a:latin typeface="Arial"/>
                <a:ea typeface="Arial"/>
                <a:cs typeface="Arial"/>
                <a:sym typeface="Arial"/>
              </a:rPr>
              <a:t>People can physically access markets</a:t>
            </a:r>
          </a:p>
          <a:p>
            <a:pPr marL="457200" lvl="0" indent="-304800" algn="l" rtl="0">
              <a:lnSpc>
                <a:spcPct val="115000"/>
              </a:lnSpc>
              <a:spcBef>
                <a:spcPts val="0"/>
              </a:spcBef>
              <a:spcAft>
                <a:spcPts val="0"/>
              </a:spcAft>
              <a:buClr>
                <a:schemeClr val="dk1"/>
              </a:buClr>
              <a:buSzPts val="1200"/>
              <a:buChar char="●"/>
            </a:pPr>
            <a:r>
              <a:rPr lang="en-US" dirty="0">
                <a:latin typeface="Arial"/>
                <a:ea typeface="Arial"/>
                <a:cs typeface="Arial"/>
                <a:sym typeface="Arial"/>
              </a:rPr>
              <a:t>It is safe to provide cash</a:t>
            </a:r>
          </a:p>
          <a:p>
            <a:pPr marL="0" lvl="0" indent="0" algn="l" rtl="0">
              <a:lnSpc>
                <a:spcPct val="115000"/>
              </a:lnSpc>
              <a:spcBef>
                <a:spcPts val="1200"/>
              </a:spcBef>
              <a:spcAft>
                <a:spcPts val="0"/>
              </a:spcAft>
              <a:buClr>
                <a:schemeClr val="dk1"/>
              </a:buClr>
              <a:buSzPts val="1100"/>
              <a:buFont typeface="Arial"/>
              <a:buNone/>
            </a:pPr>
            <a:r>
              <a:rPr lang="en-US" dirty="0">
                <a:latin typeface="Arial"/>
                <a:ea typeface="Arial"/>
                <a:cs typeface="Arial"/>
                <a:sym typeface="Arial"/>
              </a:rPr>
              <a:t>Key advantages:</a:t>
            </a:r>
          </a:p>
          <a:p>
            <a:pPr marL="457200" lvl="0" indent="-304800" algn="l" rtl="0">
              <a:lnSpc>
                <a:spcPct val="115000"/>
              </a:lnSpc>
              <a:spcBef>
                <a:spcPts val="1200"/>
              </a:spcBef>
              <a:spcAft>
                <a:spcPts val="0"/>
              </a:spcAft>
              <a:buClr>
                <a:schemeClr val="dk1"/>
              </a:buClr>
              <a:buSzPts val="1200"/>
              <a:buChar char="●"/>
            </a:pPr>
            <a:r>
              <a:rPr lang="en-US" dirty="0">
                <a:latin typeface="Arial"/>
                <a:ea typeface="Arial"/>
                <a:cs typeface="Arial"/>
                <a:sym typeface="Arial"/>
              </a:rPr>
              <a:t>Promotes dignity and choice</a:t>
            </a:r>
          </a:p>
          <a:p>
            <a:pPr marL="457200" lvl="0" indent="-304800" algn="l" rtl="0">
              <a:lnSpc>
                <a:spcPct val="115000"/>
              </a:lnSpc>
              <a:spcBef>
                <a:spcPts val="0"/>
              </a:spcBef>
              <a:spcAft>
                <a:spcPts val="0"/>
              </a:spcAft>
              <a:buClr>
                <a:schemeClr val="dk1"/>
              </a:buClr>
              <a:buSzPts val="1200"/>
              <a:buChar char="●"/>
            </a:pPr>
            <a:r>
              <a:rPr lang="en-US" dirty="0">
                <a:latin typeface="Arial"/>
                <a:ea typeface="Arial"/>
                <a:cs typeface="Arial"/>
                <a:sym typeface="Arial"/>
              </a:rPr>
              <a:t>Supports local economies</a:t>
            </a:r>
          </a:p>
          <a:p>
            <a:pPr marL="457200" lvl="0" indent="-304800" algn="l" rtl="0">
              <a:lnSpc>
                <a:spcPct val="115000"/>
              </a:lnSpc>
              <a:spcBef>
                <a:spcPts val="0"/>
              </a:spcBef>
              <a:spcAft>
                <a:spcPts val="0"/>
              </a:spcAft>
              <a:buClr>
                <a:schemeClr val="dk1"/>
              </a:buClr>
              <a:buSzPts val="1200"/>
              <a:buChar char="●"/>
            </a:pPr>
            <a:r>
              <a:rPr lang="en-US" dirty="0">
                <a:latin typeface="Arial"/>
                <a:ea typeface="Arial"/>
                <a:cs typeface="Arial"/>
                <a:sym typeface="Arial"/>
              </a:rPr>
              <a:t>Can be more efficient and flexible</a:t>
            </a:r>
          </a:p>
          <a:p>
            <a:endParaRPr lang="de-DE"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24</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273464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15000"/>
              </a:lnSpc>
              <a:spcBef>
                <a:spcPts val="1200"/>
              </a:spcBef>
              <a:spcAft>
                <a:spcPts val="0"/>
              </a:spcAft>
              <a:buSzPts val="1400"/>
              <a:buNone/>
            </a:pPr>
            <a:r>
              <a:rPr lang="en-US" b="1" dirty="0">
                <a:latin typeface="Arial"/>
                <a:ea typeface="Arial"/>
                <a:cs typeface="Arial"/>
                <a:sym typeface="Arial"/>
              </a:rPr>
              <a:t>Facilitator Notes: </a:t>
            </a:r>
          </a:p>
          <a:p>
            <a:pPr marL="0" lvl="0" indent="0" algn="l" rtl="0">
              <a:lnSpc>
                <a:spcPct val="115000"/>
              </a:lnSpc>
              <a:spcBef>
                <a:spcPts val="1200"/>
              </a:spcBef>
              <a:spcAft>
                <a:spcPts val="0"/>
              </a:spcAft>
              <a:buClr>
                <a:schemeClr val="dk1"/>
              </a:buClr>
              <a:buSzPts val="1100"/>
              <a:buFont typeface="Arial"/>
              <a:buNone/>
            </a:pPr>
            <a:r>
              <a:rPr lang="en-US" dirty="0">
                <a:latin typeface="Arial"/>
                <a:ea typeface="Arial"/>
                <a:cs typeface="Arial"/>
                <a:sym typeface="Arial"/>
              </a:rPr>
              <a:t>Keep this slide short since the training’s focus is not on livelihoods, but on food </a:t>
            </a:r>
            <a:r>
              <a:rPr lang="en-US" dirty="0" err="1">
                <a:latin typeface="Arial"/>
                <a:ea typeface="Arial"/>
                <a:cs typeface="Arial"/>
                <a:sym typeface="Arial"/>
              </a:rPr>
              <a:t>securiyt</a:t>
            </a:r>
            <a:r>
              <a:rPr lang="en-US" dirty="0">
                <a:latin typeface="Arial"/>
                <a:ea typeface="Arial"/>
                <a:cs typeface="Arial"/>
                <a:sym typeface="Arial"/>
              </a:rPr>
              <a:t>.  This is just an example of a potential humanitarian response to reduce food insecurity. This focuses on helping people restore or strengthen their ability to produce or earn income.</a:t>
            </a:r>
          </a:p>
          <a:p>
            <a:pPr marL="0" lvl="0" indent="0" algn="l" rtl="0">
              <a:lnSpc>
                <a:spcPct val="115000"/>
              </a:lnSpc>
              <a:spcBef>
                <a:spcPts val="1200"/>
              </a:spcBef>
              <a:spcAft>
                <a:spcPts val="0"/>
              </a:spcAft>
              <a:buClr>
                <a:schemeClr val="dk1"/>
              </a:buClr>
              <a:buSzPts val="1100"/>
              <a:buFont typeface="Arial"/>
              <a:buNone/>
            </a:pPr>
            <a:r>
              <a:rPr lang="en-US" dirty="0">
                <a:latin typeface="Arial"/>
                <a:ea typeface="Arial"/>
                <a:cs typeface="Arial"/>
                <a:sym typeface="Arial"/>
              </a:rPr>
              <a:t>Examples include:</a:t>
            </a:r>
          </a:p>
          <a:p>
            <a:pPr marL="457200" lvl="0" indent="-304800" algn="l" rtl="0">
              <a:lnSpc>
                <a:spcPct val="115000"/>
              </a:lnSpc>
              <a:spcBef>
                <a:spcPts val="1200"/>
              </a:spcBef>
              <a:spcAft>
                <a:spcPts val="0"/>
              </a:spcAft>
              <a:buClr>
                <a:schemeClr val="dk1"/>
              </a:buClr>
              <a:buSzPts val="1200"/>
              <a:buChar char="●"/>
            </a:pPr>
            <a:r>
              <a:rPr lang="en-US" dirty="0">
                <a:latin typeface="Arial"/>
                <a:ea typeface="Arial"/>
                <a:cs typeface="Arial"/>
                <a:sym typeface="Arial"/>
              </a:rPr>
              <a:t>Providing seeds and tools</a:t>
            </a:r>
          </a:p>
          <a:p>
            <a:pPr marL="457200" lvl="0" indent="-304800" algn="l" rtl="0">
              <a:lnSpc>
                <a:spcPct val="115000"/>
              </a:lnSpc>
              <a:spcBef>
                <a:spcPts val="0"/>
              </a:spcBef>
              <a:spcAft>
                <a:spcPts val="0"/>
              </a:spcAft>
              <a:buClr>
                <a:schemeClr val="dk1"/>
              </a:buClr>
              <a:buSzPts val="1200"/>
              <a:buChar char="●"/>
            </a:pPr>
            <a:r>
              <a:rPr lang="en-US" dirty="0">
                <a:latin typeface="Arial"/>
                <a:ea typeface="Arial"/>
                <a:cs typeface="Arial"/>
                <a:sym typeface="Arial"/>
              </a:rPr>
              <a:t>Supporting small businesses</a:t>
            </a:r>
          </a:p>
          <a:p>
            <a:pPr marL="457200" lvl="0" indent="-304800" algn="l" rtl="0">
              <a:lnSpc>
                <a:spcPct val="115000"/>
              </a:lnSpc>
              <a:spcBef>
                <a:spcPts val="0"/>
              </a:spcBef>
              <a:spcAft>
                <a:spcPts val="0"/>
              </a:spcAft>
              <a:buClr>
                <a:schemeClr val="dk1"/>
              </a:buClr>
              <a:buSzPts val="1200"/>
              <a:buChar char="●"/>
            </a:pPr>
            <a:r>
              <a:rPr lang="en-US" dirty="0">
                <a:latin typeface="Arial"/>
                <a:ea typeface="Arial"/>
                <a:cs typeface="Arial"/>
                <a:sym typeface="Arial"/>
              </a:rPr>
              <a:t>Livestock support</a:t>
            </a:r>
          </a:p>
          <a:p>
            <a:pPr marL="0" lvl="0" indent="0" algn="l" rtl="0">
              <a:lnSpc>
                <a:spcPct val="115000"/>
              </a:lnSpc>
              <a:spcBef>
                <a:spcPts val="1200"/>
              </a:spcBef>
              <a:spcAft>
                <a:spcPts val="0"/>
              </a:spcAft>
              <a:buClr>
                <a:schemeClr val="dk1"/>
              </a:buClr>
              <a:buSzPts val="1100"/>
              <a:buFont typeface="Arial"/>
              <a:buNone/>
            </a:pPr>
            <a:r>
              <a:rPr lang="en-US" dirty="0">
                <a:latin typeface="Arial"/>
                <a:ea typeface="Arial"/>
                <a:cs typeface="Arial"/>
                <a:sym typeface="Arial"/>
              </a:rPr>
              <a:t>This is often used in:</a:t>
            </a:r>
          </a:p>
          <a:p>
            <a:pPr marL="457200" lvl="0" indent="-304800" algn="l" rtl="0">
              <a:lnSpc>
                <a:spcPct val="115000"/>
              </a:lnSpc>
              <a:spcBef>
                <a:spcPts val="1200"/>
              </a:spcBef>
              <a:spcAft>
                <a:spcPts val="0"/>
              </a:spcAft>
              <a:buClr>
                <a:schemeClr val="dk1"/>
              </a:buClr>
              <a:buSzPts val="1200"/>
              <a:buChar char="●"/>
            </a:pPr>
            <a:r>
              <a:rPr lang="en-US" dirty="0">
                <a:latin typeface="Arial"/>
                <a:ea typeface="Arial"/>
                <a:cs typeface="Arial"/>
                <a:sym typeface="Arial"/>
              </a:rPr>
              <a:t>Early recovery or protracted crises</a:t>
            </a:r>
          </a:p>
          <a:p>
            <a:pPr marL="457200" lvl="0" indent="-304800" algn="l" rtl="0">
              <a:lnSpc>
                <a:spcPct val="115000"/>
              </a:lnSpc>
              <a:spcBef>
                <a:spcPts val="0"/>
              </a:spcBef>
              <a:spcAft>
                <a:spcPts val="0"/>
              </a:spcAft>
              <a:buClr>
                <a:schemeClr val="dk1"/>
              </a:buClr>
              <a:buSzPts val="1200"/>
              <a:buChar char="●"/>
            </a:pPr>
            <a:r>
              <a:rPr lang="en-US" dirty="0">
                <a:latin typeface="Arial"/>
                <a:ea typeface="Arial"/>
                <a:cs typeface="Arial"/>
                <a:sym typeface="Arial"/>
              </a:rPr>
              <a:t>Situations where people can begin rebuilding their lives</a:t>
            </a:r>
          </a:p>
          <a:p>
            <a:endParaRPr lang="de-DE"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25</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661721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15000"/>
              </a:lnSpc>
              <a:spcBef>
                <a:spcPts val="1200"/>
              </a:spcBef>
              <a:spcAft>
                <a:spcPts val="0"/>
              </a:spcAft>
              <a:buSzPts val="1400"/>
              <a:buNone/>
            </a:pPr>
            <a:r>
              <a:rPr lang="en-US" b="1" dirty="0">
                <a:latin typeface="Arial"/>
                <a:ea typeface="Arial"/>
                <a:cs typeface="Arial"/>
                <a:sym typeface="Arial"/>
              </a:rPr>
              <a:t>Facilitator Notes: </a:t>
            </a:r>
            <a:endParaRPr lang="en-US" dirty="0"/>
          </a:p>
          <a:p>
            <a:pPr marL="0" lvl="0" indent="0" algn="l" rtl="0">
              <a:lnSpc>
                <a:spcPct val="115000"/>
              </a:lnSpc>
              <a:spcBef>
                <a:spcPts val="1200"/>
              </a:spcBef>
              <a:spcAft>
                <a:spcPts val="0"/>
              </a:spcAft>
              <a:buClr>
                <a:schemeClr val="dk1"/>
              </a:buClr>
              <a:buSzPts val="1100"/>
              <a:buFont typeface="Arial"/>
              <a:buNone/>
            </a:pPr>
            <a:r>
              <a:rPr lang="en-US" dirty="0">
                <a:latin typeface="Arial"/>
                <a:ea typeface="Arial"/>
                <a:cs typeface="Arial"/>
                <a:sym typeface="Arial"/>
              </a:rPr>
              <a:t>Keep this slide short. Just provide a quick and simple overview of the examples. Nutrition support in emergencies targets individuals who are acutely</a:t>
            </a:r>
            <a:r>
              <a:rPr lang="en-US" b="1" dirty="0">
                <a:latin typeface="Arial"/>
                <a:ea typeface="Arial"/>
                <a:cs typeface="Arial"/>
                <a:sym typeface="Arial"/>
              </a:rPr>
              <a:t> malnourished or at risk</a:t>
            </a:r>
            <a:r>
              <a:rPr lang="en-US" dirty="0">
                <a:latin typeface="Arial"/>
                <a:ea typeface="Arial"/>
                <a:cs typeface="Arial"/>
                <a:sym typeface="Arial"/>
              </a:rPr>
              <a:t>, especially:</a:t>
            </a:r>
            <a:endParaRPr lang="en-US" dirty="0"/>
          </a:p>
          <a:p>
            <a:pPr marL="457200" lvl="0" indent="-304800" algn="l" rtl="0">
              <a:lnSpc>
                <a:spcPct val="115000"/>
              </a:lnSpc>
              <a:spcBef>
                <a:spcPts val="1200"/>
              </a:spcBef>
              <a:spcAft>
                <a:spcPts val="0"/>
              </a:spcAft>
              <a:buClr>
                <a:schemeClr val="dk1"/>
              </a:buClr>
              <a:buSzPts val="1200"/>
              <a:buChar char="●"/>
            </a:pPr>
            <a:r>
              <a:rPr lang="en-US" dirty="0">
                <a:latin typeface="Arial"/>
                <a:ea typeface="Arial"/>
                <a:cs typeface="Arial"/>
                <a:sym typeface="Arial"/>
              </a:rPr>
              <a:t>Children under 5</a:t>
            </a:r>
            <a:endParaRPr lang="en-US" dirty="0"/>
          </a:p>
          <a:p>
            <a:pPr marL="457200" lvl="0" indent="-304800" algn="l" rtl="0">
              <a:lnSpc>
                <a:spcPct val="115000"/>
              </a:lnSpc>
              <a:spcBef>
                <a:spcPts val="0"/>
              </a:spcBef>
              <a:spcAft>
                <a:spcPts val="0"/>
              </a:spcAft>
              <a:buClr>
                <a:schemeClr val="dk1"/>
              </a:buClr>
              <a:buSzPts val="1200"/>
              <a:buChar char="●"/>
            </a:pPr>
            <a:r>
              <a:rPr lang="en-US" dirty="0">
                <a:latin typeface="Arial"/>
                <a:ea typeface="Arial"/>
                <a:cs typeface="Arial"/>
                <a:sym typeface="Arial"/>
              </a:rPr>
              <a:t>Pregnant and breastfeeding women</a:t>
            </a:r>
            <a:endParaRPr lang="en-US" dirty="0"/>
          </a:p>
          <a:p>
            <a:pPr marL="0" lvl="0" indent="0" algn="l" rtl="0">
              <a:lnSpc>
                <a:spcPct val="115000"/>
              </a:lnSpc>
              <a:spcBef>
                <a:spcPts val="1200"/>
              </a:spcBef>
              <a:spcAft>
                <a:spcPts val="0"/>
              </a:spcAft>
              <a:buClr>
                <a:schemeClr val="dk1"/>
              </a:buClr>
              <a:buSzPts val="1100"/>
              <a:buFont typeface="Arial"/>
              <a:buNone/>
            </a:pPr>
            <a:r>
              <a:rPr lang="en-US" dirty="0">
                <a:latin typeface="Arial"/>
                <a:ea typeface="Arial"/>
                <a:cs typeface="Arial"/>
                <a:sym typeface="Arial"/>
              </a:rPr>
              <a:t>Examples include:</a:t>
            </a:r>
            <a:endParaRPr lang="en-US" dirty="0"/>
          </a:p>
          <a:p>
            <a:pPr marL="457200" lvl="0" indent="-304800" algn="l" rtl="0">
              <a:lnSpc>
                <a:spcPct val="115000"/>
              </a:lnSpc>
              <a:spcBef>
                <a:spcPts val="1200"/>
              </a:spcBef>
              <a:spcAft>
                <a:spcPts val="0"/>
              </a:spcAft>
              <a:buClr>
                <a:schemeClr val="dk1"/>
              </a:buClr>
              <a:buSzPts val="1200"/>
              <a:buChar char="●"/>
            </a:pPr>
            <a:r>
              <a:rPr lang="en-US" dirty="0">
                <a:latin typeface="Arial"/>
                <a:ea typeface="Arial"/>
                <a:cs typeface="Arial"/>
                <a:sym typeface="Arial"/>
              </a:rPr>
              <a:t>Supplementary feeding programs</a:t>
            </a:r>
            <a:endParaRPr lang="en-US" dirty="0"/>
          </a:p>
          <a:p>
            <a:pPr marL="457200" lvl="0" indent="-304800" algn="l" rtl="0">
              <a:lnSpc>
                <a:spcPct val="115000"/>
              </a:lnSpc>
              <a:spcBef>
                <a:spcPts val="0"/>
              </a:spcBef>
              <a:spcAft>
                <a:spcPts val="0"/>
              </a:spcAft>
              <a:buClr>
                <a:schemeClr val="dk1"/>
              </a:buClr>
              <a:buSzPts val="1200"/>
              <a:buChar char="●"/>
            </a:pPr>
            <a:r>
              <a:rPr lang="en-US" dirty="0">
                <a:latin typeface="Arial"/>
                <a:ea typeface="Arial"/>
                <a:cs typeface="Arial"/>
                <a:sym typeface="Arial"/>
              </a:rPr>
              <a:t>Fortified foods</a:t>
            </a:r>
            <a:endParaRPr lang="en-US" dirty="0"/>
          </a:p>
          <a:p>
            <a:pPr marL="457200" lvl="0" indent="-304800" algn="l" rtl="0">
              <a:lnSpc>
                <a:spcPct val="115000"/>
              </a:lnSpc>
              <a:spcBef>
                <a:spcPts val="0"/>
              </a:spcBef>
              <a:spcAft>
                <a:spcPts val="0"/>
              </a:spcAft>
              <a:buClr>
                <a:schemeClr val="dk1"/>
              </a:buClr>
              <a:buSzPts val="1200"/>
              <a:buChar char="●"/>
            </a:pPr>
            <a:r>
              <a:rPr lang="en-US" dirty="0">
                <a:latin typeface="Arial"/>
                <a:ea typeface="Arial"/>
                <a:cs typeface="Arial"/>
                <a:sym typeface="Arial"/>
              </a:rPr>
              <a:t>Nutrition education</a:t>
            </a:r>
            <a:endParaRPr lang="en-US" dirty="0"/>
          </a:p>
          <a:p>
            <a:pPr marL="0" lvl="0" indent="0" algn="l" rtl="0">
              <a:lnSpc>
                <a:spcPct val="115000"/>
              </a:lnSpc>
              <a:spcBef>
                <a:spcPts val="1200"/>
              </a:spcBef>
              <a:spcAft>
                <a:spcPts val="0"/>
              </a:spcAft>
              <a:buSzPts val="1400"/>
              <a:buNone/>
            </a:pPr>
            <a:r>
              <a:rPr lang="en-US" dirty="0">
                <a:latin typeface="Arial"/>
                <a:ea typeface="Arial"/>
                <a:cs typeface="Arial"/>
                <a:sym typeface="Arial"/>
              </a:rPr>
              <a:t>Mention that nutritional status refers to a person's overall health as influenced by the food and nutrients they consume and how well their body can absorb and use those nutrients. Some examples of nutritional status are moderate acute malnourished (MAM), or severe acute malnourished (SAM), stunting which is a form of chronic malnutrition, etc.. </a:t>
            </a:r>
            <a:endParaRPr lang="en-US" dirty="0"/>
          </a:p>
          <a:p>
            <a:pPr marL="0" lvl="0" indent="0" algn="l" rtl="0">
              <a:lnSpc>
                <a:spcPct val="115000"/>
              </a:lnSpc>
              <a:spcBef>
                <a:spcPts val="1200"/>
              </a:spcBef>
              <a:spcAft>
                <a:spcPts val="0"/>
              </a:spcAft>
              <a:buSzPts val="1400"/>
              <a:buNone/>
            </a:pPr>
            <a:r>
              <a:rPr lang="en-US" dirty="0">
                <a:latin typeface="Arial"/>
                <a:ea typeface="Arial"/>
                <a:cs typeface="Arial"/>
                <a:sym typeface="Arial"/>
              </a:rPr>
              <a:t>Emphasize that nutrition interventions focus on preventing, maintaining, or improving nutritional status, particularly for vulnerable groups such as young children, pregnant and breastfeeding women, older people, and persons with disabilities. Improving nutritional status often requires more than food alone and may include supplementary feeding, fortified foods, nutrition education, disease prevention, and access to health, water, sanitation, and hygiene (WASH) services.</a:t>
            </a:r>
            <a:endParaRPr lang="en-US" dirty="0"/>
          </a:p>
          <a:p>
            <a:endParaRPr lang="de-DE"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26</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109724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b="1" dirty="0" err="1">
                <a:latin typeface="Arial"/>
                <a:ea typeface="Arial"/>
                <a:cs typeface="Arial"/>
                <a:sym typeface="Arial"/>
              </a:rPr>
              <a:t>Faciliator</a:t>
            </a:r>
            <a:r>
              <a:rPr lang="en-US" b="1" dirty="0">
                <a:latin typeface="Arial"/>
                <a:ea typeface="Arial"/>
                <a:cs typeface="Arial"/>
                <a:sym typeface="Arial"/>
              </a:rPr>
              <a:t> Notes:</a:t>
            </a:r>
          </a:p>
          <a:p>
            <a:pPr marL="0" lvl="0" indent="0" algn="l" rtl="0">
              <a:lnSpc>
                <a:spcPct val="100000"/>
              </a:lnSpc>
              <a:spcBef>
                <a:spcPts val="0"/>
              </a:spcBef>
              <a:spcAft>
                <a:spcPts val="0"/>
              </a:spcAft>
              <a:buSzPts val="1400"/>
              <a:buNone/>
            </a:pPr>
            <a:endParaRPr lang="en-US" b="1" dirty="0">
              <a:latin typeface="Arial"/>
              <a:ea typeface="Arial"/>
              <a:cs typeface="Arial"/>
              <a:sym typeface="Arial"/>
            </a:endParaRPr>
          </a:p>
          <a:p>
            <a:pPr marL="0" lvl="0" indent="0" algn="l" rtl="0">
              <a:lnSpc>
                <a:spcPct val="100000"/>
              </a:lnSpc>
              <a:spcBef>
                <a:spcPts val="0"/>
              </a:spcBef>
              <a:spcAft>
                <a:spcPts val="0"/>
              </a:spcAft>
              <a:buSzPts val="1400"/>
              <a:buNone/>
            </a:pPr>
            <a:r>
              <a:rPr lang="en-US" dirty="0">
                <a:latin typeface="Arial"/>
                <a:ea typeface="Arial"/>
                <a:cs typeface="Arial"/>
                <a:sym typeface="Arial"/>
              </a:rPr>
              <a:t>These indicators measure the overall effectiveness of food assistance in improving food security and resilience.</a:t>
            </a:r>
          </a:p>
          <a:p>
            <a:pPr marL="0" lvl="0" indent="0" algn="l" rtl="0">
              <a:lnSpc>
                <a:spcPct val="100000"/>
              </a:lnSpc>
              <a:spcBef>
                <a:spcPts val="0"/>
              </a:spcBef>
              <a:spcAft>
                <a:spcPts val="0"/>
              </a:spcAft>
              <a:buSzPts val="1400"/>
              <a:buNone/>
            </a:pPr>
            <a:endParaRPr lang="en-US" b="1" dirty="0">
              <a:latin typeface="Arial"/>
              <a:ea typeface="Arial"/>
              <a:cs typeface="Arial"/>
              <a:sym typeface="Arial"/>
            </a:endParaRPr>
          </a:p>
          <a:p>
            <a:pPr marL="342900" lvl="0" indent="-307531" algn="l" rtl="0">
              <a:lnSpc>
                <a:spcPct val="100000"/>
              </a:lnSpc>
              <a:spcBef>
                <a:spcPts val="0"/>
              </a:spcBef>
              <a:spcAft>
                <a:spcPts val="0"/>
              </a:spcAft>
              <a:buClr>
                <a:schemeClr val="dk1"/>
              </a:buClr>
              <a:buSzPts val="1200"/>
              <a:buChar char="•"/>
            </a:pPr>
            <a:r>
              <a:rPr lang="en-US" b="1" dirty="0">
                <a:latin typeface="Arial"/>
                <a:ea typeface="Arial"/>
                <a:cs typeface="Arial"/>
                <a:sym typeface="Arial"/>
              </a:rPr>
              <a:t>Food Consumption Scores (FCS) </a:t>
            </a:r>
            <a:r>
              <a:rPr lang="en-US" dirty="0">
                <a:latin typeface="Arial"/>
                <a:ea typeface="Arial"/>
                <a:cs typeface="Arial"/>
                <a:sym typeface="Arial"/>
              </a:rPr>
              <a:t>- % of targeted households with acceptable FCS</a:t>
            </a:r>
            <a:r>
              <a:rPr lang="en-US" dirty="0">
                <a:solidFill>
                  <a:srgbClr val="0077C8"/>
                </a:solidFill>
                <a:latin typeface="Arial"/>
                <a:ea typeface="Arial"/>
                <a:cs typeface="Arial"/>
                <a:sym typeface="Arial"/>
              </a:rPr>
              <a:t> </a:t>
            </a:r>
          </a:p>
          <a:p>
            <a:pPr marL="342900" lvl="0" indent="-307531" algn="l" rtl="0">
              <a:lnSpc>
                <a:spcPct val="100000"/>
              </a:lnSpc>
              <a:spcBef>
                <a:spcPts val="0"/>
              </a:spcBef>
              <a:spcAft>
                <a:spcPts val="0"/>
              </a:spcAft>
              <a:buClr>
                <a:schemeClr val="dk1"/>
              </a:buClr>
              <a:buSzPts val="1200"/>
              <a:buChar char="•"/>
            </a:pPr>
            <a:r>
              <a:rPr lang="en-US" b="1" dirty="0">
                <a:latin typeface="Arial"/>
                <a:ea typeface="Arial"/>
                <a:cs typeface="Arial"/>
                <a:sym typeface="Arial"/>
              </a:rPr>
              <a:t>Reduced Coping Strategy Index (</a:t>
            </a:r>
            <a:r>
              <a:rPr lang="en-US" b="1" dirty="0" err="1">
                <a:latin typeface="Arial"/>
                <a:ea typeface="Arial"/>
                <a:cs typeface="Arial"/>
                <a:sym typeface="Arial"/>
              </a:rPr>
              <a:t>rCSI</a:t>
            </a:r>
            <a:r>
              <a:rPr lang="en-US" b="1" dirty="0">
                <a:latin typeface="Arial"/>
                <a:ea typeface="Arial"/>
                <a:cs typeface="Arial"/>
                <a:sym typeface="Arial"/>
              </a:rPr>
              <a:t>) </a:t>
            </a:r>
            <a:r>
              <a:rPr lang="en-US" dirty="0">
                <a:latin typeface="Arial"/>
                <a:ea typeface="Arial"/>
                <a:cs typeface="Arial"/>
                <a:sym typeface="Arial"/>
              </a:rPr>
              <a:t>- Measures how often households use negative coping strategies (like skipping meals or eating less preferred foods) when they don’t have enough food. This is used to assess the severity of food insecurity.</a:t>
            </a:r>
          </a:p>
          <a:p>
            <a:pPr marL="342900" lvl="0" indent="-307531" algn="l" rtl="0">
              <a:lnSpc>
                <a:spcPct val="100000"/>
              </a:lnSpc>
              <a:spcBef>
                <a:spcPts val="0"/>
              </a:spcBef>
              <a:spcAft>
                <a:spcPts val="0"/>
              </a:spcAft>
              <a:buClr>
                <a:schemeClr val="dk1"/>
              </a:buClr>
              <a:buSzPts val="1200"/>
              <a:buChar char="•"/>
            </a:pPr>
            <a:r>
              <a:rPr lang="en-US" b="1" dirty="0">
                <a:latin typeface="Arial"/>
                <a:ea typeface="Arial"/>
                <a:cs typeface="Arial"/>
                <a:sym typeface="Arial"/>
              </a:rPr>
              <a:t>Livelihood Coping Strategies Index (LCSI)</a:t>
            </a:r>
            <a:r>
              <a:rPr lang="en-US" dirty="0">
                <a:latin typeface="Arial"/>
                <a:ea typeface="Arial"/>
                <a:cs typeface="Arial"/>
                <a:sym typeface="Arial"/>
              </a:rPr>
              <a:t> – evaluates whether food assistance prevents harmful livelihood strategies, such as selling assets or reducing essential expenditure</a:t>
            </a:r>
          </a:p>
          <a:p>
            <a:pPr marL="342900" lvl="0" indent="-307531" algn="l" rtl="0">
              <a:lnSpc>
                <a:spcPct val="100000"/>
              </a:lnSpc>
              <a:spcBef>
                <a:spcPts val="0"/>
              </a:spcBef>
              <a:spcAft>
                <a:spcPts val="0"/>
              </a:spcAft>
              <a:buClr>
                <a:schemeClr val="dk1"/>
              </a:buClr>
              <a:buSzPts val="1200"/>
              <a:buChar char="•"/>
            </a:pPr>
            <a:r>
              <a:rPr lang="en-US" b="1" dirty="0">
                <a:solidFill>
                  <a:srgbClr val="000000"/>
                </a:solidFill>
                <a:latin typeface="Arial"/>
                <a:ea typeface="Arial"/>
                <a:cs typeface="Arial"/>
                <a:sym typeface="Arial"/>
              </a:rPr>
              <a:t>Household Dietary </a:t>
            </a:r>
            <a:r>
              <a:rPr lang="en-US" b="1" dirty="0" err="1">
                <a:solidFill>
                  <a:srgbClr val="000000"/>
                </a:solidFill>
                <a:latin typeface="Arial"/>
                <a:ea typeface="Arial"/>
                <a:cs typeface="Arial"/>
                <a:sym typeface="Arial"/>
              </a:rPr>
              <a:t>Diverity</a:t>
            </a:r>
            <a:r>
              <a:rPr lang="en-US" b="1" dirty="0">
                <a:solidFill>
                  <a:srgbClr val="000000"/>
                </a:solidFill>
                <a:latin typeface="Arial"/>
                <a:ea typeface="Arial"/>
                <a:cs typeface="Arial"/>
                <a:sym typeface="Arial"/>
              </a:rPr>
              <a:t> Score (HDDS</a:t>
            </a:r>
            <a:r>
              <a:rPr lang="en-US" dirty="0">
                <a:solidFill>
                  <a:srgbClr val="000000"/>
                </a:solidFill>
                <a:latin typeface="Arial"/>
                <a:ea typeface="Arial"/>
                <a:cs typeface="Arial"/>
                <a:sym typeface="Arial"/>
              </a:rPr>
              <a:t>) - </a:t>
            </a:r>
            <a:r>
              <a:rPr lang="en-US" dirty="0">
                <a:latin typeface="Arial"/>
                <a:ea typeface="Arial"/>
                <a:cs typeface="Arial"/>
                <a:sym typeface="Arial"/>
              </a:rPr>
              <a:t>Measures the number of different food groups a household consumes over a given period, used as a proxy for diet quality and access to a diverse diet.</a:t>
            </a:r>
            <a:endParaRPr lang="en-US" dirty="0">
              <a:solidFill>
                <a:srgbClr val="000000"/>
              </a:solidFill>
              <a:latin typeface="Arial"/>
              <a:ea typeface="Arial"/>
              <a:cs typeface="Arial"/>
              <a:sym typeface="Arial"/>
            </a:endParaRPr>
          </a:p>
          <a:p>
            <a:endParaRPr lang="de-DE"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27</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816134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7000"/>
              </a:lnSpc>
              <a:spcBef>
                <a:spcPts val="0"/>
              </a:spcBef>
              <a:spcAft>
                <a:spcPts val="0"/>
              </a:spcAft>
              <a:buSzPts val="1400"/>
              <a:buNone/>
            </a:pPr>
            <a:r>
              <a:rPr lang="en-US" sz="1200" b="1" dirty="0">
                <a:latin typeface="Arial"/>
                <a:ea typeface="Arial"/>
                <a:cs typeface="Arial"/>
                <a:sym typeface="Arial"/>
              </a:rPr>
              <a:t>Facilitator Notes: </a:t>
            </a:r>
            <a:endParaRPr lang="en-US" sz="1200" dirty="0">
              <a:latin typeface="Arial"/>
              <a:ea typeface="Arial"/>
              <a:cs typeface="Arial"/>
              <a:sym typeface="Arial"/>
            </a:endParaRPr>
          </a:p>
          <a:p>
            <a:pPr marL="0" lvl="0" indent="0" algn="l" rtl="0">
              <a:lnSpc>
                <a:spcPct val="107000"/>
              </a:lnSpc>
              <a:spcBef>
                <a:spcPts val="0"/>
              </a:spcBef>
              <a:spcAft>
                <a:spcPts val="0"/>
              </a:spcAft>
              <a:buSzPts val="1400"/>
              <a:buNone/>
            </a:pPr>
            <a:r>
              <a:rPr lang="en-US" sz="1200" dirty="0">
                <a:latin typeface="Arial"/>
                <a:ea typeface="Arial"/>
                <a:cs typeface="Arial"/>
                <a:sym typeface="Arial"/>
              </a:rPr>
              <a:t>We have listed them below for ease of reference while researching:</a:t>
            </a:r>
            <a:endParaRPr lang="de-DE" sz="1200" dirty="0">
              <a:latin typeface="Arial"/>
              <a:ea typeface="Arial"/>
              <a:cs typeface="Arial"/>
              <a:sym typeface="Arial"/>
            </a:endParaRPr>
          </a:p>
          <a:p>
            <a:pPr marL="457200" marR="0" lvl="0" indent="-406400" algn="l" rtl="0">
              <a:lnSpc>
                <a:spcPct val="100000"/>
              </a:lnSpc>
              <a:spcBef>
                <a:spcPts val="784"/>
              </a:spcBef>
              <a:spcAft>
                <a:spcPts val="0"/>
              </a:spcAft>
              <a:buClr>
                <a:srgbClr val="000000"/>
              </a:buClr>
              <a:buSzPts val="2800"/>
              <a:buFont typeface="Arial"/>
              <a:buChar char="●"/>
            </a:pPr>
            <a:r>
              <a:rPr lang="en-US" sz="1200" b="0" i="0" u="none" strike="noStrike" cap="none" dirty="0">
                <a:solidFill>
                  <a:schemeClr val="dk1"/>
                </a:solidFill>
                <a:latin typeface="Arial"/>
                <a:ea typeface="Arial"/>
                <a:cs typeface="Arial"/>
                <a:sym typeface="Arial"/>
              </a:rPr>
              <a:t>WFP - What is Food Security </a:t>
            </a:r>
            <a:r>
              <a:rPr lang="en-US" sz="1200" b="0" i="0" u="sng" strike="noStrike" cap="none" dirty="0">
                <a:solidFill>
                  <a:schemeClr val="hlink"/>
                </a:solidFill>
                <a:latin typeface="Arial"/>
                <a:ea typeface="Arial"/>
                <a:cs typeface="Arial"/>
                <a:sym typeface="Arial"/>
                <a:hlinkClick r:id="rId3"/>
              </a:rPr>
              <a:t>https://vamresources.manuals.wfp.org/docs/what-is-food-and-nutrition-security</a:t>
            </a:r>
            <a:r>
              <a:rPr lang="en-US" sz="1200" b="0" i="0" u="none" strike="noStrike" cap="none" dirty="0">
                <a:solidFill>
                  <a:schemeClr val="dk1"/>
                </a:solidFill>
                <a:latin typeface="Arial"/>
                <a:ea typeface="Arial"/>
                <a:cs typeface="Arial"/>
                <a:sym typeface="Arial"/>
              </a:rPr>
              <a:t> </a:t>
            </a:r>
            <a:endParaRPr lang="en-US" sz="1200" b="0" i="0" u="none" strike="noStrike" cap="none" dirty="0">
              <a:solidFill>
                <a:srgbClr val="000000"/>
              </a:solidFill>
              <a:latin typeface="Arial"/>
              <a:ea typeface="Arial"/>
              <a:cs typeface="Arial"/>
              <a:sym typeface="Arial"/>
            </a:endParaRPr>
          </a:p>
          <a:p>
            <a:pPr marL="457200" marR="0" lvl="0" indent="-406400" algn="l" rtl="0">
              <a:lnSpc>
                <a:spcPct val="100000"/>
              </a:lnSpc>
              <a:spcBef>
                <a:spcPts val="0"/>
              </a:spcBef>
              <a:spcAft>
                <a:spcPts val="0"/>
              </a:spcAft>
              <a:buClr>
                <a:srgbClr val="000000"/>
              </a:buClr>
              <a:buSzPts val="2800"/>
              <a:buFont typeface="Arial"/>
              <a:buChar char="●"/>
            </a:pPr>
            <a:r>
              <a:rPr lang="en-US" sz="1200" b="0" i="0" u="none" strike="noStrike" cap="none" dirty="0">
                <a:solidFill>
                  <a:srgbClr val="000000"/>
                </a:solidFill>
                <a:latin typeface="Arial"/>
                <a:ea typeface="Arial"/>
                <a:cs typeface="Arial"/>
                <a:sym typeface="Arial"/>
              </a:rPr>
              <a:t>FAO - An Introduction to the Basic Concepts of Food Security</a:t>
            </a:r>
          </a:p>
          <a:p>
            <a:pPr marL="0" marR="0" lvl="0" indent="0" algn="l" rtl="0">
              <a:lnSpc>
                <a:spcPct val="100000"/>
              </a:lnSpc>
              <a:spcBef>
                <a:spcPts val="784"/>
              </a:spcBef>
              <a:spcAft>
                <a:spcPts val="0"/>
              </a:spcAft>
              <a:buClr>
                <a:srgbClr val="000000"/>
              </a:buClr>
              <a:buSzPts val="2800"/>
              <a:buFont typeface="Arial"/>
              <a:buNone/>
            </a:pPr>
            <a:r>
              <a:rPr lang="en-US" sz="1200" b="0" i="0" u="sng" strike="noStrike" cap="none" dirty="0">
                <a:solidFill>
                  <a:schemeClr val="hlink"/>
                </a:solidFill>
                <a:latin typeface="Arial"/>
                <a:ea typeface="Arial"/>
                <a:cs typeface="Arial"/>
                <a:sym typeface="Arial"/>
                <a:hlinkClick r:id="rId4"/>
              </a:rPr>
              <a:t>https://www.fao.org/4/al936e/al936e00.pdf</a:t>
            </a:r>
            <a:endParaRPr lang="en-US" sz="1200" b="0" i="0" u="none" strike="noStrike" cap="none" dirty="0">
              <a:solidFill>
                <a:srgbClr val="000000"/>
              </a:solidFill>
              <a:latin typeface="Arial"/>
              <a:ea typeface="Arial"/>
              <a:cs typeface="Arial"/>
              <a:sym typeface="Arial"/>
            </a:endParaRPr>
          </a:p>
          <a:p>
            <a:pPr marL="457200" marR="0" lvl="0" indent="-406400" algn="l" rtl="0">
              <a:lnSpc>
                <a:spcPct val="100000"/>
              </a:lnSpc>
              <a:spcBef>
                <a:spcPts val="784"/>
              </a:spcBef>
              <a:spcAft>
                <a:spcPts val="0"/>
              </a:spcAft>
              <a:buClr>
                <a:schemeClr val="dk1"/>
              </a:buClr>
              <a:buSzPts val="2800"/>
              <a:buFont typeface="Arial"/>
              <a:buChar char="●"/>
            </a:pPr>
            <a:r>
              <a:rPr lang="en-US" sz="1200" b="0" i="0" u="none" strike="noStrike" cap="none" dirty="0">
                <a:solidFill>
                  <a:schemeClr val="dk1"/>
                </a:solidFill>
                <a:latin typeface="Arial"/>
                <a:ea typeface="Arial"/>
                <a:cs typeface="Arial"/>
                <a:sym typeface="Arial"/>
              </a:rPr>
              <a:t>Global Food Security Cluster </a:t>
            </a:r>
            <a:r>
              <a:rPr lang="en-US" sz="1200" b="0" i="0" u="sng" strike="noStrike" cap="none" dirty="0">
                <a:solidFill>
                  <a:srgbClr val="0000FF"/>
                </a:solidFill>
                <a:latin typeface="Arial"/>
                <a:ea typeface="Arial"/>
                <a:cs typeface="Arial"/>
                <a:sym typeface="Arial"/>
                <a:hlinkClick r:id="rId5">
                  <a:extLst>
                    <a:ext uri="{A12FA001-AC4F-418D-AE19-62706E023703}">
                      <ahyp:hlinkClr xmlns:ahyp="http://schemas.microsoft.com/office/drawing/2018/hyperlinkcolor" val="tx"/>
                    </a:ext>
                  </a:extLst>
                </a:hlinkClick>
              </a:rPr>
              <a:t>https://fscluster.org</a:t>
            </a:r>
            <a:endParaRPr lang="en-US" sz="1200" b="0" i="0" u="none" strike="noStrike" cap="none" dirty="0">
              <a:solidFill>
                <a:srgbClr val="000000"/>
              </a:solidFill>
              <a:latin typeface="Arial"/>
              <a:ea typeface="Arial"/>
              <a:cs typeface="Arial"/>
              <a:sym typeface="Arial"/>
            </a:endParaRPr>
          </a:p>
          <a:p>
            <a:pPr marL="457200" marR="0" lvl="0" indent="-406400" algn="l" rtl="0">
              <a:lnSpc>
                <a:spcPct val="100000"/>
              </a:lnSpc>
              <a:spcBef>
                <a:spcPts val="0"/>
              </a:spcBef>
              <a:spcAft>
                <a:spcPts val="0"/>
              </a:spcAft>
              <a:buClr>
                <a:schemeClr val="dk1"/>
              </a:buClr>
              <a:buSzPts val="2800"/>
              <a:buFont typeface="Arial"/>
              <a:buChar char="●"/>
            </a:pPr>
            <a:r>
              <a:rPr lang="en-US" sz="1200" b="0" i="0" u="none" strike="noStrike" cap="none" dirty="0">
                <a:solidFill>
                  <a:schemeClr val="dk1"/>
                </a:solidFill>
                <a:latin typeface="Arial"/>
                <a:ea typeface="Arial"/>
                <a:cs typeface="Arial"/>
                <a:sym typeface="Arial"/>
              </a:rPr>
              <a:t>CALP network    </a:t>
            </a:r>
            <a:endParaRPr lang="en-US" sz="1200" b="0" i="0" u="none" strike="noStrike" cap="none" dirty="0">
              <a:solidFill>
                <a:srgbClr val="0077C8"/>
              </a:solidFill>
              <a:latin typeface="Arial"/>
              <a:ea typeface="Arial"/>
              <a:cs typeface="Arial"/>
              <a:sym typeface="Arial"/>
            </a:endParaRPr>
          </a:p>
          <a:p>
            <a:pPr marL="0" marR="0" lvl="0" indent="0" algn="l" rtl="0">
              <a:lnSpc>
                <a:spcPct val="100000"/>
              </a:lnSpc>
              <a:spcBef>
                <a:spcPts val="784"/>
              </a:spcBef>
              <a:spcAft>
                <a:spcPts val="0"/>
              </a:spcAft>
              <a:buClr>
                <a:schemeClr val="dk1"/>
              </a:buClr>
              <a:buSzPts val="1100"/>
              <a:buFont typeface="Arial"/>
              <a:buNone/>
            </a:pPr>
            <a:r>
              <a:rPr lang="en-US" sz="1200" b="0" i="0" u="sng" strike="noStrike" cap="none" dirty="0">
                <a:solidFill>
                  <a:srgbClr val="0000FF"/>
                </a:solidFill>
                <a:latin typeface="Arial"/>
                <a:ea typeface="Arial"/>
                <a:cs typeface="Arial"/>
                <a:sym typeface="Arial"/>
                <a:hlinkClick r:id="rId6">
                  <a:extLst>
                    <a:ext uri="{A12FA001-AC4F-418D-AE19-62706E023703}">
                      <ahyp:hlinkClr xmlns:ahyp="http://schemas.microsoft.com/office/drawing/2018/hyperlinkcolor" val="tx"/>
                    </a:ext>
                  </a:extLst>
                </a:hlinkClick>
              </a:rPr>
              <a:t>https://www.calpnetwork.org</a:t>
            </a:r>
            <a:r>
              <a:rPr lang="en-US" sz="1200" b="0" i="0" u="none" strike="noStrike" cap="none" dirty="0">
                <a:solidFill>
                  <a:srgbClr val="0077C8"/>
                </a:solidFill>
                <a:latin typeface="Arial"/>
                <a:ea typeface="Arial"/>
                <a:cs typeface="Arial"/>
                <a:sym typeface="Arial"/>
              </a:rPr>
              <a:t> </a:t>
            </a:r>
          </a:p>
          <a:p>
            <a:pPr marL="0" lvl="0" indent="0" algn="l" rtl="0">
              <a:lnSpc>
                <a:spcPct val="107000"/>
              </a:lnSpc>
              <a:spcBef>
                <a:spcPts val="0"/>
              </a:spcBef>
              <a:spcAft>
                <a:spcPts val="0"/>
              </a:spcAft>
              <a:buSzPts val="1400"/>
              <a:buNone/>
            </a:pPr>
            <a:endParaRPr lang="en-US" sz="1200" b="1" dirty="0">
              <a:solidFill>
                <a:srgbClr val="C41401"/>
              </a:solidFill>
              <a:latin typeface="Arial"/>
              <a:ea typeface="Arial"/>
              <a:cs typeface="Arial"/>
              <a:sym typeface="Arial"/>
            </a:endParaRP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29</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202699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b="1"/>
              <a:t>Facilitator</a:t>
            </a:r>
            <a:r>
              <a:rPr lang="de-DE" b="1" baseline="0"/>
              <a:t> note:</a:t>
            </a:r>
          </a:p>
          <a:p>
            <a:r>
              <a:rPr lang="de-DE" baseline="0"/>
              <a:t>Link to training package: https://www.hi-deutschland-projekte.de/lnob/training-package-for-inclusive-food-security/</a:t>
            </a:r>
            <a:endParaRPr lang="de-DE"/>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30</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565771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Clr>
                <a:schemeClr val="dk1"/>
              </a:buClr>
              <a:buSzPts val="1100"/>
            </a:pPr>
            <a:r>
              <a:rPr lang="en-US" b="1" dirty="0">
                <a:latin typeface="Arial"/>
                <a:ea typeface="Arial"/>
                <a:cs typeface="Arial"/>
                <a:sym typeface="Arial"/>
              </a:rPr>
              <a:t>Facilitator Notes: </a:t>
            </a:r>
            <a:endParaRPr lang="en-US" dirty="0">
              <a:latin typeface="Arial"/>
              <a:ea typeface="Arial"/>
              <a:cs typeface="Arial"/>
              <a:sym typeface="Arial"/>
            </a:endParaRPr>
          </a:p>
          <a:p>
            <a:pPr marL="0" indent="0">
              <a:buClr>
                <a:schemeClr val="dk1"/>
              </a:buClr>
              <a:buSzPts val="1100"/>
            </a:pPr>
            <a:r>
              <a:rPr lang="en-US" dirty="0">
                <a:latin typeface="Arial"/>
                <a:cs typeface="Arial"/>
                <a:sym typeface="Arial"/>
              </a:rPr>
              <a:t>Handicap International / Humanity &amp; Inclusion (HI) led the inter-agency development process of this “Disability-inclusive Food Security Training Package” within the frame of the project “Phase 4 – Leave no one behind” (LNOB). The project is funded by the German Federal Foreign Office (GFFO) and implemented in consortia with CBM International as well as in collaboration with African Disability Forum (ADF) and International Disability Alliance (IDA). The next slide shows the 4 project results. </a:t>
            </a:r>
            <a:endParaRPr lang="en-US" b="0" dirty="0"/>
          </a:p>
          <a:p>
            <a:pPr marL="0" indent="0"/>
            <a:endParaRPr lang="en-US" dirty="0"/>
          </a:p>
          <a:p>
            <a:pPr marL="0" indent="0"/>
            <a:r>
              <a:rPr lang="en-US" b="1" dirty="0"/>
              <a:t>History of LNOB project:</a:t>
            </a:r>
          </a:p>
          <a:p>
            <a:pPr marL="179040" indent="-179040">
              <a:buFont typeface="Arial" panose="020B0604020202020204" pitchFamily="34" charset="0"/>
              <a:buChar char="•"/>
            </a:pPr>
            <a:r>
              <a:rPr lang="en-US" dirty="0"/>
              <a:t>Since 2016, the LNOB-project series focuses on </a:t>
            </a:r>
            <a:r>
              <a:rPr lang="en-US" b="1" dirty="0"/>
              <a:t>mainstreaming disability </a:t>
            </a:r>
            <a:r>
              <a:rPr lang="en-US" dirty="0"/>
              <a:t>in humanitarian action in line with the IASC Guidelines on Inclusion of Persons with Disabilities in Humanitarian Action. Further information can be found</a:t>
            </a:r>
            <a:r>
              <a:rPr lang="en-US" baseline="0" dirty="0"/>
              <a:t> on the project website: https://www.hi-deutschland-projekte.de/lnob/about-lnob/ </a:t>
            </a:r>
          </a:p>
          <a:p>
            <a:pPr marL="179040" indent="-179040">
              <a:buFont typeface="Arial" panose="020B0604020202020204" pitchFamily="34" charset="0"/>
              <a:buChar char="•"/>
            </a:pPr>
            <a:r>
              <a:rPr lang="en-US" b="1" dirty="0"/>
              <a:t>Phase 4 (2025-2026) </a:t>
            </a:r>
            <a:r>
              <a:rPr lang="en-US" dirty="0"/>
              <a:t>builds upon our successes of the previous phases and enhances the uptake of the IASC Guidelines for lasting impact through side-scaling and localization. We are working on global level and in six countries in East (Somalia/Somaliland, South Sudan, Uganda) and West (Cameroon, Niger, Nigeria) Africa.    </a:t>
            </a:r>
          </a:p>
          <a:p>
            <a:pPr marL="179040" indent="-179040">
              <a:buFont typeface="Arial" panose="020B0604020202020204" pitchFamily="34" charset="0"/>
              <a:buChar char="•"/>
            </a:pPr>
            <a:r>
              <a:rPr lang="en-US" b="1" dirty="0"/>
              <a:t>Phase 3 (2022-2023): </a:t>
            </a:r>
            <a:r>
              <a:rPr lang="en-US" dirty="0"/>
              <a:t>Mainstreaming Disability in Global and Local Humanitarian Action in Line with the IASC Guidelines on Inclusion (Capacity development of international, regional and local humanitarian actors, Development and piloting of tools to identify and monitor disability-specific needs, barriers and enablers, Set up and support of technical support and surge capacity mechanisms at humanitarian response level, Documentation of good and promising practices and applied research on the operationalization of the IASC Guidelines).</a:t>
            </a:r>
          </a:p>
          <a:p>
            <a:pPr marL="179040" indent="-179040">
              <a:buFont typeface="Arial" panose="020B0604020202020204" pitchFamily="34" charset="0"/>
              <a:buChar char="•"/>
            </a:pPr>
            <a:r>
              <a:rPr lang="en-US" b="1" dirty="0"/>
              <a:t>Phase 2 (2018-2021): </a:t>
            </a:r>
            <a:r>
              <a:rPr lang="en-US" dirty="0"/>
              <a:t>Mainstreaming Disability in Humanitarian Action (Capacity building of German humanitarian actors and their local partners, Support for the development &amp; dissemination of IASC-Guidelines on inclusion, Applied accompanying research to document good practices and lessons learned).</a:t>
            </a:r>
          </a:p>
          <a:p>
            <a:pPr marL="0" indent="-179040">
              <a:buSzPts val="1100"/>
              <a:buFont typeface="Arial" panose="020B0604020202020204" pitchFamily="34" charset="0"/>
              <a:buChar char="•"/>
            </a:pPr>
            <a:r>
              <a:rPr lang="en-US" b="1" dirty="0"/>
              <a:t>Phase 1 (2016-2018): </a:t>
            </a:r>
            <a:r>
              <a:rPr lang="en-US" dirty="0"/>
              <a:t>Capacity Building of German Humanitarian Actors to Mainstream Disability (Seminars, Workshops &amp; Events, Coaching, Cooperation with Universities).</a:t>
            </a:r>
          </a:p>
          <a:p>
            <a:endParaRPr lang="de-DE" dirty="0"/>
          </a:p>
        </p:txBody>
      </p:sp>
      <p:sp>
        <p:nvSpPr>
          <p:cNvPr id="4" name="Slide Number Placeholder 3"/>
          <p:cNvSpPr>
            <a:spLocks noGrp="1"/>
          </p:cNvSpPr>
          <p:nvPr>
            <p:ph type="sldNum" idx="12"/>
          </p:nvPr>
        </p:nvSpPr>
        <p:spPr/>
        <p:txBody>
          <a:bodyPr/>
          <a:lstStyle/>
          <a:p>
            <a:pPr algn="r"/>
            <a:fld id="{00000000-1234-1234-1234-123412341234}" type="slidenum">
              <a:rPr lang="es-CO" sz="1200">
                <a:solidFill>
                  <a:schemeClr val="dk1"/>
                </a:solidFill>
                <a:latin typeface="Calibri"/>
                <a:ea typeface="Calibri"/>
                <a:cs typeface="Calibri"/>
                <a:sym typeface="Calibri"/>
              </a:rPr>
              <a:pPr algn="r"/>
              <a:t>4</a:t>
            </a:fld>
            <a:endParaRPr lang="es-CO"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482061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r>
              <a:rPr lang="de-DE" b="1" dirty="0"/>
              <a:t>Facilitator Note:</a:t>
            </a:r>
          </a:p>
          <a:p>
            <a:pPr marL="0" indent="-238720" defTabSz="954878">
              <a:spcAft>
                <a:spcPts val="1253"/>
              </a:spcAft>
              <a:defRPr/>
            </a:pPr>
            <a:r>
              <a:rPr lang="de-DE" dirty="0"/>
              <a:t>Read out the objective of „Phase 4 – LNOB“ followed by the 4 results. </a:t>
            </a:r>
            <a:r>
              <a:rPr lang="en-US" dirty="0">
                <a:latin typeface="Arial"/>
                <a:cs typeface="Arial"/>
                <a:sym typeface="Arial"/>
              </a:rPr>
              <a:t>The training package was developed under Result 2 and more information is provided on the different Phases in the facilitator notes.</a:t>
            </a:r>
            <a:endParaRPr lang="en-US" dirty="0"/>
          </a:p>
          <a:p>
            <a:pPr marL="0">
              <a:spcAft>
                <a:spcPts val="1253"/>
              </a:spcAft>
            </a:pPr>
            <a:r>
              <a:rPr lang="de-DE"/>
              <a:t> For </a:t>
            </a:r>
            <a:r>
              <a:rPr lang="de-DE" dirty="0"/>
              <a:t>more information on the project, visit the project website. If you do not know the details of the project, please refer to the projec website, too: https://www.hi-deutschland-projekte.de/lnob/</a:t>
            </a:r>
            <a:endParaRPr lang="en-US" dirty="0">
              <a:latin typeface="Arial"/>
              <a:cs typeface="Arial"/>
              <a:sym typeface="Arial"/>
            </a:endParaRPr>
          </a:p>
          <a:p>
            <a:pPr marL="0" indent="0"/>
            <a:endParaRPr lang="en-US" b="0" dirty="0"/>
          </a:p>
          <a:p>
            <a:pPr marL="0"/>
            <a:endParaRPr lang="de-DE" dirty="0"/>
          </a:p>
        </p:txBody>
      </p:sp>
      <p:sp>
        <p:nvSpPr>
          <p:cNvPr id="4" name="Slide Number Placeholder 3"/>
          <p:cNvSpPr>
            <a:spLocks noGrp="1"/>
          </p:cNvSpPr>
          <p:nvPr>
            <p:ph type="sldNum" idx="12"/>
          </p:nvPr>
        </p:nvSpPr>
        <p:spPr/>
        <p:txBody>
          <a:bodyPr/>
          <a:lstStyle/>
          <a:p>
            <a:pPr algn="r"/>
            <a:fld id="{00000000-1234-1234-1234-123412341234}" type="slidenum">
              <a:rPr lang="es-CO" sz="1200">
                <a:solidFill>
                  <a:schemeClr val="dk1"/>
                </a:solidFill>
                <a:latin typeface="Calibri"/>
                <a:ea typeface="Calibri"/>
                <a:cs typeface="Calibri"/>
                <a:sym typeface="Calibri"/>
              </a:rPr>
              <a:pPr algn="r"/>
              <a:t>5</a:t>
            </a:fld>
            <a:endParaRPr lang="es-CO"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985745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ct val="150000"/>
              </a:lnSpc>
              <a:buClr>
                <a:schemeClr val="dk1"/>
              </a:buClr>
              <a:buSzPts val="1100"/>
            </a:pPr>
            <a:r>
              <a:rPr lang="en-US" b="1" dirty="0">
                <a:latin typeface="Arial"/>
                <a:ea typeface="Arial"/>
                <a:cs typeface="Arial"/>
                <a:sym typeface="Arial"/>
              </a:rPr>
              <a:t>Facilitator Notes:</a:t>
            </a:r>
          </a:p>
          <a:p>
            <a:pPr marL="0" indent="0" algn="just">
              <a:lnSpc>
                <a:spcPct val="115000"/>
              </a:lnSpc>
              <a:buClr>
                <a:schemeClr val="dk1"/>
              </a:buClr>
              <a:buSzPts val="1100"/>
            </a:pPr>
            <a:r>
              <a:rPr lang="en-US" dirty="0">
                <a:latin typeface="Arial"/>
                <a:ea typeface="Arial"/>
                <a:cs typeface="Arial"/>
                <a:sym typeface="Arial"/>
              </a:rPr>
              <a:t>Explain briefly (no need to go in detail) that the learning package is composed of 8 modules, 7 being an adaptation of the DRG modules to the Food Security sector. Module 8 focuses on Inclusive Cash &amp; Voucher Assistance in Food Security and the additional Orientation Module gives an Introduction to Food Security for participants new to food security programming.</a:t>
            </a:r>
          </a:p>
        </p:txBody>
      </p:sp>
      <p:sp>
        <p:nvSpPr>
          <p:cNvPr id="4" name="Slide Number Placeholder 3"/>
          <p:cNvSpPr>
            <a:spLocks noGrp="1"/>
          </p:cNvSpPr>
          <p:nvPr>
            <p:ph type="sldNum" idx="12"/>
          </p:nvPr>
        </p:nvSpPr>
        <p:spPr/>
        <p:txBody>
          <a:bodyPr/>
          <a:lstStyle/>
          <a:p>
            <a:pPr algn="r"/>
            <a:fld id="{00000000-1234-1234-1234-123412341234}" type="slidenum">
              <a:rPr lang="es-CO" sz="1200">
                <a:solidFill>
                  <a:schemeClr val="dk1"/>
                </a:solidFill>
                <a:latin typeface="Calibri"/>
                <a:ea typeface="Calibri"/>
                <a:cs typeface="Calibri"/>
                <a:sym typeface="Calibri"/>
              </a:rPr>
              <a:pPr algn="r"/>
              <a:t>6</a:t>
            </a:fld>
            <a:endParaRPr lang="es-CO"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944594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ct val="150000"/>
              </a:lnSpc>
              <a:buClr>
                <a:schemeClr val="dk1"/>
              </a:buClr>
              <a:buSzPts val="1100"/>
            </a:pPr>
            <a:r>
              <a:rPr lang="en-US" b="1" dirty="0">
                <a:latin typeface="Arial"/>
                <a:ea typeface="Arial"/>
                <a:cs typeface="Arial"/>
                <a:sym typeface="Arial"/>
              </a:rPr>
              <a:t>Facilitator Notes: </a:t>
            </a:r>
            <a:r>
              <a:rPr lang="en-US" dirty="0">
                <a:latin typeface="Arial"/>
                <a:ea typeface="Arial"/>
                <a:cs typeface="Arial"/>
                <a:sym typeface="Arial"/>
              </a:rPr>
              <a:t> </a:t>
            </a:r>
          </a:p>
          <a:p>
            <a:pPr marL="0" indent="0" algn="just">
              <a:lnSpc>
                <a:spcPct val="150000"/>
              </a:lnSpc>
              <a:spcBef>
                <a:spcPts val="836"/>
              </a:spcBef>
              <a:buClr>
                <a:schemeClr val="dk1"/>
              </a:buClr>
              <a:buSzPts val="1100"/>
            </a:pPr>
            <a:r>
              <a:rPr lang="en-US" dirty="0">
                <a:latin typeface="Arial"/>
                <a:ea typeface="Arial"/>
                <a:cs typeface="Arial"/>
                <a:sym typeface="Arial"/>
              </a:rPr>
              <a:t>This slide must be adapted to the tools used to assess participants' knowledge before and after the training (pre/post-tests) and to collect participants’ feedback and complaints. </a:t>
            </a:r>
            <a:r>
              <a:rPr lang="en-US" b="1" dirty="0">
                <a:latin typeface="Arial"/>
                <a:ea typeface="Arial"/>
                <a:cs typeface="Arial"/>
                <a:sym typeface="Arial"/>
              </a:rPr>
              <a:t>Please use your own organization’s feedback mechanism whether that’s a QR code or other tools. </a:t>
            </a:r>
          </a:p>
        </p:txBody>
      </p:sp>
      <p:sp>
        <p:nvSpPr>
          <p:cNvPr id="4" name="Slide Number Placeholder 3"/>
          <p:cNvSpPr>
            <a:spLocks noGrp="1"/>
          </p:cNvSpPr>
          <p:nvPr>
            <p:ph type="sldNum" idx="12"/>
          </p:nvPr>
        </p:nvSpPr>
        <p:spPr/>
        <p:txBody>
          <a:bodyPr/>
          <a:lstStyle/>
          <a:p>
            <a:pPr algn="r"/>
            <a:fld id="{00000000-1234-1234-1234-123412341234}" type="slidenum">
              <a:rPr lang="es-CO" sz="1200">
                <a:solidFill>
                  <a:schemeClr val="dk1"/>
                </a:solidFill>
                <a:latin typeface="Calibri"/>
                <a:ea typeface="Calibri"/>
                <a:cs typeface="Calibri"/>
                <a:sym typeface="Calibri"/>
              </a:rPr>
              <a:pPr algn="r"/>
              <a:t>7</a:t>
            </a:fld>
            <a:endParaRPr lang="es-CO"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406656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r>
              <a:rPr lang="en-US" b="1" dirty="0">
                <a:latin typeface="Arial"/>
                <a:ea typeface="Arial"/>
                <a:cs typeface="Arial"/>
                <a:sym typeface="Arial"/>
              </a:rPr>
              <a:t>Facilitator Notes:</a:t>
            </a:r>
            <a:endParaRPr lang="en-US" sz="1000" dirty="0">
              <a:latin typeface="Arial"/>
              <a:ea typeface="Arial"/>
              <a:cs typeface="Arial"/>
              <a:sym typeface="Arial"/>
            </a:endParaRPr>
          </a:p>
          <a:p>
            <a:pPr marL="358079" indent="-358079" algn="just">
              <a:lnSpc>
                <a:spcPct val="107000"/>
              </a:lnSpc>
              <a:buClr>
                <a:schemeClr val="dk1"/>
              </a:buClr>
              <a:buSzPts val="1800"/>
              <a:buChar char="●"/>
            </a:pPr>
            <a:r>
              <a:rPr lang="en-US" dirty="0">
                <a:latin typeface="Arial"/>
                <a:ea typeface="Arial"/>
                <a:cs typeface="Arial"/>
                <a:sym typeface="Arial"/>
              </a:rPr>
              <a:t>Tell the audience that they will be doing interactive activities and exercises during the training session to provide the opportunity to share their thoughts, insights, experiences and observations.</a:t>
            </a:r>
          </a:p>
          <a:p>
            <a:pPr marL="358079" indent="-358079" algn="just">
              <a:lnSpc>
                <a:spcPct val="107000"/>
              </a:lnSpc>
              <a:buClr>
                <a:schemeClr val="dk1"/>
              </a:buClr>
              <a:buSzPts val="1800"/>
              <a:buChar char="●"/>
            </a:pPr>
            <a:r>
              <a:rPr lang="en-US" dirty="0">
                <a:latin typeface="Arial"/>
                <a:ea typeface="Arial"/>
                <a:cs typeface="Arial"/>
                <a:sym typeface="Arial"/>
              </a:rPr>
              <a:t>And whilst their reasonable accommodation requirements have already been noted (making accessibility adjustments according to individual needs), if anyone is having any difficulty as they go through the training, they must please check in with their facilitator as it is vital that everyone participates. </a:t>
            </a:r>
          </a:p>
        </p:txBody>
      </p:sp>
      <p:sp>
        <p:nvSpPr>
          <p:cNvPr id="4" name="Slide Number Placeholder 3"/>
          <p:cNvSpPr>
            <a:spLocks noGrp="1"/>
          </p:cNvSpPr>
          <p:nvPr>
            <p:ph type="sldNum" idx="12"/>
          </p:nvPr>
        </p:nvSpPr>
        <p:spPr/>
        <p:txBody>
          <a:bodyPr/>
          <a:lstStyle/>
          <a:p>
            <a:pPr algn="r"/>
            <a:fld id="{00000000-1234-1234-1234-123412341234}" type="slidenum">
              <a:rPr lang="es-CO" sz="1200">
                <a:solidFill>
                  <a:schemeClr val="dk1"/>
                </a:solidFill>
                <a:latin typeface="Calibri"/>
                <a:ea typeface="Calibri"/>
                <a:cs typeface="Calibri"/>
                <a:sym typeface="Calibri"/>
              </a:rPr>
              <a:pPr algn="r"/>
              <a:t>8</a:t>
            </a:fld>
            <a:endParaRPr lang="es-CO"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456048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b="1" dirty="0"/>
              <a:t>Facilitator note:</a:t>
            </a:r>
          </a:p>
          <a:p>
            <a:r>
              <a:rPr lang="de-DE" b="0" dirty="0"/>
              <a:t>Depending on time, choose a methodology for introduction of participants (e.g. group game, introducing by pairs, individual introducing, etc.).</a:t>
            </a:r>
          </a:p>
          <a:p>
            <a:r>
              <a:rPr lang="de-DE" b="0" dirty="0" err="1"/>
              <a:t>Objective</a:t>
            </a:r>
            <a:r>
              <a:rPr lang="de-DE" b="0" dirty="0"/>
              <a:t> is that everyone knows who else is in the room.</a:t>
            </a:r>
          </a:p>
        </p:txBody>
      </p:sp>
      <p:sp>
        <p:nvSpPr>
          <p:cNvPr id="4" name="Slide Number Placeholder 3"/>
          <p:cNvSpPr>
            <a:spLocks noGrp="1"/>
          </p:cNvSpPr>
          <p:nvPr>
            <p:ph type="sldNum" idx="12"/>
          </p:nvPr>
        </p:nvSpPr>
        <p:spPr/>
        <p:txBody>
          <a:bodyPr/>
          <a:lstStyle/>
          <a:p>
            <a:pPr algn="r"/>
            <a:fld id="{00000000-1234-1234-1234-123412341234}" type="slidenum">
              <a:rPr lang="es-CO" sz="1200">
                <a:solidFill>
                  <a:schemeClr val="dk1"/>
                </a:solidFill>
                <a:latin typeface="Calibri"/>
                <a:ea typeface="Calibri"/>
                <a:cs typeface="Calibri"/>
                <a:sym typeface="Calibri"/>
              </a:rPr>
              <a:pPr algn="r"/>
              <a:t>9</a:t>
            </a:fld>
            <a:endParaRPr lang="es-CO"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443783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7000"/>
              </a:lnSpc>
              <a:spcBef>
                <a:spcPts val="0"/>
              </a:spcBef>
              <a:spcAft>
                <a:spcPts val="0"/>
              </a:spcAft>
              <a:buSzPts val="1400"/>
              <a:buNone/>
            </a:pPr>
            <a:r>
              <a:rPr lang="en-US" b="1" dirty="0">
                <a:latin typeface="Arial"/>
                <a:ea typeface="Arial"/>
                <a:cs typeface="Arial"/>
                <a:sym typeface="Arial"/>
              </a:rPr>
              <a:t>Facilitator Notes: </a:t>
            </a:r>
          </a:p>
          <a:p>
            <a:pPr marL="0" lvl="0" indent="0" algn="l" rtl="0">
              <a:lnSpc>
                <a:spcPct val="107000"/>
              </a:lnSpc>
              <a:spcBef>
                <a:spcPts val="0"/>
              </a:spcBef>
              <a:spcAft>
                <a:spcPts val="0"/>
              </a:spcAft>
              <a:buSzPts val="1400"/>
              <a:buNone/>
            </a:pPr>
            <a:endParaRPr lang="en-US" dirty="0">
              <a:latin typeface="Arial"/>
              <a:ea typeface="Arial"/>
              <a:cs typeface="Arial"/>
              <a:sym typeface="Arial"/>
            </a:endParaRPr>
          </a:p>
          <a:p>
            <a:pPr marL="0" lvl="0" indent="0" algn="l" rtl="0">
              <a:lnSpc>
                <a:spcPct val="107000"/>
              </a:lnSpc>
              <a:spcBef>
                <a:spcPts val="0"/>
              </a:spcBef>
              <a:spcAft>
                <a:spcPts val="0"/>
              </a:spcAft>
              <a:buClr>
                <a:schemeClr val="dk1"/>
              </a:buClr>
              <a:buSzPts val="1400"/>
              <a:buFont typeface="Arial"/>
              <a:buNone/>
            </a:pPr>
            <a:r>
              <a:rPr lang="en-US" dirty="0">
                <a:latin typeface="Arial"/>
                <a:ea typeface="Arial"/>
                <a:cs typeface="Arial"/>
                <a:sym typeface="Arial"/>
              </a:rPr>
              <a:t>These learning objectives could be adapted by the facilitators to the expectations and experience of participants.</a:t>
            </a:r>
            <a:endParaRPr lang="en-US" dirty="0"/>
          </a:p>
          <a:p>
            <a:endParaRPr lang="de-DE"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10</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44804233"/>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png"/><Relationship Id="rId10" Type="http://schemas.openxmlformats.org/officeDocument/2006/relationships/image" Target="../media/image10.jpeg"/><Relationship Id="rId4" Type="http://schemas.openxmlformats.org/officeDocument/2006/relationships/image" Target="../media/image4.jpeg"/><Relationship Id="rId9" Type="http://schemas.openxmlformats.org/officeDocument/2006/relationships/image" Target="../media/image9.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En blanco" userDrawn="1">
  <p:cSld name="En blanco">
    <p:spTree>
      <p:nvGrpSpPr>
        <p:cNvPr id="1" name="Shape 13"/>
        <p:cNvGrpSpPr/>
        <p:nvPr/>
      </p:nvGrpSpPr>
      <p:grpSpPr>
        <a:xfrm>
          <a:off x="0" y="0"/>
          <a:ext cx="0" cy="0"/>
          <a:chOff x="0" y="0"/>
          <a:chExt cx="0" cy="0"/>
        </a:xfrm>
      </p:grpSpPr>
      <p:pic>
        <p:nvPicPr>
          <p:cNvPr id="17" name="Google Shape;17;p2">
            <a:extLst>
              <a:ext uri="{C183D7F6-B498-43B3-948B-1728B52AA6E4}">
                <adec:decorative xmlns:adec="http://schemas.microsoft.com/office/drawing/2017/decorative" val="1"/>
              </a:ext>
            </a:extLst>
          </p:cNvPr>
          <p:cNvPicPr preferRelativeResize="0"/>
          <p:nvPr/>
        </p:nvPicPr>
        <p:blipFill rotWithShape="1">
          <a:blip r:embed="rId2">
            <a:alphaModFix/>
            <a:extLst>
              <a:ext uri="{28A0092B-C50C-407E-A947-70E740481C1C}">
                <a14:useLocalDpi xmlns:a14="http://schemas.microsoft.com/office/drawing/2010/main" val="0"/>
              </a:ext>
            </a:extLst>
          </a:blip>
          <a:srcRect/>
          <a:stretch/>
        </p:blipFill>
        <p:spPr>
          <a:xfrm>
            <a:off x="0" y="4886748"/>
            <a:ext cx="12192000" cy="365125"/>
          </a:xfrm>
          <a:prstGeom prst="rect">
            <a:avLst/>
          </a:prstGeom>
          <a:noFill/>
          <a:ln>
            <a:noFill/>
          </a:ln>
        </p:spPr>
      </p:pic>
      <p:sp>
        <p:nvSpPr>
          <p:cNvPr id="38" name="Title 1">
            <a:extLst>
              <a:ext uri="{FF2B5EF4-FFF2-40B4-BE49-F238E27FC236}">
                <a16:creationId xmlns:a16="http://schemas.microsoft.com/office/drawing/2014/main" id="{66EA066B-9770-E7A8-FCF7-095A5E45689C}"/>
              </a:ext>
            </a:extLst>
          </p:cNvPr>
          <p:cNvSpPr>
            <a:spLocks noGrp="1"/>
          </p:cNvSpPr>
          <p:nvPr>
            <p:ph type="ctrTitle"/>
          </p:nvPr>
        </p:nvSpPr>
        <p:spPr>
          <a:xfrm>
            <a:off x="1524000" y="1122363"/>
            <a:ext cx="9144000" cy="2387600"/>
          </a:xfrm>
          <a:solidFill>
            <a:srgbClr val="0070C0"/>
          </a:solidFill>
        </p:spPr>
        <p:txBody>
          <a:bodyPr anchor="ctr">
            <a:normAutofit/>
          </a:bodyPr>
          <a:lstStyle>
            <a:lvl1pPr algn="ctr">
              <a:defRPr sz="3600">
                <a:solidFill>
                  <a:schemeClr val="bg1"/>
                </a:solidFill>
              </a:defRPr>
            </a:lvl1pPr>
          </a:lstStyle>
          <a:p>
            <a:r>
              <a:rPr lang="en-US"/>
              <a:t>Click to edit Master title style</a:t>
            </a:r>
            <a:endParaRPr lang="de-DE"/>
          </a:p>
        </p:txBody>
      </p:sp>
      <p:sp>
        <p:nvSpPr>
          <p:cNvPr id="39" name="Subtitle 2">
            <a:extLst>
              <a:ext uri="{FF2B5EF4-FFF2-40B4-BE49-F238E27FC236}">
                <a16:creationId xmlns:a16="http://schemas.microsoft.com/office/drawing/2014/main" id="{B57013B3-8B24-4292-7DD8-CA75FABF55E9}"/>
              </a:ext>
            </a:extLst>
          </p:cNvPr>
          <p:cNvSpPr>
            <a:spLocks noGrp="1"/>
          </p:cNvSpPr>
          <p:nvPr>
            <p:ph type="subTitle" idx="1"/>
          </p:nvPr>
        </p:nvSpPr>
        <p:spPr>
          <a:xfrm>
            <a:off x="1524000" y="3602038"/>
            <a:ext cx="9144000" cy="1001860"/>
          </a:xfrm>
        </p:spPr>
        <p:txBody>
          <a:bodyPr anchor="ctr">
            <a:normAutofit/>
          </a:bodyPr>
          <a:lstStyle>
            <a:lvl1pPr marL="0" indent="0" algn="ctr">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41" name="TextBox 40">
            <a:extLst>
              <a:ext uri="{FF2B5EF4-FFF2-40B4-BE49-F238E27FC236}">
                <a16:creationId xmlns:a16="http://schemas.microsoft.com/office/drawing/2014/main" id="{395F56E3-CAAC-E141-2CFE-03065192F3B5}"/>
              </a:ext>
            </a:extLst>
          </p:cNvPr>
          <p:cNvSpPr txBox="1"/>
          <p:nvPr userDrawn="1"/>
        </p:nvSpPr>
        <p:spPr>
          <a:xfrm>
            <a:off x="190232" y="5306582"/>
            <a:ext cx="409791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200" b="0" i="0" u="none" strike="noStrike" cap="none">
                <a:solidFill>
                  <a:srgbClr val="000000"/>
                </a:solidFill>
                <a:latin typeface="Arial"/>
                <a:ea typeface="Arial"/>
                <a:cs typeface="Arial"/>
                <a:sym typeface="Arial"/>
              </a:rPr>
              <a:t>Developed through an inter-agency collaboration of: </a:t>
            </a:r>
            <a:endParaRPr lang="en-US" sz="1200" b="0"/>
          </a:p>
        </p:txBody>
      </p:sp>
      <p:pic>
        <p:nvPicPr>
          <p:cNvPr id="63" name="Google Shape;907;g3b89cd4c576_2_135" descr="Action Against Hunger logo">
            <a:extLst>
              <a:ext uri="{FF2B5EF4-FFF2-40B4-BE49-F238E27FC236}">
                <a16:creationId xmlns:a16="http://schemas.microsoft.com/office/drawing/2014/main" id="{F775158D-E566-569E-DC8D-F8AF4941AAA3}"/>
              </a:ext>
            </a:extLst>
          </p:cNvPr>
          <p:cNvPicPr preferRelativeResize="0"/>
          <p:nvPr userDrawn="1"/>
        </p:nvPicPr>
        <p:blipFill rotWithShape="1">
          <a:blip r:embed="rId3">
            <a:alphaModFix/>
          </a:blip>
          <a:srcRect/>
          <a:stretch/>
        </p:blipFill>
        <p:spPr>
          <a:xfrm>
            <a:off x="297459" y="5942243"/>
            <a:ext cx="819740" cy="516778"/>
          </a:xfrm>
          <a:prstGeom prst="rect">
            <a:avLst/>
          </a:prstGeom>
          <a:noFill/>
          <a:ln>
            <a:noFill/>
          </a:ln>
        </p:spPr>
      </p:pic>
      <p:pic>
        <p:nvPicPr>
          <p:cNvPr id="73" name="Picture 72" descr="African Disabiltiy Forum logo.">
            <a:extLst>
              <a:ext uri="{FF2B5EF4-FFF2-40B4-BE49-F238E27FC236}">
                <a16:creationId xmlns:a16="http://schemas.microsoft.com/office/drawing/2014/main" id="{90F37B8E-E397-BDE7-4B43-7EAC73B6A28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264147" y="5954557"/>
            <a:ext cx="999449" cy="516778"/>
          </a:xfrm>
          <a:prstGeom prst="rect">
            <a:avLst/>
          </a:prstGeom>
        </p:spPr>
      </p:pic>
      <p:pic>
        <p:nvPicPr>
          <p:cNvPr id="65" name="Google Shape;908;g3b89cd4c576_2_135" descr="Global Food Security Cluster Logo.">
            <a:extLst>
              <a:ext uri="{FF2B5EF4-FFF2-40B4-BE49-F238E27FC236}">
                <a16:creationId xmlns:a16="http://schemas.microsoft.com/office/drawing/2014/main" id="{14598316-452E-50EE-B9B1-2ED9913EC9F3}"/>
              </a:ext>
            </a:extLst>
          </p:cNvPr>
          <p:cNvPicPr preferRelativeResize="0"/>
          <p:nvPr userDrawn="1"/>
        </p:nvPicPr>
        <p:blipFill rotWithShape="1">
          <a:blip r:embed="rId5">
            <a:alphaModFix/>
          </a:blip>
          <a:srcRect/>
          <a:stretch/>
        </p:blipFill>
        <p:spPr>
          <a:xfrm>
            <a:off x="2447791" y="5862351"/>
            <a:ext cx="1156117" cy="516778"/>
          </a:xfrm>
          <a:prstGeom prst="rect">
            <a:avLst/>
          </a:prstGeom>
          <a:noFill/>
          <a:ln>
            <a:noFill/>
          </a:ln>
        </p:spPr>
      </p:pic>
      <p:pic>
        <p:nvPicPr>
          <p:cNvPr id="71" name="Picture 70" descr="Handicap International / Humanity &amp; Inclusion logo.">
            <a:extLst>
              <a:ext uri="{FF2B5EF4-FFF2-40B4-BE49-F238E27FC236}">
                <a16:creationId xmlns:a16="http://schemas.microsoft.com/office/drawing/2014/main" id="{D455181E-3179-A1F4-0EBC-3077FB71423F}"/>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710705" y="5887329"/>
            <a:ext cx="1154892" cy="651583"/>
          </a:xfrm>
          <a:prstGeom prst="rect">
            <a:avLst/>
          </a:prstGeom>
        </p:spPr>
      </p:pic>
      <p:pic>
        <p:nvPicPr>
          <p:cNvPr id="75" name="Picture 74" descr="Malteser International logo.">
            <a:extLst>
              <a:ext uri="{FF2B5EF4-FFF2-40B4-BE49-F238E27FC236}">
                <a16:creationId xmlns:a16="http://schemas.microsoft.com/office/drawing/2014/main" id="{D756B282-652A-F587-8B44-C60FDD9F14FA}"/>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993158" y="5967113"/>
            <a:ext cx="1537213" cy="491908"/>
          </a:xfrm>
          <a:prstGeom prst="rect">
            <a:avLst/>
          </a:prstGeom>
        </p:spPr>
      </p:pic>
      <p:pic>
        <p:nvPicPr>
          <p:cNvPr id="77" name="Google Shape;906;g3b89cd4c576_2_135" descr="Welthungerhilfe Logo">
            <a:extLst>
              <a:ext uri="{FF2B5EF4-FFF2-40B4-BE49-F238E27FC236}">
                <a16:creationId xmlns:a16="http://schemas.microsoft.com/office/drawing/2014/main" id="{9FFC666A-EBBA-8D93-3E59-65DB028F845C}"/>
              </a:ext>
            </a:extLst>
          </p:cNvPr>
          <p:cNvPicPr preferRelativeResize="0"/>
          <p:nvPr userDrawn="1"/>
        </p:nvPicPr>
        <p:blipFill rotWithShape="1">
          <a:blip r:embed="rId8">
            <a:alphaModFix/>
          </a:blip>
          <a:srcRect t="23536" b="24343"/>
          <a:stretch/>
        </p:blipFill>
        <p:spPr>
          <a:xfrm>
            <a:off x="6642568" y="5942243"/>
            <a:ext cx="1014840" cy="586446"/>
          </a:xfrm>
          <a:prstGeom prst="rect">
            <a:avLst/>
          </a:prstGeom>
          <a:noFill/>
          <a:ln>
            <a:noFill/>
          </a:ln>
        </p:spPr>
      </p:pic>
      <p:pic>
        <p:nvPicPr>
          <p:cNvPr id="79" name="Picture 78" descr="World Food Programme logo.">
            <a:extLst>
              <a:ext uri="{FF2B5EF4-FFF2-40B4-BE49-F238E27FC236}">
                <a16:creationId xmlns:a16="http://schemas.microsoft.com/office/drawing/2014/main" id="{F5C6FC5E-8087-D8E4-C0F0-2B73AAFC6438}"/>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7737940" y="5862351"/>
            <a:ext cx="552712" cy="840758"/>
          </a:xfrm>
          <a:prstGeom prst="rect">
            <a:avLst/>
          </a:prstGeom>
        </p:spPr>
      </p:pic>
      <p:sp>
        <p:nvSpPr>
          <p:cNvPr id="42" name="TextBox 41">
            <a:extLst>
              <a:ext uri="{FF2B5EF4-FFF2-40B4-BE49-F238E27FC236}">
                <a16:creationId xmlns:a16="http://schemas.microsoft.com/office/drawing/2014/main" id="{938DEE24-DCC7-20C7-EDA4-639B37424958}"/>
              </a:ext>
            </a:extLst>
          </p:cNvPr>
          <p:cNvSpPr txBox="1"/>
          <p:nvPr userDrawn="1"/>
        </p:nvSpPr>
        <p:spPr>
          <a:xfrm>
            <a:off x="8767839" y="5303938"/>
            <a:ext cx="3175760" cy="499047"/>
          </a:xfrm>
          <a:prstGeom prst="rect">
            <a:avLst/>
          </a:prstGeom>
          <a:noFill/>
        </p:spPr>
        <p:txBody>
          <a:bodyPr wrap="square" rtlCol="0">
            <a:spAutoFit/>
          </a:bodyPr>
          <a:lstStyle/>
          <a:p>
            <a:pPr marL="0" marR="0" lvl="0" indent="0" algn="l" rtl="0">
              <a:lnSpc>
                <a:spcPct val="115000"/>
              </a:lnSpc>
              <a:spcBef>
                <a:spcPts val="0"/>
              </a:spcBef>
              <a:spcAft>
                <a:spcPts val="0"/>
              </a:spcAft>
              <a:buClr>
                <a:srgbClr val="000000"/>
              </a:buClr>
              <a:buSzPts val="1400"/>
              <a:buFont typeface="Arial"/>
              <a:buNone/>
            </a:pPr>
            <a:r>
              <a:rPr lang="en-US" sz="1200" b="0" i="0" u="none" strike="noStrike" cap="none">
                <a:solidFill>
                  <a:srgbClr val="212121"/>
                </a:solidFill>
                <a:latin typeface="Arial"/>
                <a:ea typeface="Arial"/>
                <a:cs typeface="Arial"/>
                <a:sym typeface="Arial"/>
              </a:rPr>
              <a:t>The training package was financed by the German Federal Foreign Office.</a:t>
            </a:r>
          </a:p>
        </p:txBody>
      </p:sp>
      <p:pic>
        <p:nvPicPr>
          <p:cNvPr id="67" name="Picture 66" descr="Logo of German Humanitarian Assistance.">
            <a:extLst>
              <a:ext uri="{FF2B5EF4-FFF2-40B4-BE49-F238E27FC236}">
                <a16:creationId xmlns:a16="http://schemas.microsoft.com/office/drawing/2014/main" id="{F2A6A4D9-D9CD-5E2E-BEC7-9B17A29EBFDD}"/>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0528120" y="5720891"/>
            <a:ext cx="1415479" cy="1030940"/>
          </a:xfrm>
          <a:prstGeom prst="rect">
            <a:avLst/>
          </a:prstGeom>
        </p:spPr>
      </p:pic>
      <p:sp>
        <p:nvSpPr>
          <p:cNvPr id="59" name="Slide Number Placeholder 5">
            <a:extLst>
              <a:ext uri="{FF2B5EF4-FFF2-40B4-BE49-F238E27FC236}">
                <a16:creationId xmlns:a16="http://schemas.microsoft.com/office/drawing/2014/main" id="{21AE1EC3-46FA-2F2F-90B9-7E5122B35039}"/>
              </a:ext>
            </a:extLst>
          </p:cNvPr>
          <p:cNvSpPr>
            <a:spLocks noGrp="1"/>
          </p:cNvSpPr>
          <p:nvPr>
            <p:ph type="sldNum" sz="quarter" idx="12"/>
          </p:nvPr>
        </p:nvSpPr>
        <p:spPr>
          <a:xfrm>
            <a:off x="8610600" y="6356350"/>
            <a:ext cx="2743200" cy="365125"/>
          </a:xfrm>
        </p:spPr>
        <p:txBody>
          <a:bodyPr/>
          <a:lstStyle>
            <a:lvl1pPr>
              <a:defRPr sz="1100">
                <a:solidFill>
                  <a:schemeClr val="bg1"/>
                </a:solidFill>
              </a:defRPr>
            </a:lvl1pPr>
          </a:lstStyle>
          <a:p>
            <a:fld id="{FBC7A862-7147-4493-B488-4E46DC49905D}" type="slidenum">
              <a:rPr lang="de-DE" smtClean="0"/>
              <a:pPr/>
              <a:t>‹#›</a:t>
            </a:fld>
            <a:endParaRPr lang="de-D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FA025C-03D0-1377-3E1E-D8661C48FB7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4" name="Text Placeholder 3">
            <a:extLst>
              <a:ext uri="{FF2B5EF4-FFF2-40B4-BE49-F238E27FC236}">
                <a16:creationId xmlns:a16="http://schemas.microsoft.com/office/drawing/2014/main" id="{129F46E5-50A8-5083-14BA-B8F61CBCE8C4}"/>
              </a:ext>
            </a:extLst>
          </p:cNvPr>
          <p:cNvSpPr>
            <a:spLocks noGrp="1"/>
          </p:cNvSpPr>
          <p:nvPr>
            <p:ph type="body" sz="half" idx="2"/>
          </p:nvPr>
        </p:nvSpPr>
        <p:spPr>
          <a:xfrm>
            <a:off x="839788" y="2057400"/>
            <a:ext cx="3932237"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Picture Placeholder 2">
            <a:extLst>
              <a:ext uri="{FF2B5EF4-FFF2-40B4-BE49-F238E27FC236}">
                <a16:creationId xmlns:a16="http://schemas.microsoft.com/office/drawing/2014/main" id="{1B54D3A1-635A-96A1-F7AD-42D5005A648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7" name="Slide Number Placeholder 6">
            <a:extLst>
              <a:ext uri="{FF2B5EF4-FFF2-40B4-BE49-F238E27FC236}">
                <a16:creationId xmlns:a16="http://schemas.microsoft.com/office/drawing/2014/main" id="{CD3C4F51-2D86-C852-E79D-EFE12E34DF8B}"/>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2544935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En blanco" preserve="1" userDrawn="1">
  <p:cSld name="1_En blanco">
    <p:spTree>
      <p:nvGrpSpPr>
        <p:cNvPr id="1" name="Shape 13"/>
        <p:cNvGrpSpPr/>
        <p:nvPr/>
      </p:nvGrpSpPr>
      <p:grpSpPr>
        <a:xfrm>
          <a:off x="0" y="0"/>
          <a:ext cx="0" cy="0"/>
          <a:chOff x="0" y="0"/>
          <a:chExt cx="0" cy="0"/>
        </a:xfrm>
      </p:grpSpPr>
      <p:pic>
        <p:nvPicPr>
          <p:cNvPr id="17" name="Google Shape;17;p2">
            <a:extLst>
              <a:ext uri="{C183D7F6-B498-43B3-948B-1728B52AA6E4}">
                <adec:decorative xmlns:adec="http://schemas.microsoft.com/office/drawing/2017/decorative" val="1"/>
              </a:ext>
            </a:extLst>
          </p:cNvPr>
          <p:cNvPicPr preferRelativeResize="0"/>
          <p:nvPr/>
        </p:nvPicPr>
        <p:blipFill rotWithShape="1">
          <a:blip r:embed="rId2">
            <a:alphaModFix/>
            <a:extLst>
              <a:ext uri="{28A0092B-C50C-407E-A947-70E740481C1C}">
                <a14:useLocalDpi xmlns:a14="http://schemas.microsoft.com/office/drawing/2010/main" val="0"/>
              </a:ext>
            </a:extLst>
          </a:blip>
          <a:srcRect/>
          <a:stretch/>
        </p:blipFill>
        <p:spPr>
          <a:xfrm>
            <a:off x="0" y="4886748"/>
            <a:ext cx="12192000" cy="365125"/>
          </a:xfrm>
          <a:prstGeom prst="rect">
            <a:avLst/>
          </a:prstGeom>
          <a:noFill/>
          <a:ln>
            <a:noFill/>
          </a:ln>
        </p:spPr>
      </p:pic>
      <p:sp>
        <p:nvSpPr>
          <p:cNvPr id="38" name="Title 1">
            <a:extLst>
              <a:ext uri="{FF2B5EF4-FFF2-40B4-BE49-F238E27FC236}">
                <a16:creationId xmlns:a16="http://schemas.microsoft.com/office/drawing/2014/main" id="{66EA066B-9770-E7A8-FCF7-095A5E45689C}"/>
              </a:ext>
            </a:extLst>
          </p:cNvPr>
          <p:cNvSpPr>
            <a:spLocks noGrp="1"/>
          </p:cNvSpPr>
          <p:nvPr>
            <p:ph type="ctrTitle"/>
          </p:nvPr>
        </p:nvSpPr>
        <p:spPr>
          <a:xfrm>
            <a:off x="1524000" y="1122363"/>
            <a:ext cx="9144000" cy="2387600"/>
          </a:xfrm>
        </p:spPr>
        <p:txBody>
          <a:bodyPr anchor="b">
            <a:normAutofit/>
          </a:bodyPr>
          <a:lstStyle>
            <a:lvl1pPr algn="ctr">
              <a:defRPr sz="4800"/>
            </a:lvl1pPr>
          </a:lstStyle>
          <a:p>
            <a:r>
              <a:rPr lang="en-US"/>
              <a:t>Click to edit Master title style</a:t>
            </a:r>
            <a:endParaRPr lang="de-DE"/>
          </a:p>
        </p:txBody>
      </p:sp>
      <p:sp>
        <p:nvSpPr>
          <p:cNvPr id="39" name="Subtitle 2">
            <a:extLst>
              <a:ext uri="{FF2B5EF4-FFF2-40B4-BE49-F238E27FC236}">
                <a16:creationId xmlns:a16="http://schemas.microsoft.com/office/drawing/2014/main" id="{B57013B3-8B24-4292-7DD8-CA75FABF55E9}"/>
              </a:ext>
            </a:extLst>
          </p:cNvPr>
          <p:cNvSpPr>
            <a:spLocks noGrp="1"/>
          </p:cNvSpPr>
          <p:nvPr>
            <p:ph type="subTitle" idx="1"/>
          </p:nvPr>
        </p:nvSpPr>
        <p:spPr>
          <a:xfrm>
            <a:off x="1524000" y="3602038"/>
            <a:ext cx="9144000" cy="1001860"/>
          </a:xfrm>
        </p:spPr>
        <p:txBody>
          <a:bodyPr>
            <a:normAutofit/>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59" name="Slide Number Placeholder 5">
            <a:extLst>
              <a:ext uri="{FF2B5EF4-FFF2-40B4-BE49-F238E27FC236}">
                <a16:creationId xmlns:a16="http://schemas.microsoft.com/office/drawing/2014/main" id="{21AE1EC3-46FA-2F2F-90B9-7E5122B35039}"/>
              </a:ext>
            </a:extLst>
          </p:cNvPr>
          <p:cNvSpPr>
            <a:spLocks noGrp="1"/>
          </p:cNvSpPr>
          <p:nvPr>
            <p:ph type="sldNum" sz="quarter" idx="12"/>
          </p:nvPr>
        </p:nvSpPr>
        <p:spPr>
          <a:xfrm>
            <a:off x="8610600" y="6356350"/>
            <a:ext cx="2743200" cy="365125"/>
          </a:xfrm>
        </p:spPr>
        <p:txBody>
          <a:bodyPr/>
          <a:lstStyle>
            <a:lvl1pPr>
              <a:defRPr sz="1100">
                <a:solidFill>
                  <a:schemeClr val="tx1"/>
                </a:solidFill>
              </a:defRPr>
            </a:lvl1pPr>
          </a:lstStyle>
          <a:p>
            <a:fld id="{FBC7A862-7147-4493-B488-4E46DC49905D}" type="slidenum">
              <a:rPr lang="de-DE" smtClean="0"/>
              <a:pPr/>
              <a:t>‹#›</a:t>
            </a:fld>
            <a:endParaRPr lang="de-DE"/>
          </a:p>
        </p:txBody>
      </p:sp>
    </p:spTree>
    <p:extLst>
      <p:ext uri="{BB962C8B-B14F-4D97-AF65-F5344CB8AC3E}">
        <p14:creationId xmlns:p14="http://schemas.microsoft.com/office/powerpoint/2010/main" val="301709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8393A-B9C8-6663-D18A-91A03D5546B9}"/>
              </a:ext>
            </a:extLst>
          </p:cNvPr>
          <p:cNvSpPr>
            <a:spLocks noGrp="1"/>
          </p:cNvSpPr>
          <p:nvPr>
            <p:ph type="ctrTitle"/>
          </p:nvPr>
        </p:nvSpPr>
        <p:spPr>
          <a:xfrm>
            <a:off x="1524000" y="1122363"/>
            <a:ext cx="9144000" cy="2387600"/>
          </a:xfrm>
        </p:spPr>
        <p:txBody>
          <a:bodyPr anchor="b"/>
          <a:lstStyle>
            <a:lvl1pPr algn="ctr">
              <a:defRPr sz="4800"/>
            </a:lvl1pPr>
          </a:lstStyle>
          <a:p>
            <a:r>
              <a:rPr lang="en-US"/>
              <a:t>Click to edit Master title style</a:t>
            </a:r>
            <a:endParaRPr lang="de-DE"/>
          </a:p>
        </p:txBody>
      </p:sp>
      <p:sp>
        <p:nvSpPr>
          <p:cNvPr id="3" name="Subtitle 2">
            <a:extLst>
              <a:ext uri="{FF2B5EF4-FFF2-40B4-BE49-F238E27FC236}">
                <a16:creationId xmlns:a16="http://schemas.microsoft.com/office/drawing/2014/main" id="{686B29E1-C7B7-CDC9-6E03-E391CAC9957C}"/>
              </a:ext>
            </a:extLst>
          </p:cNvPr>
          <p:cNvSpPr>
            <a:spLocks noGrp="1"/>
          </p:cNvSpPr>
          <p:nvPr>
            <p:ph type="subTitle" idx="1"/>
          </p:nvPr>
        </p:nvSpPr>
        <p:spPr>
          <a:xfrm>
            <a:off x="1524000" y="3602038"/>
            <a:ext cx="9144000" cy="1655762"/>
          </a:xfrm>
        </p:spPr>
        <p:txBody>
          <a:bodyPr>
            <a:normAutofit/>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6" name="Slide Number Placeholder 5">
            <a:extLst>
              <a:ext uri="{FF2B5EF4-FFF2-40B4-BE49-F238E27FC236}">
                <a16:creationId xmlns:a16="http://schemas.microsoft.com/office/drawing/2014/main" id="{BC8054E8-0668-8AF5-3D8C-7A93E3F848B0}"/>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1491998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33F76A-F06E-D03B-1A28-DF1B201C1163}"/>
              </a:ext>
            </a:extLst>
          </p:cNvPr>
          <p:cNvSpPr>
            <a:spLocks noGrp="1"/>
          </p:cNvSpPr>
          <p:nvPr>
            <p:ph type="title"/>
          </p:nvPr>
        </p:nvSpPr>
        <p:spPr>
          <a:xfrm>
            <a:off x="831850" y="1709738"/>
            <a:ext cx="10515600" cy="2852737"/>
          </a:xfrm>
        </p:spPr>
        <p:txBody>
          <a:bodyPr anchor="b">
            <a:normAutofit/>
          </a:bodyPr>
          <a:lstStyle>
            <a:lvl1pPr>
              <a:defRPr sz="4800"/>
            </a:lvl1pPr>
          </a:lstStyle>
          <a:p>
            <a:r>
              <a:rPr lang="en-US"/>
              <a:t>Click to edit Master title style</a:t>
            </a:r>
            <a:endParaRPr lang="de-DE"/>
          </a:p>
        </p:txBody>
      </p:sp>
      <p:sp>
        <p:nvSpPr>
          <p:cNvPr id="7" name="Subtitle 2">
            <a:extLst>
              <a:ext uri="{FF2B5EF4-FFF2-40B4-BE49-F238E27FC236}">
                <a16:creationId xmlns:a16="http://schemas.microsoft.com/office/drawing/2014/main" id="{C6263BA7-D5DA-7926-A864-69BB42EE97FF}"/>
              </a:ext>
            </a:extLst>
          </p:cNvPr>
          <p:cNvSpPr>
            <a:spLocks noGrp="1"/>
          </p:cNvSpPr>
          <p:nvPr>
            <p:ph type="subTitle" idx="1"/>
          </p:nvPr>
        </p:nvSpPr>
        <p:spPr>
          <a:xfrm>
            <a:off x="831850" y="4562474"/>
            <a:ext cx="10515600" cy="1306697"/>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6" name="Slide Number Placeholder 5">
            <a:extLst>
              <a:ext uri="{FF2B5EF4-FFF2-40B4-BE49-F238E27FC236}">
                <a16:creationId xmlns:a16="http://schemas.microsoft.com/office/drawing/2014/main" id="{7A896EDE-0919-10D7-B14B-8E6C1542E743}"/>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25384655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6352B5-E158-913B-433A-0CCCDEA82B5D}"/>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35FD774A-D378-8153-49A9-AE006164F2D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Slide Number Placeholder 5">
            <a:extLst>
              <a:ext uri="{FF2B5EF4-FFF2-40B4-BE49-F238E27FC236}">
                <a16:creationId xmlns:a16="http://schemas.microsoft.com/office/drawing/2014/main" id="{9178D21D-79AB-2FF2-DA26-81A783B59355}"/>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23331095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AF3E56-8C1A-CD59-6F53-49C46713D4F2}"/>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9593AEB5-1243-F3CE-3A6F-80B25C1A458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a:extLst>
              <a:ext uri="{FF2B5EF4-FFF2-40B4-BE49-F238E27FC236}">
                <a16:creationId xmlns:a16="http://schemas.microsoft.com/office/drawing/2014/main" id="{D70E25AD-D8C4-006C-B886-2E4E6B680CD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Slide Number Placeholder 6">
            <a:extLst>
              <a:ext uri="{FF2B5EF4-FFF2-40B4-BE49-F238E27FC236}">
                <a16:creationId xmlns:a16="http://schemas.microsoft.com/office/drawing/2014/main" id="{B671FBF5-DD81-89CD-1A23-07E876814529}"/>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37317089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7FD57-BF80-3A64-5EDB-79C6DFE1B6CC}"/>
              </a:ext>
            </a:extLst>
          </p:cNvPr>
          <p:cNvSpPr>
            <a:spLocks noGrp="1"/>
          </p:cNvSpPr>
          <p:nvPr>
            <p:ph type="title"/>
          </p:nvPr>
        </p:nvSpPr>
        <p:spPr/>
        <p:txBody>
          <a:bodyPr/>
          <a:lstStyle/>
          <a:p>
            <a:r>
              <a:rPr lang="en-US"/>
              <a:t>Click to edit Master title style</a:t>
            </a:r>
            <a:endParaRPr lang="de-DE"/>
          </a:p>
        </p:txBody>
      </p:sp>
      <p:sp>
        <p:nvSpPr>
          <p:cNvPr id="5" name="Slide Number Placeholder 4">
            <a:extLst>
              <a:ext uri="{FF2B5EF4-FFF2-40B4-BE49-F238E27FC236}">
                <a16:creationId xmlns:a16="http://schemas.microsoft.com/office/drawing/2014/main" id="{61392DD9-A585-73A0-3F1D-7DC995FFA716}"/>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24830362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68C730C-7B88-5A9A-C7F8-EB8FC767C38E}"/>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14818640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7CB35-5426-4FCE-9B30-7856DF8DD39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4" name="Text Placeholder 3">
            <a:extLst>
              <a:ext uri="{FF2B5EF4-FFF2-40B4-BE49-F238E27FC236}">
                <a16:creationId xmlns:a16="http://schemas.microsoft.com/office/drawing/2014/main" id="{EC758E6B-988E-C359-8B76-8C4E8BF3D54D}"/>
              </a:ext>
            </a:extLst>
          </p:cNvPr>
          <p:cNvSpPr>
            <a:spLocks noGrp="1"/>
          </p:cNvSpPr>
          <p:nvPr>
            <p:ph type="body" sz="half" idx="2"/>
          </p:nvPr>
        </p:nvSpPr>
        <p:spPr>
          <a:xfrm>
            <a:off x="839788" y="2057400"/>
            <a:ext cx="3932237"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Content Placeholder 2">
            <a:extLst>
              <a:ext uri="{FF2B5EF4-FFF2-40B4-BE49-F238E27FC236}">
                <a16:creationId xmlns:a16="http://schemas.microsoft.com/office/drawing/2014/main" id="{4EDCF4D0-6623-AA3B-BB22-255D5E5FB864}"/>
              </a:ext>
            </a:extLst>
          </p:cNvPr>
          <p:cNvSpPr>
            <a:spLocks noGrp="1"/>
          </p:cNvSpPr>
          <p:nvPr>
            <p:ph idx="1"/>
          </p:nvPr>
        </p:nvSpPr>
        <p:spPr>
          <a:xfrm>
            <a:off x="5183188" y="987425"/>
            <a:ext cx="6172200" cy="4873625"/>
          </a:xfrm>
        </p:spPr>
        <p:txBody>
          <a:bodyPr/>
          <a:lstStyle>
            <a:lvl1pPr>
              <a:defRPr sz="2800"/>
            </a:lvl1pPr>
            <a:lvl2pPr>
              <a:defRPr sz="2400"/>
            </a:lvl2pPr>
            <a:lvl3pPr>
              <a:defRPr sz="22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Slide Number Placeholder 6">
            <a:extLst>
              <a:ext uri="{FF2B5EF4-FFF2-40B4-BE49-F238E27FC236}">
                <a16:creationId xmlns:a16="http://schemas.microsoft.com/office/drawing/2014/main" id="{BA88BA3B-7F83-C239-DAB2-D812785B8303}"/>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17839058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8D3C8A7-B5FB-CF6E-1B6A-6CCDFBBA5755}"/>
              </a:ext>
            </a:extLst>
          </p:cNvPr>
          <p:cNvSpPr>
            <a:spLocks noGrp="1"/>
          </p:cNvSpPr>
          <p:nvPr>
            <p:ph type="title"/>
          </p:nvPr>
        </p:nvSpPr>
        <p:spPr>
          <a:xfrm>
            <a:off x="838200" y="365125"/>
            <a:ext cx="10515600" cy="1058233"/>
          </a:xfrm>
          <a:prstGeom prst="rect">
            <a:avLst/>
          </a:prstGeom>
        </p:spPr>
        <p:txBody>
          <a:bodyPr vert="horz" lIns="91440" tIns="45720" rIns="91440" bIns="45720" rtlCol="0" anchor="ctr">
            <a:normAutofit/>
          </a:bodyPr>
          <a:lstStyle/>
          <a:p>
            <a:r>
              <a:rPr lang="en-US"/>
              <a:t>Click to edit Master title style</a:t>
            </a:r>
            <a:endParaRPr lang="de-DE"/>
          </a:p>
        </p:txBody>
      </p:sp>
      <p:sp>
        <p:nvSpPr>
          <p:cNvPr id="3" name="Text Placeholder 2">
            <a:extLst>
              <a:ext uri="{FF2B5EF4-FFF2-40B4-BE49-F238E27FC236}">
                <a16:creationId xmlns:a16="http://schemas.microsoft.com/office/drawing/2014/main" id="{416CCC28-28DC-84EE-E2F4-71388F681A90}"/>
              </a:ext>
            </a:extLst>
          </p:cNvPr>
          <p:cNvSpPr>
            <a:spLocks noGrp="1"/>
          </p:cNvSpPr>
          <p:nvPr>
            <p:ph type="body" idx="1"/>
          </p:nvPr>
        </p:nvSpPr>
        <p:spPr>
          <a:xfrm>
            <a:off x="838200" y="1578634"/>
            <a:ext cx="10515600" cy="459832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Slide Number Placeholder 5">
            <a:extLst>
              <a:ext uri="{FF2B5EF4-FFF2-40B4-BE49-F238E27FC236}">
                <a16:creationId xmlns:a16="http://schemas.microsoft.com/office/drawing/2014/main" id="{35718F60-8FF7-AC67-B0E4-5C112074DE3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100">
                <a:solidFill>
                  <a:schemeClr val="tx1">
                    <a:tint val="82000"/>
                  </a:schemeClr>
                </a:solidFill>
              </a:defRPr>
            </a:lvl1pPr>
          </a:lstStyle>
          <a:p>
            <a:fld id="{FBC7A862-7147-4493-B488-4E46DC49905D}" type="slidenum">
              <a:rPr lang="de-DE" smtClean="0"/>
              <a:pPr/>
              <a:t>‹#›</a:t>
            </a:fld>
            <a:endParaRPr lang="de-DE"/>
          </a:p>
        </p:txBody>
      </p:sp>
      <p:pic>
        <p:nvPicPr>
          <p:cNvPr id="8" name="Google Shape;10;p1">
            <a:extLst>
              <a:ext uri="{FF2B5EF4-FFF2-40B4-BE49-F238E27FC236}">
                <a16:creationId xmlns:a16="http://schemas.microsoft.com/office/drawing/2014/main" id="{B0A330B7-F4CF-BC96-3D7C-17B785C7001C}"/>
              </a:ext>
              <a:ext uri="{C183D7F6-B498-43B3-948B-1728B52AA6E4}">
                <adec:decorative xmlns:adec="http://schemas.microsoft.com/office/drawing/2017/decorative" val="1"/>
              </a:ext>
            </a:extLst>
          </p:cNvPr>
          <p:cNvPicPr preferRelativeResize="0"/>
          <p:nvPr userDrawn="1"/>
        </p:nvPicPr>
        <p:blipFill rotWithShape="1">
          <a:blip r:embed="rId12" cstate="screen">
            <a:alphaModFix/>
            <a:extLst>
              <a:ext uri="{28A0092B-C50C-407E-A947-70E740481C1C}">
                <a14:useLocalDpi xmlns:a14="http://schemas.microsoft.com/office/drawing/2010/main" val="0"/>
              </a:ext>
            </a:extLst>
          </a:blip>
          <a:srcRect l="-4"/>
          <a:stretch>
            <a:fillRect/>
          </a:stretch>
        </p:blipFill>
        <p:spPr>
          <a:xfrm rot="16200000">
            <a:off x="-3048001" y="3213101"/>
            <a:ext cx="6858002" cy="431800"/>
          </a:xfrm>
          <a:prstGeom prst="rect">
            <a:avLst/>
          </a:prstGeom>
          <a:noFill/>
          <a:ln>
            <a:noFill/>
          </a:ln>
        </p:spPr>
      </p:pic>
    </p:spTree>
    <p:extLst>
      <p:ext uri="{BB962C8B-B14F-4D97-AF65-F5344CB8AC3E}">
        <p14:creationId xmlns:p14="http://schemas.microsoft.com/office/powerpoint/2010/main" val="71527507"/>
      </p:ext>
    </p:extLst>
  </p:cSld>
  <p:clrMap bg1="lt1" tx1="dk1" bg2="lt2" tx2="dk2" accent1="accent1" accent2="accent2" accent3="accent3" accent4="accent4" accent5="accent5" accent6="accent6" hlink="hlink" folHlink="folHlink"/>
  <p:sldLayoutIdLst>
    <p:sldLayoutId id="2147483648" r:id="rId1"/>
    <p:sldLayoutId id="2147483705" r:id="rId2"/>
    <p:sldLayoutId id="2147483695" r:id="rId3"/>
    <p:sldLayoutId id="2147483697" r:id="rId4"/>
    <p:sldLayoutId id="2147483696" r:id="rId5"/>
    <p:sldLayoutId id="2147483698" r:id="rId6"/>
    <p:sldLayoutId id="2147483700" r:id="rId7"/>
    <p:sldLayoutId id="2147483701" r:id="rId8"/>
    <p:sldLayoutId id="2147483702" r:id="rId9"/>
    <p:sldLayoutId id="2147483703" r:id="rId10"/>
  </p:sldLayoutIdLst>
  <p:hf hdr="0" ftr="0" dt="0"/>
  <p:txStyles>
    <p:titleStyle>
      <a:lvl1pPr algn="l" defTabSz="914400" rtl="0" eaLnBrk="1" latinLnBrk="0" hangingPunct="1">
        <a:lnSpc>
          <a:spcPct val="90000"/>
        </a:lnSpc>
        <a:spcBef>
          <a:spcPct val="0"/>
        </a:spcBef>
        <a:buNone/>
        <a:defRPr sz="3600" b="1" kern="1200">
          <a:solidFill>
            <a:srgbClr val="002C43"/>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5.xml"/><Relationship Id="rId4" Type="http://schemas.openxmlformats.org/officeDocument/2006/relationships/image" Target="../media/image34.png"/></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image" Target="../media/image18.jpg"/></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hyperlink" Target="https://vamresources.manuals.wfp.org/docs/what-is-food-and-nutrition-security" TargetMode="External"/><Relationship Id="rId2" Type="http://schemas.openxmlformats.org/officeDocument/2006/relationships/notesSlide" Target="../notesSlides/notesSlide26.xml"/><Relationship Id="rId1" Type="http://schemas.openxmlformats.org/officeDocument/2006/relationships/slideLayout" Target="../slideLayouts/slideLayout5.xml"/><Relationship Id="rId6" Type="http://schemas.openxmlformats.org/officeDocument/2006/relationships/hyperlink" Target="https://www.calpnetwork.org/" TargetMode="External"/><Relationship Id="rId5" Type="http://schemas.openxmlformats.org/officeDocument/2006/relationships/hyperlink" Target="https://fscluster.org/" TargetMode="External"/><Relationship Id="rId4" Type="http://schemas.openxmlformats.org/officeDocument/2006/relationships/hyperlink" Target="https://www.fao.org/4/al936e/al936e00.pdf"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1.png"/><Relationship Id="rId7"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6.jpeg"/><Relationship Id="rId5" Type="http://schemas.openxmlformats.org/officeDocument/2006/relationships/image" Target="../media/image12.png"/><Relationship Id="rId10" Type="http://schemas.openxmlformats.org/officeDocument/2006/relationships/hyperlink" Target="https://disabilityreferencegroup.org/portfolio-items/introduction-to-disability-inclusive-humanitarian-action/" TargetMode="External"/><Relationship Id="rId4" Type="http://schemas.openxmlformats.org/officeDocument/2006/relationships/image" Target="../media/image4.jpeg"/><Relationship Id="rId9"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hyperlink" Target="https://www.hi-deutschland-projekte.de/lnob/training-package-for-inclusive-food-security/" TargetMode="External"/><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46.png"/></Relationships>
</file>

<file path=ppt/slides/_rels/slide4.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14.jpg"/><Relationship Id="rId7"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16.png"/><Relationship Id="rId5" Type="http://schemas.openxmlformats.org/officeDocument/2006/relationships/image" Target="../media/image15.jp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7D5EFE5-83E6-C50B-ADB1-F73871B0A166}"/>
              </a:ext>
            </a:extLst>
          </p:cNvPr>
          <p:cNvSpPr>
            <a:spLocks noGrp="1"/>
          </p:cNvSpPr>
          <p:nvPr>
            <p:ph type="ctrTitle"/>
          </p:nvPr>
        </p:nvSpPr>
        <p:spPr>
          <a:solidFill>
            <a:srgbClr val="0070C0"/>
          </a:solidFill>
        </p:spPr>
        <p:txBody>
          <a:bodyPr anchor="ctr" anchorCtr="0">
            <a:normAutofit/>
          </a:bodyPr>
          <a:lstStyle/>
          <a:p>
            <a:pPr lvl="0">
              <a:spcBef>
                <a:spcPts val="0"/>
              </a:spcBef>
              <a:buClr>
                <a:srgbClr val="FFFFFF"/>
              </a:buClr>
              <a:buSzPts val="3600"/>
            </a:pPr>
            <a:r>
              <a:rPr lang="en-US" dirty="0">
                <a:solidFill>
                  <a:srgbClr val="FFFFFF"/>
                </a:solidFill>
                <a:latin typeface="Arial"/>
                <a:ea typeface="Arial"/>
                <a:cs typeface="Arial"/>
                <a:sym typeface="Arial"/>
              </a:rPr>
              <a:t>Introduction to Disability-Inclusive Food Security in Humanitarian Action</a:t>
            </a:r>
            <a:endParaRPr lang="en-US" b="0" dirty="0">
              <a:solidFill>
                <a:srgbClr val="FFFFFF"/>
              </a:solidFill>
              <a:latin typeface="Arial"/>
              <a:ea typeface="Arial"/>
              <a:cs typeface="Arial"/>
              <a:sym typeface="Arial"/>
            </a:endParaRPr>
          </a:p>
        </p:txBody>
      </p:sp>
      <p:sp>
        <p:nvSpPr>
          <p:cNvPr id="6" name="Subtitle 5">
            <a:extLst>
              <a:ext uri="{FF2B5EF4-FFF2-40B4-BE49-F238E27FC236}">
                <a16:creationId xmlns:a16="http://schemas.microsoft.com/office/drawing/2014/main" id="{28E60DF1-6A26-22A8-54CF-3F002DDAF635}"/>
              </a:ext>
            </a:extLst>
          </p:cNvPr>
          <p:cNvSpPr>
            <a:spLocks noGrp="1"/>
          </p:cNvSpPr>
          <p:nvPr>
            <p:ph type="subTitle" idx="1"/>
          </p:nvPr>
        </p:nvSpPr>
        <p:spPr/>
        <p:txBody>
          <a:bodyPr anchor="ctr">
            <a:normAutofit fontScale="85000" lnSpcReduction="20000"/>
          </a:bodyPr>
          <a:lstStyle/>
          <a:p>
            <a:pPr lvl="0">
              <a:lnSpc>
                <a:spcPct val="100000"/>
              </a:lnSpc>
              <a:spcBef>
                <a:spcPts val="0"/>
              </a:spcBef>
              <a:buClr>
                <a:srgbClr val="000000"/>
              </a:buClr>
              <a:buSzPts val="2800"/>
            </a:pPr>
            <a:r>
              <a:rPr lang="en-US" dirty="0">
                <a:solidFill>
                  <a:srgbClr val="000000"/>
                </a:solidFill>
                <a:latin typeface="Arial"/>
                <a:ea typeface="Arial"/>
                <a:cs typeface="Arial"/>
                <a:sym typeface="Arial"/>
              </a:rPr>
              <a:t>Orientation Module:</a:t>
            </a:r>
            <a:endParaRPr lang="en-US" dirty="0"/>
          </a:p>
          <a:p>
            <a:pPr lvl="0">
              <a:lnSpc>
                <a:spcPct val="100000"/>
              </a:lnSpc>
              <a:spcBef>
                <a:spcPts val="0"/>
              </a:spcBef>
              <a:buClr>
                <a:srgbClr val="000000"/>
              </a:buClr>
              <a:buSzPts val="2800"/>
            </a:pPr>
            <a:r>
              <a:rPr lang="en-US" dirty="0">
                <a:solidFill>
                  <a:srgbClr val="000000"/>
                </a:solidFill>
                <a:latin typeface="Arial"/>
                <a:ea typeface="Arial"/>
                <a:cs typeface="Arial"/>
                <a:sym typeface="Arial"/>
              </a:rPr>
              <a:t>Introduction to Food Security in Humanitarian Action</a:t>
            </a:r>
            <a:endParaRPr lang="en-US" dirty="0"/>
          </a:p>
          <a:p>
            <a:pPr lvl="0">
              <a:lnSpc>
                <a:spcPct val="100000"/>
              </a:lnSpc>
              <a:spcBef>
                <a:spcPts val="0"/>
              </a:spcBef>
              <a:buClr>
                <a:srgbClr val="000000"/>
              </a:buClr>
              <a:buSzPts val="2800"/>
            </a:pPr>
            <a:r>
              <a:rPr lang="en-US" b="0" i="1" dirty="0">
                <a:solidFill>
                  <a:srgbClr val="000000"/>
                </a:solidFill>
                <a:latin typeface="Arial"/>
                <a:ea typeface="Arial"/>
                <a:cs typeface="Arial"/>
                <a:sym typeface="Arial"/>
              </a:rPr>
              <a:t>Recommended for participants new to food security programming.</a:t>
            </a:r>
            <a:endParaRPr lang="en-US" dirty="0"/>
          </a:p>
        </p:txBody>
      </p:sp>
      <p:sp>
        <p:nvSpPr>
          <p:cNvPr id="2" name="Slide Number Placeholder 1">
            <a:extLst>
              <a:ext uri="{FF2B5EF4-FFF2-40B4-BE49-F238E27FC236}">
                <a16:creationId xmlns:a16="http://schemas.microsoft.com/office/drawing/2014/main" id="{37EDE001-ED65-F967-34B3-C7A8C6398907}"/>
              </a:ext>
            </a:extLst>
          </p:cNvPr>
          <p:cNvSpPr>
            <a:spLocks noGrp="1"/>
          </p:cNvSpPr>
          <p:nvPr>
            <p:ph type="sldNum" sz="quarter" idx="12"/>
          </p:nvPr>
        </p:nvSpPr>
        <p:spPr>
          <a:prstGeom prst="rect">
            <a:avLst/>
          </a:prstGeom>
        </p:spPr>
        <p:txBody>
          <a:bodyPr/>
          <a:lstStyle/>
          <a:p>
            <a:pPr marL="0" lvl="0" indent="0" algn="r" rtl="0">
              <a:spcBef>
                <a:spcPts val="0"/>
              </a:spcBef>
              <a:spcAft>
                <a:spcPts val="0"/>
              </a:spcAft>
              <a:buNone/>
            </a:pPr>
            <a:fld id="{00000000-1234-1234-1234-123412341234}" type="slidenum">
              <a:rPr lang="es-CO" smtClean="0"/>
              <a:t>1</a:t>
            </a:fld>
            <a:endParaRPr lang="es-CO"/>
          </a:p>
        </p:txBody>
      </p:sp>
    </p:spTree>
    <p:extLst>
      <p:ext uri="{BB962C8B-B14F-4D97-AF65-F5344CB8AC3E}">
        <p14:creationId xmlns:p14="http://schemas.microsoft.com/office/powerpoint/2010/main" val="11857260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AF6C1E3-5976-DD13-98E2-8133A66179A1}"/>
              </a:ext>
            </a:extLst>
          </p:cNvPr>
          <p:cNvSpPr>
            <a:spLocks noGrp="1"/>
          </p:cNvSpPr>
          <p:nvPr>
            <p:ph type="title"/>
          </p:nvPr>
        </p:nvSpPr>
        <p:spPr>
          <a:solidFill>
            <a:srgbClr val="0077C8"/>
          </a:solidFill>
        </p:spPr>
        <p:txBody>
          <a:bodyPr>
            <a:normAutofit/>
          </a:bodyPr>
          <a:lstStyle/>
          <a:p>
            <a:r>
              <a:rPr lang="en-US" dirty="0">
                <a:solidFill>
                  <a:schemeClr val="bg1"/>
                </a:solidFill>
              </a:rPr>
              <a:t>Learning Objectives</a:t>
            </a:r>
            <a:endParaRPr lang="de-DE" dirty="0">
              <a:solidFill>
                <a:schemeClr val="bg1"/>
              </a:solidFill>
            </a:endParaRPr>
          </a:p>
        </p:txBody>
      </p:sp>
      <p:sp>
        <p:nvSpPr>
          <p:cNvPr id="3" name="Inhaltsplatzhalter 2">
            <a:extLst>
              <a:ext uri="{FF2B5EF4-FFF2-40B4-BE49-F238E27FC236}">
                <a16:creationId xmlns:a16="http://schemas.microsoft.com/office/drawing/2014/main" id="{96E85CF9-7E4E-B9E4-5243-DCDCC04905F5}"/>
              </a:ext>
            </a:extLst>
          </p:cNvPr>
          <p:cNvSpPr>
            <a:spLocks noGrp="1"/>
          </p:cNvSpPr>
          <p:nvPr>
            <p:ph idx="1"/>
          </p:nvPr>
        </p:nvSpPr>
        <p:spPr>
          <a:xfrm>
            <a:off x="5787342" y="1578634"/>
            <a:ext cx="5566458" cy="4598329"/>
          </a:xfrm>
        </p:spPr>
        <p:txBody>
          <a:bodyPr/>
          <a:lstStyle/>
          <a:p>
            <a:pPr marL="457200" lvl="0" indent="-381000">
              <a:lnSpc>
                <a:spcPct val="115000"/>
              </a:lnSpc>
              <a:buClr>
                <a:schemeClr val="dk1"/>
              </a:buClr>
              <a:buSzPts val="2400"/>
              <a:buFont typeface="Arial"/>
              <a:buChar char="●"/>
            </a:pPr>
            <a:r>
              <a:rPr lang="en-US" dirty="0">
                <a:solidFill>
                  <a:schemeClr val="dk1"/>
                </a:solidFill>
                <a:latin typeface="Arial"/>
                <a:ea typeface="Arial"/>
                <a:cs typeface="Arial"/>
                <a:sym typeface="Arial"/>
              </a:rPr>
              <a:t>Understand what food security means</a:t>
            </a:r>
          </a:p>
          <a:p>
            <a:pPr marL="457200" lvl="0" indent="-381000">
              <a:lnSpc>
                <a:spcPct val="115000"/>
              </a:lnSpc>
              <a:spcBef>
                <a:spcPts val="0"/>
              </a:spcBef>
              <a:buClr>
                <a:schemeClr val="dk1"/>
              </a:buClr>
              <a:buSzPts val="2400"/>
              <a:buFont typeface="Arial"/>
              <a:buChar char="●"/>
            </a:pPr>
            <a:r>
              <a:rPr lang="en-US" dirty="0">
                <a:solidFill>
                  <a:schemeClr val="dk1"/>
                </a:solidFill>
                <a:latin typeface="Arial"/>
                <a:ea typeface="Arial"/>
                <a:cs typeface="Arial"/>
                <a:sym typeface="Arial"/>
              </a:rPr>
              <a:t>Learn the key pillars of food security</a:t>
            </a:r>
          </a:p>
          <a:p>
            <a:pPr marL="457200" lvl="0" indent="-381000">
              <a:lnSpc>
                <a:spcPct val="115000"/>
              </a:lnSpc>
              <a:spcBef>
                <a:spcPts val="0"/>
              </a:spcBef>
              <a:buClr>
                <a:schemeClr val="dk1"/>
              </a:buClr>
              <a:buSzPts val="2400"/>
              <a:buFont typeface="Arial"/>
              <a:buChar char="●"/>
            </a:pPr>
            <a:r>
              <a:rPr lang="en-US" dirty="0">
                <a:solidFill>
                  <a:schemeClr val="dk1"/>
                </a:solidFill>
                <a:latin typeface="Arial"/>
                <a:ea typeface="Arial"/>
                <a:cs typeface="Arial"/>
                <a:sym typeface="Arial"/>
              </a:rPr>
              <a:t>Recognize common food security challenges in crises</a:t>
            </a:r>
          </a:p>
          <a:p>
            <a:pPr marL="457200" lvl="0" indent="-381000">
              <a:lnSpc>
                <a:spcPct val="115000"/>
              </a:lnSpc>
              <a:spcBef>
                <a:spcPts val="0"/>
              </a:spcBef>
              <a:buClr>
                <a:schemeClr val="dk1"/>
              </a:buClr>
              <a:buSzPts val="2400"/>
              <a:buFont typeface="Arial"/>
              <a:buChar char="●"/>
            </a:pPr>
            <a:r>
              <a:rPr lang="en-US" dirty="0">
                <a:solidFill>
                  <a:schemeClr val="dk1"/>
                </a:solidFill>
                <a:latin typeface="Arial"/>
                <a:ea typeface="Arial"/>
                <a:cs typeface="Arial"/>
                <a:sym typeface="Arial"/>
              </a:rPr>
              <a:t>Understand basic humanitarian responses</a:t>
            </a:r>
          </a:p>
        </p:txBody>
      </p:sp>
      <p:pic>
        <p:nvPicPr>
          <p:cNvPr id="10" name="Grafik 9" descr="Photograph of a smiling woman wearing a blue patterned hijab holding a green bowl filled with fresh vegetables, including tomatoes, eggplants, and lettuce. Background shows an outdoor setting with blurred trees and people, suggesting a market or farming environment.">
            <a:extLst>
              <a:ext uri="{FF2B5EF4-FFF2-40B4-BE49-F238E27FC236}">
                <a16:creationId xmlns:a16="http://schemas.microsoft.com/office/drawing/2014/main" id="{8B8E3115-03E6-8EDC-709A-6C82B6B0DA4D}"/>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838200" y="1578634"/>
            <a:ext cx="4258269" cy="4829849"/>
          </a:xfrm>
          <a:prstGeom prst="rect">
            <a:avLst/>
          </a:prstGeom>
        </p:spPr>
      </p:pic>
      <p:sp>
        <p:nvSpPr>
          <p:cNvPr id="4" name="Foliennummernplatzhalter 3">
            <a:extLst>
              <a:ext uri="{FF2B5EF4-FFF2-40B4-BE49-F238E27FC236}">
                <a16:creationId xmlns:a16="http://schemas.microsoft.com/office/drawing/2014/main" id="{697B2453-CBA5-45EE-EBA8-B332A4E6C0B3}"/>
              </a:ext>
            </a:extLst>
          </p:cNvPr>
          <p:cNvSpPr>
            <a:spLocks noGrp="1"/>
          </p:cNvSpPr>
          <p:nvPr>
            <p:ph type="sldNum" sz="quarter" idx="12"/>
          </p:nvPr>
        </p:nvSpPr>
        <p:spPr/>
        <p:txBody>
          <a:bodyPr/>
          <a:lstStyle/>
          <a:p>
            <a:fld id="{FBC7A862-7147-4493-B488-4E46DC49905D}" type="slidenum">
              <a:rPr lang="de-DE" smtClean="0"/>
              <a:t>10</a:t>
            </a:fld>
            <a:endParaRPr lang="de-DE"/>
          </a:p>
        </p:txBody>
      </p:sp>
    </p:spTree>
    <p:extLst>
      <p:ext uri="{BB962C8B-B14F-4D97-AF65-F5344CB8AC3E}">
        <p14:creationId xmlns:p14="http://schemas.microsoft.com/office/powerpoint/2010/main" val="20980427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A11BE0F-0E8C-5E57-B57F-7A7095DEA8B8}"/>
              </a:ext>
            </a:extLst>
          </p:cNvPr>
          <p:cNvSpPr>
            <a:spLocks noGrp="1"/>
          </p:cNvSpPr>
          <p:nvPr>
            <p:ph type="title"/>
          </p:nvPr>
        </p:nvSpPr>
        <p:spPr>
          <a:xfrm>
            <a:off x="4120586" y="365125"/>
            <a:ext cx="7233213" cy="1058233"/>
          </a:xfrm>
        </p:spPr>
        <p:txBody>
          <a:bodyPr/>
          <a:lstStyle/>
          <a:p>
            <a:r>
              <a:rPr lang="en-US" dirty="0"/>
              <a:t>What is Food Security?</a:t>
            </a:r>
            <a:endParaRPr lang="de-DE" dirty="0"/>
          </a:p>
        </p:txBody>
      </p:sp>
      <p:sp>
        <p:nvSpPr>
          <p:cNvPr id="3" name="Inhaltsplatzhalter 2">
            <a:extLst>
              <a:ext uri="{FF2B5EF4-FFF2-40B4-BE49-F238E27FC236}">
                <a16:creationId xmlns:a16="http://schemas.microsoft.com/office/drawing/2014/main" id="{ED29EE0A-3F36-CA3D-CAA0-0B4F67C8E7BD}"/>
              </a:ext>
            </a:extLst>
          </p:cNvPr>
          <p:cNvSpPr>
            <a:spLocks noGrp="1"/>
          </p:cNvSpPr>
          <p:nvPr>
            <p:ph idx="1"/>
          </p:nvPr>
        </p:nvSpPr>
        <p:spPr>
          <a:xfrm>
            <a:off x="1053296" y="1578634"/>
            <a:ext cx="10300504" cy="4598329"/>
          </a:xfrm>
        </p:spPr>
        <p:txBody>
          <a:bodyPr/>
          <a:lstStyle/>
          <a:p>
            <a:pPr marL="0" indent="0">
              <a:buNone/>
            </a:pPr>
            <a:r>
              <a:rPr lang="en-US" dirty="0">
                <a:solidFill>
                  <a:schemeClr val="dk1"/>
                </a:solidFill>
                <a:latin typeface="Arial"/>
                <a:ea typeface="Arial"/>
                <a:cs typeface="Arial"/>
                <a:sym typeface="Arial"/>
              </a:rPr>
              <a:t>Food Security exists when all people, at all times, have physical, social and economic </a:t>
            </a:r>
            <a:r>
              <a:rPr lang="en-US" b="1" dirty="0">
                <a:solidFill>
                  <a:schemeClr val="dk1"/>
                </a:solidFill>
                <a:latin typeface="Arial"/>
                <a:ea typeface="Arial"/>
                <a:cs typeface="Arial"/>
                <a:sym typeface="Arial"/>
              </a:rPr>
              <a:t>access </a:t>
            </a:r>
            <a:r>
              <a:rPr lang="en-US" dirty="0">
                <a:solidFill>
                  <a:schemeClr val="dk1"/>
                </a:solidFill>
                <a:latin typeface="Arial"/>
                <a:ea typeface="Arial"/>
                <a:cs typeface="Arial"/>
                <a:sym typeface="Arial"/>
              </a:rPr>
              <a:t>to sufficient, safe and nutritious food to meets their dietary needs and food preferences for an active and healthy life. (FAO, 1996)</a:t>
            </a:r>
          </a:p>
        </p:txBody>
      </p:sp>
      <p:sp>
        <p:nvSpPr>
          <p:cNvPr id="4" name="Foliennummernplatzhalter 3">
            <a:extLst>
              <a:ext uri="{FF2B5EF4-FFF2-40B4-BE49-F238E27FC236}">
                <a16:creationId xmlns:a16="http://schemas.microsoft.com/office/drawing/2014/main" id="{E8A3E4EC-EFF8-D32F-B67B-49E1F2A277D9}"/>
              </a:ext>
            </a:extLst>
          </p:cNvPr>
          <p:cNvSpPr>
            <a:spLocks noGrp="1"/>
          </p:cNvSpPr>
          <p:nvPr>
            <p:ph type="sldNum" sz="quarter" idx="12"/>
          </p:nvPr>
        </p:nvSpPr>
        <p:spPr/>
        <p:txBody>
          <a:bodyPr/>
          <a:lstStyle/>
          <a:p>
            <a:fld id="{FBC7A862-7147-4493-B488-4E46DC49905D}" type="slidenum">
              <a:rPr lang="de-DE" smtClean="0"/>
              <a:t>11</a:t>
            </a:fld>
            <a:endParaRPr lang="de-DE"/>
          </a:p>
        </p:txBody>
      </p:sp>
      <p:pic>
        <p:nvPicPr>
          <p:cNvPr id="6" name="Grafik 5">
            <a:extLst>
              <a:ext uri="{FF2B5EF4-FFF2-40B4-BE49-F238E27FC236}">
                <a16:creationId xmlns:a16="http://schemas.microsoft.com/office/drawing/2014/main" id="{493B1D0A-D7C4-8AC7-6458-FFA9E118CC3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2785317" y="262573"/>
            <a:ext cx="1181265" cy="1238423"/>
          </a:xfrm>
          <a:prstGeom prst="rect">
            <a:avLst/>
          </a:prstGeom>
        </p:spPr>
      </p:pic>
      <p:pic>
        <p:nvPicPr>
          <p:cNvPr id="8" name="Grafik 7">
            <a:extLst>
              <a:ext uri="{FF2B5EF4-FFF2-40B4-BE49-F238E27FC236}">
                <a16:creationId xmlns:a16="http://schemas.microsoft.com/office/drawing/2014/main" id="{174759BE-DBA2-0886-B951-C96A76843760}"/>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337598" y="3415871"/>
            <a:ext cx="9516803" cy="3077004"/>
          </a:xfrm>
          <a:prstGeom prst="rect">
            <a:avLst/>
          </a:prstGeom>
        </p:spPr>
      </p:pic>
    </p:spTree>
    <p:extLst>
      <p:ext uri="{BB962C8B-B14F-4D97-AF65-F5344CB8AC3E}">
        <p14:creationId xmlns:p14="http://schemas.microsoft.com/office/powerpoint/2010/main" val="18798190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C8D0EE1-C999-1B50-E876-D99B430D1959}"/>
              </a:ext>
            </a:extLst>
          </p:cNvPr>
          <p:cNvSpPr>
            <a:spLocks noGrp="1"/>
          </p:cNvSpPr>
          <p:nvPr>
            <p:ph type="title"/>
          </p:nvPr>
        </p:nvSpPr>
        <p:spPr/>
        <p:txBody>
          <a:bodyPr/>
          <a:lstStyle/>
          <a:p>
            <a:r>
              <a:rPr lang="en-US" dirty="0"/>
              <a:t>When is someone food insecure?</a:t>
            </a:r>
            <a:endParaRPr lang="de-DE" dirty="0"/>
          </a:p>
        </p:txBody>
      </p:sp>
      <p:sp>
        <p:nvSpPr>
          <p:cNvPr id="3" name="Inhaltsplatzhalter 2">
            <a:extLst>
              <a:ext uri="{FF2B5EF4-FFF2-40B4-BE49-F238E27FC236}">
                <a16:creationId xmlns:a16="http://schemas.microsoft.com/office/drawing/2014/main" id="{DC00837D-CEA9-5853-5E26-6444F00A22C6}"/>
              </a:ext>
            </a:extLst>
          </p:cNvPr>
          <p:cNvSpPr>
            <a:spLocks noGrp="1"/>
          </p:cNvSpPr>
          <p:nvPr>
            <p:ph idx="1"/>
          </p:nvPr>
        </p:nvSpPr>
        <p:spPr>
          <a:xfrm>
            <a:off x="838201" y="1578634"/>
            <a:ext cx="5058746" cy="4598329"/>
          </a:xfrm>
        </p:spPr>
        <p:txBody>
          <a:bodyPr/>
          <a:lstStyle/>
          <a:p>
            <a:pPr marL="508000" indent="-457200">
              <a:lnSpc>
                <a:spcPct val="150000"/>
              </a:lnSpc>
              <a:buSzPts val="2800"/>
            </a:pPr>
            <a:r>
              <a:rPr lang="en-US" b="1" dirty="0"/>
              <a:t>Do not have </a:t>
            </a:r>
            <a:r>
              <a:rPr lang="en-US" dirty="0"/>
              <a:t>enough food</a:t>
            </a:r>
          </a:p>
          <a:p>
            <a:pPr marL="508000" indent="-457200">
              <a:lnSpc>
                <a:spcPct val="150000"/>
              </a:lnSpc>
              <a:buSzPts val="2800"/>
            </a:pPr>
            <a:r>
              <a:rPr lang="en-US" b="1" dirty="0"/>
              <a:t>Cannot access</a:t>
            </a:r>
            <a:r>
              <a:rPr lang="en-US" dirty="0"/>
              <a:t> food regularly</a:t>
            </a:r>
          </a:p>
          <a:p>
            <a:pPr marL="508000" indent="-457200">
              <a:lnSpc>
                <a:spcPct val="150000"/>
              </a:lnSpc>
              <a:buSzPts val="2800"/>
            </a:pPr>
            <a:r>
              <a:rPr lang="en-US" b="1" dirty="0"/>
              <a:t>Eat less</a:t>
            </a:r>
            <a:r>
              <a:rPr lang="en-US" dirty="0"/>
              <a:t> nutritious food</a:t>
            </a:r>
          </a:p>
          <a:p>
            <a:pPr marL="508000" indent="-457200">
              <a:lnSpc>
                <a:spcPct val="150000"/>
              </a:lnSpc>
              <a:buSzPts val="2800"/>
            </a:pPr>
            <a:r>
              <a:rPr lang="en-US" dirty="0"/>
              <a:t>Use </a:t>
            </a:r>
            <a:r>
              <a:rPr lang="en-US" b="1" dirty="0"/>
              <a:t>negative coping </a:t>
            </a:r>
            <a:r>
              <a:rPr lang="en-US" dirty="0"/>
              <a:t>strategies </a:t>
            </a:r>
          </a:p>
        </p:txBody>
      </p:sp>
      <p:sp>
        <p:nvSpPr>
          <p:cNvPr id="4" name="Foliennummernplatzhalter 3">
            <a:extLst>
              <a:ext uri="{FF2B5EF4-FFF2-40B4-BE49-F238E27FC236}">
                <a16:creationId xmlns:a16="http://schemas.microsoft.com/office/drawing/2014/main" id="{59886A1A-ECCD-3CDE-3D3B-0ED5CDFCDAB3}"/>
              </a:ext>
            </a:extLst>
          </p:cNvPr>
          <p:cNvSpPr>
            <a:spLocks noGrp="1"/>
          </p:cNvSpPr>
          <p:nvPr>
            <p:ph type="sldNum" sz="quarter" idx="12"/>
          </p:nvPr>
        </p:nvSpPr>
        <p:spPr/>
        <p:txBody>
          <a:bodyPr/>
          <a:lstStyle/>
          <a:p>
            <a:fld id="{FBC7A862-7147-4493-B488-4E46DC49905D}" type="slidenum">
              <a:rPr lang="de-DE" smtClean="0"/>
              <a:t>12</a:t>
            </a:fld>
            <a:endParaRPr lang="de-DE"/>
          </a:p>
        </p:txBody>
      </p:sp>
      <p:pic>
        <p:nvPicPr>
          <p:cNvPr id="6" name="Grafik 5">
            <a:extLst>
              <a:ext uri="{FF2B5EF4-FFF2-40B4-BE49-F238E27FC236}">
                <a16:creationId xmlns:a16="http://schemas.microsoft.com/office/drawing/2014/main" id="{DA055BC2-6C49-39E0-ECCE-A00AA45E392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896946" y="1741653"/>
            <a:ext cx="5953956" cy="3953427"/>
          </a:xfrm>
          <a:prstGeom prst="rect">
            <a:avLst/>
          </a:prstGeom>
        </p:spPr>
      </p:pic>
    </p:spTree>
    <p:extLst>
      <p:ext uri="{BB962C8B-B14F-4D97-AF65-F5344CB8AC3E}">
        <p14:creationId xmlns:p14="http://schemas.microsoft.com/office/powerpoint/2010/main" val="27790785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7EE192A-331C-D612-0E45-1052799025EC}"/>
              </a:ext>
            </a:extLst>
          </p:cNvPr>
          <p:cNvSpPr>
            <a:spLocks noGrp="1"/>
          </p:cNvSpPr>
          <p:nvPr>
            <p:ph type="title"/>
          </p:nvPr>
        </p:nvSpPr>
        <p:spPr/>
        <p:txBody>
          <a:bodyPr/>
          <a:lstStyle/>
          <a:p>
            <a:r>
              <a:rPr lang="en-US" dirty="0">
                <a:solidFill>
                  <a:srgbClr val="000000"/>
                </a:solidFill>
              </a:rPr>
              <a:t>How do we achieve food security? </a:t>
            </a:r>
            <a:endParaRPr lang="de-DE" dirty="0"/>
          </a:p>
        </p:txBody>
      </p:sp>
      <p:pic>
        <p:nvPicPr>
          <p:cNvPr id="6" name="Inhaltsplatzhalter 5" descr="Diagram illustrating the four pillars of food security. Food Security is shown in the center and consists of four interconnected dimensions: Availability – whether food is physically present; Access – whether people can obtain food; Utilization – whether people can consume and use food properly; and Stability – whether access to food is consistent over time. Each dimension is represented in a separate quadrant around the central Food Security box.">
            <a:extLst>
              <a:ext uri="{FF2B5EF4-FFF2-40B4-BE49-F238E27FC236}">
                <a16:creationId xmlns:a16="http://schemas.microsoft.com/office/drawing/2014/main" id="{244189BF-4CB9-C9C3-E74E-9422AE8BFEAD}"/>
              </a:ext>
            </a:extLst>
          </p:cNvPr>
          <p:cNvPicPr>
            <a:picLocks noGrp="1" noChangeAspect="1"/>
          </p:cNvPicPr>
          <p:nvPr>
            <p:ph idx="1"/>
          </p:nvPr>
        </p:nvPicPr>
        <p:blipFill>
          <a:blip r:embed="rId3"/>
          <a:stretch>
            <a:fillRect/>
          </a:stretch>
        </p:blipFill>
        <p:spPr>
          <a:xfrm>
            <a:off x="1565353" y="1577975"/>
            <a:ext cx="9061293" cy="4598988"/>
          </a:xfrm>
          <a:prstGeom prst="rect">
            <a:avLst/>
          </a:prstGeom>
        </p:spPr>
      </p:pic>
      <p:sp>
        <p:nvSpPr>
          <p:cNvPr id="4" name="Foliennummernplatzhalter 3">
            <a:extLst>
              <a:ext uri="{FF2B5EF4-FFF2-40B4-BE49-F238E27FC236}">
                <a16:creationId xmlns:a16="http://schemas.microsoft.com/office/drawing/2014/main" id="{13CD565C-4206-F82F-1246-AE74F98A7D8B}"/>
              </a:ext>
            </a:extLst>
          </p:cNvPr>
          <p:cNvSpPr>
            <a:spLocks noGrp="1"/>
          </p:cNvSpPr>
          <p:nvPr>
            <p:ph type="sldNum" sz="quarter" idx="12"/>
          </p:nvPr>
        </p:nvSpPr>
        <p:spPr/>
        <p:txBody>
          <a:bodyPr/>
          <a:lstStyle/>
          <a:p>
            <a:fld id="{FBC7A862-7147-4493-B488-4E46DC49905D}" type="slidenum">
              <a:rPr lang="de-DE" smtClean="0"/>
              <a:t>13</a:t>
            </a:fld>
            <a:endParaRPr lang="de-DE"/>
          </a:p>
        </p:txBody>
      </p:sp>
    </p:spTree>
    <p:extLst>
      <p:ext uri="{BB962C8B-B14F-4D97-AF65-F5344CB8AC3E}">
        <p14:creationId xmlns:p14="http://schemas.microsoft.com/office/powerpoint/2010/main" val="28287821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3E32641-8946-EA1E-3F96-FA56B67814E7}"/>
              </a:ext>
            </a:extLst>
          </p:cNvPr>
          <p:cNvSpPr>
            <a:spLocks noGrp="1"/>
          </p:cNvSpPr>
          <p:nvPr>
            <p:ph type="title"/>
          </p:nvPr>
        </p:nvSpPr>
        <p:spPr/>
        <p:txBody>
          <a:bodyPr/>
          <a:lstStyle/>
          <a:p>
            <a:r>
              <a:rPr lang="en-US" dirty="0"/>
              <a:t>Pillar 1 - Food Availability </a:t>
            </a:r>
            <a:endParaRPr lang="de-DE" dirty="0"/>
          </a:p>
        </p:txBody>
      </p:sp>
      <p:sp>
        <p:nvSpPr>
          <p:cNvPr id="3" name="Inhaltsplatzhalter 2">
            <a:extLst>
              <a:ext uri="{FF2B5EF4-FFF2-40B4-BE49-F238E27FC236}">
                <a16:creationId xmlns:a16="http://schemas.microsoft.com/office/drawing/2014/main" id="{C55B30A4-B5D3-EACF-899B-50C751DBA285}"/>
              </a:ext>
            </a:extLst>
          </p:cNvPr>
          <p:cNvSpPr>
            <a:spLocks noGrp="1"/>
          </p:cNvSpPr>
          <p:nvPr>
            <p:ph idx="1"/>
          </p:nvPr>
        </p:nvSpPr>
        <p:spPr>
          <a:xfrm>
            <a:off x="6238754" y="1655180"/>
            <a:ext cx="5115046" cy="4521783"/>
          </a:xfrm>
        </p:spPr>
        <p:txBody>
          <a:bodyPr/>
          <a:lstStyle/>
          <a:p>
            <a:pPr marL="508000" indent="-457200">
              <a:lnSpc>
                <a:spcPct val="100000"/>
              </a:lnSpc>
              <a:spcBef>
                <a:spcPts val="0"/>
              </a:spcBef>
              <a:buClr>
                <a:schemeClr val="dk1"/>
              </a:buClr>
              <a:buSzPts val="2800"/>
            </a:pPr>
            <a:r>
              <a:rPr lang="en-US" dirty="0">
                <a:solidFill>
                  <a:schemeClr val="dk1"/>
                </a:solidFill>
                <a:latin typeface="Arial"/>
                <a:ea typeface="Arial"/>
                <a:cs typeface="Arial"/>
                <a:sym typeface="Arial"/>
              </a:rPr>
              <a:t>Food production (farming, livestock)</a:t>
            </a:r>
          </a:p>
          <a:p>
            <a:pPr marL="508000" indent="-457200">
              <a:lnSpc>
                <a:spcPct val="100000"/>
              </a:lnSpc>
              <a:spcBef>
                <a:spcPts val="0"/>
              </a:spcBef>
              <a:buClr>
                <a:schemeClr val="dk1"/>
              </a:buClr>
              <a:buSzPts val="2800"/>
            </a:pPr>
            <a:r>
              <a:rPr lang="en-US" dirty="0">
                <a:solidFill>
                  <a:schemeClr val="dk1"/>
                </a:solidFill>
                <a:latin typeface="Arial"/>
                <a:ea typeface="Arial"/>
                <a:cs typeface="Arial"/>
                <a:sym typeface="Arial"/>
              </a:rPr>
              <a:t>Markets and supply chains</a:t>
            </a:r>
          </a:p>
          <a:p>
            <a:pPr marL="508000" indent="-457200">
              <a:lnSpc>
                <a:spcPct val="100000"/>
              </a:lnSpc>
              <a:spcBef>
                <a:spcPts val="0"/>
              </a:spcBef>
              <a:buClr>
                <a:schemeClr val="dk1"/>
              </a:buClr>
              <a:buSzPts val="2800"/>
            </a:pPr>
            <a:r>
              <a:rPr lang="en-US" dirty="0">
                <a:solidFill>
                  <a:schemeClr val="dk1"/>
                </a:solidFill>
                <a:latin typeface="Arial"/>
                <a:ea typeface="Arial"/>
                <a:cs typeface="Arial"/>
                <a:sym typeface="Arial"/>
              </a:rPr>
              <a:t>Food imports and aid</a:t>
            </a:r>
          </a:p>
        </p:txBody>
      </p:sp>
      <p:pic>
        <p:nvPicPr>
          <p:cNvPr id="8" name="Grafik 7" descr="Two photographs depict agricultural and food distribution contexts. The first shows a cultivated field with rows of leafy green crops under a partly cloudy sky, while the second features a woman carrying a child among organized stacks of food supplies, including bags and containers, with people and fencing in the background.">
            <a:extLst>
              <a:ext uri="{FF2B5EF4-FFF2-40B4-BE49-F238E27FC236}">
                <a16:creationId xmlns:a16="http://schemas.microsoft.com/office/drawing/2014/main" id="{4D411715-495C-24C4-D1C7-53AA4CAE64E0}"/>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1822638" y="1423358"/>
            <a:ext cx="3639058" cy="4791744"/>
          </a:xfrm>
          <a:prstGeom prst="rect">
            <a:avLst/>
          </a:prstGeom>
        </p:spPr>
      </p:pic>
      <p:pic>
        <p:nvPicPr>
          <p:cNvPr id="6" name="Grafik 5" descr="Photograph of a vibrant market stall displaying various grains, legumes, and spices in woven baskets and bowls, with colorful packaging and bottles nearby. The scene highlights diverse textures and colors, including red beans, white rice, green peas, and oranges, with shoppers partially visible in traditional clothing.">
            <a:extLst>
              <a:ext uri="{FF2B5EF4-FFF2-40B4-BE49-F238E27FC236}">
                <a16:creationId xmlns:a16="http://schemas.microsoft.com/office/drawing/2014/main" id="{DFBC6A34-22EC-51DF-B100-577AADCB9212}"/>
              </a:ext>
              <a:ext uri="{C183D7F6-B498-43B3-948B-1728B52AA6E4}">
                <adec:decorative xmlns:adec="http://schemas.microsoft.com/office/drawing/2017/decorative" val="0"/>
              </a:ext>
            </a:extLst>
          </p:cNvPr>
          <p:cNvPicPr>
            <a:picLocks noChangeAspect="1"/>
          </p:cNvPicPr>
          <p:nvPr/>
        </p:nvPicPr>
        <p:blipFill>
          <a:blip r:embed="rId4"/>
          <a:stretch>
            <a:fillRect/>
          </a:stretch>
        </p:blipFill>
        <p:spPr>
          <a:xfrm>
            <a:off x="6581508" y="3766802"/>
            <a:ext cx="4677428" cy="2410161"/>
          </a:xfrm>
          <a:prstGeom prst="rect">
            <a:avLst/>
          </a:prstGeom>
        </p:spPr>
      </p:pic>
      <p:sp>
        <p:nvSpPr>
          <p:cNvPr id="4" name="Foliennummernplatzhalter 3">
            <a:extLst>
              <a:ext uri="{FF2B5EF4-FFF2-40B4-BE49-F238E27FC236}">
                <a16:creationId xmlns:a16="http://schemas.microsoft.com/office/drawing/2014/main" id="{18E8CCEB-2E04-6FDB-A62C-F37A5E393A05}"/>
              </a:ext>
            </a:extLst>
          </p:cNvPr>
          <p:cNvSpPr>
            <a:spLocks noGrp="1"/>
          </p:cNvSpPr>
          <p:nvPr>
            <p:ph type="sldNum" sz="quarter" idx="12"/>
          </p:nvPr>
        </p:nvSpPr>
        <p:spPr/>
        <p:txBody>
          <a:bodyPr/>
          <a:lstStyle/>
          <a:p>
            <a:fld id="{FBC7A862-7147-4493-B488-4E46DC49905D}" type="slidenum">
              <a:rPr lang="de-DE" smtClean="0"/>
              <a:t>14</a:t>
            </a:fld>
            <a:endParaRPr lang="de-DE"/>
          </a:p>
        </p:txBody>
      </p:sp>
    </p:spTree>
    <p:extLst>
      <p:ext uri="{BB962C8B-B14F-4D97-AF65-F5344CB8AC3E}">
        <p14:creationId xmlns:p14="http://schemas.microsoft.com/office/powerpoint/2010/main" val="11874467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56DBBD-C1BF-7F20-AF15-ADD4FC149D56}"/>
              </a:ext>
            </a:extLst>
          </p:cNvPr>
          <p:cNvSpPr>
            <a:spLocks noGrp="1"/>
          </p:cNvSpPr>
          <p:nvPr>
            <p:ph type="title"/>
          </p:nvPr>
        </p:nvSpPr>
        <p:spPr/>
        <p:txBody>
          <a:bodyPr/>
          <a:lstStyle/>
          <a:p>
            <a:r>
              <a:rPr lang="en-US" dirty="0"/>
              <a:t>Pillar 2 - Food Access</a:t>
            </a:r>
            <a:endParaRPr lang="de-DE" dirty="0"/>
          </a:p>
        </p:txBody>
      </p:sp>
      <p:pic>
        <p:nvPicPr>
          <p:cNvPr id="6" name="Grafik 5" descr="Photograph of a woman in a wheelchair purchasing fresh vegetables from a vendor at a market stall. The scene highlights accessibility and interaction, with vibrant green leafy vegetables displayed on a table and the vendor handing money to the customer.&#10;">
            <a:extLst>
              <a:ext uri="{FF2B5EF4-FFF2-40B4-BE49-F238E27FC236}">
                <a16:creationId xmlns:a16="http://schemas.microsoft.com/office/drawing/2014/main" id="{DFF32ABC-C607-E993-459A-AF13E66F805C}"/>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838200" y="1604708"/>
            <a:ext cx="5477639" cy="3648584"/>
          </a:xfrm>
          <a:prstGeom prst="rect">
            <a:avLst/>
          </a:prstGeom>
        </p:spPr>
      </p:pic>
      <p:sp>
        <p:nvSpPr>
          <p:cNvPr id="3" name="Inhaltsplatzhalter 2">
            <a:extLst>
              <a:ext uri="{FF2B5EF4-FFF2-40B4-BE49-F238E27FC236}">
                <a16:creationId xmlns:a16="http://schemas.microsoft.com/office/drawing/2014/main" id="{2A54A09E-1769-A54F-0663-CD48B5E999DA}"/>
              </a:ext>
            </a:extLst>
          </p:cNvPr>
          <p:cNvSpPr>
            <a:spLocks noGrp="1"/>
          </p:cNvSpPr>
          <p:nvPr>
            <p:ph idx="1"/>
          </p:nvPr>
        </p:nvSpPr>
        <p:spPr>
          <a:xfrm>
            <a:off x="7338348" y="1578634"/>
            <a:ext cx="4015451" cy="4598329"/>
          </a:xfrm>
        </p:spPr>
        <p:txBody>
          <a:bodyPr/>
          <a:lstStyle/>
          <a:p>
            <a:r>
              <a:rPr lang="en-US" dirty="0"/>
              <a:t>Economic access - Income and purchasing power</a:t>
            </a:r>
          </a:p>
          <a:p>
            <a:r>
              <a:rPr lang="en-US" dirty="0"/>
              <a:t>Physical access - distance, mobility, safety</a:t>
            </a:r>
          </a:p>
          <a:p>
            <a:r>
              <a:rPr lang="en-US" dirty="0"/>
              <a:t>Social &amp; Protection - safe access, inclusion </a:t>
            </a:r>
          </a:p>
        </p:txBody>
      </p:sp>
      <p:sp>
        <p:nvSpPr>
          <p:cNvPr id="4" name="Foliennummernplatzhalter 3">
            <a:extLst>
              <a:ext uri="{FF2B5EF4-FFF2-40B4-BE49-F238E27FC236}">
                <a16:creationId xmlns:a16="http://schemas.microsoft.com/office/drawing/2014/main" id="{2EF21699-532D-DE06-DA59-E7596B1AD3CF}"/>
              </a:ext>
            </a:extLst>
          </p:cNvPr>
          <p:cNvSpPr>
            <a:spLocks noGrp="1"/>
          </p:cNvSpPr>
          <p:nvPr>
            <p:ph type="sldNum" sz="quarter" idx="12"/>
          </p:nvPr>
        </p:nvSpPr>
        <p:spPr/>
        <p:txBody>
          <a:bodyPr/>
          <a:lstStyle/>
          <a:p>
            <a:fld id="{FBC7A862-7147-4493-B488-4E46DC49905D}" type="slidenum">
              <a:rPr lang="de-DE" smtClean="0"/>
              <a:t>15</a:t>
            </a:fld>
            <a:endParaRPr lang="de-DE"/>
          </a:p>
        </p:txBody>
      </p:sp>
    </p:spTree>
    <p:extLst>
      <p:ext uri="{BB962C8B-B14F-4D97-AF65-F5344CB8AC3E}">
        <p14:creationId xmlns:p14="http://schemas.microsoft.com/office/powerpoint/2010/main" val="8199242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13A7450-9AA8-B88D-A608-FE4C3FF8EC64}"/>
              </a:ext>
            </a:extLst>
          </p:cNvPr>
          <p:cNvSpPr>
            <a:spLocks noGrp="1"/>
          </p:cNvSpPr>
          <p:nvPr>
            <p:ph type="title"/>
          </p:nvPr>
        </p:nvSpPr>
        <p:spPr/>
        <p:txBody>
          <a:bodyPr/>
          <a:lstStyle/>
          <a:p>
            <a:r>
              <a:rPr lang="en-US" dirty="0"/>
              <a:t>Pillar 3 - Food Utilization</a:t>
            </a:r>
            <a:endParaRPr lang="de-DE" dirty="0"/>
          </a:p>
        </p:txBody>
      </p:sp>
      <p:sp>
        <p:nvSpPr>
          <p:cNvPr id="3" name="Inhaltsplatzhalter 2">
            <a:extLst>
              <a:ext uri="{FF2B5EF4-FFF2-40B4-BE49-F238E27FC236}">
                <a16:creationId xmlns:a16="http://schemas.microsoft.com/office/drawing/2014/main" id="{C6B7BE04-254D-81F1-6217-C57755670DEC}"/>
              </a:ext>
            </a:extLst>
          </p:cNvPr>
          <p:cNvSpPr>
            <a:spLocks noGrp="1"/>
          </p:cNvSpPr>
          <p:nvPr>
            <p:ph idx="1"/>
          </p:nvPr>
        </p:nvSpPr>
        <p:spPr>
          <a:xfrm>
            <a:off x="6096000" y="1578634"/>
            <a:ext cx="5257800" cy="4598329"/>
          </a:xfrm>
        </p:spPr>
        <p:txBody>
          <a:bodyPr/>
          <a:lstStyle/>
          <a:p>
            <a:r>
              <a:rPr lang="en-US" dirty="0"/>
              <a:t>Food preparation and storage</a:t>
            </a:r>
          </a:p>
          <a:p>
            <a:r>
              <a:rPr lang="en-US" dirty="0"/>
              <a:t>Nutrition and diet diversity</a:t>
            </a:r>
          </a:p>
          <a:p>
            <a:r>
              <a:rPr lang="en-US" dirty="0"/>
              <a:t>Health, water, and sanitation</a:t>
            </a:r>
          </a:p>
        </p:txBody>
      </p:sp>
      <p:pic>
        <p:nvPicPr>
          <p:cNvPr id="6" name="Grafik 5" descr="Photograph of a woman cooking over an open fire inside a rustic wooden shelter, stirring a large pot filled with green vegetables. The scene highlights traditional cooking methods with visible smoke, natural lighting, and simple surroundings.">
            <a:extLst>
              <a:ext uri="{FF2B5EF4-FFF2-40B4-BE49-F238E27FC236}">
                <a16:creationId xmlns:a16="http://schemas.microsoft.com/office/drawing/2014/main" id="{40D909D4-D84E-C4F4-C521-3906A7748556}"/>
              </a:ext>
            </a:extLst>
          </p:cNvPr>
          <p:cNvPicPr>
            <a:picLocks noChangeAspect="1"/>
          </p:cNvPicPr>
          <p:nvPr/>
        </p:nvPicPr>
        <p:blipFill>
          <a:blip r:embed="rId3"/>
          <a:stretch>
            <a:fillRect/>
          </a:stretch>
        </p:blipFill>
        <p:spPr>
          <a:xfrm>
            <a:off x="1755140" y="1353320"/>
            <a:ext cx="3334215" cy="5048955"/>
          </a:xfrm>
          <a:prstGeom prst="rect">
            <a:avLst/>
          </a:prstGeom>
        </p:spPr>
      </p:pic>
      <p:pic>
        <p:nvPicPr>
          <p:cNvPr id="8" name="Grafik 7" descr="Photograph showing a close-up of a dark-skinned hand holding a small pile of reddish-brown rice grains above a large, shallow, round container filled with more rice grains. The image highlights the texture and color of the rice, emphasizing its quantity and quality.">
            <a:extLst>
              <a:ext uri="{FF2B5EF4-FFF2-40B4-BE49-F238E27FC236}">
                <a16:creationId xmlns:a16="http://schemas.microsoft.com/office/drawing/2014/main" id="{7D57B28A-B5EA-16F3-9A7E-4852CD895A7B}"/>
              </a:ext>
            </a:extLst>
          </p:cNvPr>
          <p:cNvPicPr>
            <a:picLocks noChangeAspect="1"/>
          </p:cNvPicPr>
          <p:nvPr/>
        </p:nvPicPr>
        <p:blipFill>
          <a:blip r:embed="rId4"/>
          <a:stretch>
            <a:fillRect/>
          </a:stretch>
        </p:blipFill>
        <p:spPr>
          <a:xfrm>
            <a:off x="6548149" y="3414327"/>
            <a:ext cx="4124901" cy="2762636"/>
          </a:xfrm>
          <a:prstGeom prst="rect">
            <a:avLst/>
          </a:prstGeom>
        </p:spPr>
      </p:pic>
      <p:sp>
        <p:nvSpPr>
          <p:cNvPr id="4" name="Foliennummernplatzhalter 3">
            <a:extLst>
              <a:ext uri="{FF2B5EF4-FFF2-40B4-BE49-F238E27FC236}">
                <a16:creationId xmlns:a16="http://schemas.microsoft.com/office/drawing/2014/main" id="{844CE06A-2040-516A-DC8B-63DE6DAE4158}"/>
              </a:ext>
            </a:extLst>
          </p:cNvPr>
          <p:cNvSpPr>
            <a:spLocks noGrp="1"/>
          </p:cNvSpPr>
          <p:nvPr>
            <p:ph type="sldNum" sz="quarter" idx="12"/>
          </p:nvPr>
        </p:nvSpPr>
        <p:spPr/>
        <p:txBody>
          <a:bodyPr/>
          <a:lstStyle/>
          <a:p>
            <a:fld id="{FBC7A862-7147-4493-B488-4E46DC49905D}" type="slidenum">
              <a:rPr lang="de-DE" smtClean="0"/>
              <a:t>16</a:t>
            </a:fld>
            <a:endParaRPr lang="de-DE"/>
          </a:p>
        </p:txBody>
      </p:sp>
    </p:spTree>
    <p:extLst>
      <p:ext uri="{BB962C8B-B14F-4D97-AF65-F5344CB8AC3E}">
        <p14:creationId xmlns:p14="http://schemas.microsoft.com/office/powerpoint/2010/main" val="11813047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75BFBFC-8684-9E1D-A855-0EB489DAC972}"/>
              </a:ext>
            </a:extLst>
          </p:cNvPr>
          <p:cNvSpPr>
            <a:spLocks noGrp="1"/>
          </p:cNvSpPr>
          <p:nvPr>
            <p:ph type="title"/>
          </p:nvPr>
        </p:nvSpPr>
        <p:spPr/>
        <p:txBody>
          <a:bodyPr/>
          <a:lstStyle/>
          <a:p>
            <a:r>
              <a:rPr lang="en-US" dirty="0"/>
              <a:t>Pillar 4: Stability</a:t>
            </a:r>
            <a:endParaRPr lang="de-DE" dirty="0"/>
          </a:p>
        </p:txBody>
      </p:sp>
      <p:sp>
        <p:nvSpPr>
          <p:cNvPr id="3" name="Inhaltsplatzhalter 2">
            <a:extLst>
              <a:ext uri="{FF2B5EF4-FFF2-40B4-BE49-F238E27FC236}">
                <a16:creationId xmlns:a16="http://schemas.microsoft.com/office/drawing/2014/main" id="{5901AE25-4032-E4C5-8A40-5BFD7BFCCF46}"/>
              </a:ext>
            </a:extLst>
          </p:cNvPr>
          <p:cNvSpPr>
            <a:spLocks noGrp="1"/>
          </p:cNvSpPr>
          <p:nvPr>
            <p:ph idx="1"/>
          </p:nvPr>
        </p:nvSpPr>
        <p:spPr>
          <a:xfrm>
            <a:off x="7454096" y="1944547"/>
            <a:ext cx="3899704" cy="4232416"/>
          </a:xfrm>
        </p:spPr>
        <p:txBody>
          <a:bodyPr/>
          <a:lstStyle/>
          <a:p>
            <a:r>
              <a:rPr lang="en-US" dirty="0"/>
              <a:t>Seasonal changes</a:t>
            </a:r>
          </a:p>
          <a:p>
            <a:r>
              <a:rPr lang="en-US" dirty="0"/>
              <a:t>Conflict and shocks</a:t>
            </a:r>
          </a:p>
          <a:p>
            <a:r>
              <a:rPr lang="en-US" dirty="0"/>
              <a:t>Climate risks</a:t>
            </a:r>
          </a:p>
        </p:txBody>
      </p:sp>
      <p:pic>
        <p:nvPicPr>
          <p:cNvPr id="6" name="Grafik 5" descr="Photograph of a man crouching in a greenhouse holding freshly harvested onions with green tops. The setting includes various green plants and a translucent plastic covering supported by wooden poles, indicating a small-scale agricultural environment.">
            <a:extLst>
              <a:ext uri="{FF2B5EF4-FFF2-40B4-BE49-F238E27FC236}">
                <a16:creationId xmlns:a16="http://schemas.microsoft.com/office/drawing/2014/main" id="{F1598F42-96CA-655E-338C-ED62D06FDDE2}"/>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1125413" y="1423358"/>
            <a:ext cx="5820587" cy="3115110"/>
          </a:xfrm>
          <a:prstGeom prst="rect">
            <a:avLst/>
          </a:prstGeom>
        </p:spPr>
      </p:pic>
      <p:pic>
        <p:nvPicPr>
          <p:cNvPr id="8" name="Grafik 7" descr="Photograph showing a group of people outdoors receiving aid supplies, including bags of food and essentials. Several individuals wear face masks, with some standing and others seated, highlighting a community support or relief distribution event.">
            <a:extLst>
              <a:ext uri="{FF2B5EF4-FFF2-40B4-BE49-F238E27FC236}">
                <a16:creationId xmlns:a16="http://schemas.microsoft.com/office/drawing/2014/main" id="{2EF8AA8A-0D6D-C9E8-A234-884BB16412D2}"/>
              </a:ext>
              <a:ext uri="{C183D7F6-B498-43B3-948B-1728B52AA6E4}">
                <adec:decorative xmlns:adec="http://schemas.microsoft.com/office/drawing/2017/decorative" val="0"/>
              </a:ext>
            </a:extLst>
          </p:cNvPr>
          <p:cNvPicPr>
            <a:picLocks noChangeAspect="1"/>
          </p:cNvPicPr>
          <p:nvPr/>
        </p:nvPicPr>
        <p:blipFill>
          <a:blip r:embed="rId4"/>
          <a:stretch>
            <a:fillRect/>
          </a:stretch>
        </p:blipFill>
        <p:spPr>
          <a:xfrm>
            <a:off x="7275654" y="3885096"/>
            <a:ext cx="4286848" cy="1981477"/>
          </a:xfrm>
          <a:prstGeom prst="rect">
            <a:avLst/>
          </a:prstGeom>
        </p:spPr>
      </p:pic>
      <p:sp>
        <p:nvSpPr>
          <p:cNvPr id="4" name="Foliennummernplatzhalter 3">
            <a:extLst>
              <a:ext uri="{FF2B5EF4-FFF2-40B4-BE49-F238E27FC236}">
                <a16:creationId xmlns:a16="http://schemas.microsoft.com/office/drawing/2014/main" id="{541F4629-5994-BB70-F3DD-81734D396083}"/>
              </a:ext>
            </a:extLst>
          </p:cNvPr>
          <p:cNvSpPr>
            <a:spLocks noGrp="1"/>
          </p:cNvSpPr>
          <p:nvPr>
            <p:ph type="sldNum" sz="quarter" idx="12"/>
          </p:nvPr>
        </p:nvSpPr>
        <p:spPr/>
        <p:txBody>
          <a:bodyPr/>
          <a:lstStyle/>
          <a:p>
            <a:fld id="{FBC7A862-7147-4493-B488-4E46DC49905D}" type="slidenum">
              <a:rPr lang="de-DE" smtClean="0"/>
              <a:t>17</a:t>
            </a:fld>
            <a:endParaRPr lang="de-DE"/>
          </a:p>
        </p:txBody>
      </p:sp>
    </p:spTree>
    <p:extLst>
      <p:ext uri="{BB962C8B-B14F-4D97-AF65-F5344CB8AC3E}">
        <p14:creationId xmlns:p14="http://schemas.microsoft.com/office/powerpoint/2010/main" val="12530105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E3ED5C0-CAE3-D437-7C23-77668034D60F}"/>
              </a:ext>
            </a:extLst>
          </p:cNvPr>
          <p:cNvSpPr>
            <a:spLocks noGrp="1"/>
          </p:cNvSpPr>
          <p:nvPr>
            <p:ph type="title"/>
          </p:nvPr>
        </p:nvSpPr>
        <p:spPr/>
        <p:txBody>
          <a:bodyPr>
            <a:normAutofit fontScale="90000"/>
          </a:bodyPr>
          <a:lstStyle/>
          <a:p>
            <a:pPr lvl="0">
              <a:spcBef>
                <a:spcPts val="0"/>
              </a:spcBef>
            </a:pPr>
            <a:r>
              <a:rPr lang="en-US" dirty="0">
                <a:solidFill>
                  <a:schemeClr val="dk1"/>
                </a:solidFill>
                <a:latin typeface="Arial"/>
                <a:ea typeface="Arial"/>
                <a:cs typeface="Arial"/>
                <a:sym typeface="Arial"/>
              </a:rPr>
              <a:t>Group Work: </a:t>
            </a:r>
            <a:br>
              <a:rPr lang="en-US" dirty="0">
                <a:solidFill>
                  <a:schemeClr val="dk1"/>
                </a:solidFill>
                <a:latin typeface="Arial"/>
                <a:ea typeface="Arial"/>
                <a:cs typeface="Arial"/>
                <a:sym typeface="Arial"/>
              </a:rPr>
            </a:br>
            <a:r>
              <a:rPr lang="en-US" dirty="0">
                <a:solidFill>
                  <a:schemeClr val="dk1"/>
                </a:solidFill>
                <a:latin typeface="Arial"/>
                <a:ea typeface="Arial"/>
                <a:cs typeface="Arial"/>
                <a:sym typeface="Arial"/>
              </a:rPr>
              <a:t>Understanding the Food Security Pillars</a:t>
            </a:r>
            <a:endParaRPr lang="de-DE" dirty="0"/>
          </a:p>
        </p:txBody>
      </p:sp>
      <p:pic>
        <p:nvPicPr>
          <p:cNvPr id="9" name="Grafik 8">
            <a:extLst>
              <a:ext uri="{FF2B5EF4-FFF2-40B4-BE49-F238E27FC236}">
                <a16:creationId xmlns:a16="http://schemas.microsoft.com/office/drawing/2014/main" id="{9D4A8C60-61E5-D458-486C-77BB9B4EADA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rcRect l="80504"/>
          <a:stretch>
            <a:fillRect/>
          </a:stretch>
        </p:blipFill>
        <p:spPr>
          <a:xfrm>
            <a:off x="7717176" y="1725929"/>
            <a:ext cx="2044140" cy="2543719"/>
          </a:xfrm>
          <a:prstGeom prst="rect">
            <a:avLst/>
          </a:prstGeom>
        </p:spPr>
      </p:pic>
      <p:sp>
        <p:nvSpPr>
          <p:cNvPr id="5" name="Sprechblase: rechteckig 4">
            <a:extLst>
              <a:ext uri="{FF2B5EF4-FFF2-40B4-BE49-F238E27FC236}">
                <a16:creationId xmlns:a16="http://schemas.microsoft.com/office/drawing/2014/main" id="{39A16563-C694-D7A6-B3D9-62274DA90D9A}"/>
              </a:ext>
            </a:extLst>
          </p:cNvPr>
          <p:cNvSpPr/>
          <p:nvPr/>
        </p:nvSpPr>
        <p:spPr>
          <a:xfrm>
            <a:off x="977047" y="1725929"/>
            <a:ext cx="6257129" cy="2464105"/>
          </a:xfrm>
          <a:prstGeom prst="wedgeRectCallout">
            <a:avLst>
              <a:gd name="adj1" fmla="val 65869"/>
              <a:gd name="adj2" fmla="val -2535"/>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buClr>
                <a:schemeClr val="dk1"/>
              </a:buClr>
              <a:buSzPts val="1100"/>
            </a:pPr>
            <a:r>
              <a:rPr lang="en-US" sz="2000" dirty="0">
                <a:solidFill>
                  <a:schemeClr val="dk1"/>
                </a:solidFill>
                <a:latin typeface="Arial"/>
                <a:ea typeface="Arial"/>
                <a:cs typeface="Arial"/>
              </a:rPr>
              <a:t>A flood has affected a rural community.</a:t>
            </a:r>
          </a:p>
          <a:p>
            <a:pPr lvl="0">
              <a:buClr>
                <a:schemeClr val="dk1"/>
              </a:buClr>
              <a:buSzPts val="1100"/>
            </a:pPr>
            <a:r>
              <a:rPr lang="en-US" sz="2000" dirty="0">
                <a:solidFill>
                  <a:schemeClr val="dk1"/>
                </a:solidFill>
                <a:latin typeface="Arial"/>
                <a:ea typeface="Arial"/>
                <a:cs typeface="Arial"/>
              </a:rPr>
              <a:t>Markets in the nearby town are still functioning and have food.</a:t>
            </a:r>
          </a:p>
          <a:p>
            <a:pPr lvl="0">
              <a:buClr>
                <a:schemeClr val="dk1"/>
              </a:buClr>
              <a:buSzPts val="1100"/>
            </a:pPr>
            <a:r>
              <a:rPr lang="en-US" sz="2000" dirty="0">
                <a:solidFill>
                  <a:schemeClr val="dk1"/>
                </a:solidFill>
                <a:latin typeface="Arial"/>
                <a:ea typeface="Arial"/>
                <a:cs typeface="Arial"/>
              </a:rPr>
              <a:t>Many households lost crops and income.</a:t>
            </a:r>
          </a:p>
          <a:p>
            <a:pPr lvl="0">
              <a:buClr>
                <a:schemeClr val="dk1"/>
              </a:buClr>
              <a:buSzPts val="1100"/>
            </a:pPr>
            <a:r>
              <a:rPr lang="en-US" sz="2000" dirty="0">
                <a:solidFill>
                  <a:schemeClr val="dk1"/>
                </a:solidFill>
                <a:latin typeface="Arial"/>
                <a:ea typeface="Arial"/>
                <a:cs typeface="Arial"/>
              </a:rPr>
              <a:t>The road to the market is partially damaged.</a:t>
            </a:r>
          </a:p>
          <a:p>
            <a:pPr lvl="0">
              <a:buClr>
                <a:schemeClr val="dk1"/>
              </a:buClr>
              <a:buSzPts val="1100"/>
            </a:pPr>
            <a:r>
              <a:rPr lang="en-US" sz="2000" dirty="0">
                <a:solidFill>
                  <a:schemeClr val="dk1"/>
                </a:solidFill>
                <a:latin typeface="Arial"/>
                <a:ea typeface="Arial"/>
                <a:cs typeface="Arial"/>
              </a:rPr>
              <a:t>Some families report eating only one meal a day.</a:t>
            </a:r>
          </a:p>
        </p:txBody>
      </p:sp>
      <p:sp>
        <p:nvSpPr>
          <p:cNvPr id="11" name="Textfeld 10">
            <a:extLst>
              <a:ext uri="{FF2B5EF4-FFF2-40B4-BE49-F238E27FC236}">
                <a16:creationId xmlns:a16="http://schemas.microsoft.com/office/drawing/2014/main" id="{535A8C4F-0C3E-501E-F90C-760233B96D0D}"/>
              </a:ext>
            </a:extLst>
          </p:cNvPr>
          <p:cNvSpPr txBox="1"/>
          <p:nvPr/>
        </p:nvSpPr>
        <p:spPr>
          <a:xfrm>
            <a:off x="877746" y="4848876"/>
            <a:ext cx="1673507" cy="707886"/>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sng" strike="noStrike" cap="none" dirty="0">
                <a:solidFill>
                  <a:schemeClr val="dk1"/>
                </a:solidFill>
                <a:latin typeface="Arial"/>
                <a:ea typeface="Arial"/>
                <a:cs typeface="Arial"/>
                <a:sym typeface="Arial"/>
              </a:rPr>
              <a:t>Group 1</a:t>
            </a:r>
          </a:p>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dirty="0" err="1">
                <a:solidFill>
                  <a:schemeClr val="dk1"/>
                </a:solidFill>
                <a:latin typeface="Arial"/>
                <a:ea typeface="Arial"/>
                <a:cs typeface="Arial"/>
                <a:sym typeface="Arial"/>
              </a:rPr>
              <a:t>Availablity</a:t>
            </a:r>
            <a:endParaRPr lang="en-US" sz="2000" b="0" i="0" u="none" strike="noStrike" cap="none" dirty="0">
              <a:solidFill>
                <a:schemeClr val="dk1"/>
              </a:solidFill>
              <a:latin typeface="Arial"/>
              <a:ea typeface="Arial"/>
              <a:cs typeface="Arial"/>
              <a:sym typeface="Arial"/>
            </a:endParaRPr>
          </a:p>
        </p:txBody>
      </p:sp>
      <p:sp>
        <p:nvSpPr>
          <p:cNvPr id="13" name="Textfeld 12">
            <a:extLst>
              <a:ext uri="{FF2B5EF4-FFF2-40B4-BE49-F238E27FC236}">
                <a16:creationId xmlns:a16="http://schemas.microsoft.com/office/drawing/2014/main" id="{337887A1-D367-2AC3-BE93-A702C6B5B8C7}"/>
              </a:ext>
            </a:extLst>
          </p:cNvPr>
          <p:cNvSpPr txBox="1"/>
          <p:nvPr/>
        </p:nvSpPr>
        <p:spPr>
          <a:xfrm>
            <a:off x="3025815" y="4848876"/>
            <a:ext cx="1673506" cy="707886"/>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chemeClr val="dk1"/>
              </a:buClr>
              <a:buSzPts val="1100"/>
              <a:buFont typeface="Arial"/>
              <a:buNone/>
            </a:pPr>
            <a:r>
              <a:rPr lang="en-US" sz="2000" b="1" i="0" u="sng" strike="noStrike" cap="none" dirty="0">
                <a:solidFill>
                  <a:schemeClr val="dk1"/>
                </a:solidFill>
                <a:latin typeface="Arial"/>
                <a:ea typeface="Arial"/>
                <a:cs typeface="Arial"/>
                <a:sym typeface="Arial"/>
              </a:rPr>
              <a:t>Group 2</a:t>
            </a:r>
          </a:p>
          <a:p>
            <a:pPr marL="0" marR="0" lvl="0" indent="0" algn="ctr" rtl="0">
              <a:lnSpc>
                <a:spcPct val="100000"/>
              </a:lnSpc>
              <a:spcBef>
                <a:spcPts val="0"/>
              </a:spcBef>
              <a:spcAft>
                <a:spcPts val="0"/>
              </a:spcAft>
              <a:buClr>
                <a:schemeClr val="dk1"/>
              </a:buClr>
              <a:buSzPts val="1100"/>
              <a:buFont typeface="Arial"/>
              <a:buNone/>
            </a:pPr>
            <a:r>
              <a:rPr lang="en-US" sz="2000" b="0" i="0" u="none" strike="noStrike" cap="none" dirty="0">
                <a:solidFill>
                  <a:srgbClr val="000000"/>
                </a:solidFill>
                <a:latin typeface="Arial"/>
                <a:ea typeface="Arial"/>
                <a:cs typeface="Arial"/>
                <a:sym typeface="Arial"/>
              </a:rPr>
              <a:t>Access	</a:t>
            </a:r>
          </a:p>
        </p:txBody>
      </p:sp>
      <p:sp>
        <p:nvSpPr>
          <p:cNvPr id="15" name="Textfeld 14">
            <a:extLst>
              <a:ext uri="{FF2B5EF4-FFF2-40B4-BE49-F238E27FC236}">
                <a16:creationId xmlns:a16="http://schemas.microsoft.com/office/drawing/2014/main" id="{56D50416-A5BA-2F3D-7DDA-494BADAEC569}"/>
              </a:ext>
            </a:extLst>
          </p:cNvPr>
          <p:cNvSpPr txBox="1"/>
          <p:nvPr/>
        </p:nvSpPr>
        <p:spPr>
          <a:xfrm>
            <a:off x="5173883" y="4848876"/>
            <a:ext cx="1673506" cy="707886"/>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chemeClr val="dk1"/>
              </a:buClr>
              <a:buSzPts val="1100"/>
              <a:buFont typeface="Arial"/>
              <a:buNone/>
            </a:pPr>
            <a:r>
              <a:rPr lang="en-US" sz="2000" b="1" i="0" u="sng" strike="noStrike" cap="none" dirty="0">
                <a:solidFill>
                  <a:schemeClr val="dk1"/>
                </a:solidFill>
                <a:latin typeface="Arial"/>
                <a:ea typeface="Arial"/>
                <a:cs typeface="Arial"/>
                <a:sym typeface="Arial"/>
              </a:rPr>
              <a:t>Group 3</a:t>
            </a:r>
          </a:p>
          <a:p>
            <a:pPr marL="0" marR="0" lvl="0" indent="0" algn="ctr" rtl="0">
              <a:lnSpc>
                <a:spcPct val="100000"/>
              </a:lnSpc>
              <a:spcBef>
                <a:spcPts val="0"/>
              </a:spcBef>
              <a:spcAft>
                <a:spcPts val="0"/>
              </a:spcAft>
              <a:buClr>
                <a:schemeClr val="dk1"/>
              </a:buClr>
              <a:buSzPts val="1100"/>
              <a:buFont typeface="Arial"/>
              <a:buNone/>
            </a:pPr>
            <a:r>
              <a:rPr lang="en-US" sz="2000" b="0" i="0" u="none" strike="noStrike" cap="none" dirty="0" err="1">
                <a:solidFill>
                  <a:srgbClr val="000000"/>
                </a:solidFill>
                <a:latin typeface="Arial"/>
                <a:ea typeface="Arial"/>
                <a:cs typeface="Arial"/>
                <a:sym typeface="Arial"/>
              </a:rPr>
              <a:t>Untilization</a:t>
            </a:r>
            <a:endParaRPr lang="en-US" sz="2000" b="0" i="0" u="none" strike="noStrike" cap="none" dirty="0">
              <a:solidFill>
                <a:srgbClr val="000000"/>
              </a:solidFill>
              <a:latin typeface="Arial"/>
              <a:ea typeface="Arial"/>
              <a:cs typeface="Arial"/>
              <a:sym typeface="Arial"/>
            </a:endParaRPr>
          </a:p>
        </p:txBody>
      </p:sp>
      <p:sp>
        <p:nvSpPr>
          <p:cNvPr id="17" name="Textfeld 16">
            <a:extLst>
              <a:ext uri="{FF2B5EF4-FFF2-40B4-BE49-F238E27FC236}">
                <a16:creationId xmlns:a16="http://schemas.microsoft.com/office/drawing/2014/main" id="{910327F0-8AF7-394E-22FB-0978C82372AC}"/>
              </a:ext>
            </a:extLst>
          </p:cNvPr>
          <p:cNvSpPr txBox="1"/>
          <p:nvPr/>
        </p:nvSpPr>
        <p:spPr>
          <a:xfrm>
            <a:off x="7321951" y="4848876"/>
            <a:ext cx="1673506" cy="707886"/>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chemeClr val="dk1"/>
              </a:buClr>
              <a:buSzPts val="1100"/>
              <a:buFont typeface="Arial"/>
              <a:buNone/>
            </a:pPr>
            <a:r>
              <a:rPr lang="en-US" sz="2000" b="1" i="0" u="sng" strike="noStrike" cap="none" dirty="0">
                <a:solidFill>
                  <a:schemeClr val="dk1"/>
                </a:solidFill>
                <a:latin typeface="Arial"/>
                <a:ea typeface="Arial"/>
                <a:cs typeface="Arial"/>
                <a:sym typeface="Arial"/>
              </a:rPr>
              <a:t>Group 4</a:t>
            </a:r>
          </a:p>
          <a:p>
            <a:pPr marL="0" marR="0" lvl="0" indent="0" algn="ctr" rtl="0">
              <a:lnSpc>
                <a:spcPct val="100000"/>
              </a:lnSpc>
              <a:spcBef>
                <a:spcPts val="0"/>
              </a:spcBef>
              <a:spcAft>
                <a:spcPts val="0"/>
              </a:spcAft>
              <a:buClr>
                <a:schemeClr val="dk1"/>
              </a:buClr>
              <a:buSzPts val="1100"/>
              <a:buFont typeface="Arial"/>
              <a:buNone/>
            </a:pPr>
            <a:r>
              <a:rPr lang="en-US" sz="2000" b="0" i="0" u="none" strike="noStrike" cap="none" dirty="0">
                <a:solidFill>
                  <a:schemeClr val="dk1"/>
                </a:solidFill>
                <a:latin typeface="Arial"/>
                <a:ea typeface="Arial"/>
                <a:cs typeface="Arial"/>
                <a:sym typeface="Arial"/>
              </a:rPr>
              <a:t>Stability</a:t>
            </a:r>
          </a:p>
        </p:txBody>
      </p:sp>
      <p:sp>
        <p:nvSpPr>
          <p:cNvPr id="4" name="Foliennummernplatzhalter 3">
            <a:extLst>
              <a:ext uri="{FF2B5EF4-FFF2-40B4-BE49-F238E27FC236}">
                <a16:creationId xmlns:a16="http://schemas.microsoft.com/office/drawing/2014/main" id="{DE382624-8597-FFFA-8787-1A3CCDC20609}"/>
              </a:ext>
            </a:extLst>
          </p:cNvPr>
          <p:cNvSpPr>
            <a:spLocks noGrp="1"/>
          </p:cNvSpPr>
          <p:nvPr>
            <p:ph type="sldNum" sz="quarter" idx="12"/>
          </p:nvPr>
        </p:nvSpPr>
        <p:spPr/>
        <p:txBody>
          <a:bodyPr/>
          <a:lstStyle/>
          <a:p>
            <a:fld id="{FBC7A862-7147-4493-B488-4E46DC49905D}" type="slidenum">
              <a:rPr lang="de-DE" smtClean="0"/>
              <a:t>18</a:t>
            </a:fld>
            <a:endParaRPr lang="de-DE"/>
          </a:p>
        </p:txBody>
      </p:sp>
    </p:spTree>
    <p:extLst>
      <p:ext uri="{BB962C8B-B14F-4D97-AF65-F5344CB8AC3E}">
        <p14:creationId xmlns:p14="http://schemas.microsoft.com/office/powerpoint/2010/main" val="11027977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6E645D3-CC9C-DF32-A846-9B8C1E69CF2F}"/>
              </a:ext>
            </a:extLst>
          </p:cNvPr>
          <p:cNvSpPr>
            <a:spLocks noGrp="1"/>
          </p:cNvSpPr>
          <p:nvPr>
            <p:ph type="title"/>
          </p:nvPr>
        </p:nvSpPr>
        <p:spPr/>
        <p:txBody>
          <a:bodyPr/>
          <a:lstStyle/>
          <a:p>
            <a:r>
              <a:rPr lang="en-US" dirty="0"/>
              <a:t>What causes Food Insecurity? </a:t>
            </a:r>
            <a:endParaRPr lang="de-DE" dirty="0"/>
          </a:p>
        </p:txBody>
      </p:sp>
      <p:pic>
        <p:nvPicPr>
          <p:cNvPr id="6" name="Inhaltsplatzhalter 5" descr="Diagram showing the main drivers of food insecurity. A central circle labeled 'Food Insecurity Drivers' is surrounded by four interconnected factors arranged in a circular pattern: Conflict at the top, Climate Change on the right, Health Crises at the bottom, and Economic Shocks on the left. The circular arrangement emphasizes that these factors are interconnected and collectively contribute to food insecurity.">
            <a:extLst>
              <a:ext uri="{FF2B5EF4-FFF2-40B4-BE49-F238E27FC236}">
                <a16:creationId xmlns:a16="http://schemas.microsoft.com/office/drawing/2014/main" id="{39761B9B-3ED7-1F56-4381-0F731B1B1481}"/>
              </a:ext>
            </a:extLst>
          </p:cNvPr>
          <p:cNvPicPr>
            <a:picLocks noGrp="1" noChangeAspect="1"/>
          </p:cNvPicPr>
          <p:nvPr>
            <p:ph idx="1"/>
          </p:nvPr>
        </p:nvPicPr>
        <p:blipFill>
          <a:blip r:embed="rId3"/>
          <a:stretch>
            <a:fillRect/>
          </a:stretch>
        </p:blipFill>
        <p:spPr>
          <a:xfrm>
            <a:off x="3191376" y="1577975"/>
            <a:ext cx="5809247" cy="4598988"/>
          </a:xfrm>
          <a:prstGeom prst="rect">
            <a:avLst/>
          </a:prstGeom>
        </p:spPr>
      </p:pic>
      <p:sp>
        <p:nvSpPr>
          <p:cNvPr id="4" name="Foliennummernplatzhalter 3">
            <a:extLst>
              <a:ext uri="{FF2B5EF4-FFF2-40B4-BE49-F238E27FC236}">
                <a16:creationId xmlns:a16="http://schemas.microsoft.com/office/drawing/2014/main" id="{A02DAC7C-F017-DDF3-6E00-32397A40E9EB}"/>
              </a:ext>
            </a:extLst>
          </p:cNvPr>
          <p:cNvSpPr>
            <a:spLocks noGrp="1"/>
          </p:cNvSpPr>
          <p:nvPr>
            <p:ph type="sldNum" sz="quarter" idx="12"/>
          </p:nvPr>
        </p:nvSpPr>
        <p:spPr/>
        <p:txBody>
          <a:bodyPr/>
          <a:lstStyle/>
          <a:p>
            <a:fld id="{FBC7A862-7147-4493-B488-4E46DC49905D}" type="slidenum">
              <a:rPr lang="de-DE" smtClean="0"/>
              <a:t>19</a:t>
            </a:fld>
            <a:endParaRPr lang="de-DE"/>
          </a:p>
        </p:txBody>
      </p:sp>
    </p:spTree>
    <p:extLst>
      <p:ext uri="{BB962C8B-B14F-4D97-AF65-F5344CB8AC3E}">
        <p14:creationId xmlns:p14="http://schemas.microsoft.com/office/powerpoint/2010/main" val="4100172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C7A0D60-E46C-741D-3057-DED346D18349}"/>
              </a:ext>
            </a:extLst>
          </p:cNvPr>
          <p:cNvSpPr>
            <a:spLocks noGrp="1"/>
          </p:cNvSpPr>
          <p:nvPr>
            <p:ph type="ctrTitle"/>
          </p:nvPr>
        </p:nvSpPr>
        <p:spPr>
          <a:xfrm>
            <a:off x="1628931" y="2098623"/>
            <a:ext cx="9144000" cy="1001860"/>
          </a:xfrm>
          <a:solidFill>
            <a:schemeClr val="bg1"/>
          </a:solidFill>
          <a:ln>
            <a:solidFill>
              <a:schemeClr val="bg1"/>
            </a:solidFill>
          </a:ln>
        </p:spPr>
        <p:txBody>
          <a:bodyPr/>
          <a:lstStyle/>
          <a:p>
            <a:r>
              <a:rPr lang="en-IN" b="1" dirty="0">
                <a:solidFill>
                  <a:schemeClr val="tx1"/>
                </a:solidFill>
              </a:rPr>
              <a:t>Introduction &amp; Welcome</a:t>
            </a:r>
          </a:p>
        </p:txBody>
      </p:sp>
      <p:sp>
        <p:nvSpPr>
          <p:cNvPr id="4" name="Slide Number Placeholder 3">
            <a:extLst>
              <a:ext uri="{FF2B5EF4-FFF2-40B4-BE49-F238E27FC236}">
                <a16:creationId xmlns:a16="http://schemas.microsoft.com/office/drawing/2014/main" id="{B777F7F9-4041-426F-B271-199B6FF6011C}"/>
              </a:ext>
            </a:extLst>
          </p:cNvPr>
          <p:cNvSpPr>
            <a:spLocks noGrp="1"/>
          </p:cNvSpPr>
          <p:nvPr>
            <p:ph type="sldNum" sz="quarter" idx="12"/>
          </p:nvPr>
        </p:nvSpPr>
        <p:spPr/>
        <p:txBody>
          <a:bodyPr/>
          <a:lstStyle/>
          <a:p>
            <a:fld id="{FBC7A862-7147-4493-B488-4E46DC49905D}" type="slidenum">
              <a:rPr lang="en-IN" noProof="0" smtClean="0">
                <a:solidFill>
                  <a:schemeClr val="tx1"/>
                </a:solidFill>
              </a:rPr>
              <a:t>2</a:t>
            </a:fld>
            <a:endParaRPr lang="en-IN" noProof="0" dirty="0">
              <a:solidFill>
                <a:schemeClr val="tx1"/>
              </a:solidFill>
            </a:endParaRPr>
          </a:p>
        </p:txBody>
      </p:sp>
    </p:spTree>
    <p:extLst>
      <p:ext uri="{BB962C8B-B14F-4D97-AF65-F5344CB8AC3E}">
        <p14:creationId xmlns:p14="http://schemas.microsoft.com/office/powerpoint/2010/main" val="40325572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14216D-F380-B88E-E9F7-D1C719DC66A4}"/>
              </a:ext>
            </a:extLst>
          </p:cNvPr>
          <p:cNvSpPr>
            <a:spLocks noGrp="1"/>
          </p:cNvSpPr>
          <p:nvPr>
            <p:ph type="title"/>
          </p:nvPr>
        </p:nvSpPr>
        <p:spPr/>
        <p:txBody>
          <a:bodyPr/>
          <a:lstStyle/>
          <a:p>
            <a:r>
              <a:rPr lang="en-US" dirty="0">
                <a:solidFill>
                  <a:srgbClr val="000000"/>
                </a:solidFill>
              </a:rPr>
              <a:t>Who is most Affected?</a:t>
            </a:r>
            <a:endParaRPr lang="de-DE" dirty="0"/>
          </a:p>
        </p:txBody>
      </p:sp>
      <p:sp>
        <p:nvSpPr>
          <p:cNvPr id="3" name="Inhaltsplatzhalter 2">
            <a:extLst>
              <a:ext uri="{FF2B5EF4-FFF2-40B4-BE49-F238E27FC236}">
                <a16:creationId xmlns:a16="http://schemas.microsoft.com/office/drawing/2014/main" id="{516DE749-36CD-5353-3AB1-73C5C7FF1EF5}"/>
              </a:ext>
            </a:extLst>
          </p:cNvPr>
          <p:cNvSpPr>
            <a:spLocks noGrp="1"/>
          </p:cNvSpPr>
          <p:nvPr>
            <p:ph idx="1"/>
          </p:nvPr>
        </p:nvSpPr>
        <p:spPr/>
        <p:txBody>
          <a:bodyPr/>
          <a:lstStyle/>
          <a:p>
            <a:r>
              <a:rPr lang="en-US" dirty="0"/>
              <a:t>Displaced populations (refugees, IDPs)</a:t>
            </a:r>
          </a:p>
          <a:p>
            <a:r>
              <a:rPr lang="en-US" dirty="0"/>
              <a:t>Women, girls and children</a:t>
            </a:r>
          </a:p>
          <a:p>
            <a:r>
              <a:rPr lang="en-US" dirty="0"/>
              <a:t>Persons with disabilities</a:t>
            </a:r>
          </a:p>
          <a:p>
            <a:r>
              <a:rPr lang="en-US" dirty="0"/>
              <a:t>Older persons</a:t>
            </a:r>
          </a:p>
          <a:p>
            <a:r>
              <a:rPr lang="en-US" dirty="0"/>
              <a:t>Poor and marginalized groups</a:t>
            </a:r>
          </a:p>
        </p:txBody>
      </p:sp>
      <p:sp>
        <p:nvSpPr>
          <p:cNvPr id="5" name="Sprechblase: rechteckig 4">
            <a:extLst>
              <a:ext uri="{FF2B5EF4-FFF2-40B4-BE49-F238E27FC236}">
                <a16:creationId xmlns:a16="http://schemas.microsoft.com/office/drawing/2014/main" id="{D0FE507D-9A3C-1924-72B7-CD743A7FEAE1}"/>
              </a:ext>
            </a:extLst>
          </p:cNvPr>
          <p:cNvSpPr/>
          <p:nvPr/>
        </p:nvSpPr>
        <p:spPr>
          <a:xfrm>
            <a:off x="7338059" y="2251710"/>
            <a:ext cx="2222629" cy="2216118"/>
          </a:xfrm>
          <a:prstGeom prst="wedgeRectCallout">
            <a:avLst>
              <a:gd name="adj1" fmla="val 93003"/>
              <a:gd name="adj2" fmla="val -5242"/>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buClr>
                <a:schemeClr val="dk1"/>
              </a:buClr>
              <a:buSzPts val="1100"/>
            </a:pPr>
            <a:r>
              <a:rPr lang="en-US" sz="1800" dirty="0">
                <a:solidFill>
                  <a:schemeClr val="dk1"/>
                </a:solidFill>
                <a:latin typeface="Arial"/>
                <a:ea typeface="Arial"/>
                <a:cs typeface="Arial"/>
              </a:rPr>
              <a:t>In your context, which groups face the greatest barriers to accessing food and why?</a:t>
            </a:r>
          </a:p>
        </p:txBody>
      </p:sp>
      <p:sp>
        <p:nvSpPr>
          <p:cNvPr id="4" name="Foliennummernplatzhalter 3">
            <a:extLst>
              <a:ext uri="{FF2B5EF4-FFF2-40B4-BE49-F238E27FC236}">
                <a16:creationId xmlns:a16="http://schemas.microsoft.com/office/drawing/2014/main" id="{0B371503-DC73-70D1-06F6-AFEF18B503D5}"/>
              </a:ext>
            </a:extLst>
          </p:cNvPr>
          <p:cNvSpPr>
            <a:spLocks noGrp="1"/>
          </p:cNvSpPr>
          <p:nvPr>
            <p:ph type="sldNum" sz="quarter" idx="12"/>
          </p:nvPr>
        </p:nvSpPr>
        <p:spPr/>
        <p:txBody>
          <a:bodyPr/>
          <a:lstStyle/>
          <a:p>
            <a:fld id="{FBC7A862-7147-4493-B488-4E46DC49905D}" type="slidenum">
              <a:rPr lang="de-DE" smtClean="0"/>
              <a:t>20</a:t>
            </a:fld>
            <a:endParaRPr lang="de-DE"/>
          </a:p>
        </p:txBody>
      </p:sp>
      <p:pic>
        <p:nvPicPr>
          <p:cNvPr id="7" name="Grafik 6">
            <a:extLst>
              <a:ext uri="{FF2B5EF4-FFF2-40B4-BE49-F238E27FC236}">
                <a16:creationId xmlns:a16="http://schemas.microsoft.com/office/drawing/2014/main" id="{77CDAB1D-64B0-9DD6-C078-80852CB66AE2}"/>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9982200" y="3521617"/>
            <a:ext cx="2114845" cy="2314898"/>
          </a:xfrm>
          <a:prstGeom prst="rect">
            <a:avLst/>
          </a:prstGeom>
        </p:spPr>
      </p:pic>
      <p:pic>
        <p:nvPicPr>
          <p:cNvPr id="9" name="Grafik 8">
            <a:extLst>
              <a:ext uri="{FF2B5EF4-FFF2-40B4-BE49-F238E27FC236}">
                <a16:creationId xmlns:a16="http://schemas.microsoft.com/office/drawing/2014/main" id="{2AA6B975-AB47-1D4F-2798-95B914ED50D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97275" y="182647"/>
            <a:ext cx="1684694" cy="1677675"/>
          </a:xfrm>
          <a:prstGeom prst="rect">
            <a:avLst/>
          </a:prstGeom>
        </p:spPr>
      </p:pic>
    </p:spTree>
    <p:extLst>
      <p:ext uri="{BB962C8B-B14F-4D97-AF65-F5344CB8AC3E}">
        <p14:creationId xmlns:p14="http://schemas.microsoft.com/office/powerpoint/2010/main" val="28675264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E35748D-DBFD-6C58-6342-63EA9872B7FB}"/>
              </a:ext>
            </a:extLst>
          </p:cNvPr>
          <p:cNvSpPr>
            <a:spLocks noGrp="1"/>
          </p:cNvSpPr>
          <p:nvPr>
            <p:ph type="title"/>
          </p:nvPr>
        </p:nvSpPr>
        <p:spPr/>
        <p:txBody>
          <a:bodyPr/>
          <a:lstStyle/>
          <a:p>
            <a:r>
              <a:rPr lang="en-US" dirty="0"/>
              <a:t>Humanitarian Food Security Responses</a:t>
            </a:r>
            <a:endParaRPr lang="de-DE" dirty="0"/>
          </a:p>
        </p:txBody>
      </p:sp>
      <p:sp>
        <p:nvSpPr>
          <p:cNvPr id="3" name="Inhaltsplatzhalter 2">
            <a:extLst>
              <a:ext uri="{FF2B5EF4-FFF2-40B4-BE49-F238E27FC236}">
                <a16:creationId xmlns:a16="http://schemas.microsoft.com/office/drawing/2014/main" id="{EF67253E-0538-B638-1714-DDD91C0BDA75}"/>
              </a:ext>
            </a:extLst>
          </p:cNvPr>
          <p:cNvSpPr>
            <a:spLocks noGrp="1"/>
          </p:cNvSpPr>
          <p:nvPr>
            <p:ph idx="1"/>
          </p:nvPr>
        </p:nvSpPr>
        <p:spPr/>
        <p:txBody>
          <a:bodyPr/>
          <a:lstStyle/>
          <a:p>
            <a:pPr marL="285750" lvl="0" indent="-285750">
              <a:lnSpc>
                <a:spcPct val="100000"/>
              </a:lnSpc>
              <a:spcBef>
                <a:spcPts val="0"/>
              </a:spcBef>
              <a:buClr>
                <a:srgbClr val="000000"/>
              </a:buClr>
              <a:buSzPts val="2800"/>
              <a:buFont typeface="Arial"/>
              <a:buChar char="•"/>
            </a:pPr>
            <a:r>
              <a:rPr lang="en-US" dirty="0">
                <a:solidFill>
                  <a:srgbClr val="000000"/>
                </a:solidFill>
                <a:latin typeface="Arial"/>
                <a:ea typeface="Arial"/>
                <a:cs typeface="Arial"/>
                <a:sym typeface="Arial"/>
              </a:rPr>
              <a:t>Food Assistance (In-kind and/or CVA)</a:t>
            </a:r>
            <a:endParaRPr lang="en-US" dirty="0"/>
          </a:p>
          <a:p>
            <a:pPr marL="285750" lvl="0" indent="-285750">
              <a:lnSpc>
                <a:spcPct val="100000"/>
              </a:lnSpc>
              <a:spcBef>
                <a:spcPts val="0"/>
              </a:spcBef>
              <a:buClr>
                <a:srgbClr val="000000"/>
              </a:buClr>
              <a:buSzPts val="2800"/>
              <a:buFont typeface="Arial"/>
              <a:buChar char="•"/>
            </a:pPr>
            <a:r>
              <a:rPr lang="en-US" dirty="0">
                <a:solidFill>
                  <a:srgbClr val="000000"/>
                </a:solidFill>
                <a:latin typeface="Arial"/>
                <a:ea typeface="Arial"/>
                <a:cs typeface="Arial"/>
                <a:sym typeface="Arial"/>
              </a:rPr>
              <a:t>Livelihoods (Protection and Recovery)</a:t>
            </a:r>
            <a:endParaRPr lang="en-US" dirty="0"/>
          </a:p>
          <a:p>
            <a:pPr marL="285750" lvl="0" indent="-285750">
              <a:lnSpc>
                <a:spcPct val="100000"/>
              </a:lnSpc>
              <a:spcBef>
                <a:spcPts val="0"/>
              </a:spcBef>
              <a:buClr>
                <a:srgbClr val="000000"/>
              </a:buClr>
              <a:buSzPts val="2800"/>
              <a:buFont typeface="Arial"/>
              <a:buChar char="•"/>
            </a:pPr>
            <a:r>
              <a:rPr lang="en-US" dirty="0">
                <a:solidFill>
                  <a:srgbClr val="000000"/>
                </a:solidFill>
                <a:latin typeface="Arial"/>
                <a:ea typeface="Arial"/>
                <a:cs typeface="Arial"/>
                <a:sym typeface="Arial"/>
              </a:rPr>
              <a:t>Nutrition (Targeted nutrition support)</a:t>
            </a:r>
            <a:endParaRPr lang="en-US" dirty="0"/>
          </a:p>
        </p:txBody>
      </p:sp>
      <p:sp>
        <p:nvSpPr>
          <p:cNvPr id="4" name="Foliennummernplatzhalter 3">
            <a:extLst>
              <a:ext uri="{FF2B5EF4-FFF2-40B4-BE49-F238E27FC236}">
                <a16:creationId xmlns:a16="http://schemas.microsoft.com/office/drawing/2014/main" id="{22BE428E-1840-0DE2-6769-53489D69118D}"/>
              </a:ext>
            </a:extLst>
          </p:cNvPr>
          <p:cNvSpPr>
            <a:spLocks noGrp="1"/>
          </p:cNvSpPr>
          <p:nvPr>
            <p:ph type="sldNum" sz="quarter" idx="12"/>
          </p:nvPr>
        </p:nvSpPr>
        <p:spPr/>
        <p:txBody>
          <a:bodyPr/>
          <a:lstStyle/>
          <a:p>
            <a:fld id="{FBC7A862-7147-4493-B488-4E46DC49905D}" type="slidenum">
              <a:rPr lang="de-DE" smtClean="0"/>
              <a:t>21</a:t>
            </a:fld>
            <a:endParaRPr lang="de-DE"/>
          </a:p>
        </p:txBody>
      </p:sp>
      <p:pic>
        <p:nvPicPr>
          <p:cNvPr id="6" name="Grafik 5">
            <a:extLst>
              <a:ext uri="{FF2B5EF4-FFF2-40B4-BE49-F238E27FC236}">
                <a16:creationId xmlns:a16="http://schemas.microsoft.com/office/drawing/2014/main" id="{C27BDBE3-2684-93DF-D190-9C8F05DE7BA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366177" y="4308499"/>
            <a:ext cx="9459645" cy="1667108"/>
          </a:xfrm>
          <a:prstGeom prst="rect">
            <a:avLst/>
          </a:prstGeom>
        </p:spPr>
      </p:pic>
    </p:spTree>
    <p:extLst>
      <p:ext uri="{BB962C8B-B14F-4D97-AF65-F5344CB8AC3E}">
        <p14:creationId xmlns:p14="http://schemas.microsoft.com/office/powerpoint/2010/main" val="36457963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DCC5D88-2294-FA36-B9BC-450AB0D2E2E0}"/>
              </a:ext>
            </a:extLst>
          </p:cNvPr>
          <p:cNvSpPr>
            <a:spLocks noGrp="1"/>
          </p:cNvSpPr>
          <p:nvPr>
            <p:ph type="title"/>
          </p:nvPr>
        </p:nvSpPr>
        <p:spPr/>
        <p:txBody>
          <a:bodyPr/>
          <a:lstStyle/>
          <a:p>
            <a:r>
              <a:rPr lang="en-US" dirty="0"/>
              <a:t>Food Assistance: In-Kind Food Distribution </a:t>
            </a:r>
            <a:endParaRPr lang="de-DE" dirty="0"/>
          </a:p>
        </p:txBody>
      </p:sp>
      <p:sp>
        <p:nvSpPr>
          <p:cNvPr id="3" name="Inhaltsplatzhalter 2">
            <a:extLst>
              <a:ext uri="{FF2B5EF4-FFF2-40B4-BE49-F238E27FC236}">
                <a16:creationId xmlns:a16="http://schemas.microsoft.com/office/drawing/2014/main" id="{93A69237-5A3F-C22D-94A3-CC625A95D42A}"/>
              </a:ext>
            </a:extLst>
          </p:cNvPr>
          <p:cNvSpPr>
            <a:spLocks noGrp="1"/>
          </p:cNvSpPr>
          <p:nvPr>
            <p:ph idx="1"/>
          </p:nvPr>
        </p:nvSpPr>
        <p:spPr/>
        <p:txBody>
          <a:bodyPr/>
          <a:lstStyle/>
          <a:p>
            <a:pPr marL="0" lvl="0" indent="0">
              <a:lnSpc>
                <a:spcPct val="100000"/>
              </a:lnSpc>
              <a:spcBef>
                <a:spcPts val="0"/>
              </a:spcBef>
              <a:buClr>
                <a:schemeClr val="dk1"/>
              </a:buClr>
              <a:buSzPts val="2200"/>
              <a:buNone/>
            </a:pPr>
            <a:r>
              <a:rPr lang="en-US" sz="2400" b="1" dirty="0"/>
              <a:t>Objective: </a:t>
            </a:r>
            <a:r>
              <a:rPr lang="en-US" sz="2400" dirty="0"/>
              <a:t>Provide life-saving food assistance. </a:t>
            </a:r>
            <a:endParaRPr lang="en-US" sz="2400" dirty="0">
              <a:solidFill>
                <a:srgbClr val="0077C8"/>
              </a:solidFill>
            </a:endParaRPr>
          </a:p>
          <a:p>
            <a:pPr marL="0" lvl="0" indent="0">
              <a:lnSpc>
                <a:spcPct val="100000"/>
              </a:lnSpc>
              <a:spcBef>
                <a:spcPts val="877"/>
              </a:spcBef>
              <a:buClr>
                <a:schemeClr val="dk1"/>
              </a:buClr>
              <a:buSzPts val="2200"/>
              <a:buNone/>
            </a:pPr>
            <a:r>
              <a:rPr lang="en-US" sz="2400" b="1" dirty="0"/>
              <a:t>Key Components:   </a:t>
            </a:r>
            <a:endParaRPr lang="en-US" sz="2400" dirty="0">
              <a:solidFill>
                <a:srgbClr val="0077C8"/>
              </a:solidFill>
            </a:endParaRPr>
          </a:p>
          <a:p>
            <a:pPr marL="969058" lvl="1" indent="-366078">
              <a:lnSpc>
                <a:spcPct val="100000"/>
              </a:lnSpc>
              <a:spcBef>
                <a:spcPts val="877"/>
              </a:spcBef>
              <a:buClr>
                <a:schemeClr val="dk1"/>
              </a:buClr>
              <a:buSzPts val="2400"/>
              <a:buAutoNum type="arabicPeriod"/>
            </a:pPr>
            <a:r>
              <a:rPr lang="en-US" dirty="0"/>
              <a:t>Conduct need assessments and targeting</a:t>
            </a:r>
            <a:endParaRPr lang="en-US" dirty="0">
              <a:solidFill>
                <a:srgbClr val="0077C8"/>
              </a:solidFill>
            </a:endParaRPr>
          </a:p>
          <a:p>
            <a:pPr marL="969058" lvl="1" indent="-366078">
              <a:lnSpc>
                <a:spcPct val="100000"/>
              </a:lnSpc>
              <a:spcBef>
                <a:spcPts val="877"/>
              </a:spcBef>
              <a:buClr>
                <a:schemeClr val="dk1"/>
              </a:buClr>
              <a:buSzPts val="2400"/>
              <a:buFont typeface="Nunito"/>
              <a:buAutoNum type="arabicPeriod"/>
            </a:pPr>
            <a:r>
              <a:rPr lang="en-US" b="1" dirty="0"/>
              <a:t>Procurement</a:t>
            </a:r>
            <a:r>
              <a:rPr lang="en-US" dirty="0"/>
              <a:t> and </a:t>
            </a:r>
            <a:r>
              <a:rPr lang="en-US" b="1" dirty="0"/>
              <a:t>sourcing</a:t>
            </a:r>
            <a:r>
              <a:rPr lang="en-US" dirty="0"/>
              <a:t> food items </a:t>
            </a:r>
            <a:endParaRPr lang="en-US" dirty="0">
              <a:solidFill>
                <a:srgbClr val="0077C8"/>
              </a:solidFill>
            </a:endParaRPr>
          </a:p>
          <a:p>
            <a:pPr marL="969058" lvl="1" indent="-366078">
              <a:lnSpc>
                <a:spcPct val="100000"/>
              </a:lnSpc>
              <a:spcBef>
                <a:spcPts val="877"/>
              </a:spcBef>
              <a:buClr>
                <a:schemeClr val="dk1"/>
              </a:buClr>
              <a:buSzPts val="2400"/>
              <a:buFont typeface="Nunito"/>
              <a:buAutoNum type="arabicPeriod"/>
            </a:pPr>
            <a:r>
              <a:rPr lang="en-US" dirty="0"/>
              <a:t>Storage, </a:t>
            </a:r>
            <a:r>
              <a:rPr lang="en-US" b="1" dirty="0"/>
              <a:t>warehousing</a:t>
            </a:r>
            <a:r>
              <a:rPr lang="en-US" dirty="0"/>
              <a:t> and </a:t>
            </a:r>
            <a:r>
              <a:rPr lang="en-US" b="1" dirty="0"/>
              <a:t>transporting</a:t>
            </a:r>
            <a:r>
              <a:rPr lang="en-US" dirty="0"/>
              <a:t> food</a:t>
            </a:r>
            <a:endParaRPr lang="en-US" dirty="0">
              <a:solidFill>
                <a:srgbClr val="0077C8"/>
              </a:solidFill>
            </a:endParaRPr>
          </a:p>
          <a:p>
            <a:pPr marL="969058" lvl="1" indent="-366078">
              <a:lnSpc>
                <a:spcPct val="100000"/>
              </a:lnSpc>
              <a:spcBef>
                <a:spcPts val="877"/>
              </a:spcBef>
              <a:buClr>
                <a:schemeClr val="dk1"/>
              </a:buClr>
              <a:buSzPts val="2400"/>
              <a:buAutoNum type="arabicPeriod"/>
            </a:pPr>
            <a:r>
              <a:rPr lang="en-US" dirty="0"/>
              <a:t>Distribute food items </a:t>
            </a:r>
            <a:endParaRPr lang="en-US" dirty="0">
              <a:solidFill>
                <a:srgbClr val="0077C8"/>
              </a:solidFill>
            </a:endParaRPr>
          </a:p>
          <a:p>
            <a:pPr marL="969058" lvl="1" indent="-366078">
              <a:lnSpc>
                <a:spcPct val="100000"/>
              </a:lnSpc>
              <a:spcBef>
                <a:spcPts val="877"/>
              </a:spcBef>
              <a:buClr>
                <a:schemeClr val="dk1"/>
              </a:buClr>
              <a:buSzPts val="2400"/>
              <a:buFont typeface="Nunito"/>
              <a:buAutoNum type="arabicPeriod"/>
            </a:pPr>
            <a:r>
              <a:rPr lang="en-US" dirty="0"/>
              <a:t>Conduct </a:t>
            </a:r>
            <a:r>
              <a:rPr lang="en-US" b="1" dirty="0"/>
              <a:t>sensitization</a:t>
            </a:r>
            <a:r>
              <a:rPr lang="en-US" dirty="0"/>
              <a:t> and awareness</a:t>
            </a:r>
            <a:endParaRPr lang="en-US" dirty="0">
              <a:solidFill>
                <a:srgbClr val="0077C8"/>
              </a:solidFill>
            </a:endParaRPr>
          </a:p>
          <a:p>
            <a:pPr marL="969058" lvl="1" indent="-366078">
              <a:lnSpc>
                <a:spcPct val="100000"/>
              </a:lnSpc>
              <a:spcBef>
                <a:spcPts val="877"/>
              </a:spcBef>
              <a:buClr>
                <a:schemeClr val="dk1"/>
              </a:buClr>
              <a:buSzPts val="2400"/>
              <a:buAutoNum type="arabicPeriod"/>
            </a:pPr>
            <a:r>
              <a:rPr lang="en-US" dirty="0"/>
              <a:t>Monitor and Evaluate food consumption, quality, etc. </a:t>
            </a:r>
            <a:endParaRPr lang="en-US" dirty="0">
              <a:solidFill>
                <a:srgbClr val="0077C8"/>
              </a:solidFill>
            </a:endParaRPr>
          </a:p>
          <a:p>
            <a:pPr marL="969058" lvl="1" indent="-366078">
              <a:lnSpc>
                <a:spcPct val="100000"/>
              </a:lnSpc>
              <a:spcBef>
                <a:spcPts val="895"/>
              </a:spcBef>
              <a:buClr>
                <a:schemeClr val="dk1"/>
              </a:buClr>
              <a:buSzPts val="2400"/>
              <a:buAutoNum type="arabicPeriod"/>
            </a:pPr>
            <a:r>
              <a:rPr lang="en-US" dirty="0"/>
              <a:t>Coordinate and Collaborate with governments, NGOs and donors</a:t>
            </a:r>
          </a:p>
        </p:txBody>
      </p:sp>
      <p:sp>
        <p:nvSpPr>
          <p:cNvPr id="4" name="Foliennummernplatzhalter 3">
            <a:extLst>
              <a:ext uri="{FF2B5EF4-FFF2-40B4-BE49-F238E27FC236}">
                <a16:creationId xmlns:a16="http://schemas.microsoft.com/office/drawing/2014/main" id="{68ACF593-BE49-68A6-6335-969114214477}"/>
              </a:ext>
            </a:extLst>
          </p:cNvPr>
          <p:cNvSpPr>
            <a:spLocks noGrp="1"/>
          </p:cNvSpPr>
          <p:nvPr>
            <p:ph type="sldNum" sz="quarter" idx="12"/>
          </p:nvPr>
        </p:nvSpPr>
        <p:spPr/>
        <p:txBody>
          <a:bodyPr/>
          <a:lstStyle/>
          <a:p>
            <a:fld id="{FBC7A862-7147-4493-B488-4E46DC49905D}" type="slidenum">
              <a:rPr lang="de-DE" smtClean="0"/>
              <a:t>22</a:t>
            </a:fld>
            <a:endParaRPr lang="de-DE"/>
          </a:p>
        </p:txBody>
      </p:sp>
      <p:pic>
        <p:nvPicPr>
          <p:cNvPr id="6" name="Grafik 5">
            <a:extLst>
              <a:ext uri="{FF2B5EF4-FFF2-40B4-BE49-F238E27FC236}">
                <a16:creationId xmlns:a16="http://schemas.microsoft.com/office/drawing/2014/main" id="{98A21B67-037F-F06A-34AB-6CBD1065861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131334" y="1333208"/>
            <a:ext cx="3748149" cy="1878343"/>
          </a:xfrm>
          <a:prstGeom prst="rect">
            <a:avLst/>
          </a:prstGeom>
        </p:spPr>
      </p:pic>
    </p:spTree>
    <p:extLst>
      <p:ext uri="{BB962C8B-B14F-4D97-AF65-F5344CB8AC3E}">
        <p14:creationId xmlns:p14="http://schemas.microsoft.com/office/powerpoint/2010/main" val="35069605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809D44-587F-CB91-1694-E11504C0B704}"/>
              </a:ext>
            </a:extLst>
          </p:cNvPr>
          <p:cNvSpPr>
            <a:spLocks noGrp="1"/>
          </p:cNvSpPr>
          <p:nvPr>
            <p:ph type="title"/>
          </p:nvPr>
        </p:nvSpPr>
        <p:spPr/>
        <p:txBody>
          <a:bodyPr/>
          <a:lstStyle/>
          <a:p>
            <a:r>
              <a:rPr lang="en-US" dirty="0"/>
              <a:t>The Food Basket</a:t>
            </a:r>
            <a:endParaRPr lang="de-DE" dirty="0"/>
          </a:p>
        </p:txBody>
      </p:sp>
      <p:sp>
        <p:nvSpPr>
          <p:cNvPr id="3" name="Inhaltsplatzhalter 2">
            <a:extLst>
              <a:ext uri="{FF2B5EF4-FFF2-40B4-BE49-F238E27FC236}">
                <a16:creationId xmlns:a16="http://schemas.microsoft.com/office/drawing/2014/main" id="{FDC99CD4-9CA0-2673-D10B-984A2B532B98}"/>
              </a:ext>
            </a:extLst>
          </p:cNvPr>
          <p:cNvSpPr>
            <a:spLocks noGrp="1"/>
          </p:cNvSpPr>
          <p:nvPr>
            <p:ph idx="1"/>
          </p:nvPr>
        </p:nvSpPr>
        <p:spPr>
          <a:xfrm>
            <a:off x="838200" y="1578634"/>
            <a:ext cx="5805668" cy="4598329"/>
          </a:xfrm>
        </p:spPr>
        <p:txBody>
          <a:bodyPr>
            <a:normAutofit fontScale="92500"/>
          </a:bodyPr>
          <a:lstStyle/>
          <a:p>
            <a:pPr marL="0" indent="0">
              <a:buNone/>
            </a:pPr>
            <a:r>
              <a:rPr lang="en-US" b="1" dirty="0"/>
              <a:t>Standard food basket composition per person globally: </a:t>
            </a:r>
          </a:p>
          <a:p>
            <a:r>
              <a:rPr lang="en-US" dirty="0"/>
              <a:t>a staple such as wheat flour or rice</a:t>
            </a:r>
          </a:p>
          <a:p>
            <a:r>
              <a:rPr lang="en-US" dirty="0"/>
              <a:t>lentils, chickpeas or other pulses/legumes</a:t>
            </a:r>
          </a:p>
          <a:p>
            <a:r>
              <a:rPr lang="en-US" dirty="0"/>
              <a:t>vegetable oil </a:t>
            </a:r>
          </a:p>
          <a:p>
            <a:r>
              <a:rPr lang="en-US" dirty="0"/>
              <a:t>(fortified with vitamin A and D)</a:t>
            </a:r>
          </a:p>
          <a:p>
            <a:r>
              <a:rPr lang="en-US" dirty="0"/>
              <a:t>sugar</a:t>
            </a:r>
          </a:p>
          <a:p>
            <a:r>
              <a:rPr lang="en-US" dirty="0"/>
              <a:t>iodized salt</a:t>
            </a:r>
          </a:p>
        </p:txBody>
      </p:sp>
      <p:pic>
        <p:nvPicPr>
          <p:cNvPr id="8" name="Grafik 7" descr="Photograph of a food basket containing staple items including wheat flour, rice, lentils, chickpeas, fortified vegetable oil with vitamins A and D, sugar, and iodized salt. Labels identify each item and highlight nutritional fortifications and food categories, emphasizing essential dietary components.">
            <a:extLst>
              <a:ext uri="{FF2B5EF4-FFF2-40B4-BE49-F238E27FC236}">
                <a16:creationId xmlns:a16="http://schemas.microsoft.com/office/drawing/2014/main" id="{F12DEC70-1342-6808-D54B-A610FC278B22}"/>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7077400" y="1423358"/>
            <a:ext cx="4582164" cy="3686689"/>
          </a:xfrm>
          <a:prstGeom prst="rect">
            <a:avLst/>
          </a:prstGeom>
        </p:spPr>
      </p:pic>
      <p:sp>
        <p:nvSpPr>
          <p:cNvPr id="6" name="Textfeld 5">
            <a:extLst>
              <a:ext uri="{FF2B5EF4-FFF2-40B4-BE49-F238E27FC236}">
                <a16:creationId xmlns:a16="http://schemas.microsoft.com/office/drawing/2014/main" id="{EAB4E3BC-8074-8F0C-AA92-CB7D83568BCF}"/>
              </a:ext>
            </a:extLst>
          </p:cNvPr>
          <p:cNvSpPr txBox="1"/>
          <p:nvPr/>
        </p:nvSpPr>
        <p:spPr>
          <a:xfrm>
            <a:off x="5871258" y="5279366"/>
            <a:ext cx="6094070" cy="1015663"/>
          </a:xfrm>
          <a:prstGeom prst="rect">
            <a:avLst/>
          </a:prstGeom>
          <a:noFill/>
        </p:spPr>
        <p:txBody>
          <a:bodyPr wrap="square">
            <a:spAutoFit/>
          </a:bodyPr>
          <a:lstStyle/>
          <a:p>
            <a:pPr marL="0" marR="0" lvl="0" indent="0" algn="ctr" rtl="0">
              <a:lnSpc>
                <a:spcPct val="100000"/>
              </a:lnSpc>
              <a:spcBef>
                <a:spcPts val="870"/>
              </a:spcBef>
              <a:spcAft>
                <a:spcPts val="0"/>
              </a:spcAft>
              <a:buClr>
                <a:schemeClr val="dk1"/>
              </a:buClr>
              <a:buSzPts val="1100"/>
              <a:buFont typeface="Arial"/>
              <a:buNone/>
            </a:pPr>
            <a:r>
              <a:rPr lang="en-US" sz="2000" b="1" i="0" u="none" strike="noStrike" cap="none" dirty="0">
                <a:solidFill>
                  <a:srgbClr val="FF0000"/>
                </a:solidFill>
                <a:latin typeface="Arial"/>
                <a:ea typeface="Arial"/>
                <a:cs typeface="Arial"/>
                <a:sym typeface="Arial"/>
              </a:rPr>
              <a:t>The composition of the food basket must meet nutritional requirements for a person to survive. The right amount is calculated using </a:t>
            </a:r>
            <a:r>
              <a:rPr lang="en-US" sz="2000" b="1" i="0" u="none" strike="noStrike" cap="none" dirty="0" err="1">
                <a:solidFill>
                  <a:srgbClr val="FF0000"/>
                </a:solidFill>
                <a:latin typeface="Arial"/>
                <a:ea typeface="Arial"/>
                <a:cs typeface="Arial"/>
                <a:sym typeface="Arial"/>
              </a:rPr>
              <a:t>NutVal</a:t>
            </a:r>
            <a:r>
              <a:rPr lang="en-US" sz="2000" b="1" i="0" u="none" strike="noStrike" cap="none" dirty="0">
                <a:solidFill>
                  <a:srgbClr val="FF0000"/>
                </a:solidFill>
                <a:latin typeface="Arial"/>
                <a:ea typeface="Arial"/>
                <a:cs typeface="Arial"/>
                <a:sym typeface="Arial"/>
              </a:rPr>
              <a:t>. </a:t>
            </a:r>
            <a:endParaRPr lang="en-US" sz="2800" b="0" i="0" u="none" strike="noStrike" cap="none" dirty="0">
              <a:solidFill>
                <a:schemeClr val="dk1"/>
              </a:solidFill>
              <a:latin typeface="Arial"/>
              <a:ea typeface="Arial"/>
              <a:cs typeface="Arial"/>
              <a:sym typeface="Arial"/>
            </a:endParaRPr>
          </a:p>
        </p:txBody>
      </p:sp>
      <p:sp>
        <p:nvSpPr>
          <p:cNvPr id="4" name="Foliennummernplatzhalter 3">
            <a:extLst>
              <a:ext uri="{FF2B5EF4-FFF2-40B4-BE49-F238E27FC236}">
                <a16:creationId xmlns:a16="http://schemas.microsoft.com/office/drawing/2014/main" id="{CC2D1A9E-1FF9-B41C-5AD1-353E72F558CC}"/>
              </a:ext>
            </a:extLst>
          </p:cNvPr>
          <p:cNvSpPr>
            <a:spLocks noGrp="1"/>
          </p:cNvSpPr>
          <p:nvPr>
            <p:ph type="sldNum" sz="quarter" idx="12"/>
          </p:nvPr>
        </p:nvSpPr>
        <p:spPr/>
        <p:txBody>
          <a:bodyPr/>
          <a:lstStyle/>
          <a:p>
            <a:fld id="{FBC7A862-7147-4493-B488-4E46DC49905D}" type="slidenum">
              <a:rPr lang="de-DE" smtClean="0"/>
              <a:t>23</a:t>
            </a:fld>
            <a:endParaRPr lang="de-DE"/>
          </a:p>
        </p:txBody>
      </p:sp>
    </p:spTree>
    <p:extLst>
      <p:ext uri="{BB962C8B-B14F-4D97-AF65-F5344CB8AC3E}">
        <p14:creationId xmlns:p14="http://schemas.microsoft.com/office/powerpoint/2010/main" val="13010652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EDB5817-1D42-85CD-D85E-E74C50ECE543}"/>
              </a:ext>
            </a:extLst>
          </p:cNvPr>
          <p:cNvSpPr>
            <a:spLocks noGrp="1"/>
          </p:cNvSpPr>
          <p:nvPr>
            <p:ph type="title"/>
          </p:nvPr>
        </p:nvSpPr>
        <p:spPr/>
        <p:txBody>
          <a:bodyPr/>
          <a:lstStyle/>
          <a:p>
            <a:r>
              <a:rPr lang="en-US" dirty="0"/>
              <a:t>Cash or Voucher Assistance for Food</a:t>
            </a:r>
            <a:endParaRPr lang="de-DE" dirty="0"/>
          </a:p>
        </p:txBody>
      </p:sp>
      <p:sp>
        <p:nvSpPr>
          <p:cNvPr id="3" name="Inhaltsplatzhalter 2">
            <a:extLst>
              <a:ext uri="{FF2B5EF4-FFF2-40B4-BE49-F238E27FC236}">
                <a16:creationId xmlns:a16="http://schemas.microsoft.com/office/drawing/2014/main" id="{6D76FAFB-E7A9-771E-4C20-B4E2FB577E03}"/>
              </a:ext>
            </a:extLst>
          </p:cNvPr>
          <p:cNvSpPr>
            <a:spLocks noGrp="1"/>
          </p:cNvSpPr>
          <p:nvPr>
            <p:ph idx="1"/>
          </p:nvPr>
        </p:nvSpPr>
        <p:spPr>
          <a:xfrm>
            <a:off x="838201" y="1578634"/>
            <a:ext cx="6233932" cy="4598329"/>
          </a:xfrm>
        </p:spPr>
        <p:txBody>
          <a:bodyPr>
            <a:normAutofit fontScale="85000" lnSpcReduction="20000"/>
          </a:bodyPr>
          <a:lstStyle/>
          <a:p>
            <a:r>
              <a:rPr lang="en-US" dirty="0"/>
              <a:t>Objective: Provide cash to affected populations to purchase life-saving food. </a:t>
            </a:r>
          </a:p>
          <a:p>
            <a:r>
              <a:rPr lang="en-US" dirty="0"/>
              <a:t>Key Components:</a:t>
            </a:r>
          </a:p>
          <a:p>
            <a:r>
              <a:rPr lang="en-US" dirty="0"/>
              <a:t>Conduct needs assessment and to identify vulnerable populations</a:t>
            </a:r>
          </a:p>
          <a:p>
            <a:r>
              <a:rPr lang="en-US" dirty="0"/>
              <a:t>Conduct a Market, Vendor &amp; Feasibility assessments</a:t>
            </a:r>
          </a:p>
          <a:p>
            <a:r>
              <a:rPr lang="en-US" dirty="0"/>
              <a:t>Determine delivery modality and mechanism</a:t>
            </a:r>
          </a:p>
          <a:p>
            <a:r>
              <a:rPr lang="en-US" dirty="0"/>
              <a:t>Cash or Voucher transfer distribution</a:t>
            </a:r>
          </a:p>
          <a:p>
            <a:r>
              <a:rPr lang="en-US" dirty="0"/>
              <a:t>Monitor &amp; Evaluate food purchases, consumption and impact</a:t>
            </a:r>
          </a:p>
          <a:p>
            <a:r>
              <a:rPr lang="en-US" dirty="0"/>
              <a:t>Coordination and Compliance </a:t>
            </a:r>
          </a:p>
        </p:txBody>
      </p:sp>
      <p:sp>
        <p:nvSpPr>
          <p:cNvPr id="4" name="Foliennummernplatzhalter 3">
            <a:extLst>
              <a:ext uri="{FF2B5EF4-FFF2-40B4-BE49-F238E27FC236}">
                <a16:creationId xmlns:a16="http://schemas.microsoft.com/office/drawing/2014/main" id="{BAD87E02-B977-D1F3-AD77-305CD0DD4770}"/>
              </a:ext>
            </a:extLst>
          </p:cNvPr>
          <p:cNvSpPr>
            <a:spLocks noGrp="1"/>
          </p:cNvSpPr>
          <p:nvPr>
            <p:ph type="sldNum" sz="quarter" idx="12"/>
          </p:nvPr>
        </p:nvSpPr>
        <p:spPr/>
        <p:txBody>
          <a:bodyPr/>
          <a:lstStyle/>
          <a:p>
            <a:fld id="{FBC7A862-7147-4493-B488-4E46DC49905D}" type="slidenum">
              <a:rPr lang="de-DE" smtClean="0"/>
              <a:t>24</a:t>
            </a:fld>
            <a:endParaRPr lang="de-DE"/>
          </a:p>
        </p:txBody>
      </p:sp>
      <p:pic>
        <p:nvPicPr>
          <p:cNvPr id="6" name="Grafik 5">
            <a:extLst>
              <a:ext uri="{FF2B5EF4-FFF2-40B4-BE49-F238E27FC236}">
                <a16:creationId xmlns:a16="http://schemas.microsoft.com/office/drawing/2014/main" id="{D6655568-AF23-67FD-8946-8547B02F84B8}"/>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199064" y="2357288"/>
            <a:ext cx="4715533" cy="2143424"/>
          </a:xfrm>
          <a:prstGeom prst="rect">
            <a:avLst/>
          </a:prstGeom>
        </p:spPr>
      </p:pic>
    </p:spTree>
    <p:extLst>
      <p:ext uri="{BB962C8B-B14F-4D97-AF65-F5344CB8AC3E}">
        <p14:creationId xmlns:p14="http://schemas.microsoft.com/office/powerpoint/2010/main" val="33972947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E188698-3858-B439-A6F8-8D88DE02E6C0}"/>
              </a:ext>
            </a:extLst>
          </p:cNvPr>
          <p:cNvSpPr>
            <a:spLocks noGrp="1"/>
          </p:cNvSpPr>
          <p:nvPr>
            <p:ph type="title"/>
          </p:nvPr>
        </p:nvSpPr>
        <p:spPr/>
        <p:txBody>
          <a:bodyPr/>
          <a:lstStyle/>
          <a:p>
            <a:r>
              <a:rPr lang="en-US" dirty="0"/>
              <a:t>Emergency Livelihoods Support</a:t>
            </a:r>
            <a:endParaRPr lang="de-DE" dirty="0"/>
          </a:p>
        </p:txBody>
      </p:sp>
      <p:sp>
        <p:nvSpPr>
          <p:cNvPr id="3" name="Inhaltsplatzhalter 2">
            <a:extLst>
              <a:ext uri="{FF2B5EF4-FFF2-40B4-BE49-F238E27FC236}">
                <a16:creationId xmlns:a16="http://schemas.microsoft.com/office/drawing/2014/main" id="{B116DF0D-DD6F-7FEB-BDEF-B6017D0AB88C}"/>
              </a:ext>
            </a:extLst>
          </p:cNvPr>
          <p:cNvSpPr>
            <a:spLocks noGrp="1"/>
          </p:cNvSpPr>
          <p:nvPr>
            <p:ph idx="1"/>
          </p:nvPr>
        </p:nvSpPr>
        <p:spPr/>
        <p:txBody>
          <a:bodyPr/>
          <a:lstStyle/>
          <a:p>
            <a:r>
              <a:rPr lang="en-US" dirty="0"/>
              <a:t>Objective: Help people to restore and protect their livelihoods.</a:t>
            </a:r>
          </a:p>
          <a:p>
            <a:endParaRPr lang="en-US" dirty="0"/>
          </a:p>
          <a:p>
            <a:r>
              <a:rPr lang="en-US" dirty="0"/>
              <a:t>Examples: </a:t>
            </a:r>
          </a:p>
          <a:p>
            <a:r>
              <a:rPr lang="en-US" dirty="0"/>
              <a:t>Providing seeds and tools</a:t>
            </a:r>
          </a:p>
          <a:p>
            <a:r>
              <a:rPr lang="en-US" dirty="0"/>
              <a:t>Supporting small businesses</a:t>
            </a:r>
          </a:p>
          <a:p>
            <a:r>
              <a:rPr lang="en-US" dirty="0"/>
              <a:t>Livestock support</a:t>
            </a:r>
          </a:p>
        </p:txBody>
      </p:sp>
      <p:sp>
        <p:nvSpPr>
          <p:cNvPr id="4" name="Foliennummernplatzhalter 3">
            <a:extLst>
              <a:ext uri="{FF2B5EF4-FFF2-40B4-BE49-F238E27FC236}">
                <a16:creationId xmlns:a16="http://schemas.microsoft.com/office/drawing/2014/main" id="{BF62699F-E2D4-9E48-58A1-EF4617A3B8DE}"/>
              </a:ext>
            </a:extLst>
          </p:cNvPr>
          <p:cNvSpPr>
            <a:spLocks noGrp="1"/>
          </p:cNvSpPr>
          <p:nvPr>
            <p:ph type="sldNum" sz="quarter" idx="12"/>
          </p:nvPr>
        </p:nvSpPr>
        <p:spPr/>
        <p:txBody>
          <a:bodyPr/>
          <a:lstStyle/>
          <a:p>
            <a:fld id="{FBC7A862-7147-4493-B488-4E46DC49905D}" type="slidenum">
              <a:rPr lang="de-DE" smtClean="0"/>
              <a:t>25</a:t>
            </a:fld>
            <a:endParaRPr lang="de-DE"/>
          </a:p>
        </p:txBody>
      </p:sp>
      <p:pic>
        <p:nvPicPr>
          <p:cNvPr id="6" name="Grafik 5">
            <a:extLst>
              <a:ext uri="{FF2B5EF4-FFF2-40B4-BE49-F238E27FC236}">
                <a16:creationId xmlns:a16="http://schemas.microsoft.com/office/drawing/2014/main" id="{587FF1FF-28B6-56B1-633A-F612AE4F79E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400109" y="2650099"/>
            <a:ext cx="4953691" cy="2629267"/>
          </a:xfrm>
          <a:prstGeom prst="rect">
            <a:avLst/>
          </a:prstGeom>
        </p:spPr>
      </p:pic>
    </p:spTree>
    <p:extLst>
      <p:ext uri="{BB962C8B-B14F-4D97-AF65-F5344CB8AC3E}">
        <p14:creationId xmlns:p14="http://schemas.microsoft.com/office/powerpoint/2010/main" val="33180935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A7BECB-3EBE-9C49-E054-4644211B7AD9}"/>
              </a:ext>
            </a:extLst>
          </p:cNvPr>
          <p:cNvSpPr>
            <a:spLocks noGrp="1"/>
          </p:cNvSpPr>
          <p:nvPr>
            <p:ph type="title"/>
          </p:nvPr>
        </p:nvSpPr>
        <p:spPr/>
        <p:txBody>
          <a:bodyPr/>
          <a:lstStyle/>
          <a:p>
            <a:r>
              <a:rPr lang="en-US" dirty="0"/>
              <a:t>Targeted Nutrition Support </a:t>
            </a:r>
            <a:endParaRPr lang="de-DE" dirty="0"/>
          </a:p>
        </p:txBody>
      </p:sp>
      <p:sp>
        <p:nvSpPr>
          <p:cNvPr id="3" name="Inhaltsplatzhalter 2">
            <a:extLst>
              <a:ext uri="{FF2B5EF4-FFF2-40B4-BE49-F238E27FC236}">
                <a16:creationId xmlns:a16="http://schemas.microsoft.com/office/drawing/2014/main" id="{96A6C16E-1233-A29A-B4C1-7E4ACDE66622}"/>
              </a:ext>
            </a:extLst>
          </p:cNvPr>
          <p:cNvSpPr>
            <a:spLocks noGrp="1"/>
          </p:cNvSpPr>
          <p:nvPr>
            <p:ph idx="1"/>
          </p:nvPr>
        </p:nvSpPr>
        <p:spPr>
          <a:xfrm>
            <a:off x="838200" y="1578634"/>
            <a:ext cx="4725365" cy="4598329"/>
          </a:xfrm>
        </p:spPr>
        <p:txBody>
          <a:bodyPr>
            <a:normAutofit lnSpcReduction="10000"/>
          </a:bodyPr>
          <a:lstStyle/>
          <a:p>
            <a:pPr marL="0" lvl="0" indent="0">
              <a:lnSpc>
                <a:spcPct val="115000"/>
              </a:lnSpc>
              <a:buSzPts val="2567"/>
              <a:buNone/>
            </a:pPr>
            <a:r>
              <a:rPr lang="en-US" sz="2400" b="1" dirty="0"/>
              <a:t>Objective: </a:t>
            </a:r>
            <a:r>
              <a:rPr lang="en-US" sz="2400" dirty="0"/>
              <a:t>Provide nutritional support to individuals who are acutely malnourished or at risk of malnutrition, including children over 5 years of age and pregnant and breastfeeding women.</a:t>
            </a:r>
          </a:p>
          <a:p>
            <a:pPr marL="0" lvl="0" indent="0">
              <a:lnSpc>
                <a:spcPct val="115000"/>
              </a:lnSpc>
              <a:spcBef>
                <a:spcPts val="1200"/>
              </a:spcBef>
              <a:buClr>
                <a:schemeClr val="dk1"/>
              </a:buClr>
              <a:buSzPts val="1100"/>
              <a:buNone/>
            </a:pPr>
            <a:r>
              <a:rPr lang="en-US" sz="2400" b="1" dirty="0"/>
              <a:t>Examples:</a:t>
            </a:r>
          </a:p>
          <a:p>
            <a:pPr marL="457200" lvl="0" indent="-381000">
              <a:lnSpc>
                <a:spcPct val="115000"/>
              </a:lnSpc>
              <a:spcBef>
                <a:spcPts val="1200"/>
              </a:spcBef>
              <a:buSzPts val="2400"/>
              <a:buChar char="●"/>
            </a:pPr>
            <a:r>
              <a:rPr lang="en-US" sz="2400" dirty="0"/>
              <a:t>Supplementary feeding programs</a:t>
            </a:r>
          </a:p>
          <a:p>
            <a:pPr marL="457200" lvl="0" indent="-381000">
              <a:lnSpc>
                <a:spcPct val="115000"/>
              </a:lnSpc>
              <a:spcBef>
                <a:spcPts val="0"/>
              </a:spcBef>
              <a:buSzPts val="2400"/>
              <a:buChar char="●"/>
            </a:pPr>
            <a:r>
              <a:rPr lang="en-US" sz="2400" dirty="0"/>
              <a:t>Fortified foods</a:t>
            </a:r>
          </a:p>
          <a:p>
            <a:pPr marL="457200" lvl="0" indent="-381000">
              <a:lnSpc>
                <a:spcPct val="115000"/>
              </a:lnSpc>
              <a:spcBef>
                <a:spcPts val="0"/>
              </a:spcBef>
              <a:buSzPts val="2400"/>
              <a:buChar char="●"/>
            </a:pPr>
            <a:r>
              <a:rPr lang="en-US" sz="2400" dirty="0"/>
              <a:t>Nutrition education</a:t>
            </a:r>
          </a:p>
        </p:txBody>
      </p:sp>
      <p:sp>
        <p:nvSpPr>
          <p:cNvPr id="6" name="Textfeld 5">
            <a:extLst>
              <a:ext uri="{FF2B5EF4-FFF2-40B4-BE49-F238E27FC236}">
                <a16:creationId xmlns:a16="http://schemas.microsoft.com/office/drawing/2014/main" id="{04DABC4B-352F-3063-A6CE-618543D9CC55}"/>
              </a:ext>
            </a:extLst>
          </p:cNvPr>
          <p:cNvSpPr txBox="1"/>
          <p:nvPr/>
        </p:nvSpPr>
        <p:spPr>
          <a:xfrm>
            <a:off x="5563565" y="4784586"/>
            <a:ext cx="6094070" cy="1754326"/>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dirty="0">
                <a:solidFill>
                  <a:schemeClr val="dk1"/>
                </a:solidFill>
                <a:latin typeface="Arial"/>
                <a:ea typeface="Arial"/>
                <a:cs typeface="Arial"/>
                <a:sym typeface="Arial"/>
              </a:rPr>
              <a:t>Key Terms</a:t>
            </a:r>
          </a:p>
          <a:p>
            <a:pPr marL="0" marR="0" lvl="0" indent="0" algn="l" rtl="0">
              <a:lnSpc>
                <a:spcPct val="100000"/>
              </a:lnSpc>
              <a:spcBef>
                <a:spcPts val="0"/>
              </a:spcBef>
              <a:spcAft>
                <a:spcPts val="0"/>
              </a:spcAft>
              <a:buClr>
                <a:srgbClr val="000000"/>
              </a:buClr>
              <a:buSzPts val="1800"/>
              <a:buFont typeface="Arial"/>
              <a:buNone/>
            </a:pPr>
            <a:r>
              <a:rPr lang="en-US" sz="1800" b="1" i="0" u="none" strike="noStrike" cap="none" dirty="0">
                <a:solidFill>
                  <a:schemeClr val="dk1"/>
                </a:solidFill>
                <a:latin typeface="Arial"/>
                <a:ea typeface="Arial"/>
                <a:cs typeface="Arial"/>
                <a:sym typeface="Arial"/>
              </a:rPr>
              <a:t>Nutritional status:</a:t>
            </a:r>
            <a:r>
              <a:rPr lang="en-US" sz="1800" b="0" i="0" u="none" strike="noStrike" cap="none" dirty="0">
                <a:solidFill>
                  <a:schemeClr val="dk1"/>
                </a:solidFill>
                <a:latin typeface="Arial"/>
                <a:ea typeface="Arial"/>
                <a:cs typeface="Arial"/>
                <a:sym typeface="Arial"/>
              </a:rPr>
              <a:t> The condition of a person's health based on their intake and use of nutrients.</a:t>
            </a:r>
          </a:p>
          <a:p>
            <a:pPr marL="0" marR="0" lvl="0" indent="0" algn="l" rtl="0">
              <a:lnSpc>
                <a:spcPct val="100000"/>
              </a:lnSpc>
              <a:spcBef>
                <a:spcPts val="0"/>
              </a:spcBef>
              <a:spcAft>
                <a:spcPts val="0"/>
              </a:spcAft>
              <a:buClr>
                <a:srgbClr val="000000"/>
              </a:buClr>
              <a:buSzPts val="1800"/>
              <a:buFont typeface="Arial"/>
              <a:buNone/>
            </a:pPr>
            <a:r>
              <a:rPr lang="en-US" sz="1800" b="1" i="0" u="none" strike="noStrike" cap="none" dirty="0">
                <a:solidFill>
                  <a:schemeClr val="dk1"/>
                </a:solidFill>
                <a:latin typeface="Arial"/>
                <a:ea typeface="Arial"/>
                <a:cs typeface="Arial"/>
                <a:sym typeface="Arial"/>
              </a:rPr>
              <a:t>Examples:</a:t>
            </a:r>
            <a:r>
              <a:rPr lang="en-US" sz="1800" b="0" i="0" u="none" strike="noStrike" cap="none" dirty="0">
                <a:solidFill>
                  <a:schemeClr val="dk1"/>
                </a:solidFill>
                <a:latin typeface="Arial"/>
                <a:ea typeface="Arial"/>
                <a:cs typeface="Arial"/>
                <a:sym typeface="Arial"/>
              </a:rPr>
              <a:t> Moderate Acute Malnutrition (MAM), Severe Acute Malnutrition (SAM), Stunting (chronic malnutrition), etc. </a:t>
            </a:r>
          </a:p>
        </p:txBody>
      </p:sp>
      <p:pic>
        <p:nvPicPr>
          <p:cNvPr id="8" name="Grafik 7" descr="Photograph showing a close-up of a person’s arm being measured with a green measuring tape, held by two other individuals. The scene suggests a health or nutrition assessment, with focus on the measurement process and the interaction between hands.">
            <a:extLst>
              <a:ext uri="{FF2B5EF4-FFF2-40B4-BE49-F238E27FC236}">
                <a16:creationId xmlns:a16="http://schemas.microsoft.com/office/drawing/2014/main" id="{3BDA259F-D474-5D68-2A1D-FB9552A678B5}"/>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6400109" y="1295095"/>
            <a:ext cx="4953691" cy="3334215"/>
          </a:xfrm>
          <a:prstGeom prst="rect">
            <a:avLst/>
          </a:prstGeom>
        </p:spPr>
      </p:pic>
      <p:sp>
        <p:nvSpPr>
          <p:cNvPr id="4" name="Foliennummernplatzhalter 3">
            <a:extLst>
              <a:ext uri="{FF2B5EF4-FFF2-40B4-BE49-F238E27FC236}">
                <a16:creationId xmlns:a16="http://schemas.microsoft.com/office/drawing/2014/main" id="{FDE99C02-5EDB-5C6F-8F7F-8EF40A164D0E}"/>
              </a:ext>
            </a:extLst>
          </p:cNvPr>
          <p:cNvSpPr>
            <a:spLocks noGrp="1"/>
          </p:cNvSpPr>
          <p:nvPr>
            <p:ph type="sldNum" sz="quarter" idx="12"/>
          </p:nvPr>
        </p:nvSpPr>
        <p:spPr/>
        <p:txBody>
          <a:bodyPr/>
          <a:lstStyle/>
          <a:p>
            <a:fld id="{FBC7A862-7147-4493-B488-4E46DC49905D}" type="slidenum">
              <a:rPr lang="de-DE" smtClean="0"/>
              <a:t>26</a:t>
            </a:fld>
            <a:endParaRPr lang="de-DE"/>
          </a:p>
        </p:txBody>
      </p:sp>
    </p:spTree>
    <p:extLst>
      <p:ext uri="{BB962C8B-B14F-4D97-AF65-F5344CB8AC3E}">
        <p14:creationId xmlns:p14="http://schemas.microsoft.com/office/powerpoint/2010/main" val="20270749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B97C49E-0185-D9B1-9AAC-032D8E24A199}"/>
              </a:ext>
            </a:extLst>
          </p:cNvPr>
          <p:cNvSpPr>
            <a:spLocks noGrp="1"/>
          </p:cNvSpPr>
          <p:nvPr>
            <p:ph type="title"/>
          </p:nvPr>
        </p:nvSpPr>
        <p:spPr/>
        <p:txBody>
          <a:bodyPr/>
          <a:lstStyle/>
          <a:p>
            <a:r>
              <a:rPr lang="en-US" dirty="0"/>
              <a:t>Measuring Food Security</a:t>
            </a:r>
            <a:endParaRPr lang="de-DE" dirty="0"/>
          </a:p>
        </p:txBody>
      </p:sp>
      <p:sp>
        <p:nvSpPr>
          <p:cNvPr id="3" name="Inhaltsplatzhalter 2">
            <a:extLst>
              <a:ext uri="{FF2B5EF4-FFF2-40B4-BE49-F238E27FC236}">
                <a16:creationId xmlns:a16="http://schemas.microsoft.com/office/drawing/2014/main" id="{F15489CA-ACD0-DDA4-8AB6-0FE5AD1F4609}"/>
              </a:ext>
            </a:extLst>
          </p:cNvPr>
          <p:cNvSpPr>
            <a:spLocks noGrp="1"/>
          </p:cNvSpPr>
          <p:nvPr>
            <p:ph idx="1"/>
          </p:nvPr>
        </p:nvSpPr>
        <p:spPr/>
        <p:txBody>
          <a:bodyPr/>
          <a:lstStyle/>
          <a:p>
            <a:r>
              <a:rPr lang="en-US" dirty="0"/>
              <a:t>Key Indicators:</a:t>
            </a:r>
          </a:p>
          <a:p>
            <a:r>
              <a:rPr lang="en-US" dirty="0"/>
              <a:t>Food Consumption Score (FCS) </a:t>
            </a:r>
          </a:p>
          <a:p>
            <a:r>
              <a:rPr lang="en-US" dirty="0"/>
              <a:t>Reduced Coping Strategy Index (</a:t>
            </a:r>
            <a:r>
              <a:rPr lang="en-US" dirty="0" err="1"/>
              <a:t>rCSI</a:t>
            </a:r>
            <a:r>
              <a:rPr lang="en-US" dirty="0"/>
              <a:t>)</a:t>
            </a:r>
          </a:p>
          <a:p>
            <a:r>
              <a:rPr lang="en-US" dirty="0"/>
              <a:t>Livelihood Coping Strategies Index (LCSI)</a:t>
            </a:r>
          </a:p>
          <a:p>
            <a:r>
              <a:rPr lang="en-US" dirty="0"/>
              <a:t>Household Dietary Diversity Score (HDDS)</a:t>
            </a:r>
          </a:p>
        </p:txBody>
      </p:sp>
      <p:sp>
        <p:nvSpPr>
          <p:cNvPr id="4" name="Foliennummernplatzhalter 3">
            <a:extLst>
              <a:ext uri="{FF2B5EF4-FFF2-40B4-BE49-F238E27FC236}">
                <a16:creationId xmlns:a16="http://schemas.microsoft.com/office/drawing/2014/main" id="{FCD0EA0D-4E64-3A29-E383-B9F997552C27}"/>
              </a:ext>
            </a:extLst>
          </p:cNvPr>
          <p:cNvSpPr>
            <a:spLocks noGrp="1"/>
          </p:cNvSpPr>
          <p:nvPr>
            <p:ph type="sldNum" sz="quarter" idx="12"/>
          </p:nvPr>
        </p:nvSpPr>
        <p:spPr/>
        <p:txBody>
          <a:bodyPr/>
          <a:lstStyle/>
          <a:p>
            <a:fld id="{FBC7A862-7147-4493-B488-4E46DC49905D}" type="slidenum">
              <a:rPr lang="de-DE" smtClean="0"/>
              <a:t>27</a:t>
            </a:fld>
            <a:endParaRPr lang="de-DE"/>
          </a:p>
        </p:txBody>
      </p:sp>
    </p:spTree>
    <p:extLst>
      <p:ext uri="{BB962C8B-B14F-4D97-AF65-F5344CB8AC3E}">
        <p14:creationId xmlns:p14="http://schemas.microsoft.com/office/powerpoint/2010/main" val="20540401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D10A703-19C5-B129-D87A-09B327217A1C}"/>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6901" y="-1"/>
            <a:ext cx="6232281" cy="6858000"/>
          </a:xfrm>
          <a:prstGeom prst="rect">
            <a:avLst/>
          </a:prstGeom>
        </p:spPr>
      </p:pic>
      <p:sp>
        <p:nvSpPr>
          <p:cNvPr id="2" name="Title 1">
            <a:extLst>
              <a:ext uri="{FF2B5EF4-FFF2-40B4-BE49-F238E27FC236}">
                <a16:creationId xmlns:a16="http://schemas.microsoft.com/office/drawing/2014/main" id="{A8BC1C28-A3D5-654C-3686-2F944B5092FF}"/>
              </a:ext>
            </a:extLst>
          </p:cNvPr>
          <p:cNvSpPr>
            <a:spLocks noGrp="1"/>
          </p:cNvSpPr>
          <p:nvPr>
            <p:ph type="title"/>
          </p:nvPr>
        </p:nvSpPr>
        <p:spPr>
          <a:xfrm>
            <a:off x="7165458" y="2899882"/>
            <a:ext cx="4059865" cy="1058233"/>
          </a:xfrm>
        </p:spPr>
        <p:txBody>
          <a:bodyPr>
            <a:normAutofit/>
          </a:bodyPr>
          <a:lstStyle/>
          <a:p>
            <a:r>
              <a:rPr lang="de-DE" sz="4000"/>
              <a:t>Any questions?</a:t>
            </a:r>
          </a:p>
        </p:txBody>
      </p:sp>
      <p:pic>
        <p:nvPicPr>
          <p:cNvPr id="6" name="Content Placeholder 5">
            <a:extLst>
              <a:ext uri="{FF2B5EF4-FFF2-40B4-BE49-F238E27FC236}">
                <a16:creationId xmlns:a16="http://schemas.microsoft.com/office/drawing/2014/main" id="{CCE52CBC-FDC8-BB76-7E29-E935C2FD9298}"/>
              </a:ext>
              <a:ext uri="{C183D7F6-B498-43B3-948B-1728B52AA6E4}">
                <adec:decorative xmlns:adec="http://schemas.microsoft.com/office/drawing/2017/decorative" val="1"/>
              </a:ext>
            </a:extLst>
          </p:cNvPr>
          <p:cNvPicPr>
            <a:picLocks noGrp="1" noChangeAspect="1"/>
          </p:cNvPicPr>
          <p:nvPr>
            <p:ph idx="1"/>
          </p:nvPr>
        </p:nvPicPr>
        <p:blipFill>
          <a:blip>
            <a:extLst>
              <a:ext uri="{96DAC541-7B7A-43D3-8B79-37D633B846F1}">
                <asvg:svgBlip xmlns:asvg="http://schemas.microsoft.com/office/drawing/2016/SVG/main" r:embed="rId3"/>
              </a:ext>
            </a:extLst>
          </a:blip>
          <a:stretch>
            <a:fillRect/>
          </a:stretch>
        </p:blipFill>
        <p:spPr>
          <a:xfrm>
            <a:off x="1183757" y="1963608"/>
            <a:ext cx="3643424" cy="3643424"/>
          </a:xfrm>
        </p:spPr>
      </p:pic>
      <p:sp>
        <p:nvSpPr>
          <p:cNvPr id="4" name="Slide Number Placeholder 3">
            <a:extLst>
              <a:ext uri="{FF2B5EF4-FFF2-40B4-BE49-F238E27FC236}">
                <a16:creationId xmlns:a16="http://schemas.microsoft.com/office/drawing/2014/main" id="{C4AF40A6-D29A-D7A4-51E2-317B1BE57404}"/>
              </a:ext>
            </a:extLst>
          </p:cNvPr>
          <p:cNvSpPr>
            <a:spLocks noGrp="1"/>
          </p:cNvSpPr>
          <p:nvPr>
            <p:ph type="sldNum" sz="quarter" idx="12"/>
          </p:nvPr>
        </p:nvSpPr>
        <p:spPr/>
        <p:txBody>
          <a:bodyPr/>
          <a:lstStyle/>
          <a:p>
            <a:fld id="{FBC7A862-7147-4493-B488-4E46DC49905D}" type="slidenum">
              <a:rPr lang="de-DE" smtClean="0"/>
              <a:t>28</a:t>
            </a:fld>
            <a:endParaRPr lang="de-DE"/>
          </a:p>
        </p:txBody>
      </p:sp>
    </p:spTree>
    <p:extLst>
      <p:ext uri="{BB962C8B-B14F-4D97-AF65-F5344CB8AC3E}">
        <p14:creationId xmlns:p14="http://schemas.microsoft.com/office/powerpoint/2010/main" val="20483952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FB1E10-93A9-2095-9794-244F3DCB22D0}"/>
              </a:ext>
            </a:extLst>
          </p:cNvPr>
          <p:cNvSpPr>
            <a:spLocks noGrp="1"/>
          </p:cNvSpPr>
          <p:nvPr>
            <p:ph type="title"/>
          </p:nvPr>
        </p:nvSpPr>
        <p:spPr>
          <a:xfrm>
            <a:off x="838200" y="0"/>
            <a:ext cx="10515600" cy="1058233"/>
          </a:xfrm>
        </p:spPr>
        <p:txBody>
          <a:bodyPr/>
          <a:lstStyle/>
          <a:p>
            <a:r>
              <a:rPr lang="de-DE" dirty="0"/>
              <a:t>Additional Resources:</a:t>
            </a:r>
          </a:p>
        </p:txBody>
      </p:sp>
      <p:sp>
        <p:nvSpPr>
          <p:cNvPr id="3" name="Content Placeholder 2">
            <a:extLst>
              <a:ext uri="{FF2B5EF4-FFF2-40B4-BE49-F238E27FC236}">
                <a16:creationId xmlns:a16="http://schemas.microsoft.com/office/drawing/2014/main" id="{5E7D0F4E-73C1-A2A4-8CC5-F35E75A8D9FE}"/>
              </a:ext>
            </a:extLst>
          </p:cNvPr>
          <p:cNvSpPr>
            <a:spLocks noGrp="1"/>
          </p:cNvSpPr>
          <p:nvPr>
            <p:ph idx="1"/>
          </p:nvPr>
        </p:nvSpPr>
        <p:spPr>
          <a:xfrm>
            <a:off x="972272" y="2141316"/>
            <a:ext cx="11073953" cy="4580158"/>
          </a:xfrm>
        </p:spPr>
        <p:txBody>
          <a:bodyPr>
            <a:normAutofit/>
          </a:bodyPr>
          <a:lstStyle/>
          <a:p>
            <a:pPr marL="457200" lvl="0" indent="-406400">
              <a:lnSpc>
                <a:spcPct val="200000"/>
              </a:lnSpc>
              <a:spcBef>
                <a:spcPts val="784"/>
              </a:spcBef>
              <a:buClr>
                <a:srgbClr val="000000"/>
              </a:buClr>
              <a:buSzPts val="2800"/>
              <a:buFont typeface="Arial"/>
              <a:buChar char="●"/>
            </a:pPr>
            <a:r>
              <a:rPr lang="en-IN" sz="2400" u="sng" dirty="0">
                <a:solidFill>
                  <a:schemeClr val="hlink"/>
                </a:solidFill>
                <a:latin typeface="Arial"/>
                <a:ea typeface="Arial"/>
                <a:cs typeface="Arial"/>
                <a:sym typeface="Arial"/>
                <a:hlinkClick r:id="rId3" tooltip="External Link: WFP - What is Food Security "/>
              </a:rPr>
              <a:t>WFP - What is Food Security </a:t>
            </a:r>
            <a:r>
              <a:rPr lang="en-US" sz="2400" dirty="0">
                <a:solidFill>
                  <a:schemeClr val="dk1"/>
                </a:solidFill>
                <a:latin typeface="Arial"/>
                <a:ea typeface="Arial"/>
                <a:cs typeface="Arial"/>
                <a:sym typeface="Arial"/>
              </a:rPr>
              <a:t> </a:t>
            </a:r>
            <a:endParaRPr lang="en-US" sz="2400" dirty="0">
              <a:solidFill>
                <a:srgbClr val="000000"/>
              </a:solidFill>
              <a:latin typeface="Arial"/>
              <a:ea typeface="Arial"/>
              <a:cs typeface="Arial"/>
              <a:sym typeface="Arial"/>
            </a:endParaRPr>
          </a:p>
          <a:p>
            <a:pPr marL="457200" lvl="0" indent="-406400">
              <a:lnSpc>
                <a:spcPct val="200000"/>
              </a:lnSpc>
              <a:spcBef>
                <a:spcPts val="0"/>
              </a:spcBef>
              <a:buClr>
                <a:srgbClr val="000000"/>
              </a:buClr>
              <a:buSzPts val="2800"/>
              <a:buFont typeface="Arial"/>
              <a:buChar char="●"/>
            </a:pPr>
            <a:r>
              <a:rPr lang="en-IN" sz="2400" u="sng" dirty="0">
                <a:solidFill>
                  <a:schemeClr val="hlink"/>
                </a:solidFill>
                <a:latin typeface="Arial"/>
                <a:ea typeface="Arial"/>
                <a:cs typeface="Arial"/>
                <a:sym typeface="Arial"/>
                <a:hlinkClick r:id="rId4" tooltip="External Link: FAO - An Introduction to the Basic Concepts of Food Security"/>
              </a:rPr>
              <a:t>FAO - An Introduction to the Basic Concepts of Food Security </a:t>
            </a:r>
            <a:endParaRPr lang="en-US" sz="2400" dirty="0">
              <a:solidFill>
                <a:srgbClr val="000000"/>
              </a:solidFill>
              <a:latin typeface="Arial"/>
              <a:ea typeface="Arial"/>
              <a:cs typeface="Arial"/>
              <a:sym typeface="Arial"/>
            </a:endParaRPr>
          </a:p>
          <a:p>
            <a:pPr marL="457200" lvl="0" indent="-406400">
              <a:lnSpc>
                <a:spcPct val="200000"/>
              </a:lnSpc>
              <a:spcBef>
                <a:spcPts val="784"/>
              </a:spcBef>
              <a:buClr>
                <a:schemeClr val="dk1"/>
              </a:buClr>
              <a:buSzPts val="2800"/>
              <a:buFont typeface="Arial"/>
              <a:buChar char="●"/>
            </a:pPr>
            <a:r>
              <a:rPr lang="en-US" sz="2400" u="sng" dirty="0">
                <a:solidFill>
                  <a:srgbClr val="0000FF"/>
                </a:solidFill>
                <a:latin typeface="Arial"/>
                <a:ea typeface="Arial"/>
                <a:cs typeface="Arial"/>
                <a:sym typeface="Arial"/>
                <a:hlinkClick r:id="rId5" tooltip="External Link: Global Food Security Cluster"/>
              </a:rPr>
              <a:t>Global Food Security Cluster</a:t>
            </a:r>
            <a:endParaRPr lang="en-US" sz="2400" dirty="0">
              <a:solidFill>
                <a:srgbClr val="000000"/>
              </a:solidFill>
              <a:latin typeface="Arial"/>
              <a:ea typeface="Arial"/>
              <a:cs typeface="Arial"/>
              <a:sym typeface="Arial"/>
            </a:endParaRPr>
          </a:p>
          <a:p>
            <a:pPr marL="457200" lvl="0" indent="-406400">
              <a:lnSpc>
                <a:spcPct val="200000"/>
              </a:lnSpc>
              <a:spcBef>
                <a:spcPts val="0"/>
              </a:spcBef>
              <a:buClr>
                <a:schemeClr val="dk1"/>
              </a:buClr>
              <a:buSzPts val="2800"/>
              <a:buFont typeface="Arial"/>
              <a:buChar char="●"/>
            </a:pPr>
            <a:r>
              <a:rPr lang="en-US" sz="2400" u="sng" dirty="0">
                <a:solidFill>
                  <a:srgbClr val="0000FF"/>
                </a:solidFill>
                <a:latin typeface="Arial"/>
                <a:ea typeface="Arial"/>
                <a:cs typeface="Arial"/>
                <a:sym typeface="Arial"/>
                <a:hlinkClick r:id="rId6" tooltip="External Link: CALP network "/>
              </a:rPr>
              <a:t>CALP network </a:t>
            </a:r>
            <a:r>
              <a:rPr lang="en-US" sz="2400" dirty="0">
                <a:solidFill>
                  <a:srgbClr val="0077C8"/>
                </a:solidFill>
                <a:latin typeface="Arial"/>
                <a:ea typeface="Arial"/>
                <a:cs typeface="Arial"/>
                <a:sym typeface="Arial"/>
              </a:rPr>
              <a:t> </a:t>
            </a:r>
          </a:p>
        </p:txBody>
      </p:sp>
      <p:sp>
        <p:nvSpPr>
          <p:cNvPr id="4" name="Slide Number Placeholder 3">
            <a:extLst>
              <a:ext uri="{FF2B5EF4-FFF2-40B4-BE49-F238E27FC236}">
                <a16:creationId xmlns:a16="http://schemas.microsoft.com/office/drawing/2014/main" id="{AE1BF603-CBD7-8092-42FB-94BD613E19E3}"/>
              </a:ext>
            </a:extLst>
          </p:cNvPr>
          <p:cNvSpPr>
            <a:spLocks noGrp="1"/>
          </p:cNvSpPr>
          <p:nvPr>
            <p:ph type="sldNum" sz="quarter" idx="12"/>
          </p:nvPr>
        </p:nvSpPr>
        <p:spPr/>
        <p:txBody>
          <a:bodyPr/>
          <a:lstStyle/>
          <a:p>
            <a:fld id="{FBC7A862-7147-4493-B488-4E46DC49905D}" type="slidenum">
              <a:rPr lang="de-DE" smtClean="0"/>
              <a:t>29</a:t>
            </a:fld>
            <a:endParaRPr lang="de-DE"/>
          </a:p>
        </p:txBody>
      </p:sp>
    </p:spTree>
    <p:extLst>
      <p:ext uri="{BB962C8B-B14F-4D97-AF65-F5344CB8AC3E}">
        <p14:creationId xmlns:p14="http://schemas.microsoft.com/office/powerpoint/2010/main" val="26275694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7FBAC219-0316-732D-E475-B7093ACADB7C}"/>
              </a:ext>
            </a:extLst>
          </p:cNvPr>
          <p:cNvSpPr>
            <a:spLocks noGrp="1"/>
          </p:cNvSpPr>
          <p:nvPr>
            <p:ph type="title"/>
          </p:nvPr>
        </p:nvSpPr>
        <p:spPr>
          <a:xfrm>
            <a:off x="839788" y="457200"/>
            <a:ext cx="5256212" cy="1085850"/>
          </a:xfrm>
          <a:solidFill>
            <a:srgbClr val="0070C0"/>
          </a:solidFill>
        </p:spPr>
        <p:txBody>
          <a:bodyPr anchor="ctr">
            <a:normAutofit/>
          </a:bodyPr>
          <a:lstStyle/>
          <a:p>
            <a:r>
              <a:rPr lang="de-DE" sz="2800" dirty="0">
                <a:solidFill>
                  <a:schemeClr val="bg1"/>
                </a:solidFill>
              </a:rPr>
              <a:t>In </a:t>
            </a:r>
            <a:r>
              <a:rPr lang="de-DE" sz="2800" dirty="0" err="1">
                <a:solidFill>
                  <a:schemeClr val="bg1"/>
                </a:solidFill>
              </a:rPr>
              <a:t>collaboration</a:t>
            </a:r>
            <a:r>
              <a:rPr lang="de-DE" sz="2800" dirty="0">
                <a:solidFill>
                  <a:schemeClr val="bg1"/>
                </a:solidFill>
              </a:rPr>
              <a:t> </a:t>
            </a:r>
            <a:r>
              <a:rPr lang="de-DE" sz="2800" dirty="0" err="1">
                <a:solidFill>
                  <a:schemeClr val="bg1"/>
                </a:solidFill>
              </a:rPr>
              <a:t>with</a:t>
            </a:r>
            <a:r>
              <a:rPr lang="de-DE" sz="2800" dirty="0">
                <a:solidFill>
                  <a:schemeClr val="bg1"/>
                </a:solidFill>
              </a:rPr>
              <a:t>:</a:t>
            </a:r>
          </a:p>
        </p:txBody>
      </p:sp>
      <p:pic>
        <p:nvPicPr>
          <p:cNvPr id="14" name="Grafik 13" descr="Action Against Hunger Logo">
            <a:extLst>
              <a:ext uri="{FF2B5EF4-FFF2-40B4-BE49-F238E27FC236}">
                <a16:creationId xmlns:a16="http://schemas.microsoft.com/office/drawing/2014/main" id="{3F45D82B-76CD-2B93-8D92-FBE8E131D0B8}"/>
              </a:ext>
            </a:extLst>
          </p:cNvPr>
          <p:cNvPicPr>
            <a:picLocks noChangeAspect="1"/>
          </p:cNvPicPr>
          <p:nvPr/>
        </p:nvPicPr>
        <p:blipFill>
          <a:blip r:embed="rId3"/>
          <a:stretch>
            <a:fillRect/>
          </a:stretch>
        </p:blipFill>
        <p:spPr>
          <a:xfrm>
            <a:off x="966398" y="1834929"/>
            <a:ext cx="1784310" cy="1093006"/>
          </a:xfrm>
          <a:prstGeom prst="rect">
            <a:avLst/>
          </a:prstGeom>
        </p:spPr>
      </p:pic>
      <p:pic>
        <p:nvPicPr>
          <p:cNvPr id="15" name="Picture 16" descr="African Disabiltiy Forum logo.">
            <a:extLst>
              <a:ext uri="{FF2B5EF4-FFF2-40B4-BE49-F238E27FC236}">
                <a16:creationId xmlns:a16="http://schemas.microsoft.com/office/drawing/2014/main" id="{EFD48082-6ED5-B7CF-EB81-95959C4E082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73667" y="1834929"/>
            <a:ext cx="1768872" cy="914618"/>
          </a:xfrm>
          <a:prstGeom prst="rect">
            <a:avLst/>
          </a:prstGeom>
        </p:spPr>
      </p:pic>
      <p:pic>
        <p:nvPicPr>
          <p:cNvPr id="16" name="Grafik 15" descr="Food Cluster Logo">
            <a:extLst>
              <a:ext uri="{FF2B5EF4-FFF2-40B4-BE49-F238E27FC236}">
                <a16:creationId xmlns:a16="http://schemas.microsoft.com/office/drawing/2014/main" id="{98C6CAC6-41FB-4CFE-62B7-893F74FBCBDC}"/>
              </a:ext>
            </a:extLst>
          </p:cNvPr>
          <p:cNvPicPr>
            <a:picLocks noChangeAspect="1"/>
          </p:cNvPicPr>
          <p:nvPr/>
        </p:nvPicPr>
        <p:blipFill>
          <a:blip r:embed="rId5"/>
          <a:stretch>
            <a:fillRect/>
          </a:stretch>
        </p:blipFill>
        <p:spPr>
          <a:xfrm>
            <a:off x="966398" y="2927935"/>
            <a:ext cx="1784310" cy="1061196"/>
          </a:xfrm>
          <a:prstGeom prst="rect">
            <a:avLst/>
          </a:prstGeom>
        </p:spPr>
      </p:pic>
      <p:pic>
        <p:nvPicPr>
          <p:cNvPr id="18" name="Picture 8" descr="Handicap International / Humanity &amp; Inclusion logo.">
            <a:extLst>
              <a:ext uri="{FF2B5EF4-FFF2-40B4-BE49-F238E27FC236}">
                <a16:creationId xmlns:a16="http://schemas.microsoft.com/office/drawing/2014/main" id="{B3E146A9-1EFD-3108-475D-65AB77BA470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73667" y="2930006"/>
            <a:ext cx="1768872" cy="997987"/>
          </a:xfrm>
          <a:prstGeom prst="rect">
            <a:avLst/>
          </a:prstGeom>
        </p:spPr>
      </p:pic>
      <p:pic>
        <p:nvPicPr>
          <p:cNvPr id="20" name="Picture 10" descr="Malteser International logo.">
            <a:extLst>
              <a:ext uri="{FF2B5EF4-FFF2-40B4-BE49-F238E27FC236}">
                <a16:creationId xmlns:a16="http://schemas.microsoft.com/office/drawing/2014/main" id="{E8D20241-2378-7588-99C8-AD479221353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6398" y="4241191"/>
            <a:ext cx="2072077" cy="663064"/>
          </a:xfrm>
          <a:prstGeom prst="rect">
            <a:avLst/>
          </a:prstGeom>
        </p:spPr>
      </p:pic>
      <p:pic>
        <p:nvPicPr>
          <p:cNvPr id="22" name="Grafik 21" descr="Welthungerhilfe Logo">
            <a:extLst>
              <a:ext uri="{FF2B5EF4-FFF2-40B4-BE49-F238E27FC236}">
                <a16:creationId xmlns:a16="http://schemas.microsoft.com/office/drawing/2014/main" id="{3BF26234-653C-C286-9C64-C405CFB2F69A}"/>
              </a:ext>
            </a:extLst>
          </p:cNvPr>
          <p:cNvPicPr>
            <a:picLocks noChangeAspect="1"/>
          </p:cNvPicPr>
          <p:nvPr/>
        </p:nvPicPr>
        <p:blipFill>
          <a:blip r:embed="rId8"/>
          <a:stretch>
            <a:fillRect/>
          </a:stretch>
        </p:blipFill>
        <p:spPr>
          <a:xfrm>
            <a:off x="3373667" y="4114552"/>
            <a:ext cx="2248214" cy="971686"/>
          </a:xfrm>
          <a:prstGeom prst="rect">
            <a:avLst/>
          </a:prstGeom>
        </p:spPr>
      </p:pic>
      <p:pic>
        <p:nvPicPr>
          <p:cNvPr id="23" name="Picture 20" descr="World Food Programme logo.">
            <a:extLst>
              <a:ext uri="{FF2B5EF4-FFF2-40B4-BE49-F238E27FC236}">
                <a16:creationId xmlns:a16="http://schemas.microsoft.com/office/drawing/2014/main" id="{46D577B5-4CB7-F887-BF78-B40A0B969DE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750708" y="5086238"/>
            <a:ext cx="1027010" cy="1562236"/>
          </a:xfrm>
          <a:prstGeom prst="rect">
            <a:avLst/>
          </a:prstGeom>
        </p:spPr>
      </p:pic>
      <p:sp>
        <p:nvSpPr>
          <p:cNvPr id="24" name="Content Placeholder 2">
            <a:extLst>
              <a:ext uri="{FF2B5EF4-FFF2-40B4-BE49-F238E27FC236}">
                <a16:creationId xmlns:a16="http://schemas.microsoft.com/office/drawing/2014/main" id="{14273618-5F8F-B173-9512-DA66561E0D4B}"/>
              </a:ext>
            </a:extLst>
          </p:cNvPr>
          <p:cNvSpPr txBox="1">
            <a:spLocks/>
          </p:cNvSpPr>
          <p:nvPr/>
        </p:nvSpPr>
        <p:spPr>
          <a:xfrm>
            <a:off x="6286500" y="457200"/>
            <a:ext cx="5068888" cy="5899149"/>
          </a:xfrm>
          <a:prstGeom prst="rect">
            <a:avLst/>
          </a:prstGeom>
          <a:solidFill>
            <a:srgbClr val="0070C0"/>
          </a:solidFill>
          <a:ln>
            <a:noFill/>
          </a:ln>
        </p:spPr>
        <p:txBody>
          <a:bodyPr spcFirstLastPara="1" wrap="square" lIns="91425" tIns="45700" rIns="540000" bIns="45700" anchor="ctr" anchorCtr="0">
            <a:norm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9pPr>
          </a:lstStyle>
          <a:p>
            <a:pPr marL="400050" indent="-342900">
              <a:lnSpc>
                <a:spcPct val="115000"/>
              </a:lnSpc>
              <a:spcBef>
                <a:spcPts val="0"/>
              </a:spcBef>
              <a:spcAft>
                <a:spcPts val="1200"/>
              </a:spcAft>
              <a:buClr>
                <a:schemeClr val="lt1"/>
              </a:buClr>
              <a:buSzPts val="2400"/>
              <a:tabLst>
                <a:tab pos="4489450" algn="l"/>
              </a:tabLst>
            </a:pPr>
            <a:r>
              <a:rPr lang="en-US" sz="2000" dirty="0">
                <a:solidFill>
                  <a:schemeClr val="lt1"/>
                </a:solidFill>
              </a:rPr>
              <a:t>An inter-agency initiative to build practical capacity for disability-inclusive humanitarian Food Security programming in-line with the IASC Guidelines on Inclusion of Persons with Disabilities in Humanitarian Action.</a:t>
            </a:r>
            <a:endParaRPr lang="en-US" sz="2000" dirty="0"/>
          </a:p>
          <a:p>
            <a:pPr marL="400050" indent="-342900">
              <a:lnSpc>
                <a:spcPct val="115000"/>
              </a:lnSpc>
              <a:spcBef>
                <a:spcPts val="0"/>
              </a:spcBef>
              <a:spcAft>
                <a:spcPts val="1200"/>
              </a:spcAft>
              <a:buClr>
                <a:schemeClr val="lt1"/>
              </a:buClr>
              <a:buSzPts val="2400"/>
            </a:pPr>
            <a:r>
              <a:rPr lang="en-US" sz="2000" dirty="0">
                <a:solidFill>
                  <a:schemeClr val="lt1"/>
                </a:solidFill>
              </a:rPr>
              <a:t>Aligned with and expanding on the DRG training package “</a:t>
            </a:r>
            <a:r>
              <a:rPr lang="en-US" sz="2000" dirty="0">
                <a:solidFill>
                  <a:schemeClr val="bg1"/>
                </a:solidFill>
                <a:hlinkClick r:id="rId10" tooltip="External link for download of DRG Package on DRG website.">
                  <a:extLst>
                    <a:ext uri="{A12FA001-AC4F-418D-AE19-62706E023703}">
                      <ahyp:hlinkClr xmlns:ahyp="http://schemas.microsoft.com/office/drawing/2018/hyperlinkcolor" val="tx"/>
                    </a:ext>
                  </a:extLst>
                </a:hlinkClick>
              </a:rPr>
              <a:t>Introduction to Inclusive Humanitarian Action</a:t>
            </a:r>
            <a:r>
              <a:rPr lang="en-US" sz="2000" dirty="0">
                <a:solidFill>
                  <a:schemeClr val="lt1"/>
                </a:solidFill>
              </a:rPr>
              <a:t>” </a:t>
            </a:r>
          </a:p>
          <a:p>
            <a:pPr marL="400050" indent="-368300">
              <a:lnSpc>
                <a:spcPct val="115000"/>
              </a:lnSpc>
              <a:spcBef>
                <a:spcPts val="0"/>
              </a:spcBef>
              <a:spcAft>
                <a:spcPts val="1200"/>
              </a:spcAft>
              <a:buClr>
                <a:schemeClr val="lt1"/>
              </a:buClr>
              <a:tabLst>
                <a:tab pos="4932363" algn="l"/>
              </a:tabLst>
            </a:pPr>
            <a:r>
              <a:rPr lang="en-US" sz="2000" dirty="0">
                <a:solidFill>
                  <a:schemeClr val="lt1"/>
                </a:solidFill>
              </a:rPr>
              <a:t>This package was piloted at a workshop in Uganda in 2026 prior to publication.</a:t>
            </a:r>
            <a:endParaRPr lang="de-DE" sz="2000" dirty="0">
              <a:solidFill>
                <a:schemeClr val="bg1"/>
              </a:solidFill>
            </a:endParaRPr>
          </a:p>
        </p:txBody>
      </p:sp>
      <p:sp>
        <p:nvSpPr>
          <p:cNvPr id="26" name="Foliennummernplatzhalter 25">
            <a:extLst>
              <a:ext uri="{FF2B5EF4-FFF2-40B4-BE49-F238E27FC236}">
                <a16:creationId xmlns:a16="http://schemas.microsoft.com/office/drawing/2014/main" id="{86C0621A-0BB6-B147-94F3-429A0C43AB7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3</a:t>
            </a:fld>
            <a:endParaRPr lang="en-US"/>
          </a:p>
        </p:txBody>
      </p:sp>
    </p:spTree>
    <p:extLst>
      <p:ext uri="{BB962C8B-B14F-4D97-AF65-F5344CB8AC3E}">
        <p14:creationId xmlns:p14="http://schemas.microsoft.com/office/powerpoint/2010/main" val="5683841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E2AA596-EF3B-4D45-1877-6955AE238371}"/>
              </a:ext>
            </a:extLst>
          </p:cNvPr>
          <p:cNvSpPr txBox="1">
            <a:spLocks noGrp="1" noRot="1" noMove="1" noResize="1" noEditPoints="1" noAdjustHandles="1" noChangeArrowheads="1" noChangeShapeType="1"/>
          </p:cNvSpPr>
          <p:nvPr>
            <p:ph type="title" idx="4294967295"/>
          </p:nvPr>
        </p:nvSpPr>
        <p:spPr>
          <a:xfrm>
            <a:off x="975059" y="261650"/>
            <a:ext cx="10515600" cy="1058233"/>
          </a:xfrm>
          <a:prstGeom prst="rect">
            <a:avLst/>
          </a:prstGeom>
          <a:solidFill>
            <a:schemeClr val="bg1"/>
          </a:solid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ctr" defTabSz="914400" rtl="0" eaLnBrk="1" latinLnBrk="0" hangingPunct="1">
              <a:lnSpc>
                <a:spcPct val="90000"/>
              </a:lnSpc>
              <a:spcBef>
                <a:spcPct val="0"/>
              </a:spcBef>
              <a:buNone/>
              <a:defRPr sz="3600" b="1" kern="1200">
                <a:solidFill>
                  <a:schemeClr val="bg1"/>
                </a:solidFill>
                <a:latin typeface="Arial" panose="020B0604020202020204" pitchFamily="34" charset="0"/>
                <a:ea typeface="+mj-ea"/>
                <a:cs typeface="Arial" panose="020B060402020202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de-DE" sz="3600" b="1" i="0" u="none" strike="noStrike" kern="1200" cap="none" spc="0" normalizeH="0" baseline="0" noProof="0">
                <a:ln>
                  <a:noFill/>
                </a:ln>
                <a:solidFill>
                  <a:schemeClr val="bg1"/>
                </a:solidFill>
                <a:effectLst/>
                <a:uLnTx/>
                <a:uFillTx/>
                <a:latin typeface="Arial" panose="020B0604020202020204" pitchFamily="34" charset="0"/>
                <a:ea typeface="+mj-ea"/>
                <a:cs typeface="Arial" panose="020B0604020202020204" pitchFamily="34" charset="0"/>
                <a:sym typeface="Arial"/>
              </a:rPr>
              <a:t>Last slide.</a:t>
            </a:r>
          </a:p>
        </p:txBody>
      </p:sp>
      <p:sp>
        <p:nvSpPr>
          <p:cNvPr id="9" name="Text Placeholder 8">
            <a:extLst>
              <a:ext uri="{FF2B5EF4-FFF2-40B4-BE49-F238E27FC236}">
                <a16:creationId xmlns:a16="http://schemas.microsoft.com/office/drawing/2014/main" id="{2D35F663-0FA7-A39D-8A49-EDE80699B448}"/>
              </a:ext>
            </a:extLst>
          </p:cNvPr>
          <p:cNvSpPr>
            <a:spLocks noGrp="1"/>
          </p:cNvSpPr>
          <p:nvPr>
            <p:ph type="body" idx="4294967295"/>
          </p:nvPr>
        </p:nvSpPr>
        <p:spPr>
          <a:xfrm>
            <a:off x="701342" y="1116136"/>
            <a:ext cx="4414356" cy="3011021"/>
          </a:xfrm>
        </p:spPr>
        <p:txBody>
          <a:bodyPr>
            <a:normAutofit/>
          </a:bodyPr>
          <a:lstStyle/>
          <a:p>
            <a:pPr marL="0" indent="0">
              <a:spcAft>
                <a:spcPts val="2400"/>
              </a:spcAft>
              <a:buNone/>
            </a:pPr>
            <a:r>
              <a:rPr lang="de-DE" b="1"/>
              <a:t>Thank you!</a:t>
            </a:r>
            <a:endParaRPr lang="de-DE"/>
          </a:p>
          <a:p>
            <a:pPr marL="0" indent="0">
              <a:buNone/>
            </a:pPr>
            <a:r>
              <a:rPr lang="de-DE"/>
              <a:t>You can download the full training package using this </a:t>
            </a:r>
            <a:r>
              <a:rPr lang="de-DE">
                <a:hlinkClick r:id="rId3" tooltip="External link to download page  for the training package."/>
              </a:rPr>
              <a:t>link</a:t>
            </a:r>
            <a:r>
              <a:rPr lang="de-DE"/>
              <a:t>.</a:t>
            </a:r>
          </a:p>
        </p:txBody>
      </p:sp>
      <p:pic>
        <p:nvPicPr>
          <p:cNvPr id="3" name="Picture 2">
            <a:extLst>
              <a:ext uri="{FF2B5EF4-FFF2-40B4-BE49-F238E27FC236}">
                <a16:creationId xmlns:a16="http://schemas.microsoft.com/office/drawing/2014/main" id="{8EB37D1F-72DF-4D42-359F-25ED6D19BBF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78285" y="2458995"/>
            <a:ext cx="8449788" cy="2353260"/>
          </a:xfrm>
          <a:prstGeom prst="rect">
            <a:avLst/>
          </a:prstGeom>
        </p:spPr>
      </p:pic>
    </p:spTree>
    <p:extLst>
      <p:ext uri="{BB962C8B-B14F-4D97-AF65-F5344CB8AC3E}">
        <p14:creationId xmlns:p14="http://schemas.microsoft.com/office/powerpoint/2010/main" val="4943709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541405-2026-454D-C64C-42F1EE5C3FB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1F3AEE-DF5F-E684-B382-0D4103A71384}"/>
              </a:ext>
            </a:extLst>
          </p:cNvPr>
          <p:cNvSpPr>
            <a:spLocks noGrp="1"/>
          </p:cNvSpPr>
          <p:nvPr>
            <p:ph type="title"/>
          </p:nvPr>
        </p:nvSpPr>
        <p:spPr>
          <a:xfrm>
            <a:off x="829199" y="457200"/>
            <a:ext cx="5266801" cy="1085850"/>
          </a:xfrm>
          <a:solidFill>
            <a:srgbClr val="0070C0"/>
          </a:solidFill>
        </p:spPr>
        <p:txBody>
          <a:bodyPr anchor="ctr">
            <a:normAutofit/>
          </a:bodyPr>
          <a:lstStyle/>
          <a:p>
            <a:r>
              <a:rPr lang="en-IN" sz="2800" noProof="0" dirty="0">
                <a:solidFill>
                  <a:schemeClr val="lt1"/>
                </a:solidFill>
                <a:latin typeface="Arial"/>
                <a:ea typeface="Arial"/>
                <a:cs typeface="Arial"/>
                <a:sym typeface="Arial"/>
              </a:rPr>
              <a:t>Phase 4 – </a:t>
            </a:r>
            <a:br>
              <a:rPr lang="en-IN" sz="2800" noProof="0" dirty="0">
                <a:solidFill>
                  <a:schemeClr val="lt1"/>
                </a:solidFill>
                <a:latin typeface="Arial"/>
                <a:ea typeface="Arial"/>
                <a:cs typeface="Arial"/>
                <a:sym typeface="Arial"/>
              </a:rPr>
            </a:br>
            <a:r>
              <a:rPr lang="en-IN" sz="2800" noProof="0" dirty="0">
                <a:solidFill>
                  <a:schemeClr val="lt1"/>
                </a:solidFill>
                <a:latin typeface="Arial"/>
                <a:ea typeface="Arial"/>
                <a:cs typeface="Arial"/>
                <a:sym typeface="Arial"/>
              </a:rPr>
              <a:t>Leave No One Behind!</a:t>
            </a:r>
            <a:endParaRPr lang="en-IN" sz="2800" noProof="0" dirty="0">
              <a:solidFill>
                <a:schemeClr val="bg1"/>
              </a:solidFill>
            </a:endParaRPr>
          </a:p>
        </p:txBody>
      </p:sp>
      <p:sp>
        <p:nvSpPr>
          <p:cNvPr id="3" name="Content Placeholder 2">
            <a:extLst>
              <a:ext uri="{FF2B5EF4-FFF2-40B4-BE49-F238E27FC236}">
                <a16:creationId xmlns:a16="http://schemas.microsoft.com/office/drawing/2014/main" id="{8CDC0311-D31A-E25B-C207-5F772ADD1CF1}"/>
              </a:ext>
              <a:ext uri="{C183D7F6-B498-43B3-948B-1728B52AA6E4}">
                <adec:decorative xmlns:adec="http://schemas.microsoft.com/office/drawing/2017/decorative" val="0"/>
              </a:ext>
            </a:extLst>
          </p:cNvPr>
          <p:cNvSpPr>
            <a:spLocks noGrp="1"/>
          </p:cNvSpPr>
          <p:nvPr>
            <p:ph idx="1"/>
          </p:nvPr>
        </p:nvSpPr>
        <p:spPr>
          <a:xfrm>
            <a:off x="6286500" y="457200"/>
            <a:ext cx="5068888" cy="5899149"/>
          </a:xfrm>
          <a:solidFill>
            <a:srgbClr val="0070C0"/>
          </a:solidFill>
        </p:spPr>
        <p:txBody>
          <a:bodyPr rIns="540000" anchor="ctr">
            <a:normAutofit fontScale="92500" lnSpcReduction="20000"/>
          </a:bodyPr>
          <a:lstStyle/>
          <a:p>
            <a:pPr marL="400050" lvl="0" indent="-317500">
              <a:lnSpc>
                <a:spcPct val="150000"/>
              </a:lnSpc>
              <a:spcAft>
                <a:spcPts val="600"/>
              </a:spcAft>
              <a:buClr>
                <a:schemeClr val="lt1"/>
              </a:buClr>
              <a:buSzPts val="2000"/>
              <a:buFont typeface="Arial"/>
              <a:buChar char="•"/>
            </a:pPr>
            <a:r>
              <a:rPr lang="en-IN" sz="2000" noProof="0" dirty="0">
                <a:solidFill>
                  <a:schemeClr val="lt1"/>
                </a:solidFill>
                <a:sym typeface="Arial"/>
              </a:rPr>
              <a:t>“Phase 4 - </a:t>
            </a:r>
            <a:r>
              <a:rPr lang="en-IN" sz="2000" noProof="0" dirty="0">
                <a:solidFill>
                  <a:schemeClr val="lt1"/>
                </a:solidFill>
              </a:rPr>
              <a:t>Leave No One Behind!” </a:t>
            </a:r>
            <a:r>
              <a:rPr lang="en-IN" sz="2000" noProof="0" dirty="0">
                <a:solidFill>
                  <a:schemeClr val="lt1"/>
                </a:solidFill>
                <a:sym typeface="Arial"/>
              </a:rPr>
              <a:t>(2025-2027) enhances the uptake of the IASC Guidelines on the Inclusion of Persons with Disabilities for lasting impact through localization, uptake and side-scaling in six countries in East and West Africa and on global level.</a:t>
            </a:r>
          </a:p>
          <a:p>
            <a:pPr marL="400050" indent="-317500">
              <a:lnSpc>
                <a:spcPct val="150000"/>
              </a:lnSpc>
              <a:buClr>
                <a:schemeClr val="lt1"/>
              </a:buClr>
              <a:buSzPts val="2000"/>
              <a:buFont typeface="Arial"/>
              <a:buChar char="•"/>
            </a:pPr>
            <a:r>
              <a:rPr lang="en-IN" sz="2000" noProof="0" dirty="0">
                <a:solidFill>
                  <a:schemeClr val="lt1"/>
                </a:solidFill>
              </a:rPr>
              <a:t>Funded by the German Federal Foreign Office and implemented by Handicap International and CBM International in collaboration with the International Disability Alliance and the African Disability Forum.</a:t>
            </a:r>
          </a:p>
          <a:p>
            <a:pPr marL="400050" lvl="0" indent="-342900">
              <a:lnSpc>
                <a:spcPct val="115000"/>
              </a:lnSpc>
              <a:spcBef>
                <a:spcPts val="0"/>
              </a:spcBef>
              <a:spcAft>
                <a:spcPts val="1200"/>
              </a:spcAft>
              <a:buClr>
                <a:schemeClr val="lt1"/>
              </a:buClr>
              <a:buSzPts val="2400"/>
              <a:buFont typeface="Arial"/>
              <a:buChar char="•"/>
              <a:tabLst>
                <a:tab pos="4489450" algn="l"/>
              </a:tabLst>
            </a:pPr>
            <a:endParaRPr lang="en-IN" sz="2000" noProof="0" dirty="0">
              <a:solidFill>
                <a:schemeClr val="bg1"/>
              </a:solidFill>
            </a:endParaRPr>
          </a:p>
        </p:txBody>
      </p:sp>
      <p:pic>
        <p:nvPicPr>
          <p:cNvPr id="6" name="Picture 5">
            <a:extLst>
              <a:ext uri="{FF2B5EF4-FFF2-40B4-BE49-F238E27FC236}">
                <a16:creationId xmlns:a16="http://schemas.microsoft.com/office/drawing/2014/main" id="{E7916FA7-CC1D-B558-AFA6-2569F04596B1}"/>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9199" y="1543050"/>
            <a:ext cx="5263625" cy="3370919"/>
          </a:xfrm>
          <a:prstGeom prst="rect">
            <a:avLst/>
          </a:prstGeom>
        </p:spPr>
      </p:pic>
      <p:sp>
        <p:nvSpPr>
          <p:cNvPr id="8" name="TextBox 7">
            <a:extLst>
              <a:ext uri="{FF2B5EF4-FFF2-40B4-BE49-F238E27FC236}">
                <a16:creationId xmlns:a16="http://schemas.microsoft.com/office/drawing/2014/main" id="{E456634A-BF41-E2D7-433D-CCD99C0F7101}"/>
              </a:ext>
            </a:extLst>
          </p:cNvPr>
          <p:cNvSpPr txBox="1"/>
          <p:nvPr/>
        </p:nvSpPr>
        <p:spPr>
          <a:xfrm>
            <a:off x="836613" y="5007173"/>
            <a:ext cx="1449388" cy="276999"/>
          </a:xfrm>
          <a:prstGeom prst="rect">
            <a:avLst/>
          </a:prstGeom>
          <a:noFill/>
        </p:spPr>
        <p:txBody>
          <a:bodyPr wrap="square" rtlCol="0">
            <a:spAutoFit/>
          </a:bodyPr>
          <a:lstStyle/>
          <a:p>
            <a:r>
              <a:rPr lang="en-IN" sz="1200" noProof="0" dirty="0"/>
              <a:t>Consortia partner: </a:t>
            </a:r>
          </a:p>
        </p:txBody>
      </p:sp>
      <p:grpSp>
        <p:nvGrpSpPr>
          <p:cNvPr id="25" name="Group 24" descr="Logos of Handicap International / Humanity &amp; Inclusion and CBM Christoffel-Blindenmission Christian Blind Mission">
            <a:extLst>
              <a:ext uri="{FF2B5EF4-FFF2-40B4-BE49-F238E27FC236}">
                <a16:creationId xmlns:a16="http://schemas.microsoft.com/office/drawing/2014/main" id="{2722C72B-41F0-5AAC-3546-7051F46ECC3C}"/>
              </a:ext>
            </a:extLst>
          </p:cNvPr>
          <p:cNvGrpSpPr/>
          <p:nvPr/>
        </p:nvGrpSpPr>
        <p:grpSpPr>
          <a:xfrm>
            <a:off x="829199" y="5314950"/>
            <a:ext cx="1151031" cy="1397283"/>
            <a:chOff x="829199" y="5314950"/>
            <a:chExt cx="1151031" cy="1397283"/>
          </a:xfrm>
        </p:grpSpPr>
        <p:pic>
          <p:nvPicPr>
            <p:cNvPr id="9" name="Picture 8" descr="Handicap International / Humanity &amp; Inclusion logo.">
              <a:extLst>
                <a:ext uri="{FF2B5EF4-FFF2-40B4-BE49-F238E27FC236}">
                  <a16:creationId xmlns:a16="http://schemas.microsoft.com/office/drawing/2014/main" id="{6C7B68ED-5193-9D7A-2740-55CD0CCCCE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9057" y="5314950"/>
              <a:ext cx="1061173" cy="598707"/>
            </a:xfrm>
            <a:prstGeom prst="rect">
              <a:avLst/>
            </a:prstGeom>
          </p:spPr>
        </p:pic>
        <p:pic>
          <p:nvPicPr>
            <p:cNvPr id="12" name="Picture 11">
              <a:extLst>
                <a:ext uri="{FF2B5EF4-FFF2-40B4-BE49-F238E27FC236}">
                  <a16:creationId xmlns:a16="http://schemas.microsoft.com/office/drawing/2014/main" id="{3909E3ED-9C32-75F5-3921-25E81732B2C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9199" y="5913657"/>
              <a:ext cx="1121078" cy="798576"/>
            </a:xfrm>
            <a:prstGeom prst="rect">
              <a:avLst/>
            </a:prstGeom>
          </p:spPr>
        </p:pic>
      </p:grpSp>
      <p:sp>
        <p:nvSpPr>
          <p:cNvPr id="18" name="TextBox 17">
            <a:extLst>
              <a:ext uri="{FF2B5EF4-FFF2-40B4-BE49-F238E27FC236}">
                <a16:creationId xmlns:a16="http://schemas.microsoft.com/office/drawing/2014/main" id="{C9CE24F2-1D0C-B0C5-EB3B-DDF708685C7D}"/>
              </a:ext>
            </a:extLst>
          </p:cNvPr>
          <p:cNvSpPr txBox="1"/>
          <p:nvPr/>
        </p:nvSpPr>
        <p:spPr>
          <a:xfrm>
            <a:off x="2469129" y="5007173"/>
            <a:ext cx="1695024" cy="276999"/>
          </a:xfrm>
          <a:prstGeom prst="rect">
            <a:avLst/>
          </a:prstGeom>
          <a:noFill/>
        </p:spPr>
        <p:txBody>
          <a:bodyPr wrap="square" rtlCol="0">
            <a:spAutoFit/>
          </a:bodyPr>
          <a:lstStyle/>
          <a:p>
            <a:r>
              <a:rPr lang="en-IN" sz="1200" noProof="0" dirty="0"/>
              <a:t>In collaboration with:</a:t>
            </a:r>
          </a:p>
        </p:txBody>
      </p:sp>
      <p:grpSp>
        <p:nvGrpSpPr>
          <p:cNvPr id="26" name="Group 25" descr="Logos of International Disability Alliance and African Disability Forum">
            <a:extLst>
              <a:ext uri="{FF2B5EF4-FFF2-40B4-BE49-F238E27FC236}">
                <a16:creationId xmlns:a16="http://schemas.microsoft.com/office/drawing/2014/main" id="{B74FDF77-AF89-A424-D031-911002D80E32}"/>
              </a:ext>
            </a:extLst>
          </p:cNvPr>
          <p:cNvGrpSpPr/>
          <p:nvPr/>
        </p:nvGrpSpPr>
        <p:grpSpPr>
          <a:xfrm>
            <a:off x="2469129" y="5314950"/>
            <a:ext cx="1206125" cy="1273812"/>
            <a:chOff x="2469129" y="5314950"/>
            <a:chExt cx="1206125" cy="1273812"/>
          </a:xfrm>
        </p:grpSpPr>
        <p:pic>
          <p:nvPicPr>
            <p:cNvPr id="15" name="Picture 14">
              <a:extLst>
                <a:ext uri="{FF2B5EF4-FFF2-40B4-BE49-F238E27FC236}">
                  <a16:creationId xmlns:a16="http://schemas.microsoft.com/office/drawing/2014/main" id="{C423E8D3-984F-B580-AF3C-BA3D075ECD0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69129" y="5314950"/>
              <a:ext cx="1206125" cy="598707"/>
            </a:xfrm>
            <a:prstGeom prst="rect">
              <a:avLst/>
            </a:prstGeom>
          </p:spPr>
        </p:pic>
        <p:pic>
          <p:nvPicPr>
            <p:cNvPr id="17" name="Picture 16" descr="African Disabiltiy Forum logo.">
              <a:extLst>
                <a:ext uri="{FF2B5EF4-FFF2-40B4-BE49-F238E27FC236}">
                  <a16:creationId xmlns:a16="http://schemas.microsoft.com/office/drawing/2014/main" id="{6BCFB1C1-F447-D3EB-5619-F91A8987805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541606" y="6040069"/>
              <a:ext cx="1061173" cy="548693"/>
            </a:xfrm>
            <a:prstGeom prst="rect">
              <a:avLst/>
            </a:prstGeom>
          </p:spPr>
        </p:pic>
      </p:grpSp>
      <p:sp>
        <p:nvSpPr>
          <p:cNvPr id="22" name="TextBox 21">
            <a:extLst>
              <a:ext uri="{FF2B5EF4-FFF2-40B4-BE49-F238E27FC236}">
                <a16:creationId xmlns:a16="http://schemas.microsoft.com/office/drawing/2014/main" id="{9E18F89F-72B8-DB73-E8AD-7F663C7E18F4}"/>
              </a:ext>
            </a:extLst>
          </p:cNvPr>
          <p:cNvSpPr txBox="1"/>
          <p:nvPr/>
        </p:nvSpPr>
        <p:spPr>
          <a:xfrm>
            <a:off x="4438385" y="5007173"/>
            <a:ext cx="1449388" cy="276999"/>
          </a:xfrm>
          <a:prstGeom prst="rect">
            <a:avLst/>
          </a:prstGeom>
          <a:noFill/>
        </p:spPr>
        <p:txBody>
          <a:bodyPr wrap="square" rtlCol="0">
            <a:spAutoFit/>
          </a:bodyPr>
          <a:lstStyle/>
          <a:p>
            <a:r>
              <a:rPr lang="en-IN" sz="1200" noProof="0" dirty="0"/>
              <a:t>Funded by:</a:t>
            </a:r>
          </a:p>
        </p:txBody>
      </p:sp>
      <p:pic>
        <p:nvPicPr>
          <p:cNvPr id="24" name="Picture 23" descr="Logo of German Humanitarian Assistance.">
            <a:extLst>
              <a:ext uri="{FF2B5EF4-FFF2-40B4-BE49-F238E27FC236}">
                <a16:creationId xmlns:a16="http://schemas.microsoft.com/office/drawing/2014/main" id="{358D5ED0-AB12-05CA-3847-6BF554BC479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388182" y="5314950"/>
            <a:ext cx="947737" cy="690268"/>
          </a:xfrm>
          <a:prstGeom prst="rect">
            <a:avLst/>
          </a:prstGeom>
        </p:spPr>
      </p:pic>
      <p:sp>
        <p:nvSpPr>
          <p:cNvPr id="4" name="Foliennummernplatzhalter 3">
            <a:extLst>
              <a:ext uri="{FF2B5EF4-FFF2-40B4-BE49-F238E27FC236}">
                <a16:creationId xmlns:a16="http://schemas.microsoft.com/office/drawing/2014/main" id="{8C7B8F9A-FCAD-3193-C090-072CC64645E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4</a:t>
            </a:fld>
            <a:endParaRPr lang="en-US"/>
          </a:p>
        </p:txBody>
      </p:sp>
    </p:spTree>
    <p:extLst>
      <p:ext uri="{BB962C8B-B14F-4D97-AF65-F5344CB8AC3E}">
        <p14:creationId xmlns:p14="http://schemas.microsoft.com/office/powerpoint/2010/main" val="29601599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4B05C1F-681B-A348-1FCC-4C3A67F3A31B}"/>
              </a:ext>
            </a:extLst>
          </p:cNvPr>
          <p:cNvSpPr>
            <a:spLocks noGrp="1"/>
          </p:cNvSpPr>
          <p:nvPr>
            <p:ph type="title"/>
          </p:nvPr>
        </p:nvSpPr>
        <p:spPr>
          <a:xfrm>
            <a:off x="838200" y="285115"/>
            <a:ext cx="10515600" cy="1058233"/>
          </a:xfrm>
          <a:solidFill>
            <a:srgbClr val="0070C0"/>
          </a:solidFill>
        </p:spPr>
        <p:txBody>
          <a:bodyPr/>
          <a:lstStyle/>
          <a:p>
            <a:r>
              <a:rPr lang="en-IN" noProof="0" dirty="0">
                <a:solidFill>
                  <a:schemeClr val="bg1"/>
                </a:solidFill>
              </a:rPr>
              <a:t>Phase 4 - LNOB Project Results:</a:t>
            </a:r>
          </a:p>
        </p:txBody>
      </p:sp>
      <p:pic>
        <p:nvPicPr>
          <p:cNvPr id="8" name="Picture 7" descr="A diagram displaying the objective and the 4  results of the &quot;Phase 4-Leave no one behind!&quot; project. On top of the diagram the objective reads: &quot;Enabling the uptake of the IASC Guidelines on Inclusion for lasting impact through side-scaling &amp; localization.&quot; The 4 results are displayed underneath and read from left to right: 1) Strengthening of disability-inclusion in humanitarian coordination. 2) Uptake, side-scaling and localization of tools and guidance. 3) Meaningful participation of OPDs - empowerment and removal of barriers. 4)&#10;Advancement of disability-inclusion in the global humanitarian system.">
            <a:extLst>
              <a:ext uri="{FF2B5EF4-FFF2-40B4-BE49-F238E27FC236}">
                <a16:creationId xmlns:a16="http://schemas.microsoft.com/office/drawing/2014/main" id="{E5AB3AFA-B63E-011F-42DC-A2FCCFDAFE70}"/>
              </a:ext>
            </a:extLst>
          </p:cNvPr>
          <p:cNvPicPr>
            <a:picLocks noChangeAspect="1"/>
          </p:cNvPicPr>
          <p:nvPr/>
        </p:nvPicPr>
        <p:blipFill>
          <a:blip r:embed="rId3"/>
          <a:srcRect l="10235" t="7343" r="10537" b="15172"/>
          <a:stretch>
            <a:fillRect/>
          </a:stretch>
        </p:blipFill>
        <p:spPr>
          <a:xfrm>
            <a:off x="1184910" y="1359594"/>
            <a:ext cx="10168890" cy="5213291"/>
          </a:xfrm>
          <a:prstGeom prst="rect">
            <a:avLst/>
          </a:prstGeom>
        </p:spPr>
      </p:pic>
      <p:sp>
        <p:nvSpPr>
          <p:cNvPr id="5" name="Slide Number Placeholder 4">
            <a:extLst>
              <a:ext uri="{FF2B5EF4-FFF2-40B4-BE49-F238E27FC236}">
                <a16:creationId xmlns:a16="http://schemas.microsoft.com/office/drawing/2014/main" id="{0BC9A23B-D829-4CF1-E1C0-8EC780471EF9}"/>
              </a:ext>
            </a:extLst>
          </p:cNvPr>
          <p:cNvSpPr>
            <a:spLocks noGrp="1"/>
          </p:cNvSpPr>
          <p:nvPr>
            <p:ph type="sldNum" sz="quarter" idx="12"/>
          </p:nvPr>
        </p:nvSpPr>
        <p:spPr>
          <a:xfrm>
            <a:off x="10538405" y="6310535"/>
            <a:ext cx="731700" cy="524700"/>
          </a:xfrm>
        </p:spPr>
        <p:txBody>
          <a:bodyPr/>
          <a:lstStyle/>
          <a:p>
            <a:fld id="{FBC7A862-7147-4493-B488-4E46DC49905D}" type="slidenum">
              <a:rPr lang="en-IN" noProof="0" smtClean="0"/>
              <a:t>5</a:t>
            </a:fld>
            <a:endParaRPr lang="en-IN" noProof="0" dirty="0"/>
          </a:p>
        </p:txBody>
      </p:sp>
    </p:spTree>
    <p:extLst>
      <p:ext uri="{BB962C8B-B14F-4D97-AF65-F5344CB8AC3E}">
        <p14:creationId xmlns:p14="http://schemas.microsoft.com/office/powerpoint/2010/main" val="2951623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C2312B-3451-1A1E-8FF8-F2201E71F9DC}"/>
              </a:ext>
            </a:extLst>
          </p:cNvPr>
          <p:cNvSpPr>
            <a:spLocks noGrp="1"/>
          </p:cNvSpPr>
          <p:nvPr>
            <p:ph type="title"/>
          </p:nvPr>
        </p:nvSpPr>
        <p:spPr>
          <a:xfrm>
            <a:off x="838200" y="365125"/>
            <a:ext cx="5257800" cy="1058233"/>
          </a:xfrm>
          <a:solidFill>
            <a:srgbClr val="0070C0"/>
          </a:solidFill>
        </p:spPr>
        <p:txBody>
          <a:bodyPr/>
          <a:lstStyle/>
          <a:p>
            <a:r>
              <a:rPr lang="en-IN" noProof="0" dirty="0">
                <a:solidFill>
                  <a:schemeClr val="bg1"/>
                </a:solidFill>
              </a:rPr>
              <a:t>Training Modules:</a:t>
            </a:r>
          </a:p>
        </p:txBody>
      </p:sp>
      <p:sp>
        <p:nvSpPr>
          <p:cNvPr id="15" name="Rectangle: Rounded Corners 14">
            <a:extLst>
              <a:ext uri="{FF2B5EF4-FFF2-40B4-BE49-F238E27FC236}">
                <a16:creationId xmlns:a16="http://schemas.microsoft.com/office/drawing/2014/main" id="{6021FF4C-4FF8-C3B5-7C02-019A1CE54184}"/>
              </a:ext>
              <a:ext uri="{C183D7F6-B498-43B3-948B-1728B52AA6E4}">
                <adec:decorative xmlns:adec="http://schemas.microsoft.com/office/drawing/2017/decorative" val="0"/>
              </a:ext>
            </a:extLst>
          </p:cNvPr>
          <p:cNvSpPr/>
          <p:nvPr/>
        </p:nvSpPr>
        <p:spPr>
          <a:xfrm>
            <a:off x="6359013" y="277884"/>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r>
              <a:rPr lang="en-IN" sz="1600" b="1" noProof="0" dirty="0">
                <a:solidFill>
                  <a:srgbClr val="0070C0"/>
                </a:solidFill>
                <a:latin typeface="Arial"/>
                <a:ea typeface="Arial"/>
                <a:cs typeface="Arial"/>
              </a:rPr>
              <a:t>Orientation Module:</a:t>
            </a:r>
            <a:r>
              <a:rPr lang="en-IN" sz="1600" b="1" noProof="0" dirty="0">
                <a:solidFill>
                  <a:schemeClr val="dk1"/>
                </a:solidFill>
                <a:latin typeface="Arial"/>
                <a:ea typeface="Arial"/>
                <a:cs typeface="Arial"/>
              </a:rPr>
              <a:t> Introduction to Food Security in Humanitarian Action</a:t>
            </a:r>
            <a:endParaRPr lang="en-IN" sz="1600" noProof="0" dirty="0"/>
          </a:p>
          <a:p>
            <a:pPr lvl="0">
              <a:buClr>
                <a:schemeClr val="dk1"/>
              </a:buClr>
              <a:buSzPts val="1600"/>
            </a:pPr>
            <a:r>
              <a:rPr lang="en-IN" sz="1600" noProof="0" dirty="0">
                <a:solidFill>
                  <a:schemeClr val="dk1"/>
                </a:solidFill>
                <a:latin typeface="Arial"/>
                <a:ea typeface="Arial"/>
                <a:cs typeface="Arial"/>
              </a:rPr>
              <a:t>Recommended for participants new to food security programming.</a:t>
            </a:r>
            <a:endParaRPr lang="en-IN" sz="1600" noProof="0" dirty="0">
              <a:solidFill>
                <a:schemeClr val="dk1"/>
              </a:solidFill>
              <a:latin typeface="Times New Roman"/>
              <a:ea typeface="Times New Roman"/>
              <a:cs typeface="Times New Roman"/>
              <a:sym typeface="Times New Roman"/>
            </a:endParaRPr>
          </a:p>
        </p:txBody>
      </p:sp>
      <p:sp>
        <p:nvSpPr>
          <p:cNvPr id="8" name="Rectangle: Rounded Corners 7">
            <a:extLst>
              <a:ext uri="{FF2B5EF4-FFF2-40B4-BE49-F238E27FC236}">
                <a16:creationId xmlns:a16="http://schemas.microsoft.com/office/drawing/2014/main" id="{5C30AD3F-C5F2-428F-07FC-9CEC284ED56C}"/>
              </a:ext>
              <a:ext uri="{C183D7F6-B498-43B3-948B-1728B52AA6E4}">
                <adec:decorative xmlns:adec="http://schemas.microsoft.com/office/drawing/2017/decorative" val="0"/>
              </a:ext>
            </a:extLst>
          </p:cNvPr>
          <p:cNvSpPr/>
          <p:nvPr/>
        </p:nvSpPr>
        <p:spPr>
          <a:xfrm>
            <a:off x="838200" y="1580087"/>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IN" sz="1600" b="1" noProof="0" dirty="0">
                <a:solidFill>
                  <a:srgbClr val="C41401"/>
                </a:solidFill>
                <a:latin typeface="Arial"/>
                <a:ea typeface="Arial"/>
                <a:cs typeface="Arial"/>
              </a:rPr>
              <a:t>Module 1</a:t>
            </a:r>
            <a:r>
              <a:rPr lang="en-IN" sz="1600" b="1" noProof="0" dirty="0">
                <a:solidFill>
                  <a:schemeClr val="dk1"/>
                </a:solidFill>
                <a:latin typeface="Arial"/>
                <a:ea typeface="Arial"/>
                <a:cs typeface="Arial"/>
              </a:rPr>
              <a:t>: Introduction to Disability</a:t>
            </a:r>
            <a:endParaRPr lang="en-IN" sz="1600" noProof="0" dirty="0">
              <a:solidFill>
                <a:schemeClr val="dk1"/>
              </a:solidFill>
              <a:latin typeface="Arial"/>
              <a:ea typeface="Arial"/>
              <a:cs typeface="Arial"/>
            </a:endParaRPr>
          </a:p>
          <a:p>
            <a:pPr lvl="0">
              <a:buClr>
                <a:schemeClr val="dk1"/>
              </a:buClr>
              <a:buSzPts val="1600"/>
            </a:pPr>
            <a:r>
              <a:rPr lang="en-IN" sz="1600" noProof="0" dirty="0">
                <a:solidFill>
                  <a:schemeClr val="dk1"/>
                </a:solidFill>
                <a:latin typeface="Arial"/>
                <a:ea typeface="Arial"/>
                <a:cs typeface="Arial"/>
              </a:rPr>
              <a:t>Understanding disability, intersectional risks, and barriers in humanitarian Food Security</a:t>
            </a:r>
            <a:r>
              <a:rPr lang="en-IN" sz="1600" b="1" noProof="0" dirty="0">
                <a:solidFill>
                  <a:schemeClr val="dk1"/>
                </a:solidFill>
                <a:latin typeface="Arial"/>
                <a:ea typeface="Arial"/>
                <a:cs typeface="Arial"/>
              </a:rPr>
              <a:t> </a:t>
            </a:r>
            <a:r>
              <a:rPr lang="en-IN" sz="1600" noProof="0" dirty="0">
                <a:solidFill>
                  <a:schemeClr val="dk1"/>
                </a:solidFill>
                <a:latin typeface="Arial"/>
                <a:ea typeface="Arial"/>
                <a:cs typeface="Arial"/>
              </a:rPr>
              <a:t>programming.</a:t>
            </a:r>
            <a:endParaRPr lang="en-IN" sz="1600" noProof="0" dirty="0">
              <a:solidFill>
                <a:schemeClr val="dk1"/>
              </a:solidFill>
              <a:latin typeface="Times New Roman"/>
              <a:ea typeface="Times New Roman"/>
              <a:cs typeface="Times New Roman"/>
              <a:sym typeface="Times New Roman"/>
            </a:endParaRPr>
          </a:p>
          <a:p>
            <a:pPr algn="ctr"/>
            <a:endParaRPr lang="en-IN" noProof="0" dirty="0">
              <a:solidFill>
                <a:schemeClr val="tx1"/>
              </a:solidFill>
            </a:endParaRPr>
          </a:p>
        </p:txBody>
      </p:sp>
      <p:sp>
        <p:nvSpPr>
          <p:cNvPr id="17" name="Rectangle: Rounded Corners 16">
            <a:extLst>
              <a:ext uri="{FF2B5EF4-FFF2-40B4-BE49-F238E27FC236}">
                <a16:creationId xmlns:a16="http://schemas.microsoft.com/office/drawing/2014/main" id="{407822D6-6BDD-C462-BD9C-9C7B3236B05B}"/>
              </a:ext>
              <a:ext uri="{C183D7F6-B498-43B3-948B-1728B52AA6E4}">
                <adec:decorative xmlns:adec="http://schemas.microsoft.com/office/drawing/2017/decorative" val="0"/>
              </a:ext>
            </a:extLst>
          </p:cNvPr>
          <p:cNvSpPr/>
          <p:nvPr/>
        </p:nvSpPr>
        <p:spPr>
          <a:xfrm>
            <a:off x="838200" y="2914550"/>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92500" lnSpcReduction="20000"/>
          </a:bodyPr>
          <a:lstStyle/>
          <a:p>
            <a:pPr lvl="0">
              <a:buSzPts val="1600"/>
            </a:pPr>
            <a:r>
              <a:rPr lang="en-IN" sz="1700" b="1" noProof="0" dirty="0">
                <a:solidFill>
                  <a:srgbClr val="0070C0"/>
                </a:solidFill>
                <a:latin typeface="Arial"/>
                <a:ea typeface="Arial"/>
                <a:cs typeface="Arial"/>
              </a:rPr>
              <a:t>Module 2</a:t>
            </a:r>
            <a:r>
              <a:rPr lang="en-IN" sz="1700" b="1" noProof="0" dirty="0">
                <a:solidFill>
                  <a:schemeClr val="dk1"/>
                </a:solidFill>
                <a:latin typeface="Arial"/>
                <a:ea typeface="Arial"/>
                <a:cs typeface="Arial"/>
              </a:rPr>
              <a:t>: Introduction to IASC Guidelines on Inclusion of Persons with Disabilities in Humanitarian Action (FS)</a:t>
            </a:r>
            <a:endParaRPr lang="en-IN" sz="1700" noProof="0" dirty="0">
              <a:solidFill>
                <a:srgbClr val="000000"/>
              </a:solidFill>
              <a:latin typeface="Arial"/>
              <a:ea typeface="Arial"/>
              <a:cs typeface="Arial"/>
            </a:endParaRPr>
          </a:p>
          <a:p>
            <a:pPr lvl="0">
              <a:buSzPts val="1600"/>
            </a:pPr>
            <a:r>
              <a:rPr lang="en-IN" sz="1700" noProof="0" dirty="0">
                <a:solidFill>
                  <a:schemeClr val="dk1"/>
                </a:solidFill>
                <a:latin typeface="Arial"/>
                <a:ea typeface="Arial"/>
                <a:cs typeface="Arial"/>
              </a:rPr>
              <a:t>IASC Guidelines unpacked and applied in practice with focus on Chapter 13 (Food Security)</a:t>
            </a:r>
            <a:endParaRPr lang="en-IN" sz="1700" noProof="0" dirty="0">
              <a:solidFill>
                <a:schemeClr val="dk1"/>
              </a:solidFill>
              <a:latin typeface="Times New Roman"/>
              <a:ea typeface="Times New Roman"/>
              <a:cs typeface="Times New Roman"/>
              <a:sym typeface="Times New Roman"/>
            </a:endParaRPr>
          </a:p>
        </p:txBody>
      </p:sp>
      <p:sp>
        <p:nvSpPr>
          <p:cNvPr id="21" name="Rectangle: Rounded Corners 20">
            <a:extLst>
              <a:ext uri="{FF2B5EF4-FFF2-40B4-BE49-F238E27FC236}">
                <a16:creationId xmlns:a16="http://schemas.microsoft.com/office/drawing/2014/main" id="{194D9890-51AA-B81D-DA54-5EACFD8150B9}"/>
              </a:ext>
              <a:ext uri="{C183D7F6-B498-43B3-948B-1728B52AA6E4}">
                <adec:decorative xmlns:adec="http://schemas.microsoft.com/office/drawing/2017/decorative" val="0"/>
              </a:ext>
            </a:extLst>
          </p:cNvPr>
          <p:cNvSpPr/>
          <p:nvPr/>
        </p:nvSpPr>
        <p:spPr>
          <a:xfrm>
            <a:off x="838200" y="4216753"/>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SzPts val="1600"/>
            </a:pPr>
            <a:r>
              <a:rPr lang="en-IN" sz="1600" b="1" noProof="0" dirty="0">
                <a:solidFill>
                  <a:srgbClr val="C41401"/>
                </a:solidFill>
                <a:latin typeface="Arial"/>
                <a:ea typeface="Arial"/>
                <a:cs typeface="Arial"/>
              </a:rPr>
              <a:t>Module 3</a:t>
            </a:r>
            <a:r>
              <a:rPr lang="en-IN" sz="1600" b="1" noProof="0" dirty="0">
                <a:solidFill>
                  <a:schemeClr val="dk1"/>
                </a:solidFill>
                <a:latin typeface="Arial"/>
                <a:ea typeface="Arial"/>
                <a:cs typeface="Arial"/>
              </a:rPr>
              <a:t>: Situating disability-inclusion within the wider humanitarian landscape</a:t>
            </a:r>
            <a:endParaRPr lang="en-IN" sz="1600" noProof="0" dirty="0">
              <a:solidFill>
                <a:srgbClr val="000000"/>
              </a:solidFill>
              <a:latin typeface="Arial"/>
              <a:ea typeface="Arial"/>
              <a:cs typeface="Arial"/>
            </a:endParaRPr>
          </a:p>
          <a:p>
            <a:pPr lvl="0">
              <a:buSzPts val="1600"/>
            </a:pPr>
            <a:r>
              <a:rPr lang="en-IN" sz="1600" noProof="0" dirty="0">
                <a:solidFill>
                  <a:schemeClr val="dk1"/>
                </a:solidFill>
                <a:latin typeface="Arial"/>
                <a:ea typeface="Arial"/>
                <a:cs typeface="Arial"/>
              </a:rPr>
              <a:t>Framing inclusive humanitarian action through a Food Security lens.</a:t>
            </a:r>
          </a:p>
        </p:txBody>
      </p:sp>
      <p:sp>
        <p:nvSpPr>
          <p:cNvPr id="23" name="Rectangle: Rounded Corners 22">
            <a:extLst>
              <a:ext uri="{FF2B5EF4-FFF2-40B4-BE49-F238E27FC236}">
                <a16:creationId xmlns:a16="http://schemas.microsoft.com/office/drawing/2014/main" id="{350E98BE-5C06-58CC-79C6-65EF25F86075}"/>
              </a:ext>
              <a:ext uri="{C183D7F6-B498-43B3-948B-1728B52AA6E4}">
                <adec:decorative xmlns:adec="http://schemas.microsoft.com/office/drawing/2017/decorative" val="0"/>
              </a:ext>
            </a:extLst>
          </p:cNvPr>
          <p:cNvSpPr/>
          <p:nvPr/>
        </p:nvSpPr>
        <p:spPr>
          <a:xfrm>
            <a:off x="838200" y="5551216"/>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SzPts val="1600"/>
            </a:pPr>
            <a:r>
              <a:rPr lang="en-IN" sz="1600" b="1" noProof="0" dirty="0">
                <a:solidFill>
                  <a:srgbClr val="0070C0"/>
                </a:solidFill>
                <a:latin typeface="Arial"/>
                <a:ea typeface="Arial"/>
                <a:cs typeface="Arial"/>
              </a:rPr>
              <a:t>Module 4</a:t>
            </a:r>
            <a:r>
              <a:rPr lang="en-IN" sz="1600" b="1" noProof="0" dirty="0">
                <a:solidFill>
                  <a:schemeClr val="dk1"/>
                </a:solidFill>
                <a:latin typeface="Arial"/>
                <a:ea typeface="Arial"/>
                <a:cs typeface="Arial"/>
              </a:rPr>
              <a:t>:</a:t>
            </a:r>
            <a:r>
              <a:rPr lang="en-IN" sz="1600" b="1" noProof="0" dirty="0">
                <a:solidFill>
                  <a:srgbClr val="FF0000"/>
                </a:solidFill>
                <a:latin typeface="Arial"/>
                <a:ea typeface="Arial"/>
                <a:cs typeface="Arial"/>
              </a:rPr>
              <a:t> </a:t>
            </a:r>
            <a:r>
              <a:rPr lang="en-IN" sz="1600" b="1" noProof="0" dirty="0">
                <a:solidFill>
                  <a:schemeClr val="dk1"/>
                </a:solidFill>
                <a:latin typeface="Arial"/>
                <a:ea typeface="Arial"/>
                <a:cs typeface="Arial"/>
              </a:rPr>
              <a:t>Accessibility, Universal Design and Reasonable Accommodation in Food Security </a:t>
            </a:r>
          </a:p>
          <a:p>
            <a:pPr lvl="0">
              <a:buSzPts val="1600"/>
            </a:pPr>
            <a:r>
              <a:rPr lang="en-IN" sz="1600" noProof="0" dirty="0">
                <a:solidFill>
                  <a:schemeClr val="dk1"/>
                </a:solidFill>
                <a:latin typeface="Arial"/>
                <a:ea typeface="Arial"/>
                <a:cs typeface="Arial"/>
              </a:rPr>
              <a:t>Ensuring accessibility across humanitarian Food Security services, infrastructure and communication.</a:t>
            </a:r>
            <a:endParaRPr lang="en-IN" noProof="0" dirty="0">
              <a:solidFill>
                <a:srgbClr val="000000"/>
              </a:solidFill>
              <a:latin typeface="Arial"/>
              <a:ea typeface="Arial"/>
              <a:cs typeface="Arial"/>
            </a:endParaRPr>
          </a:p>
        </p:txBody>
      </p:sp>
      <p:sp>
        <p:nvSpPr>
          <p:cNvPr id="25" name="Rectangle: Rounded Corners 24">
            <a:extLst>
              <a:ext uri="{FF2B5EF4-FFF2-40B4-BE49-F238E27FC236}">
                <a16:creationId xmlns:a16="http://schemas.microsoft.com/office/drawing/2014/main" id="{E6B83401-0A19-F696-D7DA-2039D900B3CB}"/>
              </a:ext>
              <a:ext uri="{C183D7F6-B498-43B3-948B-1728B52AA6E4}">
                <adec:decorative xmlns:adec="http://schemas.microsoft.com/office/drawing/2017/decorative" val="0"/>
              </a:ext>
            </a:extLst>
          </p:cNvPr>
          <p:cNvSpPr/>
          <p:nvPr/>
        </p:nvSpPr>
        <p:spPr>
          <a:xfrm>
            <a:off x="6359013" y="1580087"/>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IN" sz="1600" b="1" noProof="0" dirty="0">
                <a:solidFill>
                  <a:srgbClr val="C41401"/>
                </a:solidFill>
                <a:latin typeface="Arial"/>
                <a:ea typeface="Arial"/>
                <a:cs typeface="Arial"/>
              </a:rPr>
              <a:t>Module 5</a:t>
            </a:r>
            <a:r>
              <a:rPr lang="en-IN" sz="1600" b="1" noProof="0" dirty="0">
                <a:solidFill>
                  <a:schemeClr val="dk1"/>
                </a:solidFill>
                <a:latin typeface="Arial"/>
                <a:ea typeface="Arial"/>
                <a:cs typeface="Arial"/>
              </a:rPr>
              <a:t>: Introducing the Must Do Actions (MDAs) and the twin-track approach</a:t>
            </a:r>
            <a:endParaRPr lang="en-IN" sz="1600" noProof="0" dirty="0">
              <a:solidFill>
                <a:schemeClr val="dk1"/>
              </a:solidFill>
              <a:latin typeface="Arial"/>
              <a:ea typeface="Arial"/>
              <a:cs typeface="Arial"/>
            </a:endParaRPr>
          </a:p>
          <a:p>
            <a:pPr lvl="0">
              <a:buClr>
                <a:schemeClr val="dk1"/>
              </a:buClr>
              <a:buSzPts val="1600"/>
            </a:pPr>
            <a:r>
              <a:rPr lang="en-IN" sz="1600" noProof="0" dirty="0">
                <a:solidFill>
                  <a:schemeClr val="dk1"/>
                </a:solidFill>
                <a:latin typeface="Arial"/>
                <a:ea typeface="Arial"/>
                <a:cs typeface="Arial"/>
              </a:rPr>
              <a:t>Applying the twin-track approach and MDAs to Food Security programming in humanitarian contexts.</a:t>
            </a:r>
            <a:endParaRPr lang="en-IN" sz="1600" noProof="0" dirty="0">
              <a:solidFill>
                <a:schemeClr val="dk1"/>
              </a:solidFill>
              <a:latin typeface="Times New Roman"/>
              <a:ea typeface="Times New Roman"/>
              <a:cs typeface="Times New Roman"/>
              <a:sym typeface="Times New Roman"/>
            </a:endParaRPr>
          </a:p>
        </p:txBody>
      </p:sp>
      <p:sp>
        <p:nvSpPr>
          <p:cNvPr id="27" name="Rectangle: Rounded Corners 26">
            <a:extLst>
              <a:ext uri="{FF2B5EF4-FFF2-40B4-BE49-F238E27FC236}">
                <a16:creationId xmlns:a16="http://schemas.microsoft.com/office/drawing/2014/main" id="{5F16C014-2090-2734-FE77-1F050BF99553}"/>
              </a:ext>
              <a:ext uri="{C183D7F6-B498-43B3-948B-1728B52AA6E4}">
                <adec:decorative xmlns:adec="http://schemas.microsoft.com/office/drawing/2017/decorative" val="0"/>
              </a:ext>
            </a:extLst>
          </p:cNvPr>
          <p:cNvSpPr/>
          <p:nvPr/>
        </p:nvSpPr>
        <p:spPr>
          <a:xfrm>
            <a:off x="6359013" y="2914550"/>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IN" sz="1600" b="1" noProof="0" dirty="0">
                <a:solidFill>
                  <a:srgbClr val="0070C0"/>
                </a:solidFill>
                <a:latin typeface="Arial"/>
                <a:ea typeface="Arial"/>
                <a:cs typeface="Arial"/>
              </a:rPr>
              <a:t>Module 6</a:t>
            </a:r>
            <a:r>
              <a:rPr lang="en-IN" sz="1600" b="1" noProof="0" dirty="0">
                <a:solidFill>
                  <a:schemeClr val="dk1"/>
                </a:solidFill>
                <a:latin typeface="Arial"/>
                <a:ea typeface="Arial"/>
                <a:cs typeface="Arial"/>
              </a:rPr>
              <a:t>: Inclusive Project Cycle </a:t>
            </a:r>
            <a:endParaRPr lang="en-IN" sz="1600" noProof="0" dirty="0">
              <a:solidFill>
                <a:schemeClr val="dk1"/>
              </a:solidFill>
              <a:latin typeface="Arial"/>
              <a:ea typeface="Arial"/>
              <a:cs typeface="Arial"/>
            </a:endParaRPr>
          </a:p>
          <a:p>
            <a:pPr lvl="0">
              <a:buClr>
                <a:schemeClr val="dk1"/>
              </a:buClr>
              <a:buSzPts val="1600"/>
            </a:pPr>
            <a:r>
              <a:rPr lang="en-IN" sz="1600" noProof="0" dirty="0">
                <a:solidFill>
                  <a:schemeClr val="dk1"/>
                </a:solidFill>
                <a:latin typeface="Arial"/>
                <a:ea typeface="Arial"/>
                <a:cs typeface="Arial"/>
              </a:rPr>
              <a:t>Operationalizing the IASC MDAs within the  humanitarian Food Security project cycle.</a:t>
            </a:r>
            <a:endParaRPr lang="en-IN" sz="1600" noProof="0" dirty="0">
              <a:solidFill>
                <a:schemeClr val="dk1"/>
              </a:solidFill>
              <a:latin typeface="Times New Roman"/>
              <a:ea typeface="Times New Roman"/>
              <a:cs typeface="Times New Roman"/>
              <a:sym typeface="Times New Roman"/>
            </a:endParaRPr>
          </a:p>
        </p:txBody>
      </p:sp>
      <p:sp>
        <p:nvSpPr>
          <p:cNvPr id="29" name="Rectangle: Rounded Corners 28">
            <a:extLst>
              <a:ext uri="{FF2B5EF4-FFF2-40B4-BE49-F238E27FC236}">
                <a16:creationId xmlns:a16="http://schemas.microsoft.com/office/drawing/2014/main" id="{94294FDC-4BB4-7189-5501-1C133A57E9F3}"/>
              </a:ext>
              <a:ext uri="{C183D7F6-B498-43B3-948B-1728B52AA6E4}">
                <adec:decorative xmlns:adec="http://schemas.microsoft.com/office/drawing/2017/decorative" val="0"/>
              </a:ext>
            </a:extLst>
          </p:cNvPr>
          <p:cNvSpPr/>
          <p:nvPr/>
        </p:nvSpPr>
        <p:spPr>
          <a:xfrm>
            <a:off x="6359013" y="4216753"/>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IN" sz="1600" b="1" noProof="0" dirty="0">
                <a:solidFill>
                  <a:srgbClr val="C41401"/>
                </a:solidFill>
                <a:latin typeface="Arial"/>
                <a:ea typeface="Arial"/>
                <a:cs typeface="Arial"/>
              </a:rPr>
              <a:t>Module 7</a:t>
            </a:r>
            <a:r>
              <a:rPr lang="en-IN" sz="1600" b="1" noProof="0" dirty="0">
                <a:solidFill>
                  <a:schemeClr val="dk1"/>
                </a:solidFill>
                <a:latin typeface="Arial"/>
                <a:ea typeface="Arial"/>
                <a:cs typeface="Arial"/>
              </a:rPr>
              <a:t>: Disability-Inclusive Accountability to Affected People (AAP)</a:t>
            </a:r>
            <a:endParaRPr lang="en-IN" sz="1600" noProof="0" dirty="0">
              <a:solidFill>
                <a:schemeClr val="dk1"/>
              </a:solidFill>
              <a:latin typeface="Arial"/>
              <a:ea typeface="Arial"/>
              <a:cs typeface="Arial"/>
            </a:endParaRPr>
          </a:p>
          <a:p>
            <a:pPr lvl="0">
              <a:buClr>
                <a:schemeClr val="dk1"/>
              </a:buClr>
              <a:buSzPts val="1600"/>
            </a:pPr>
            <a:r>
              <a:rPr lang="en-IN" sz="1600" noProof="0" dirty="0">
                <a:solidFill>
                  <a:schemeClr val="dk1"/>
                </a:solidFill>
                <a:latin typeface="Arial"/>
                <a:ea typeface="Arial"/>
                <a:cs typeface="Arial"/>
              </a:rPr>
              <a:t>Understanding AAP, its relevance and mechanism of accountability, and inclusiveness.</a:t>
            </a:r>
            <a:endParaRPr lang="en-IN" sz="1600" noProof="0" dirty="0">
              <a:solidFill>
                <a:schemeClr val="dk1"/>
              </a:solidFill>
              <a:latin typeface="Times New Roman"/>
              <a:ea typeface="Times New Roman"/>
              <a:cs typeface="Times New Roman"/>
              <a:sym typeface="Times New Roman"/>
            </a:endParaRPr>
          </a:p>
        </p:txBody>
      </p:sp>
      <p:sp>
        <p:nvSpPr>
          <p:cNvPr id="31" name="Rectangle: Rounded Corners 30">
            <a:extLst>
              <a:ext uri="{FF2B5EF4-FFF2-40B4-BE49-F238E27FC236}">
                <a16:creationId xmlns:a16="http://schemas.microsoft.com/office/drawing/2014/main" id="{93AC54D4-AA2B-4B2E-91D0-5D657112AA92}"/>
              </a:ext>
              <a:ext uri="{C183D7F6-B498-43B3-948B-1728B52AA6E4}">
                <adec:decorative xmlns:adec="http://schemas.microsoft.com/office/drawing/2017/decorative" val="0"/>
              </a:ext>
            </a:extLst>
          </p:cNvPr>
          <p:cNvSpPr/>
          <p:nvPr/>
        </p:nvSpPr>
        <p:spPr>
          <a:xfrm>
            <a:off x="6359013" y="5551216"/>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IN" sz="1600" b="1" noProof="0" dirty="0">
                <a:solidFill>
                  <a:srgbClr val="0070C0"/>
                </a:solidFill>
                <a:latin typeface="Arial"/>
                <a:ea typeface="Arial"/>
                <a:cs typeface="Arial"/>
              </a:rPr>
              <a:t>Module 8</a:t>
            </a:r>
            <a:r>
              <a:rPr lang="en-IN" sz="1600" b="1" noProof="0" dirty="0">
                <a:solidFill>
                  <a:schemeClr val="dk1"/>
                </a:solidFill>
                <a:latin typeface="Arial"/>
                <a:ea typeface="Arial"/>
                <a:cs typeface="Arial"/>
              </a:rPr>
              <a:t>:</a:t>
            </a:r>
            <a:r>
              <a:rPr lang="en-IN" sz="1600" noProof="0" dirty="0">
                <a:solidFill>
                  <a:schemeClr val="dk1"/>
                </a:solidFill>
                <a:latin typeface="Arial"/>
                <a:ea typeface="Arial"/>
                <a:cs typeface="Arial"/>
              </a:rPr>
              <a:t>. </a:t>
            </a:r>
            <a:r>
              <a:rPr lang="en-IN" sz="1600" b="1" noProof="0" dirty="0">
                <a:solidFill>
                  <a:schemeClr val="dk1"/>
                </a:solidFill>
                <a:latin typeface="Arial"/>
                <a:ea typeface="Arial"/>
                <a:cs typeface="Arial"/>
              </a:rPr>
              <a:t>Disability-Inclusive Cash and Voucher Assistance (CVA) in Food Security</a:t>
            </a:r>
          </a:p>
          <a:p>
            <a:pPr lvl="0">
              <a:buClr>
                <a:schemeClr val="dk1"/>
              </a:buClr>
              <a:buSzPts val="1600"/>
            </a:pPr>
            <a:r>
              <a:rPr lang="en-IN" sz="1600" noProof="0" dirty="0">
                <a:solidFill>
                  <a:schemeClr val="dk1"/>
                </a:solidFill>
                <a:latin typeface="Arial"/>
                <a:ea typeface="Arial"/>
                <a:cs typeface="Arial"/>
              </a:rPr>
              <a:t>Ensuring CVA is accessible and inclusive of persons with disabilities in food security programming. </a:t>
            </a:r>
            <a:endParaRPr lang="en-IN" noProof="0" dirty="0">
              <a:solidFill>
                <a:srgbClr val="000000"/>
              </a:solidFill>
              <a:latin typeface="Arial"/>
              <a:ea typeface="Arial"/>
              <a:cs typeface="Arial"/>
            </a:endParaRPr>
          </a:p>
        </p:txBody>
      </p:sp>
      <p:sp>
        <p:nvSpPr>
          <p:cNvPr id="3" name="Slide Number Placeholder 2">
            <a:extLst>
              <a:ext uri="{FF2B5EF4-FFF2-40B4-BE49-F238E27FC236}">
                <a16:creationId xmlns:a16="http://schemas.microsoft.com/office/drawing/2014/main" id="{9BDC5601-99F7-8538-A194-DD034054D90E}"/>
              </a:ext>
            </a:extLst>
          </p:cNvPr>
          <p:cNvSpPr>
            <a:spLocks noGrp="1"/>
          </p:cNvSpPr>
          <p:nvPr>
            <p:ph type="sldNum" sz="quarter" idx="12"/>
          </p:nvPr>
        </p:nvSpPr>
        <p:spPr/>
        <p:txBody>
          <a:bodyPr/>
          <a:lstStyle/>
          <a:p>
            <a:fld id="{FBC7A862-7147-4493-B488-4E46DC49905D}" type="slidenum">
              <a:rPr lang="en-IN" noProof="0" smtClean="0">
                <a:solidFill>
                  <a:schemeClr val="tx1"/>
                </a:solidFill>
              </a:rPr>
              <a:t>6</a:t>
            </a:fld>
            <a:endParaRPr lang="en-IN" noProof="0" dirty="0">
              <a:solidFill>
                <a:schemeClr val="tx1"/>
              </a:solidFill>
            </a:endParaRPr>
          </a:p>
        </p:txBody>
      </p:sp>
    </p:spTree>
    <p:extLst>
      <p:ext uri="{BB962C8B-B14F-4D97-AF65-F5344CB8AC3E}">
        <p14:creationId xmlns:p14="http://schemas.microsoft.com/office/powerpoint/2010/main" val="21440393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30832E7-BED6-66C9-E92D-8A020B7A9D26}"/>
              </a:ext>
            </a:extLst>
          </p:cNvPr>
          <p:cNvSpPr>
            <a:spLocks noGrp="1"/>
          </p:cNvSpPr>
          <p:nvPr>
            <p:ph type="title"/>
          </p:nvPr>
        </p:nvSpPr>
        <p:spPr/>
        <p:txBody>
          <a:bodyPr/>
          <a:lstStyle/>
          <a:p>
            <a:r>
              <a:rPr lang="en-IN" noProof="0" dirty="0">
                <a:solidFill>
                  <a:srgbClr val="000000"/>
                </a:solidFill>
                <a:latin typeface="Arial"/>
                <a:ea typeface="Arial"/>
                <a:cs typeface="Arial"/>
                <a:sym typeface="Arial"/>
              </a:rPr>
              <a:t>Feedback and Complaints</a:t>
            </a:r>
            <a:endParaRPr lang="en-IN" noProof="0" dirty="0"/>
          </a:p>
        </p:txBody>
      </p:sp>
      <p:sp>
        <p:nvSpPr>
          <p:cNvPr id="5" name="Content Placeholder 4">
            <a:extLst>
              <a:ext uri="{FF2B5EF4-FFF2-40B4-BE49-F238E27FC236}">
                <a16:creationId xmlns:a16="http://schemas.microsoft.com/office/drawing/2014/main" id="{97B22C42-927E-516C-26AE-8FFF4A3164C8}"/>
              </a:ext>
            </a:extLst>
          </p:cNvPr>
          <p:cNvSpPr>
            <a:spLocks noGrp="1"/>
          </p:cNvSpPr>
          <p:nvPr>
            <p:ph idx="1"/>
          </p:nvPr>
        </p:nvSpPr>
        <p:spPr/>
        <p:txBody>
          <a:bodyPr>
            <a:normAutofit/>
          </a:bodyPr>
          <a:lstStyle/>
          <a:p>
            <a:pPr marL="342900" lvl="0" indent="-342900">
              <a:lnSpc>
                <a:spcPct val="100000"/>
              </a:lnSpc>
              <a:spcBef>
                <a:spcPts val="0"/>
              </a:spcBef>
              <a:buClr>
                <a:srgbClr val="000000"/>
              </a:buClr>
              <a:buSzPts val="2400"/>
              <a:buFont typeface="Arial"/>
              <a:buChar char="●"/>
            </a:pPr>
            <a:r>
              <a:rPr lang="en-IN" noProof="0">
                <a:solidFill>
                  <a:srgbClr val="000000"/>
                </a:solidFill>
                <a:latin typeface="Arial"/>
                <a:ea typeface="Arial"/>
                <a:cs typeface="Arial"/>
                <a:sym typeface="Arial"/>
              </a:rPr>
              <a:t>A formalized Training Evaluation Form will be shared with you through MS Forms at the end of this training to allow anonymous feedback.</a:t>
            </a:r>
          </a:p>
          <a:p>
            <a:pPr marL="342900" lvl="0" indent="-342900">
              <a:lnSpc>
                <a:spcPct val="100000"/>
              </a:lnSpc>
              <a:spcBef>
                <a:spcPts val="1800"/>
              </a:spcBef>
              <a:buClr>
                <a:srgbClr val="000000"/>
              </a:buClr>
              <a:buSzPts val="2400"/>
              <a:buFont typeface="Arial"/>
              <a:buChar char="●"/>
            </a:pPr>
            <a:r>
              <a:rPr lang="en-IN" noProof="0">
                <a:solidFill>
                  <a:srgbClr val="000000"/>
                </a:solidFill>
                <a:latin typeface="Arial"/>
                <a:ea typeface="Arial"/>
                <a:cs typeface="Arial"/>
                <a:sym typeface="Arial"/>
              </a:rPr>
              <a:t>Feel free to share urgent feedback or complaints during the breaks</a:t>
            </a:r>
          </a:p>
          <a:p>
            <a:pPr marL="342900" lvl="0" indent="-342900">
              <a:lnSpc>
                <a:spcPct val="100000"/>
              </a:lnSpc>
              <a:spcBef>
                <a:spcPts val="1800"/>
              </a:spcBef>
              <a:buClr>
                <a:srgbClr val="000000"/>
              </a:buClr>
              <a:buSzPts val="2400"/>
              <a:buFont typeface="Arial"/>
              <a:buChar char="●"/>
            </a:pPr>
            <a:r>
              <a:rPr lang="en-IN" noProof="0">
                <a:solidFill>
                  <a:srgbClr val="000000"/>
                </a:solidFill>
                <a:latin typeface="Arial"/>
                <a:ea typeface="Arial"/>
                <a:cs typeface="Arial"/>
                <a:sym typeface="Arial"/>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For anonymous complaints or feedback, you can also use the official systems (covering general feedback, safeguarding incidents and whistleblowing)</a:t>
            </a:r>
            <a:r>
              <a:rPr lang="en-IN" b="1" noProof="0">
                <a:solidFill>
                  <a:srgbClr val="000000"/>
                </a:solidFill>
                <a:latin typeface="Arial"/>
                <a:ea typeface="Arial"/>
                <a:cs typeface="Arial"/>
                <a:sym typeface="Arial"/>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 </a:t>
            </a:r>
            <a:r>
              <a:rPr lang="en-IN" noProof="0">
                <a:solidFill>
                  <a:srgbClr val="000000"/>
                </a:solidFill>
                <a:latin typeface="Arial"/>
                <a:ea typeface="Arial"/>
                <a:cs typeface="Arial"/>
                <a:sym typeface="Arial"/>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
                  </a:ext>
                </a:extLst>
              </a:rPr>
              <a:t>at this </a:t>
            </a:r>
            <a:r>
              <a:rPr lang="en-IN" noProof="0">
                <a:solidFill>
                  <a:srgbClr val="000000"/>
                </a:solidFill>
                <a:latin typeface="Arial"/>
                <a:ea typeface="Arial"/>
                <a:cs typeface="Arial"/>
                <a:sym typeface="Arial"/>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
                  </a:ext>
                </a:extLst>
              </a:rPr>
              <a:t>QR code</a:t>
            </a:r>
            <a:r>
              <a:rPr lang="en-IN" noProof="0">
                <a:solidFill>
                  <a:srgbClr val="000000"/>
                </a:solidFill>
                <a:latin typeface="Arial"/>
                <a:ea typeface="Arial"/>
                <a:cs typeface="Arial"/>
                <a:sym typeface="Arial"/>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
                  </a:ext>
                </a:extLst>
              </a:rPr>
              <a:t>, which will be shown once again at the end of the training</a:t>
            </a:r>
            <a:r>
              <a:rPr lang="en-IN" noProof="0">
                <a:solidFill>
                  <a:srgbClr val="000000"/>
                </a:solidFill>
                <a:latin typeface="Arial"/>
                <a:ea typeface="Arial"/>
                <a:cs typeface="Arial"/>
                <a:sym typeface="Arial"/>
              </a:rPr>
              <a:t>.</a:t>
            </a:r>
          </a:p>
        </p:txBody>
      </p:sp>
      <p:sp>
        <p:nvSpPr>
          <p:cNvPr id="3" name="Slide Number Placeholder 2">
            <a:extLst>
              <a:ext uri="{FF2B5EF4-FFF2-40B4-BE49-F238E27FC236}">
                <a16:creationId xmlns:a16="http://schemas.microsoft.com/office/drawing/2014/main" id="{8EB41A31-72B8-94C7-3F97-DF9E4645E94F}"/>
              </a:ext>
            </a:extLst>
          </p:cNvPr>
          <p:cNvSpPr>
            <a:spLocks noGrp="1"/>
          </p:cNvSpPr>
          <p:nvPr>
            <p:ph type="sldNum" sz="quarter" idx="12"/>
          </p:nvPr>
        </p:nvSpPr>
        <p:spPr/>
        <p:txBody>
          <a:bodyPr/>
          <a:lstStyle/>
          <a:p>
            <a:fld id="{FBC7A862-7147-4493-B488-4E46DC49905D}" type="slidenum">
              <a:rPr lang="en-IN" noProof="0" smtClean="0"/>
              <a:t>7</a:t>
            </a:fld>
            <a:endParaRPr lang="en-IN" noProof="0" dirty="0"/>
          </a:p>
        </p:txBody>
      </p:sp>
    </p:spTree>
    <p:extLst>
      <p:ext uri="{BB962C8B-B14F-4D97-AF65-F5344CB8AC3E}">
        <p14:creationId xmlns:p14="http://schemas.microsoft.com/office/powerpoint/2010/main" val="1953808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10A79-6D9E-D39D-0C4A-CB3965F3A2BF}"/>
              </a:ext>
            </a:extLst>
          </p:cNvPr>
          <p:cNvSpPr>
            <a:spLocks noGrp="1"/>
          </p:cNvSpPr>
          <p:nvPr>
            <p:ph type="title"/>
          </p:nvPr>
        </p:nvSpPr>
        <p:spPr/>
        <p:txBody>
          <a:bodyPr/>
          <a:lstStyle/>
          <a:p>
            <a:r>
              <a:rPr lang="en-IN" noProof="0" dirty="0">
                <a:solidFill>
                  <a:srgbClr val="000000"/>
                </a:solidFill>
              </a:rPr>
              <a:t>How do we want to work together?</a:t>
            </a:r>
            <a:endParaRPr lang="en-IN" noProof="0" dirty="0"/>
          </a:p>
        </p:txBody>
      </p:sp>
      <p:sp>
        <p:nvSpPr>
          <p:cNvPr id="3" name="Content Placeholder 2">
            <a:extLst>
              <a:ext uri="{FF2B5EF4-FFF2-40B4-BE49-F238E27FC236}">
                <a16:creationId xmlns:a16="http://schemas.microsoft.com/office/drawing/2014/main" id="{C339CC53-950B-7268-24EC-70A163538A07}"/>
              </a:ext>
            </a:extLst>
          </p:cNvPr>
          <p:cNvSpPr>
            <a:spLocks noGrp="1"/>
          </p:cNvSpPr>
          <p:nvPr>
            <p:ph idx="1"/>
          </p:nvPr>
        </p:nvSpPr>
        <p:spPr>
          <a:xfrm>
            <a:off x="838200" y="1578634"/>
            <a:ext cx="9868786" cy="4598329"/>
          </a:xfrm>
        </p:spPr>
        <p:txBody>
          <a:bodyPr>
            <a:normAutofit fontScale="92500" lnSpcReduction="10000"/>
          </a:bodyPr>
          <a:lstStyle/>
          <a:p>
            <a:pPr marL="342900" lvl="0" indent="-342900">
              <a:lnSpc>
                <a:spcPct val="100000"/>
              </a:lnSpc>
              <a:spcBef>
                <a:spcPts val="0"/>
              </a:spcBef>
              <a:buSzPts val="2200"/>
              <a:buChar char="●"/>
            </a:pPr>
            <a:r>
              <a:rPr lang="en-IN" sz="2200" b="1" noProof="0" dirty="0"/>
              <a:t>We’d like to make sure this training stays relevant to you  </a:t>
            </a:r>
            <a:endParaRPr lang="en-IN" sz="2200" noProof="0" dirty="0"/>
          </a:p>
          <a:p>
            <a:pPr marL="800100" lvl="1" indent="-368300">
              <a:lnSpc>
                <a:spcPct val="100000"/>
              </a:lnSpc>
              <a:buSzPts val="2200"/>
              <a:buChar char="○"/>
            </a:pPr>
            <a:r>
              <a:rPr lang="en-IN" sz="2200" noProof="0" dirty="0"/>
              <a:t>Activities, both group and individual, are included which will give you the opportunity to share your thoughts, insights, experiences and observations. </a:t>
            </a:r>
          </a:p>
          <a:p>
            <a:pPr marL="800100" lvl="1" indent="-368300">
              <a:lnSpc>
                <a:spcPct val="100000"/>
              </a:lnSpc>
              <a:buSzPts val="2200"/>
              <a:buChar char="○"/>
            </a:pPr>
            <a:r>
              <a:rPr lang="en-IN" sz="2200" noProof="0" dirty="0"/>
              <a:t>Ask questions!</a:t>
            </a:r>
          </a:p>
          <a:p>
            <a:pPr marL="342900" lvl="0" indent="-342900">
              <a:lnSpc>
                <a:spcPct val="100000"/>
              </a:lnSpc>
              <a:buSzPts val="2200"/>
              <a:buChar char="●"/>
            </a:pPr>
            <a:r>
              <a:rPr lang="en-IN" sz="2200" b="1" noProof="0" dirty="0"/>
              <a:t>We’d like to ensure this training experience is accessible to you </a:t>
            </a:r>
            <a:endParaRPr lang="en-IN" sz="2200" noProof="0" dirty="0"/>
          </a:p>
          <a:p>
            <a:pPr marL="800100" lvl="1" indent="-368300">
              <a:lnSpc>
                <a:spcPct val="100000"/>
              </a:lnSpc>
              <a:buSzPts val="2200"/>
              <a:buChar char="○"/>
            </a:pPr>
            <a:r>
              <a:rPr lang="en-IN" sz="2200" noProof="0" dirty="0"/>
              <a:t>If you’re facing difficulties to participate for any reason, let us know so we can address these barriers. </a:t>
            </a:r>
          </a:p>
          <a:p>
            <a:pPr marL="342900" lvl="0" indent="-342900">
              <a:lnSpc>
                <a:spcPct val="100000"/>
              </a:lnSpc>
              <a:buSzPts val="2200"/>
              <a:buChar char="●"/>
            </a:pPr>
            <a:r>
              <a:rPr lang="en-IN" sz="2200" b="1" noProof="0" dirty="0"/>
              <a:t>This room is a safe space</a:t>
            </a:r>
            <a:r>
              <a:rPr lang="en-IN" sz="2200" noProof="0" dirty="0"/>
              <a:t> – Open discussion and learning are encouraged and all contributions are valued. </a:t>
            </a:r>
          </a:p>
          <a:p>
            <a:pPr marL="342900" lvl="0" indent="-342900">
              <a:lnSpc>
                <a:spcPct val="100000"/>
              </a:lnSpc>
              <a:buSzPts val="2200"/>
              <a:buChar char="●"/>
            </a:pPr>
            <a:r>
              <a:rPr lang="en-IN" sz="2200" b="1" noProof="0" dirty="0"/>
              <a:t>Give us feedback</a:t>
            </a:r>
            <a:r>
              <a:rPr lang="en-IN" sz="2200" noProof="0" dirty="0"/>
              <a:t> so we can improve throughout the course of the training and adapt to your requirements</a:t>
            </a:r>
          </a:p>
          <a:p>
            <a:pPr marL="342900" lvl="0" indent="-342900">
              <a:lnSpc>
                <a:spcPct val="100000"/>
              </a:lnSpc>
              <a:buSzPts val="2200"/>
              <a:buChar char="●"/>
            </a:pPr>
            <a:r>
              <a:rPr lang="en-IN" sz="2200" noProof="0" dirty="0"/>
              <a:t>Presentation and reading materials will be shared after the training</a:t>
            </a:r>
          </a:p>
          <a:p>
            <a:pPr marL="342900" lvl="0" indent="-342900">
              <a:lnSpc>
                <a:spcPct val="100000"/>
              </a:lnSpc>
              <a:buSzPts val="2200"/>
              <a:buChar char="●"/>
            </a:pPr>
            <a:r>
              <a:rPr lang="en-IN" sz="2200" noProof="0" dirty="0"/>
              <a:t>Do you have </a:t>
            </a:r>
            <a:r>
              <a:rPr lang="en-IN" sz="2200" b="1" noProof="0" dirty="0"/>
              <a:t>any more suggestions? </a:t>
            </a:r>
          </a:p>
        </p:txBody>
      </p:sp>
      <p:pic>
        <p:nvPicPr>
          <p:cNvPr id="6" name="Picture 5">
            <a:extLst>
              <a:ext uri="{FF2B5EF4-FFF2-40B4-BE49-F238E27FC236}">
                <a16:creationId xmlns:a16="http://schemas.microsoft.com/office/drawing/2014/main" id="{789AD063-ADAC-5E4E-684B-2F50383EAE7E}"/>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82200" y="365125"/>
            <a:ext cx="1672070" cy="1665103"/>
          </a:xfrm>
          <a:prstGeom prst="rect">
            <a:avLst/>
          </a:prstGeom>
        </p:spPr>
      </p:pic>
      <p:sp>
        <p:nvSpPr>
          <p:cNvPr id="4" name="Slide Number Placeholder 3">
            <a:extLst>
              <a:ext uri="{FF2B5EF4-FFF2-40B4-BE49-F238E27FC236}">
                <a16:creationId xmlns:a16="http://schemas.microsoft.com/office/drawing/2014/main" id="{7AE42022-C578-273F-7704-6228F6CAAB28}"/>
              </a:ext>
            </a:extLst>
          </p:cNvPr>
          <p:cNvSpPr>
            <a:spLocks noGrp="1"/>
          </p:cNvSpPr>
          <p:nvPr>
            <p:ph type="sldNum" sz="quarter" idx="12"/>
          </p:nvPr>
        </p:nvSpPr>
        <p:spPr/>
        <p:txBody>
          <a:bodyPr/>
          <a:lstStyle/>
          <a:p>
            <a:fld id="{FBC7A862-7147-4493-B488-4E46DC49905D}" type="slidenum">
              <a:rPr lang="en-IN" noProof="0" smtClean="0"/>
              <a:t>8</a:t>
            </a:fld>
            <a:endParaRPr lang="en-IN" noProof="0" dirty="0"/>
          </a:p>
        </p:txBody>
      </p:sp>
    </p:spTree>
    <p:extLst>
      <p:ext uri="{BB962C8B-B14F-4D97-AF65-F5344CB8AC3E}">
        <p14:creationId xmlns:p14="http://schemas.microsoft.com/office/powerpoint/2010/main" val="24154964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298C26-2D32-7FD0-C1D6-F3CCD012C7F6}"/>
              </a:ext>
            </a:extLst>
          </p:cNvPr>
          <p:cNvSpPr>
            <a:spLocks noGrp="1"/>
          </p:cNvSpPr>
          <p:nvPr>
            <p:ph type="title"/>
          </p:nvPr>
        </p:nvSpPr>
        <p:spPr/>
        <p:txBody>
          <a:bodyPr/>
          <a:lstStyle/>
          <a:p>
            <a:r>
              <a:rPr lang="en-IN" noProof="0" dirty="0">
                <a:solidFill>
                  <a:srgbClr val="000000"/>
                </a:solidFill>
                <a:latin typeface="Arial"/>
                <a:ea typeface="Arial"/>
                <a:cs typeface="Arial"/>
                <a:sym typeface="Arial"/>
              </a:rPr>
              <a:t>And now we would like to get to know you!</a:t>
            </a:r>
            <a:endParaRPr lang="en-IN" noProof="0" dirty="0"/>
          </a:p>
        </p:txBody>
      </p:sp>
      <p:pic>
        <p:nvPicPr>
          <p:cNvPr id="14" name="Picture 13" descr="Comic art picture in black and white depicting on the left a person with 2 tea cups in the hand and on the right a person using a wheelchair receiving a cup of tea from the other person. The person on the left asks the person using a wheelchair: &quot;So - do we call you 'differently abled', 'physically challenged' or 'wheel-chair bound'?&quot;. The other person answers: &quot;How about Fiona.&quot;">
            <a:extLst>
              <a:ext uri="{FF2B5EF4-FFF2-40B4-BE49-F238E27FC236}">
                <a16:creationId xmlns:a16="http://schemas.microsoft.com/office/drawing/2014/main" id="{634F93C4-1870-1F25-16D9-47D376CC49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2099" y="1693330"/>
            <a:ext cx="3842376" cy="4393048"/>
          </a:xfrm>
          <a:prstGeom prst="rect">
            <a:avLst/>
          </a:prstGeom>
        </p:spPr>
      </p:pic>
      <p:grpSp>
        <p:nvGrpSpPr>
          <p:cNvPr id="5" name="Group 4">
            <a:extLst>
              <a:ext uri="{FF2B5EF4-FFF2-40B4-BE49-F238E27FC236}">
                <a16:creationId xmlns:a16="http://schemas.microsoft.com/office/drawing/2014/main" id="{F19AB7AD-B802-436C-196C-B4E1DB87EAD0}"/>
              </a:ext>
              <a:ext uri="{C183D7F6-B498-43B3-948B-1728B52AA6E4}">
                <adec:decorative xmlns:adec="http://schemas.microsoft.com/office/drawing/2017/decorative" val="1"/>
              </a:ext>
            </a:extLst>
          </p:cNvPr>
          <p:cNvGrpSpPr/>
          <p:nvPr/>
        </p:nvGrpSpPr>
        <p:grpSpPr>
          <a:xfrm>
            <a:off x="1736893" y="2479268"/>
            <a:ext cx="2339105" cy="1971141"/>
            <a:chOff x="2137378" y="2772439"/>
            <a:chExt cx="2339105" cy="1971141"/>
          </a:xfrm>
        </p:grpSpPr>
        <p:pic>
          <p:nvPicPr>
            <p:cNvPr id="6" name="Google Shape;974;p62">
              <a:extLst>
                <a:ext uri="{FF2B5EF4-FFF2-40B4-BE49-F238E27FC236}">
                  <a16:creationId xmlns:a16="http://schemas.microsoft.com/office/drawing/2014/main" id="{133A7332-A6F4-B936-531D-0B703C30BC21}"/>
                </a:ex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2137378" y="3659058"/>
              <a:ext cx="1084522" cy="1084522"/>
            </a:xfrm>
            <a:prstGeom prst="rect">
              <a:avLst/>
            </a:prstGeom>
            <a:noFill/>
            <a:ln>
              <a:noFill/>
            </a:ln>
          </p:spPr>
        </p:pic>
        <p:pic>
          <p:nvPicPr>
            <p:cNvPr id="7" name="Google Shape;975;p62">
              <a:extLst>
                <a:ext uri="{FF2B5EF4-FFF2-40B4-BE49-F238E27FC236}">
                  <a16:creationId xmlns:a16="http://schemas.microsoft.com/office/drawing/2014/main" id="{8AB0DC21-244B-AEE6-68AE-BAFC76354975}"/>
                </a:ex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2679639" y="2772439"/>
              <a:ext cx="1084522" cy="1084522"/>
            </a:xfrm>
            <a:prstGeom prst="rect">
              <a:avLst/>
            </a:prstGeom>
            <a:noFill/>
            <a:ln>
              <a:noFill/>
            </a:ln>
          </p:spPr>
        </p:pic>
        <p:pic>
          <p:nvPicPr>
            <p:cNvPr id="8" name="Google Shape;979;p62">
              <a:extLst>
                <a:ext uri="{FF2B5EF4-FFF2-40B4-BE49-F238E27FC236}">
                  <a16:creationId xmlns:a16="http://schemas.microsoft.com/office/drawing/2014/main" id="{E2ABC469-9DD2-6CDF-91D2-12B3CB11CD11}"/>
                </a:ex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3391961" y="3640764"/>
              <a:ext cx="1084522" cy="1084522"/>
            </a:xfrm>
            <a:prstGeom prst="rect">
              <a:avLst/>
            </a:prstGeom>
            <a:noFill/>
            <a:ln>
              <a:noFill/>
            </a:ln>
          </p:spPr>
        </p:pic>
      </p:grpSp>
      <p:grpSp>
        <p:nvGrpSpPr>
          <p:cNvPr id="9" name="Group 8">
            <a:extLst>
              <a:ext uri="{FF2B5EF4-FFF2-40B4-BE49-F238E27FC236}">
                <a16:creationId xmlns:a16="http://schemas.microsoft.com/office/drawing/2014/main" id="{37A29BBC-6516-7417-D189-89F076C4B76E}"/>
              </a:ext>
              <a:ext uri="{C183D7F6-B498-43B3-948B-1728B52AA6E4}">
                <adec:decorative xmlns:adec="http://schemas.microsoft.com/office/drawing/2017/decorative" val="1"/>
              </a:ext>
            </a:extLst>
          </p:cNvPr>
          <p:cNvGrpSpPr/>
          <p:nvPr/>
        </p:nvGrpSpPr>
        <p:grpSpPr>
          <a:xfrm>
            <a:off x="8290576" y="2479268"/>
            <a:ext cx="2339105" cy="1971141"/>
            <a:chOff x="2137378" y="2772439"/>
            <a:chExt cx="2339105" cy="1971141"/>
          </a:xfrm>
        </p:grpSpPr>
        <p:pic>
          <p:nvPicPr>
            <p:cNvPr id="10" name="Google Shape;974;p62">
              <a:extLst>
                <a:ext uri="{FF2B5EF4-FFF2-40B4-BE49-F238E27FC236}">
                  <a16:creationId xmlns:a16="http://schemas.microsoft.com/office/drawing/2014/main" id="{2EACABF8-C386-50A3-EBC9-770C08157E21}"/>
                </a:ex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2137378" y="3659058"/>
              <a:ext cx="1084522" cy="1084522"/>
            </a:xfrm>
            <a:prstGeom prst="rect">
              <a:avLst/>
            </a:prstGeom>
            <a:noFill/>
            <a:ln>
              <a:noFill/>
            </a:ln>
          </p:spPr>
        </p:pic>
        <p:pic>
          <p:nvPicPr>
            <p:cNvPr id="11" name="Google Shape;975;p62">
              <a:extLst>
                <a:ext uri="{FF2B5EF4-FFF2-40B4-BE49-F238E27FC236}">
                  <a16:creationId xmlns:a16="http://schemas.microsoft.com/office/drawing/2014/main" id="{6DCC0571-2272-2E56-87B1-76DD9C75514A}"/>
                </a:ex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2679639" y="2772439"/>
              <a:ext cx="1084522" cy="1084522"/>
            </a:xfrm>
            <a:prstGeom prst="rect">
              <a:avLst/>
            </a:prstGeom>
            <a:noFill/>
            <a:ln>
              <a:noFill/>
            </a:ln>
          </p:spPr>
        </p:pic>
        <p:pic>
          <p:nvPicPr>
            <p:cNvPr id="12" name="Google Shape;979;p62">
              <a:extLst>
                <a:ext uri="{FF2B5EF4-FFF2-40B4-BE49-F238E27FC236}">
                  <a16:creationId xmlns:a16="http://schemas.microsoft.com/office/drawing/2014/main" id="{95D9B2C4-5784-0397-574B-BBD6B1F3A75F}"/>
                </a:ex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3391961" y="3640764"/>
              <a:ext cx="1084522" cy="1084522"/>
            </a:xfrm>
            <a:prstGeom prst="rect">
              <a:avLst/>
            </a:prstGeom>
            <a:noFill/>
            <a:ln>
              <a:noFill/>
            </a:ln>
          </p:spPr>
        </p:pic>
      </p:grpSp>
      <p:sp>
        <p:nvSpPr>
          <p:cNvPr id="3" name="Foliennummernplatzhalter 2">
            <a:extLst>
              <a:ext uri="{FF2B5EF4-FFF2-40B4-BE49-F238E27FC236}">
                <a16:creationId xmlns:a16="http://schemas.microsoft.com/office/drawing/2014/main" id="{63B818E9-516C-287A-4742-756F3455EBA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9</a:t>
            </a:fld>
            <a:endParaRPr lang="en-US"/>
          </a:p>
        </p:txBody>
      </p:sp>
    </p:spTree>
    <p:extLst>
      <p:ext uri="{BB962C8B-B14F-4D97-AF65-F5344CB8AC3E}">
        <p14:creationId xmlns:p14="http://schemas.microsoft.com/office/powerpoint/2010/main" val="3663719452"/>
      </p:ext>
    </p:extLst>
  </p:cSld>
  <p:clrMapOvr>
    <a:masterClrMapping/>
  </p:clrMapOvr>
</p:sld>
</file>

<file path=ppt/theme/theme1.xml><?xml version="1.0" encoding="utf-8"?>
<a:theme xmlns:a="http://schemas.openxmlformats.org/drawingml/2006/main" name="LNOB theme 2">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0027F256131CF4FAAFC56610E4AF9BE" ma:contentTypeVersion="14" ma:contentTypeDescription="Crée un document." ma:contentTypeScope="" ma:versionID="8f8f41bda833e7327321b23de3652267">
  <xsd:schema xmlns:xsd="http://www.w3.org/2001/XMLSchema" xmlns:xs="http://www.w3.org/2001/XMLSchema" xmlns:p="http://schemas.microsoft.com/office/2006/metadata/properties" xmlns:ns2="7614c6a4-2a2e-4fc5-9bd1-025b5ca57be8" xmlns:ns3="a5aa4242-87fb-4916-829f-9464053e2bcc" targetNamespace="http://schemas.microsoft.com/office/2006/metadata/properties" ma:root="true" ma:fieldsID="2fcaa14946e7a500860c2e4cdb36516b" ns2:_="" ns3:_="">
    <xsd:import namespace="7614c6a4-2a2e-4fc5-9bd1-025b5ca57be8"/>
    <xsd:import namespace="a5aa4242-87fb-4916-829f-9464053e2bc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14c6a4-2a2e-4fc5-9bd1-025b5ca57be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Balises d’images" ma:readOnly="false" ma:fieldId="{5cf76f15-5ced-4ddc-b409-7134ff3c332f}" ma:taxonomyMulti="true" ma:sspId="b33cbdf1-b93e-4832-9ceb-89eec9b1d9a7"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5aa4242-87fb-4916-829f-9464053e2bcc"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ba8fe506-4d68-48c8-8426-001a6398cdcc}" ma:internalName="TaxCatchAll" ma:showField="CatchAllData" ma:web="a5aa4242-87fb-4916-829f-9464053e2bc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7614c6a4-2a2e-4fc5-9bd1-025b5ca57be8">
      <Terms xmlns="http://schemas.microsoft.com/office/infopath/2007/PartnerControls"/>
    </lcf76f155ced4ddcb4097134ff3c332f>
    <TaxCatchAll xmlns="a5aa4242-87fb-4916-829f-9464053e2bcc"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9E5E22A-4F33-4702-B5F0-8AF4C8F3C4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14c6a4-2a2e-4fc5-9bd1-025b5ca57be8"/>
    <ds:schemaRef ds:uri="a5aa4242-87fb-4916-829f-9464053e2b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C5838BB-BE83-413D-8FD4-C85306A49A03}">
  <ds:schemaRefs>
    <ds:schemaRef ds:uri="http://schemas.microsoft.com/office/2006/documentManagement/types"/>
    <ds:schemaRef ds:uri="http://purl.org/dc/terms/"/>
    <ds:schemaRef ds:uri="http://schemas.openxmlformats.org/package/2006/metadata/core-properties"/>
    <ds:schemaRef ds:uri="http://purl.org/dc/elements/1.1/"/>
    <ds:schemaRef ds:uri="http://purl.org/dc/dcmitype/"/>
    <ds:schemaRef ds:uri="http://www.w3.org/XML/1998/namespace"/>
    <ds:schemaRef ds:uri="http://schemas.microsoft.com/office/infopath/2007/PartnerControls"/>
    <ds:schemaRef ds:uri="a5aa4242-87fb-4916-829f-9464053e2bcc"/>
    <ds:schemaRef ds:uri="7614c6a4-2a2e-4fc5-9bd1-025b5ca57be8"/>
    <ds:schemaRef ds:uri="http://schemas.microsoft.com/office/2006/metadata/properties"/>
  </ds:schemaRefs>
</ds:datastoreItem>
</file>

<file path=customXml/itemProps3.xml><?xml version="1.0" encoding="utf-8"?>
<ds:datastoreItem xmlns:ds="http://schemas.openxmlformats.org/officeDocument/2006/customXml" ds:itemID="{1607B571-FBF5-40F8-BD1A-29A4B60DD99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3914</Words>
  <Application>Microsoft Office PowerPoint</Application>
  <PresentationFormat>Widescreen</PresentationFormat>
  <Paragraphs>434</Paragraphs>
  <Slides>30</Slides>
  <Notes>27</Notes>
  <HiddenSlides>1</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30</vt:i4>
      </vt:variant>
    </vt:vector>
  </HeadingPairs>
  <TitlesOfParts>
    <vt:vector size="35" baseType="lpstr">
      <vt:lpstr>Nunito</vt:lpstr>
      <vt:lpstr>Calibri</vt:lpstr>
      <vt:lpstr>Arial</vt:lpstr>
      <vt:lpstr>Times New Roman</vt:lpstr>
      <vt:lpstr>LNOB theme 2</vt:lpstr>
      <vt:lpstr>Introduction to Disability-Inclusive Food Security in Humanitarian Action</vt:lpstr>
      <vt:lpstr>Introduction &amp; Welcome</vt:lpstr>
      <vt:lpstr>In collaboration with:</vt:lpstr>
      <vt:lpstr>Phase 4 –  Leave No One Behind!</vt:lpstr>
      <vt:lpstr>Phase 4 - LNOB Project Results:</vt:lpstr>
      <vt:lpstr>Training Modules:</vt:lpstr>
      <vt:lpstr>Feedback and Complaints</vt:lpstr>
      <vt:lpstr>How do we want to work together?</vt:lpstr>
      <vt:lpstr>And now we would like to get to know you!</vt:lpstr>
      <vt:lpstr>Learning Objectives</vt:lpstr>
      <vt:lpstr>What is Food Security?</vt:lpstr>
      <vt:lpstr>When is someone food insecure?</vt:lpstr>
      <vt:lpstr>How do we achieve food security? </vt:lpstr>
      <vt:lpstr>Pillar 1 - Food Availability </vt:lpstr>
      <vt:lpstr>Pillar 2 - Food Access</vt:lpstr>
      <vt:lpstr>Pillar 3 - Food Utilization</vt:lpstr>
      <vt:lpstr>Pillar 4: Stability</vt:lpstr>
      <vt:lpstr>Group Work:  Understanding the Food Security Pillars</vt:lpstr>
      <vt:lpstr>What causes Food Insecurity? </vt:lpstr>
      <vt:lpstr>Who is most Affected?</vt:lpstr>
      <vt:lpstr>Humanitarian Food Security Responses</vt:lpstr>
      <vt:lpstr>Food Assistance: In-Kind Food Distribution </vt:lpstr>
      <vt:lpstr>The Food Basket</vt:lpstr>
      <vt:lpstr>Cash or Voucher Assistance for Food</vt:lpstr>
      <vt:lpstr>Emergency Livelihoods Support</vt:lpstr>
      <vt:lpstr>Targeted Nutrition Support </vt:lpstr>
      <vt:lpstr>Measuring Food Security</vt:lpstr>
      <vt:lpstr>Any questions?</vt:lpstr>
      <vt:lpstr>Additional Resources:</vt:lpstr>
      <vt:lpstr>Last slide.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Di-FS Training Orientation Module: Introduction to Food Security in Humanitarian Action</dc:title>
  <dc:creator>Phase 4 LNOB - Handicap International</dc:creator>
  <cp:lastModifiedBy>Haakon SPRIEWALD</cp:lastModifiedBy>
  <cp:revision>1</cp:revision>
  <dcterms:modified xsi:type="dcterms:W3CDTF">2026-08-11T17:40:46Z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0x01010010027F256131CF4FAAFC56610E4AF9BE</vt:lpwstr>
  </property>
  <property fmtid="{D5CDD505-2E9C-101B-9397-08002B2CF9AE}" pid="3" name="MediaServiceImageTags">
    <vt:lpwstr/>
  </property>
</Properties>
</file>